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81" r:id="rId23"/>
    <p:sldId id="278" r:id="rId24"/>
    <p:sldId id="279" r:id="rId25"/>
    <p:sldId id="280" r:id="rId26"/>
    <p:sldId id="282" r:id="rId27"/>
    <p:sldId id="283" r:id="rId28"/>
    <p:sldId id="284" r:id="rId29"/>
    <p:sldId id="285" r:id="rId30"/>
    <p:sldId id="286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hapter 7" id="{495C8505-E5A5-4D1D-A522-14224175AA9E}">
          <p14:sldIdLst>
            <p14:sldId id="256"/>
            <p14:sldId id="257"/>
            <p14:sldId id="258"/>
            <p14:sldId id="259"/>
            <p14:sldId id="260"/>
            <p14:sldId id="261"/>
            <p14:sldId id="263"/>
            <p14:sldId id="262"/>
            <p14:sldId id="265"/>
            <p14:sldId id="266"/>
            <p14:sldId id="267"/>
            <p14:sldId id="268"/>
            <p14:sldId id="269"/>
            <p14:sldId id="270"/>
          </p14:sldIdLst>
        </p14:section>
        <p14:section name="Chapter 8" id="{58637ACD-C4AB-4A54-B00D-3195A8772BDE}">
          <p14:sldIdLst>
            <p14:sldId id="271"/>
            <p14:sldId id="272"/>
            <p14:sldId id="273"/>
            <p14:sldId id="274"/>
            <p14:sldId id="275"/>
            <p14:sldId id="276"/>
            <p14:sldId id="277"/>
            <p14:sldId id="281"/>
            <p14:sldId id="278"/>
            <p14:sldId id="279"/>
            <p14:sldId id="280"/>
            <p14:sldId id="282"/>
            <p14:sldId id="283"/>
            <p14:sldId id="284"/>
            <p14:sldId id="285"/>
            <p14:sldId id="28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80A7B2-5392-433B-856A-FB6C9769B85F}" v="9" dt="2021-11-08T07:50:31.5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3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48" name="MSIPCMContentMarking" descr="{&quot;HashCode&quot;:-35039338,&quot;Placement&quot;:&quot;Footer&quot;,&quot;Top&quot;:521.6203,&quot;Left&quot;:409.612671,&quot;SlideWidth&quot;:960,&quot;SlideHeight&quot;:540}">
            <a:extLst>
              <a:ext uri="{FF2B5EF4-FFF2-40B4-BE49-F238E27FC236}">
                <a16:creationId xmlns:a16="http://schemas.microsoft.com/office/drawing/2014/main" id="{5C19811B-F5CD-4FB8-B829-EC888CB3DDC4}"/>
              </a:ext>
            </a:extLst>
          </p:cNvPr>
          <p:cNvSpPr txBox="1"/>
          <p:nvPr userDrawn="1"/>
        </p:nvSpPr>
        <p:spPr>
          <a:xfrm>
            <a:off x="5202081" y="6624578"/>
            <a:ext cx="1787839" cy="2334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nb-NO" sz="900">
                <a:solidFill>
                  <a:srgbClr val="000000"/>
                </a:solidFill>
                <a:latin typeface="Arial" panose="020B0604020202020204" pitchFamily="34" charset="0"/>
              </a:rPr>
              <a:t>Classification: Restricted (V2)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1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53AAB-8E47-42E8-8C5C-4DE1DDF8A6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err="1"/>
              <a:t>Routers</a:t>
            </a:r>
            <a:r>
              <a:rPr lang="nb-NO" dirty="0"/>
              <a:t> and </a:t>
            </a:r>
            <a:r>
              <a:rPr lang="nb-NO" dirty="0" err="1"/>
              <a:t>routing</a:t>
            </a:r>
            <a:endParaRPr lang="nb-N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E90F87-C2B4-49FD-AAB4-674C07C8C7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96371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BCC8B-30A8-4326-91CC-39A805576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Hybrid </a:t>
            </a:r>
            <a:r>
              <a:rPr lang="nb-NO" dirty="0" err="1"/>
              <a:t>protocols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816E4-EEAD-4F61-9140-62E50C17B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A </a:t>
            </a:r>
            <a:r>
              <a:rPr lang="nb-NO" dirty="0" err="1"/>
              <a:t>protocol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uses</a:t>
            </a:r>
            <a:r>
              <a:rPr lang="nb-NO" dirty="0"/>
              <a:t> </a:t>
            </a:r>
            <a:r>
              <a:rPr lang="nb-NO" dirty="0" err="1"/>
              <a:t>both</a:t>
            </a:r>
            <a:r>
              <a:rPr lang="nb-NO" dirty="0"/>
              <a:t> link </a:t>
            </a:r>
            <a:r>
              <a:rPr lang="nb-NO" dirty="0" err="1"/>
              <a:t>state</a:t>
            </a:r>
            <a:r>
              <a:rPr lang="nb-NO" dirty="0"/>
              <a:t> and </a:t>
            </a:r>
            <a:r>
              <a:rPr lang="nb-NO" dirty="0" err="1"/>
              <a:t>amount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hops to make </a:t>
            </a:r>
            <a:r>
              <a:rPr lang="nb-NO" dirty="0" err="1"/>
              <a:t>forwarding</a:t>
            </a:r>
            <a:r>
              <a:rPr lang="nb-NO" dirty="0"/>
              <a:t> </a:t>
            </a:r>
            <a:r>
              <a:rPr lang="nb-NO" dirty="0" err="1"/>
              <a:t>decision</a:t>
            </a:r>
            <a:r>
              <a:rPr lang="nb-NO" dirty="0"/>
              <a:t> is </a:t>
            </a:r>
            <a:r>
              <a:rPr lang="nb-NO" dirty="0" err="1"/>
              <a:t>called</a:t>
            </a:r>
            <a:r>
              <a:rPr lang="nb-NO" dirty="0"/>
              <a:t> a Hybrid </a:t>
            </a:r>
            <a:r>
              <a:rPr lang="nb-NO" dirty="0" err="1"/>
              <a:t>Protocol</a:t>
            </a:r>
            <a:endParaRPr lang="nb-NO" dirty="0"/>
          </a:p>
          <a:p>
            <a:pPr lvl="1"/>
            <a:r>
              <a:rPr lang="nb-NO" dirty="0"/>
              <a:t>The </a:t>
            </a:r>
            <a:r>
              <a:rPr lang="nb-NO" dirty="0" err="1"/>
              <a:t>main</a:t>
            </a:r>
            <a:r>
              <a:rPr lang="nb-NO" dirty="0"/>
              <a:t> Hybrid </a:t>
            </a:r>
            <a:r>
              <a:rPr lang="nb-NO" dirty="0" err="1"/>
              <a:t>Protocol</a:t>
            </a:r>
            <a:r>
              <a:rPr lang="nb-NO" dirty="0"/>
              <a:t> is </a:t>
            </a:r>
            <a:r>
              <a:rPr lang="nb-NO" dirty="0" err="1"/>
              <a:t>Enhanced</a:t>
            </a:r>
            <a:r>
              <a:rPr lang="nb-NO" dirty="0"/>
              <a:t> </a:t>
            </a:r>
            <a:r>
              <a:rPr lang="nb-NO" dirty="0" err="1"/>
              <a:t>Interior</a:t>
            </a:r>
            <a:r>
              <a:rPr lang="nb-NO" dirty="0"/>
              <a:t> Gateway Routing </a:t>
            </a:r>
            <a:r>
              <a:rPr lang="nb-NO" dirty="0" err="1"/>
              <a:t>Protocol</a:t>
            </a:r>
            <a:r>
              <a:rPr lang="nb-NO" dirty="0"/>
              <a:t> (EIGRP)</a:t>
            </a:r>
          </a:p>
        </p:txBody>
      </p:sp>
    </p:spTree>
    <p:extLst>
      <p:ext uri="{BB962C8B-B14F-4D97-AF65-F5344CB8AC3E}">
        <p14:creationId xmlns:p14="http://schemas.microsoft.com/office/powerpoint/2010/main" val="224460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BEA84-D526-49B4-9D07-8EF39E870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Path</a:t>
            </a:r>
            <a:r>
              <a:rPr lang="nb-NO" dirty="0"/>
              <a:t> </a:t>
            </a:r>
            <a:r>
              <a:rPr lang="nb-NO" dirty="0" err="1"/>
              <a:t>Vector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6EEC0-B48F-4F6C-A906-6102F52C8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/>
              <a:t>The </a:t>
            </a:r>
            <a:r>
              <a:rPr lang="nb-NO" dirty="0" err="1"/>
              <a:t>main</a:t>
            </a:r>
            <a:r>
              <a:rPr lang="nb-NO" dirty="0"/>
              <a:t> </a:t>
            </a:r>
            <a:r>
              <a:rPr lang="nb-NO" dirty="0" err="1"/>
              <a:t>difference</a:t>
            </a:r>
            <a:r>
              <a:rPr lang="nb-NO" dirty="0"/>
              <a:t> </a:t>
            </a:r>
            <a:r>
              <a:rPr lang="nb-NO" dirty="0" err="1"/>
              <a:t>between</a:t>
            </a:r>
            <a:r>
              <a:rPr lang="nb-NO" dirty="0"/>
              <a:t> a </a:t>
            </a:r>
            <a:r>
              <a:rPr lang="nb-NO" dirty="0" err="1"/>
              <a:t>path</a:t>
            </a:r>
            <a:r>
              <a:rPr lang="nb-NO" dirty="0"/>
              <a:t> </a:t>
            </a:r>
            <a:r>
              <a:rPr lang="nb-NO" dirty="0" err="1"/>
              <a:t>vector</a:t>
            </a:r>
            <a:r>
              <a:rPr lang="nb-NO" dirty="0"/>
              <a:t> </a:t>
            </a:r>
            <a:r>
              <a:rPr lang="nb-NO" dirty="0" err="1"/>
              <a:t>routing</a:t>
            </a:r>
            <a:r>
              <a:rPr lang="nb-NO" dirty="0"/>
              <a:t> </a:t>
            </a:r>
            <a:r>
              <a:rPr lang="nb-NO" dirty="0" err="1"/>
              <a:t>protocol</a:t>
            </a:r>
            <a:r>
              <a:rPr lang="nb-NO" dirty="0"/>
              <a:t> and </a:t>
            </a:r>
            <a:r>
              <a:rPr lang="nb-NO" dirty="0" err="1"/>
              <a:t>the</a:t>
            </a:r>
            <a:r>
              <a:rPr lang="nb-NO" dirty="0"/>
              <a:t> rest, is </a:t>
            </a:r>
            <a:r>
              <a:rPr lang="nb-NO" dirty="0" err="1"/>
              <a:t>that</a:t>
            </a:r>
            <a:r>
              <a:rPr lang="nb-NO" dirty="0"/>
              <a:t> a </a:t>
            </a:r>
            <a:r>
              <a:rPr lang="nb-NO" dirty="0" err="1"/>
              <a:t>path</a:t>
            </a:r>
            <a:r>
              <a:rPr lang="nb-NO" dirty="0"/>
              <a:t> </a:t>
            </a:r>
            <a:r>
              <a:rPr lang="nb-NO" dirty="0" err="1"/>
              <a:t>vector</a:t>
            </a:r>
            <a:r>
              <a:rPr lang="nb-NO" dirty="0"/>
              <a:t> </a:t>
            </a:r>
            <a:r>
              <a:rPr lang="nb-NO" dirty="0" err="1"/>
              <a:t>protocol</a:t>
            </a:r>
            <a:r>
              <a:rPr lang="nb-NO" dirty="0"/>
              <a:t> </a:t>
            </a:r>
            <a:r>
              <a:rPr lang="nb-NO" dirty="0" err="1"/>
              <a:t>doesn’t</a:t>
            </a:r>
            <a:r>
              <a:rPr lang="nb-NO" dirty="0"/>
              <a:t> </a:t>
            </a:r>
            <a:r>
              <a:rPr lang="nb-NO" dirty="0" err="1"/>
              <a:t>know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complete</a:t>
            </a:r>
            <a:r>
              <a:rPr lang="nb-NO" dirty="0"/>
              <a:t> </a:t>
            </a:r>
            <a:r>
              <a:rPr lang="nb-NO" dirty="0" err="1"/>
              <a:t>path</a:t>
            </a:r>
            <a:r>
              <a:rPr lang="nb-NO" dirty="0"/>
              <a:t>, it </a:t>
            </a:r>
            <a:r>
              <a:rPr lang="nb-NO" dirty="0" err="1"/>
              <a:t>only</a:t>
            </a:r>
            <a:r>
              <a:rPr lang="nb-NO" dirty="0"/>
              <a:t> </a:t>
            </a:r>
            <a:r>
              <a:rPr lang="nb-NO" dirty="0" err="1"/>
              <a:t>knows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next</a:t>
            </a:r>
            <a:r>
              <a:rPr lang="nb-NO" dirty="0"/>
              <a:t> hop.</a:t>
            </a:r>
          </a:p>
          <a:p>
            <a:pPr marL="0" indent="0">
              <a:buNone/>
            </a:pPr>
            <a:r>
              <a:rPr lang="nb-NO" dirty="0"/>
              <a:t>The </a:t>
            </a:r>
            <a:r>
              <a:rPr lang="nb-NO" dirty="0" err="1"/>
              <a:t>only</a:t>
            </a:r>
            <a:r>
              <a:rPr lang="nb-NO" dirty="0"/>
              <a:t> </a:t>
            </a:r>
            <a:r>
              <a:rPr lang="nb-NO" dirty="0" err="1"/>
              <a:t>routing</a:t>
            </a:r>
            <a:r>
              <a:rPr lang="nb-NO" dirty="0"/>
              <a:t> </a:t>
            </a:r>
            <a:r>
              <a:rPr lang="nb-NO" dirty="0" err="1"/>
              <a:t>protocol</a:t>
            </a:r>
            <a:r>
              <a:rPr lang="nb-NO" dirty="0"/>
              <a:t> under </a:t>
            </a:r>
            <a:r>
              <a:rPr lang="nb-NO" dirty="0" err="1"/>
              <a:t>this</a:t>
            </a:r>
            <a:r>
              <a:rPr lang="nb-NO" dirty="0"/>
              <a:t> </a:t>
            </a:r>
            <a:r>
              <a:rPr lang="nb-NO" dirty="0" err="1"/>
              <a:t>category</a:t>
            </a:r>
            <a:r>
              <a:rPr lang="nb-NO" dirty="0"/>
              <a:t> is Border Gateway </a:t>
            </a:r>
            <a:r>
              <a:rPr lang="nb-NO" dirty="0" err="1"/>
              <a:t>Protocol</a:t>
            </a:r>
            <a:r>
              <a:rPr lang="nb-NO" dirty="0"/>
              <a:t> (BGP) </a:t>
            </a:r>
            <a:r>
              <a:rPr lang="nb-NO" dirty="0" err="1"/>
              <a:t>which</a:t>
            </a:r>
            <a:r>
              <a:rPr lang="nb-NO" dirty="0"/>
              <a:t> is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main</a:t>
            </a:r>
            <a:r>
              <a:rPr lang="nb-NO" dirty="0"/>
              <a:t> </a:t>
            </a:r>
            <a:r>
              <a:rPr lang="nb-NO" dirty="0" err="1"/>
              <a:t>routing</a:t>
            </a:r>
            <a:r>
              <a:rPr lang="nb-NO" dirty="0"/>
              <a:t> </a:t>
            </a:r>
            <a:r>
              <a:rPr lang="nb-NO" dirty="0" err="1"/>
              <a:t>protocol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internet</a:t>
            </a:r>
            <a:r>
              <a:rPr lang="nb-NO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60877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237D4-5F57-441D-985B-D9AA96663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IGP </a:t>
            </a:r>
            <a:r>
              <a:rPr lang="nb-NO" dirty="0" err="1"/>
              <a:t>vs</a:t>
            </a:r>
            <a:r>
              <a:rPr lang="nb-NO" dirty="0"/>
              <a:t> EGP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66B7E-8B66-46D0-8C3E-1D9EE2465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IGP or </a:t>
            </a:r>
            <a:r>
              <a:rPr lang="nb-NO" dirty="0" err="1"/>
              <a:t>Interior</a:t>
            </a:r>
            <a:r>
              <a:rPr lang="nb-NO" dirty="0"/>
              <a:t> Gateway </a:t>
            </a:r>
            <a:r>
              <a:rPr lang="nb-NO" dirty="0" err="1"/>
              <a:t>Protocol</a:t>
            </a:r>
            <a:r>
              <a:rPr lang="nb-NO" dirty="0"/>
              <a:t>, is a term </a:t>
            </a:r>
            <a:r>
              <a:rPr lang="nb-NO" dirty="0" err="1"/>
              <a:t>referring</a:t>
            </a:r>
            <a:r>
              <a:rPr lang="nb-NO" dirty="0"/>
              <a:t> to </a:t>
            </a:r>
            <a:r>
              <a:rPr lang="nb-NO" dirty="0" err="1"/>
              <a:t>any</a:t>
            </a:r>
            <a:r>
              <a:rPr lang="nb-NO" dirty="0"/>
              <a:t> </a:t>
            </a:r>
            <a:r>
              <a:rPr lang="nb-NO" dirty="0" err="1"/>
              <a:t>protocol</a:t>
            </a:r>
            <a:r>
              <a:rPr lang="nb-NO" dirty="0"/>
              <a:t> </a:t>
            </a:r>
            <a:r>
              <a:rPr lang="nb-NO" dirty="0" err="1"/>
              <a:t>responsible</a:t>
            </a:r>
            <a:r>
              <a:rPr lang="nb-NO" dirty="0"/>
              <a:t> for </a:t>
            </a:r>
            <a:r>
              <a:rPr lang="nb-NO" dirty="0" err="1"/>
              <a:t>routing</a:t>
            </a:r>
            <a:r>
              <a:rPr lang="nb-NO" dirty="0"/>
              <a:t> </a:t>
            </a:r>
            <a:r>
              <a:rPr lang="nb-NO" dirty="0" err="1"/>
              <a:t>within</a:t>
            </a:r>
            <a:r>
              <a:rPr lang="nb-NO" dirty="0"/>
              <a:t> an AS</a:t>
            </a:r>
          </a:p>
          <a:p>
            <a:r>
              <a:rPr lang="nb-NO" dirty="0"/>
              <a:t>EGP or </a:t>
            </a:r>
            <a:r>
              <a:rPr lang="nb-NO" dirty="0" err="1"/>
              <a:t>Exterior</a:t>
            </a:r>
            <a:r>
              <a:rPr lang="nb-NO" dirty="0"/>
              <a:t> Gateway </a:t>
            </a:r>
            <a:r>
              <a:rPr lang="nb-NO" dirty="0" err="1"/>
              <a:t>Protocol</a:t>
            </a:r>
            <a:r>
              <a:rPr lang="nb-NO" dirty="0"/>
              <a:t>, is used to </a:t>
            </a:r>
            <a:r>
              <a:rPr lang="nb-NO" dirty="0" err="1"/>
              <a:t>route</a:t>
            </a:r>
            <a:r>
              <a:rPr lang="nb-NO" dirty="0"/>
              <a:t> </a:t>
            </a:r>
            <a:r>
              <a:rPr lang="nb-NO" dirty="0" err="1"/>
              <a:t>traffic</a:t>
            </a:r>
            <a:r>
              <a:rPr lang="nb-NO" dirty="0"/>
              <a:t> </a:t>
            </a:r>
            <a:r>
              <a:rPr lang="nb-NO" dirty="0" err="1"/>
              <a:t>between</a:t>
            </a:r>
            <a:r>
              <a:rPr lang="nb-NO" dirty="0"/>
              <a:t> different AS </a:t>
            </a:r>
          </a:p>
          <a:p>
            <a:pPr marL="0" indent="0">
              <a:buNone/>
            </a:pPr>
            <a:r>
              <a:rPr lang="nb-NO" dirty="0"/>
              <a:t>An AS (</a:t>
            </a:r>
            <a:r>
              <a:rPr lang="nb-NO" dirty="0" err="1"/>
              <a:t>Autonomous</a:t>
            </a:r>
            <a:r>
              <a:rPr lang="nb-NO" dirty="0"/>
              <a:t> System) is a </a:t>
            </a:r>
            <a:r>
              <a:rPr lang="nb-NO" dirty="0" err="1"/>
              <a:t>collection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network</a:t>
            </a:r>
            <a:r>
              <a:rPr lang="nb-NO" dirty="0"/>
              <a:t> </a:t>
            </a:r>
            <a:r>
              <a:rPr lang="nb-NO" dirty="0" err="1"/>
              <a:t>owned</a:t>
            </a:r>
            <a:r>
              <a:rPr lang="nb-NO" dirty="0"/>
              <a:t> by </a:t>
            </a:r>
            <a:r>
              <a:rPr lang="nb-NO" dirty="0" err="1"/>
              <a:t>one</a:t>
            </a:r>
            <a:r>
              <a:rPr lang="nb-NO" dirty="0"/>
              <a:t> </a:t>
            </a:r>
            <a:r>
              <a:rPr lang="nb-NO" dirty="0" err="1"/>
              <a:t>organization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066408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5D1B9-DBA9-4DF2-8F55-4C85AD0DB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NAT – Network </a:t>
            </a:r>
            <a:r>
              <a:rPr lang="nb-NO" dirty="0" err="1"/>
              <a:t>address</a:t>
            </a:r>
            <a:r>
              <a:rPr lang="nb-NO" dirty="0"/>
              <a:t> </a:t>
            </a:r>
            <a:r>
              <a:rPr lang="nb-NO" dirty="0" err="1"/>
              <a:t>translation</a:t>
            </a:r>
            <a:r>
              <a:rPr lang="nb-NO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2AB36-C853-4EF6-8191-B66D4D410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b-NO" dirty="0"/>
              <a:t>NAT is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only</a:t>
            </a:r>
            <a:r>
              <a:rPr lang="nb-NO" dirty="0"/>
              <a:t> </a:t>
            </a:r>
            <a:r>
              <a:rPr lang="nb-NO" dirty="0" err="1"/>
              <a:t>reason</a:t>
            </a:r>
            <a:r>
              <a:rPr lang="nb-NO" dirty="0"/>
              <a:t> </a:t>
            </a:r>
            <a:r>
              <a:rPr lang="nb-NO" dirty="0" err="1"/>
              <a:t>why</a:t>
            </a:r>
            <a:r>
              <a:rPr lang="nb-NO" dirty="0"/>
              <a:t> private </a:t>
            </a:r>
            <a:r>
              <a:rPr lang="nb-NO" dirty="0" err="1"/>
              <a:t>addresses</a:t>
            </a:r>
            <a:r>
              <a:rPr lang="nb-NO" dirty="0"/>
              <a:t> </a:t>
            </a:r>
            <a:r>
              <a:rPr lang="nb-NO" dirty="0" err="1"/>
              <a:t>work</a:t>
            </a:r>
            <a:r>
              <a:rPr lang="nb-NO" dirty="0"/>
              <a:t>.</a:t>
            </a:r>
          </a:p>
          <a:p>
            <a:r>
              <a:rPr lang="nb-NO" dirty="0" err="1"/>
              <a:t>Since</a:t>
            </a:r>
            <a:r>
              <a:rPr lang="nb-NO" dirty="0"/>
              <a:t> private </a:t>
            </a:r>
            <a:r>
              <a:rPr lang="nb-NO" dirty="0" err="1"/>
              <a:t>addresses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not </a:t>
            </a:r>
            <a:r>
              <a:rPr lang="nb-NO" dirty="0" err="1"/>
              <a:t>routable</a:t>
            </a:r>
            <a:r>
              <a:rPr lang="nb-NO" dirty="0"/>
              <a:t> </a:t>
            </a:r>
            <a:r>
              <a:rPr lang="nb-NO" dirty="0" err="1"/>
              <a:t>across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internet</a:t>
            </a:r>
            <a:r>
              <a:rPr lang="nb-NO" dirty="0"/>
              <a:t>, a </a:t>
            </a:r>
            <a:r>
              <a:rPr lang="nb-NO" dirty="0" err="1"/>
              <a:t>public</a:t>
            </a:r>
            <a:r>
              <a:rPr lang="nb-NO" dirty="0"/>
              <a:t> </a:t>
            </a:r>
            <a:r>
              <a:rPr lang="nb-NO" dirty="0" err="1"/>
              <a:t>address</a:t>
            </a:r>
            <a:r>
              <a:rPr lang="nb-NO" dirty="0"/>
              <a:t> is </a:t>
            </a:r>
            <a:r>
              <a:rPr lang="nb-NO" dirty="0" err="1"/>
              <a:t>needed</a:t>
            </a:r>
            <a:endParaRPr lang="nb-NO" dirty="0"/>
          </a:p>
          <a:p>
            <a:r>
              <a:rPr lang="nb-NO" dirty="0"/>
              <a:t>This is done by «Translating» an IP from Private to </a:t>
            </a:r>
            <a:r>
              <a:rPr lang="nb-NO" dirty="0" err="1"/>
              <a:t>public</a:t>
            </a:r>
            <a:r>
              <a:rPr lang="nb-NO" dirty="0"/>
              <a:t>.</a:t>
            </a:r>
          </a:p>
          <a:p>
            <a:r>
              <a:rPr lang="nb-NO" dirty="0" err="1"/>
              <a:t>There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three</a:t>
            </a:r>
            <a:r>
              <a:rPr lang="nb-NO" dirty="0"/>
              <a:t> </a:t>
            </a:r>
            <a:r>
              <a:rPr lang="nb-NO" dirty="0" err="1"/>
              <a:t>methodsof</a:t>
            </a:r>
            <a:r>
              <a:rPr lang="nb-NO" dirty="0"/>
              <a:t> NAT</a:t>
            </a:r>
          </a:p>
          <a:p>
            <a:pPr lvl="1"/>
            <a:r>
              <a:rPr lang="nb-NO" dirty="0" err="1"/>
              <a:t>Static</a:t>
            </a:r>
            <a:r>
              <a:rPr lang="nb-NO" dirty="0"/>
              <a:t> NAT – </a:t>
            </a:r>
            <a:r>
              <a:rPr lang="nb-NO" dirty="0" err="1"/>
              <a:t>Each</a:t>
            </a:r>
            <a:r>
              <a:rPr lang="nb-NO" dirty="0"/>
              <a:t> Private </a:t>
            </a:r>
            <a:r>
              <a:rPr lang="nb-NO" dirty="0" err="1"/>
              <a:t>address</a:t>
            </a:r>
            <a:r>
              <a:rPr lang="nb-NO" dirty="0"/>
              <a:t> has a </a:t>
            </a:r>
            <a:r>
              <a:rPr lang="nb-NO" dirty="0" err="1"/>
              <a:t>public</a:t>
            </a:r>
            <a:r>
              <a:rPr lang="nb-NO" dirty="0"/>
              <a:t> </a:t>
            </a:r>
            <a:r>
              <a:rPr lang="nb-NO" dirty="0" err="1"/>
              <a:t>address</a:t>
            </a:r>
            <a:r>
              <a:rPr lang="nb-NO" dirty="0"/>
              <a:t> </a:t>
            </a:r>
            <a:r>
              <a:rPr lang="nb-NO" dirty="0" err="1"/>
              <a:t>mapped</a:t>
            </a:r>
            <a:r>
              <a:rPr lang="nb-NO" dirty="0"/>
              <a:t>.	</a:t>
            </a:r>
          </a:p>
          <a:p>
            <a:pPr lvl="1"/>
            <a:r>
              <a:rPr lang="nb-NO" dirty="0" err="1"/>
              <a:t>Dynamic</a:t>
            </a:r>
            <a:r>
              <a:rPr lang="nb-NO" dirty="0"/>
              <a:t> NAT – One pool </a:t>
            </a:r>
            <a:r>
              <a:rPr lang="nb-NO" dirty="0" err="1"/>
              <a:t>of</a:t>
            </a:r>
            <a:r>
              <a:rPr lang="nb-NO" dirty="0"/>
              <a:t> Public </a:t>
            </a:r>
            <a:r>
              <a:rPr lang="nb-NO" dirty="0" err="1"/>
              <a:t>addresses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available</a:t>
            </a:r>
            <a:r>
              <a:rPr lang="nb-NO" dirty="0"/>
              <a:t>, first </a:t>
            </a:r>
            <a:r>
              <a:rPr lang="nb-NO" dirty="0" err="1"/>
              <a:t>come</a:t>
            </a:r>
            <a:r>
              <a:rPr lang="nb-NO" dirty="0"/>
              <a:t> first serve</a:t>
            </a:r>
          </a:p>
          <a:p>
            <a:pPr lvl="1"/>
            <a:r>
              <a:rPr lang="nb-NO" dirty="0"/>
              <a:t>Port </a:t>
            </a:r>
            <a:r>
              <a:rPr lang="nb-NO" dirty="0" err="1"/>
              <a:t>Address</a:t>
            </a:r>
            <a:r>
              <a:rPr lang="nb-NO" dirty="0"/>
              <a:t> </a:t>
            </a:r>
            <a:r>
              <a:rPr lang="nb-NO" dirty="0" err="1"/>
              <a:t>Translation</a:t>
            </a:r>
            <a:r>
              <a:rPr lang="nb-NO" dirty="0"/>
              <a:t> – All private </a:t>
            </a:r>
            <a:r>
              <a:rPr lang="nb-NO" dirty="0" err="1"/>
              <a:t>addresses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a </a:t>
            </a:r>
            <a:r>
              <a:rPr lang="nb-NO" dirty="0" err="1"/>
              <a:t>network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mapped</a:t>
            </a:r>
            <a:r>
              <a:rPr lang="nb-NO" dirty="0"/>
              <a:t> to </a:t>
            </a:r>
            <a:r>
              <a:rPr lang="nb-NO" dirty="0" err="1"/>
              <a:t>one</a:t>
            </a:r>
            <a:r>
              <a:rPr lang="nb-NO" dirty="0"/>
              <a:t> </a:t>
            </a:r>
            <a:r>
              <a:rPr lang="nb-NO" dirty="0" err="1"/>
              <a:t>public</a:t>
            </a:r>
            <a:r>
              <a:rPr lang="nb-NO" dirty="0"/>
              <a:t> </a:t>
            </a:r>
            <a:r>
              <a:rPr lang="nb-NO" dirty="0" err="1"/>
              <a:t>address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216958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EB34A-B7FA-4627-9A78-FF009EEB6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QoS</a:t>
            </a:r>
            <a:r>
              <a:rPr lang="nb-NO" dirty="0"/>
              <a:t> – </a:t>
            </a:r>
            <a:r>
              <a:rPr lang="nb-NO" dirty="0" err="1"/>
              <a:t>Quality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2BAFB-2BAF-458F-9220-3E067F60E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Routers</a:t>
            </a:r>
            <a:r>
              <a:rPr lang="nb-NO" dirty="0"/>
              <a:t> </a:t>
            </a:r>
            <a:r>
              <a:rPr lang="nb-NO" dirty="0" err="1"/>
              <a:t>can</a:t>
            </a:r>
            <a:r>
              <a:rPr lang="nb-NO" dirty="0"/>
              <a:t> </a:t>
            </a:r>
            <a:r>
              <a:rPr lang="nb-NO" dirty="0" err="1"/>
              <a:t>prioritize</a:t>
            </a:r>
            <a:r>
              <a:rPr lang="nb-NO" dirty="0"/>
              <a:t> </a:t>
            </a:r>
            <a:r>
              <a:rPr lang="nb-NO" dirty="0" err="1"/>
              <a:t>network</a:t>
            </a:r>
            <a:r>
              <a:rPr lang="nb-NO" dirty="0"/>
              <a:t> </a:t>
            </a:r>
            <a:r>
              <a:rPr lang="nb-NO" dirty="0" err="1"/>
              <a:t>traffic</a:t>
            </a:r>
            <a:endParaRPr lang="nb-NO" dirty="0"/>
          </a:p>
          <a:p>
            <a:r>
              <a:rPr lang="nb-NO" dirty="0" err="1"/>
              <a:t>Typical</a:t>
            </a:r>
            <a:r>
              <a:rPr lang="nb-NO" dirty="0"/>
              <a:t> data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could</a:t>
            </a:r>
            <a:r>
              <a:rPr lang="nb-NO" dirty="0"/>
              <a:t> </a:t>
            </a:r>
            <a:r>
              <a:rPr lang="nb-NO" dirty="0" err="1"/>
              <a:t>get</a:t>
            </a:r>
            <a:r>
              <a:rPr lang="nb-NO" dirty="0"/>
              <a:t> </a:t>
            </a:r>
            <a:r>
              <a:rPr lang="nb-NO" dirty="0" err="1"/>
              <a:t>prioritized</a:t>
            </a:r>
            <a:endParaRPr lang="nb-NO" dirty="0"/>
          </a:p>
          <a:p>
            <a:pPr lvl="1"/>
            <a:r>
              <a:rPr lang="nb-NO" dirty="0"/>
              <a:t>Media </a:t>
            </a:r>
            <a:r>
              <a:rPr lang="nb-NO" dirty="0" err="1"/>
              <a:t>Streaming</a:t>
            </a:r>
            <a:endParaRPr lang="nb-NO" dirty="0"/>
          </a:p>
          <a:p>
            <a:pPr lvl="1"/>
            <a:r>
              <a:rPr lang="nb-NO" dirty="0"/>
              <a:t>Voice over IP (</a:t>
            </a:r>
            <a:r>
              <a:rPr lang="nb-NO" dirty="0" err="1"/>
              <a:t>VoIP</a:t>
            </a:r>
            <a:r>
              <a:rPr lang="nb-NO" dirty="0"/>
              <a:t>)</a:t>
            </a:r>
          </a:p>
          <a:p>
            <a:pPr lvl="1"/>
            <a:r>
              <a:rPr lang="nb-NO" dirty="0" err="1"/>
              <a:t>Teleconferencing</a:t>
            </a:r>
            <a:endParaRPr lang="nb-NO" dirty="0"/>
          </a:p>
          <a:p>
            <a:pPr lvl="1"/>
            <a:r>
              <a:rPr lang="nb-NO" dirty="0" err="1"/>
              <a:t>Safety</a:t>
            </a:r>
            <a:r>
              <a:rPr lang="nb-NO" dirty="0"/>
              <a:t> system </a:t>
            </a:r>
            <a:r>
              <a:rPr lang="nb-NO" dirty="0" err="1"/>
              <a:t>traffic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6570952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5FE07634-A83A-4681-9C1D-BC0775F9D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3" name="Rectangle 12">
              <a:extLst>
                <a:ext uri="{FF2B5EF4-FFF2-40B4-BE49-F238E27FC236}">
                  <a16:creationId xmlns:a16="http://schemas.microsoft.com/office/drawing/2014/main" id="{BF62976A-266E-4650-88F2-C16130F3D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88D9B99B-59C2-481A-A948-F87920A7FE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68BBB6-C11C-4759-AF25-1C0054524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519" y="618518"/>
            <a:ext cx="3084891" cy="1478570"/>
          </a:xfrm>
        </p:spPr>
        <p:txBody>
          <a:bodyPr>
            <a:normAutofit/>
          </a:bodyPr>
          <a:lstStyle/>
          <a:p>
            <a:r>
              <a:rPr lang="nb-NO" sz="2500"/>
              <a:t>Media types – Connecting everything together</a:t>
            </a:r>
          </a:p>
        </p:txBody>
      </p:sp>
      <p:pic>
        <p:nvPicPr>
          <p:cNvPr id="5" name="Content Placeholder 4" descr="A picture containing cable&#10;&#10;Description automatically generated">
            <a:extLst>
              <a:ext uri="{FF2B5EF4-FFF2-40B4-BE49-F238E27FC236}">
                <a16:creationId xmlns:a16="http://schemas.microsoft.com/office/drawing/2014/main" id="{86DD601B-5CDC-47CC-B0C3-05802622CAC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269" r="-2" b="-2"/>
          <a:stretch/>
        </p:blipFill>
        <p:spPr>
          <a:xfrm>
            <a:off x="-5597" y="10"/>
            <a:ext cx="7558541" cy="685799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A2E1FE48-FA7B-4262-B922-041542931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2E644B1-8F72-4AC4-89F1-EB3A027341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1781B8E8-8A26-4FFB-BE0C-7C0C644F7C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4109D997-E9DF-4429-A643-3E691E2B70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392695A-F131-4C51-B689-3F4D5B1A2F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8218EC3E-07D0-417A-B0A8-057F825EF7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B036399E-7675-47B6-A645-242946879E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C44A0438-B8A4-43B3-B17C-B919FCD92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ABC7257F-6F64-4B81-BDA7-7C232BCBA2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25" name="Freeform 13">
              <a:extLst>
                <a:ext uri="{FF2B5EF4-FFF2-40B4-BE49-F238E27FC236}">
                  <a16:creationId xmlns:a16="http://schemas.microsoft.com/office/drawing/2014/main" id="{72DD7E92-F033-480C-A220-63CE422C3A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26" name="Freeform 14">
              <a:extLst>
                <a:ext uri="{FF2B5EF4-FFF2-40B4-BE49-F238E27FC236}">
                  <a16:creationId xmlns:a16="http://schemas.microsoft.com/office/drawing/2014/main" id="{444A9AC9-463E-45E7-A818-13F664F7C0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27" name="Freeform 15">
              <a:extLst>
                <a:ext uri="{FF2B5EF4-FFF2-40B4-BE49-F238E27FC236}">
                  <a16:creationId xmlns:a16="http://schemas.microsoft.com/office/drawing/2014/main" id="{6CCE9BBE-5DE3-4991-80CA-DFEB92867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28" name="Freeform 16">
              <a:extLst>
                <a:ext uri="{FF2B5EF4-FFF2-40B4-BE49-F238E27FC236}">
                  <a16:creationId xmlns:a16="http://schemas.microsoft.com/office/drawing/2014/main" id="{3180F6DF-A13F-491C-BF97-B206E3E7B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29" name="Freeform 17">
              <a:extLst>
                <a:ext uri="{FF2B5EF4-FFF2-40B4-BE49-F238E27FC236}">
                  <a16:creationId xmlns:a16="http://schemas.microsoft.com/office/drawing/2014/main" id="{CAD0E44C-73C8-42BB-ADA8-2BA6B3082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30" name="Freeform 18">
              <a:extLst>
                <a:ext uri="{FF2B5EF4-FFF2-40B4-BE49-F238E27FC236}">
                  <a16:creationId xmlns:a16="http://schemas.microsoft.com/office/drawing/2014/main" id="{436EC43E-A70D-4E5C-B275-35CA8E93C1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31" name="Freeform 19">
              <a:extLst>
                <a:ext uri="{FF2B5EF4-FFF2-40B4-BE49-F238E27FC236}">
                  <a16:creationId xmlns:a16="http://schemas.microsoft.com/office/drawing/2014/main" id="{ADE7E5B6-2E2A-4F56-9E90-F8613E6D1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32" name="Freeform 20">
              <a:extLst>
                <a:ext uri="{FF2B5EF4-FFF2-40B4-BE49-F238E27FC236}">
                  <a16:creationId xmlns:a16="http://schemas.microsoft.com/office/drawing/2014/main" id="{86B9E49B-AE8D-47E0-BACC-A6D0AC3AB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33" name="Freeform 21">
              <a:extLst>
                <a:ext uri="{FF2B5EF4-FFF2-40B4-BE49-F238E27FC236}">
                  <a16:creationId xmlns:a16="http://schemas.microsoft.com/office/drawing/2014/main" id="{2EB961AF-CD61-41BA-B0B2-0741A5ED6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34" name="Freeform 22">
              <a:extLst>
                <a:ext uri="{FF2B5EF4-FFF2-40B4-BE49-F238E27FC236}">
                  <a16:creationId xmlns:a16="http://schemas.microsoft.com/office/drawing/2014/main" id="{DC42BDA1-810A-4135-B3B1-B3161D372A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35" name="Freeform 23">
              <a:extLst>
                <a:ext uri="{FF2B5EF4-FFF2-40B4-BE49-F238E27FC236}">
                  <a16:creationId xmlns:a16="http://schemas.microsoft.com/office/drawing/2014/main" id="{FA51FCA8-FCF4-4116-8CB2-5C539E37F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36" name="Freeform 24">
              <a:extLst>
                <a:ext uri="{FF2B5EF4-FFF2-40B4-BE49-F238E27FC236}">
                  <a16:creationId xmlns:a16="http://schemas.microsoft.com/office/drawing/2014/main" id="{F2850A10-CDBC-462A-8CB7-025874683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37" name="Freeform 25">
              <a:extLst>
                <a:ext uri="{FF2B5EF4-FFF2-40B4-BE49-F238E27FC236}">
                  <a16:creationId xmlns:a16="http://schemas.microsoft.com/office/drawing/2014/main" id="{738A37B9-77C2-4464-BF1F-2AF25A0D29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38" name="Freeform 26">
              <a:extLst>
                <a:ext uri="{FF2B5EF4-FFF2-40B4-BE49-F238E27FC236}">
                  <a16:creationId xmlns:a16="http://schemas.microsoft.com/office/drawing/2014/main" id="{89026C8B-A162-4523-A51B-9F1200BC60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39" name="Freeform 27">
              <a:extLst>
                <a:ext uri="{FF2B5EF4-FFF2-40B4-BE49-F238E27FC236}">
                  <a16:creationId xmlns:a16="http://schemas.microsoft.com/office/drawing/2014/main" id="{5B76BC40-1FA2-477D-B2C2-4763577DB7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40" name="Freeform 28">
              <a:extLst>
                <a:ext uri="{FF2B5EF4-FFF2-40B4-BE49-F238E27FC236}">
                  <a16:creationId xmlns:a16="http://schemas.microsoft.com/office/drawing/2014/main" id="{6BC68EAA-2809-4AE4-80C1-2555CEF73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41" name="Freeform 29">
              <a:extLst>
                <a:ext uri="{FF2B5EF4-FFF2-40B4-BE49-F238E27FC236}">
                  <a16:creationId xmlns:a16="http://schemas.microsoft.com/office/drawing/2014/main" id="{FE709D1B-0541-4414-9E87-CF7D6918C1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42" name="Freeform 30">
              <a:extLst>
                <a:ext uri="{FF2B5EF4-FFF2-40B4-BE49-F238E27FC236}">
                  <a16:creationId xmlns:a16="http://schemas.microsoft.com/office/drawing/2014/main" id="{33BCB888-11B8-4D01-BCDA-59BBA28DC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43" name="Freeform 31">
              <a:extLst>
                <a:ext uri="{FF2B5EF4-FFF2-40B4-BE49-F238E27FC236}">
                  <a16:creationId xmlns:a16="http://schemas.microsoft.com/office/drawing/2014/main" id="{28E5CE3E-C11A-4CF7-82BF-37D1221D4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44" name="Freeform 32">
              <a:extLst>
                <a:ext uri="{FF2B5EF4-FFF2-40B4-BE49-F238E27FC236}">
                  <a16:creationId xmlns:a16="http://schemas.microsoft.com/office/drawing/2014/main" id="{55284FC3-21FB-4FA7-B695-2D6A9CEF7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13DA6B78-00DE-4E55-9124-EFD72519B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46" name="Freeform 34">
              <a:extLst>
                <a:ext uri="{FF2B5EF4-FFF2-40B4-BE49-F238E27FC236}">
                  <a16:creationId xmlns:a16="http://schemas.microsoft.com/office/drawing/2014/main" id="{D4602B0F-2844-48BE-9B4A-0366AC904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47" name="Freeform 35">
              <a:extLst>
                <a:ext uri="{FF2B5EF4-FFF2-40B4-BE49-F238E27FC236}">
                  <a16:creationId xmlns:a16="http://schemas.microsoft.com/office/drawing/2014/main" id="{E31E05BB-6004-474D-9900-D990378FD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48" name="Freeform 36">
              <a:extLst>
                <a:ext uri="{FF2B5EF4-FFF2-40B4-BE49-F238E27FC236}">
                  <a16:creationId xmlns:a16="http://schemas.microsoft.com/office/drawing/2014/main" id="{00BD01ED-F65D-4601-A77D-508E960E09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49" name="Freeform 37">
              <a:extLst>
                <a:ext uri="{FF2B5EF4-FFF2-40B4-BE49-F238E27FC236}">
                  <a16:creationId xmlns:a16="http://schemas.microsoft.com/office/drawing/2014/main" id="{FD307CAE-789C-4E80-B6F1-9858A3ABA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50" name="Freeform 38">
              <a:extLst>
                <a:ext uri="{FF2B5EF4-FFF2-40B4-BE49-F238E27FC236}">
                  <a16:creationId xmlns:a16="http://schemas.microsoft.com/office/drawing/2014/main" id="{94B97B29-709E-4E24-B2FA-EF84AA12D2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51" name="Freeform 39">
              <a:extLst>
                <a:ext uri="{FF2B5EF4-FFF2-40B4-BE49-F238E27FC236}">
                  <a16:creationId xmlns:a16="http://schemas.microsoft.com/office/drawing/2014/main" id="{C05D52B9-1FA2-4E7C-8229-B09811A90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52" name="Freeform 40">
              <a:extLst>
                <a:ext uri="{FF2B5EF4-FFF2-40B4-BE49-F238E27FC236}">
                  <a16:creationId xmlns:a16="http://schemas.microsoft.com/office/drawing/2014/main" id="{CC0A5575-2FB9-440F-B9A8-E0DDE1C37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53" name="Freeform 41">
              <a:extLst>
                <a:ext uri="{FF2B5EF4-FFF2-40B4-BE49-F238E27FC236}">
                  <a16:creationId xmlns:a16="http://schemas.microsoft.com/office/drawing/2014/main" id="{AFFCC88F-01DF-4DE1-8CD5-88631E3091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54" name="Freeform 42">
              <a:extLst>
                <a:ext uri="{FF2B5EF4-FFF2-40B4-BE49-F238E27FC236}">
                  <a16:creationId xmlns:a16="http://schemas.microsoft.com/office/drawing/2014/main" id="{33EEC40B-E2CD-4BAC-94D6-85B70714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55" name="Freeform 43">
              <a:extLst>
                <a:ext uri="{FF2B5EF4-FFF2-40B4-BE49-F238E27FC236}">
                  <a16:creationId xmlns:a16="http://schemas.microsoft.com/office/drawing/2014/main" id="{3E0E9643-5C60-4933-BB1B-9A09057E72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56" name="Freeform 44">
              <a:extLst>
                <a:ext uri="{FF2B5EF4-FFF2-40B4-BE49-F238E27FC236}">
                  <a16:creationId xmlns:a16="http://schemas.microsoft.com/office/drawing/2014/main" id="{94F86E92-9EC7-437C-946B-31E7C1C47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E9A51BE-C514-46B5-ABA6-7E7C878F8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58" name="Freeform 46">
              <a:extLst>
                <a:ext uri="{FF2B5EF4-FFF2-40B4-BE49-F238E27FC236}">
                  <a16:creationId xmlns:a16="http://schemas.microsoft.com/office/drawing/2014/main" id="{8B255447-F0E9-4D96-A4B0-F9EDDE58A3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59" name="Freeform 47">
              <a:extLst>
                <a:ext uri="{FF2B5EF4-FFF2-40B4-BE49-F238E27FC236}">
                  <a16:creationId xmlns:a16="http://schemas.microsoft.com/office/drawing/2014/main" id="{AFAC5F3A-3BE7-489E-A848-498B9995F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60" name="Freeform 48">
              <a:extLst>
                <a:ext uri="{FF2B5EF4-FFF2-40B4-BE49-F238E27FC236}">
                  <a16:creationId xmlns:a16="http://schemas.microsoft.com/office/drawing/2014/main" id="{A974E7AA-5EF3-4817-B0AE-4C1A784EE9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61" name="Freeform 49">
              <a:extLst>
                <a:ext uri="{FF2B5EF4-FFF2-40B4-BE49-F238E27FC236}">
                  <a16:creationId xmlns:a16="http://schemas.microsoft.com/office/drawing/2014/main" id="{8AA54AC1-3E87-49C0-A594-87829A2CFF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62" name="Freeform 50">
              <a:extLst>
                <a:ext uri="{FF2B5EF4-FFF2-40B4-BE49-F238E27FC236}">
                  <a16:creationId xmlns:a16="http://schemas.microsoft.com/office/drawing/2014/main" id="{CC237789-73BC-4BD9-BFE8-1325FA4B5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63" name="Freeform 51">
              <a:extLst>
                <a:ext uri="{FF2B5EF4-FFF2-40B4-BE49-F238E27FC236}">
                  <a16:creationId xmlns:a16="http://schemas.microsoft.com/office/drawing/2014/main" id="{DCF4052D-CF62-47DC-991E-49D0BA908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64" name="Freeform 52">
              <a:extLst>
                <a:ext uri="{FF2B5EF4-FFF2-40B4-BE49-F238E27FC236}">
                  <a16:creationId xmlns:a16="http://schemas.microsoft.com/office/drawing/2014/main" id="{2ABD9104-C938-44F2-8622-8407A2593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65" name="Freeform 53">
              <a:extLst>
                <a:ext uri="{FF2B5EF4-FFF2-40B4-BE49-F238E27FC236}">
                  <a16:creationId xmlns:a16="http://schemas.microsoft.com/office/drawing/2014/main" id="{4AA18F60-3E86-4A5A-B82E-A79183ED3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66" name="Freeform 54">
              <a:extLst>
                <a:ext uri="{FF2B5EF4-FFF2-40B4-BE49-F238E27FC236}">
                  <a16:creationId xmlns:a16="http://schemas.microsoft.com/office/drawing/2014/main" id="{0F34C941-6196-4937-99E5-14AAD23F2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67" name="Freeform 55">
              <a:extLst>
                <a:ext uri="{FF2B5EF4-FFF2-40B4-BE49-F238E27FC236}">
                  <a16:creationId xmlns:a16="http://schemas.microsoft.com/office/drawing/2014/main" id="{60DB8A6C-23D7-4A88-BDCE-8FEC86A12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68" name="Freeform 56">
              <a:extLst>
                <a:ext uri="{FF2B5EF4-FFF2-40B4-BE49-F238E27FC236}">
                  <a16:creationId xmlns:a16="http://schemas.microsoft.com/office/drawing/2014/main" id="{29F5F702-AEE6-4633-BB20-7A15C3A31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69" name="Freeform 57">
              <a:extLst>
                <a:ext uri="{FF2B5EF4-FFF2-40B4-BE49-F238E27FC236}">
                  <a16:creationId xmlns:a16="http://schemas.microsoft.com/office/drawing/2014/main" id="{F30C7A45-6890-4EA5-9F6B-E2AB4D04C5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70" name="Freeform 58">
              <a:extLst>
                <a:ext uri="{FF2B5EF4-FFF2-40B4-BE49-F238E27FC236}">
                  <a16:creationId xmlns:a16="http://schemas.microsoft.com/office/drawing/2014/main" id="{F31A7373-F68A-485D-95DC-B53ACC7B5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</p:grp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203ADC6-0D38-4276-81FF-BA3A7A86C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2519" y="2249487"/>
            <a:ext cx="3084892" cy="3541714"/>
          </a:xfrm>
        </p:spPr>
        <p:txBody>
          <a:bodyPr>
            <a:normAutofit/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4410051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D894B-F9CD-452A-90BE-DBC59F7AB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57" y="618518"/>
            <a:ext cx="4747088" cy="1478570"/>
          </a:xfrm>
        </p:spPr>
        <p:txBody>
          <a:bodyPr>
            <a:normAutofit/>
          </a:bodyPr>
          <a:lstStyle/>
          <a:p>
            <a:r>
              <a:rPr lang="nb-NO" err="1"/>
              <a:t>Coax</a:t>
            </a:r>
            <a:endParaRPr lang="nb-NO"/>
          </a:p>
        </p:txBody>
      </p:sp>
      <p:sp>
        <p:nvSpPr>
          <p:cNvPr id="15" name="Round Diagonal Corner Rectangle 9">
            <a:extLst>
              <a:ext uri="{FF2B5EF4-FFF2-40B4-BE49-F238E27FC236}">
                <a16:creationId xmlns:a16="http://schemas.microsoft.com/office/drawing/2014/main" id="{14436AD2-BD0F-4545-B2E9-06007B35B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E9AFDDD4-EFA8-404C-A77D-70B5F09DE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988" y="2712516"/>
            <a:ext cx="4635583" cy="143703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EA41A-8D02-44A2-A279-59A7940AA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9957" y="2249487"/>
            <a:ext cx="4747087" cy="3541714"/>
          </a:xfrm>
        </p:spPr>
        <p:txBody>
          <a:bodyPr>
            <a:normAutofit fontScale="85000" lnSpcReduction="10000"/>
          </a:bodyPr>
          <a:lstStyle/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nb-NO" dirty="0" err="1"/>
              <a:t>Copper</a:t>
            </a:r>
            <a:r>
              <a:rPr lang="nb-NO" dirty="0"/>
              <a:t> </a:t>
            </a:r>
            <a:r>
              <a:rPr lang="nb-NO" dirty="0" err="1"/>
              <a:t>core</a:t>
            </a:r>
            <a:endParaRPr lang="nb-NO" dirty="0"/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nb-NO" dirty="0" err="1"/>
              <a:t>Insulator</a:t>
            </a:r>
            <a:endParaRPr lang="nb-NO" dirty="0"/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nb-NO" dirty="0" err="1"/>
              <a:t>Copper</a:t>
            </a:r>
            <a:r>
              <a:rPr lang="nb-NO" dirty="0"/>
              <a:t> </a:t>
            </a:r>
            <a:r>
              <a:rPr lang="nb-NO" dirty="0" err="1"/>
              <a:t>shield</a:t>
            </a:r>
            <a:endParaRPr lang="nb-NO" dirty="0"/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nb-NO" dirty="0" err="1"/>
              <a:t>Plastic</a:t>
            </a:r>
            <a:r>
              <a:rPr lang="nb-NO" dirty="0"/>
              <a:t> jacket</a:t>
            </a:r>
          </a:p>
          <a:p>
            <a:pPr>
              <a:lnSpc>
                <a:spcPct val="110000"/>
              </a:lnSpc>
            </a:pPr>
            <a:r>
              <a:rPr lang="nb-NO" dirty="0"/>
              <a:t>The </a:t>
            </a:r>
            <a:r>
              <a:rPr lang="nb-NO" dirty="0" err="1"/>
              <a:t>cable</a:t>
            </a:r>
            <a:r>
              <a:rPr lang="nb-NO" dirty="0"/>
              <a:t> </a:t>
            </a:r>
            <a:r>
              <a:rPr lang="nb-NO" dirty="0" err="1"/>
              <a:t>needs</a:t>
            </a:r>
            <a:r>
              <a:rPr lang="nb-NO" dirty="0"/>
              <a:t> an </a:t>
            </a:r>
            <a:r>
              <a:rPr lang="nb-NO" dirty="0" err="1"/>
              <a:t>insulator</a:t>
            </a:r>
            <a:r>
              <a:rPr lang="nb-NO" dirty="0"/>
              <a:t> and «</a:t>
            </a:r>
            <a:r>
              <a:rPr lang="nb-NO" dirty="0" err="1"/>
              <a:t>shield</a:t>
            </a:r>
            <a:r>
              <a:rPr lang="nb-NO" dirty="0"/>
              <a:t>» to </a:t>
            </a:r>
            <a:r>
              <a:rPr lang="nb-NO" dirty="0" err="1"/>
              <a:t>prevent</a:t>
            </a:r>
            <a:r>
              <a:rPr lang="nb-NO" dirty="0"/>
              <a:t> EMI</a:t>
            </a:r>
          </a:p>
          <a:p>
            <a:pPr>
              <a:lnSpc>
                <a:spcPct val="110000"/>
              </a:lnSpc>
            </a:pPr>
            <a:r>
              <a:rPr lang="nb-NO" dirty="0"/>
              <a:t>EMI is </a:t>
            </a:r>
            <a:r>
              <a:rPr lang="nb-NO" dirty="0" err="1"/>
              <a:t>electromagnetic</a:t>
            </a:r>
            <a:r>
              <a:rPr lang="nb-NO" dirty="0"/>
              <a:t> </a:t>
            </a:r>
            <a:r>
              <a:rPr lang="nb-NO" dirty="0" err="1"/>
              <a:t>interference</a:t>
            </a:r>
            <a:endParaRPr lang="nb-NO" dirty="0"/>
          </a:p>
          <a:p>
            <a:pPr marL="0" indent="0">
              <a:lnSpc>
                <a:spcPct val="110000"/>
              </a:lnSpc>
              <a:buNone/>
            </a:pPr>
            <a:r>
              <a:rPr lang="nb-NO" dirty="0"/>
              <a:t>	</a:t>
            </a:r>
            <a:r>
              <a:rPr lang="nb-NO" dirty="0" err="1"/>
              <a:t>Often</a:t>
            </a:r>
            <a:r>
              <a:rPr lang="nb-NO" dirty="0"/>
              <a:t> an </a:t>
            </a:r>
            <a:r>
              <a:rPr lang="nb-NO" dirty="0" err="1"/>
              <a:t>issue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copper</a:t>
            </a:r>
            <a:r>
              <a:rPr lang="nb-NO" dirty="0"/>
              <a:t> </a:t>
            </a:r>
            <a:r>
              <a:rPr lang="nb-NO" dirty="0" err="1"/>
              <a:t>cables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5357042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B0B5B36-9407-4C75-99C7-D7E703648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Coax</a:t>
            </a:r>
            <a:r>
              <a:rPr lang="nb-NO" dirty="0"/>
              <a:t> </a:t>
            </a:r>
            <a:r>
              <a:rPr lang="nb-NO" dirty="0" err="1"/>
              <a:t>cable</a:t>
            </a:r>
            <a:r>
              <a:rPr lang="nb-NO" dirty="0"/>
              <a:t> types - 10Base5 and 10base2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1A2641-6FAF-4B06-B292-35D20CB17C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/>
              <a:t>10base5 – </a:t>
            </a:r>
            <a:r>
              <a:rPr lang="nb-NO" dirty="0" err="1"/>
              <a:t>aka</a:t>
            </a:r>
            <a:r>
              <a:rPr lang="nb-NO" dirty="0"/>
              <a:t> </a:t>
            </a:r>
            <a:r>
              <a:rPr lang="nb-NO" dirty="0" err="1"/>
              <a:t>thicknet</a:t>
            </a:r>
            <a:endParaRPr lang="nb-NO" dirty="0"/>
          </a:p>
          <a:p>
            <a:r>
              <a:rPr lang="nb-NO" dirty="0"/>
              <a:t>10Mbps</a:t>
            </a:r>
          </a:p>
          <a:p>
            <a:r>
              <a:rPr lang="nb-NO" dirty="0"/>
              <a:t>Up to 500m range</a:t>
            </a:r>
          </a:p>
          <a:p>
            <a:r>
              <a:rPr lang="nb-NO" dirty="0"/>
              <a:t>RG-8 </a:t>
            </a:r>
            <a:r>
              <a:rPr lang="nb-NO" dirty="0" err="1"/>
              <a:t>cabling</a:t>
            </a:r>
            <a:endParaRPr lang="nb-NO" dirty="0"/>
          </a:p>
          <a:p>
            <a:pPr marL="0" indent="0">
              <a:buNone/>
            </a:pPr>
            <a:endParaRPr lang="nb-NO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0719CC-00FF-43CA-877B-9A052AE217B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/>
              <a:t>10base2 – </a:t>
            </a:r>
            <a:r>
              <a:rPr lang="nb-NO" dirty="0" err="1"/>
              <a:t>aka</a:t>
            </a:r>
            <a:r>
              <a:rPr lang="nb-NO" dirty="0"/>
              <a:t> </a:t>
            </a:r>
            <a:r>
              <a:rPr lang="nb-NO" dirty="0" err="1"/>
              <a:t>thinnet</a:t>
            </a:r>
            <a:endParaRPr lang="nb-NO" dirty="0"/>
          </a:p>
          <a:p>
            <a:r>
              <a:rPr lang="nb-NO" dirty="0"/>
              <a:t>10Mbps</a:t>
            </a:r>
          </a:p>
          <a:p>
            <a:r>
              <a:rPr lang="nb-NO" dirty="0"/>
              <a:t>Up to 185m range</a:t>
            </a:r>
          </a:p>
          <a:p>
            <a:r>
              <a:rPr lang="nb-NO" dirty="0"/>
              <a:t>RG-58 </a:t>
            </a:r>
            <a:r>
              <a:rPr lang="nb-NO" dirty="0" err="1"/>
              <a:t>cabling</a:t>
            </a:r>
            <a:endParaRPr lang="nb-NO" dirty="0"/>
          </a:p>
        </p:txBody>
      </p:sp>
      <p:pic>
        <p:nvPicPr>
          <p:cNvPr id="10" name="Picture 9" descr="A picture containing light&#10;&#10;Description automatically generated">
            <a:extLst>
              <a:ext uri="{FF2B5EF4-FFF2-40B4-BE49-F238E27FC236}">
                <a16:creationId xmlns:a16="http://schemas.microsoft.com/office/drawing/2014/main" id="{462F8B83-B81B-4993-8E65-746618CFB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0" y="4495800"/>
            <a:ext cx="3543300" cy="2362200"/>
          </a:xfrm>
          <a:prstGeom prst="rect">
            <a:avLst/>
          </a:prstGeom>
        </p:spPr>
      </p:pic>
      <p:pic>
        <p:nvPicPr>
          <p:cNvPr id="12" name="Picture 11" descr="A close up of a device&#10;&#10;Description automatically generated">
            <a:extLst>
              <a:ext uri="{FF2B5EF4-FFF2-40B4-BE49-F238E27FC236}">
                <a16:creationId xmlns:a16="http://schemas.microsoft.com/office/drawing/2014/main" id="{71EC0B2E-F5ED-4819-8D1B-56E7466AC0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4429125"/>
            <a:ext cx="249555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7608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79219-65F7-4C8E-914F-33C651118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 dirty="0"/>
          </a:p>
        </p:txBody>
      </p:sp>
      <p:pic>
        <p:nvPicPr>
          <p:cNvPr id="8" name="Content Placeholder 7" descr="A picture containing meter&#10;&#10;Description automatically generated">
            <a:extLst>
              <a:ext uri="{FF2B5EF4-FFF2-40B4-BE49-F238E27FC236}">
                <a16:creationId xmlns:a16="http://schemas.microsoft.com/office/drawing/2014/main" id="{D2BD612A-CDAF-45ED-A494-7597C6DE81F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41413" y="2367344"/>
            <a:ext cx="4878387" cy="3305999"/>
          </a:xfrm>
        </p:spPr>
      </p:pic>
      <p:pic>
        <p:nvPicPr>
          <p:cNvPr id="6" name="Content Placeholder 5" descr="A close up of a camera&#10;&#10;Description automatically generated">
            <a:extLst>
              <a:ext uri="{FF2B5EF4-FFF2-40B4-BE49-F238E27FC236}">
                <a16:creationId xmlns:a16="http://schemas.microsoft.com/office/drawing/2014/main" id="{F51C4714-4E0A-4FAF-BEF3-615184E459F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838950" y="2249488"/>
            <a:ext cx="3541712" cy="3541712"/>
          </a:xfrm>
        </p:spPr>
      </p:pic>
    </p:spTree>
    <p:extLst>
      <p:ext uri="{BB962C8B-B14F-4D97-AF65-F5344CB8AC3E}">
        <p14:creationId xmlns:p14="http://schemas.microsoft.com/office/powerpoint/2010/main" val="7157913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EAB50-C309-469F-94E0-50C98135E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Twisted-pair </a:t>
            </a:r>
            <a:r>
              <a:rPr lang="nb-NO" dirty="0" err="1"/>
              <a:t>cables</a:t>
            </a:r>
            <a:endParaRPr lang="nb-NO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B5F564D-D7E2-4145-BCE2-936A5E310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nb-NO" sz="2400" dirty="0"/>
              <a:t>Twisted-pair cable is the cable most commonly used in local area networks. </a:t>
            </a:r>
          </a:p>
          <a:p>
            <a:r>
              <a:rPr lang="en-US" altLang="nb-NO" sz="2400" dirty="0"/>
              <a:t>It</a:t>
            </a:r>
            <a:r>
              <a:rPr lang="ja-JP" altLang="en-US" sz="2400" dirty="0"/>
              <a:t>’</a:t>
            </a:r>
            <a:r>
              <a:rPr lang="en-US" altLang="ja-JP" sz="2400" dirty="0"/>
              <a:t>s relatively easy to work with, flexible, efficient, and fast.</a:t>
            </a:r>
          </a:p>
          <a:p>
            <a:r>
              <a:rPr lang="en-US" altLang="ja-JP" sz="2400" dirty="0"/>
              <a:t>Maximum cable length is 100m</a:t>
            </a:r>
          </a:p>
          <a:p>
            <a:r>
              <a:rPr lang="en-US" altLang="nb-NO" sz="2400" dirty="0"/>
              <a:t>A single twisted-pair cable has eight wires; they are copper conductors that transmit electric signals. </a:t>
            </a:r>
          </a:p>
          <a:p>
            <a:pPr lvl="1"/>
            <a:r>
              <a:rPr lang="nb-NO" dirty="0" err="1"/>
              <a:t>These</a:t>
            </a:r>
            <a:r>
              <a:rPr lang="nb-NO" dirty="0"/>
              <a:t> </a:t>
            </a:r>
            <a:r>
              <a:rPr lang="nb-NO" dirty="0" err="1"/>
              <a:t>create</a:t>
            </a:r>
            <a:r>
              <a:rPr lang="nb-NO" dirty="0"/>
              <a:t> EMI (</a:t>
            </a:r>
            <a:r>
              <a:rPr lang="nb-NO" dirty="0" err="1"/>
              <a:t>interference</a:t>
            </a:r>
            <a:r>
              <a:rPr lang="nb-NO" dirty="0"/>
              <a:t>)</a:t>
            </a:r>
          </a:p>
          <a:p>
            <a:pPr lvl="1"/>
            <a:r>
              <a:rPr lang="nb-NO" dirty="0"/>
              <a:t>The wire pairs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twisted</a:t>
            </a:r>
            <a:r>
              <a:rPr lang="nb-NO" dirty="0"/>
              <a:t> to </a:t>
            </a:r>
            <a:r>
              <a:rPr lang="nb-NO" dirty="0" err="1"/>
              <a:t>reduce</a:t>
            </a:r>
            <a:r>
              <a:rPr lang="nb-NO" dirty="0"/>
              <a:t> crosstalk </a:t>
            </a:r>
          </a:p>
          <a:p>
            <a:pPr lvl="2"/>
            <a:r>
              <a:rPr lang="nb-NO" dirty="0"/>
              <a:t>Crosstalk is </a:t>
            </a:r>
            <a:r>
              <a:rPr lang="nb-NO" dirty="0" err="1"/>
              <a:t>when</a:t>
            </a:r>
            <a:r>
              <a:rPr lang="nb-NO" dirty="0"/>
              <a:t> a signal from </a:t>
            </a:r>
            <a:r>
              <a:rPr lang="nb-NO" dirty="0" err="1"/>
              <a:t>one</a:t>
            </a:r>
            <a:r>
              <a:rPr lang="nb-NO" dirty="0"/>
              <a:t> wire </a:t>
            </a:r>
            <a:r>
              <a:rPr lang="nb-NO" dirty="0" err="1"/>
              <a:t>affects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signal in </a:t>
            </a:r>
            <a:r>
              <a:rPr lang="nb-NO" dirty="0" err="1"/>
              <a:t>another</a:t>
            </a:r>
            <a:endParaRPr lang="nb-NO" dirty="0"/>
          </a:p>
          <a:p>
            <a:pPr lvl="2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070386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F29C3-2724-41D1-BE28-E31327CC1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Routing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10626-98F1-4FCA-97F5-DCB138838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nb-NO" dirty="0"/>
              <a:t>Routing is the process of moving data across networks</a:t>
            </a:r>
          </a:p>
          <a:p>
            <a:pPr eaLnBrk="1" hangingPunct="1"/>
            <a:r>
              <a:rPr lang="en-US" altLang="nb-NO" dirty="0"/>
              <a:t>Routing belongs on layer 3 of the OSI model</a:t>
            </a:r>
          </a:p>
          <a:p>
            <a:pPr eaLnBrk="1" hangingPunct="1"/>
            <a:r>
              <a:rPr lang="en-US" altLang="nb-NO" dirty="0"/>
              <a:t>Uses IP addresses to make routing decisions</a:t>
            </a:r>
          </a:p>
          <a:p>
            <a:pPr lvl="1"/>
            <a:r>
              <a:rPr lang="en-US" altLang="nb-NO" dirty="0"/>
              <a:t>Instead of MAC addresses like the switches use</a:t>
            </a:r>
          </a:p>
          <a:p>
            <a:pPr eaLnBrk="1" hangingPunct="1"/>
            <a:r>
              <a:rPr lang="en-US" altLang="nb-NO" dirty="0"/>
              <a:t>A router is in charge of maintaining tables of information about other routers on the network.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7862359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AAC27-9492-45EF-89E3-3BCC97089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Speed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7E73B16-499A-4395-B021-405446ED08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1795965"/>
              </p:ext>
            </p:extLst>
          </p:nvPr>
        </p:nvGraphicFramePr>
        <p:xfrm>
          <a:off x="1141413" y="2249488"/>
          <a:ext cx="9906000" cy="2966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370649861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421114473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16860091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b-NO" dirty="0" err="1"/>
                        <a:t>Category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err="1"/>
                        <a:t>Nomenclature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Speed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289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 err="1"/>
                        <a:t>Cat</a:t>
                      </a:r>
                      <a:r>
                        <a:rPr lang="nb-NO" dirty="0"/>
                        <a:t>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10baseT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10 </a:t>
                      </a:r>
                      <a:r>
                        <a:rPr lang="nb-NO" dirty="0" err="1"/>
                        <a:t>Mbps</a:t>
                      </a:r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41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 err="1"/>
                        <a:t>Cat</a:t>
                      </a:r>
                      <a:r>
                        <a:rPr lang="nb-NO" dirty="0"/>
                        <a:t>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100baseT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100 </a:t>
                      </a:r>
                      <a:r>
                        <a:rPr lang="nb-NO" dirty="0" err="1"/>
                        <a:t>Mbps</a:t>
                      </a:r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7970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 err="1"/>
                        <a:t>Cat</a:t>
                      </a:r>
                      <a:r>
                        <a:rPr lang="nb-NO" dirty="0"/>
                        <a:t> 5e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1000baseT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1000 </a:t>
                      </a:r>
                      <a:r>
                        <a:rPr lang="nb-NO" dirty="0" err="1"/>
                        <a:t>Mbps</a:t>
                      </a:r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7554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 err="1"/>
                        <a:t>Cat</a:t>
                      </a:r>
                      <a:r>
                        <a:rPr lang="nb-NO" dirty="0"/>
                        <a:t>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1000baseT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1000 </a:t>
                      </a:r>
                      <a:r>
                        <a:rPr lang="nb-NO" dirty="0" err="1"/>
                        <a:t>Mbps</a:t>
                      </a:r>
                      <a:r>
                        <a:rPr lang="nb-NO" dirty="0"/>
                        <a:t> (</a:t>
                      </a:r>
                      <a:r>
                        <a:rPr lang="nb-NO" dirty="0" err="1"/>
                        <a:t>only</a:t>
                      </a:r>
                      <a:r>
                        <a:rPr lang="nb-NO" dirty="0"/>
                        <a:t> up to 55m)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14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 err="1"/>
                        <a:t>Cat</a:t>
                      </a:r>
                      <a:r>
                        <a:rPr lang="nb-NO" dirty="0"/>
                        <a:t> 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10GbaseT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10 </a:t>
                      </a:r>
                      <a:r>
                        <a:rPr lang="nb-NO" dirty="0" err="1"/>
                        <a:t>Gbps</a:t>
                      </a:r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2345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 err="1"/>
                        <a:t>Cat</a:t>
                      </a:r>
                      <a:r>
                        <a:rPr lang="nb-NO" dirty="0"/>
                        <a:t>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10GbaseT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10 </a:t>
                      </a:r>
                      <a:r>
                        <a:rPr lang="nb-NO" dirty="0" err="1"/>
                        <a:t>Gbps</a:t>
                      </a:r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2159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 err="1"/>
                        <a:t>Cat</a:t>
                      </a:r>
                      <a:r>
                        <a:rPr lang="nb-NO" dirty="0"/>
                        <a:t> 7a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10GbaseT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10 </a:t>
                      </a:r>
                      <a:r>
                        <a:rPr lang="nb-NO" dirty="0" err="1"/>
                        <a:t>Gbps</a:t>
                      </a:r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6263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77582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7765C3C-2B23-401A-8073-C99E25059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TP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0E2758-2ED9-4EE3-9F76-51B4223456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/>
              <a:t>Unshielded</a:t>
            </a:r>
            <a:r>
              <a:rPr lang="nb-NO" dirty="0"/>
              <a:t> </a:t>
            </a:r>
            <a:r>
              <a:rPr lang="nb-NO" dirty="0" err="1"/>
              <a:t>twisted</a:t>
            </a:r>
            <a:r>
              <a:rPr lang="nb-NO" dirty="0"/>
              <a:t> pair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92810E0-0B3A-40BD-B27C-D462C07426C0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3AC6095-3DC2-489B-A483-65D97C7C2B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nb-NO" dirty="0" err="1"/>
              <a:t>Shielded</a:t>
            </a:r>
            <a:r>
              <a:rPr lang="nb-NO" dirty="0"/>
              <a:t> </a:t>
            </a:r>
            <a:r>
              <a:rPr lang="nb-NO" dirty="0" err="1"/>
              <a:t>twisted</a:t>
            </a:r>
            <a:r>
              <a:rPr lang="nb-NO" dirty="0"/>
              <a:t> pair           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88E7D39-F72E-4C86-BEAC-B9BA96989D23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91B31BF-4565-4E8B-ACB4-F57BBEC3DE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b-NO" dirty="0" err="1"/>
              <a:t>Screened</a:t>
            </a:r>
            <a:r>
              <a:rPr lang="nb-NO" dirty="0"/>
              <a:t> </a:t>
            </a:r>
            <a:r>
              <a:rPr lang="nb-NO" dirty="0" err="1"/>
              <a:t>twisted</a:t>
            </a:r>
            <a:r>
              <a:rPr lang="nb-NO" dirty="0"/>
              <a:t> pair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525B858-D7E4-455C-A13A-A7A2EDEE59AB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endParaRPr lang="nb-NO" dirty="0"/>
          </a:p>
        </p:txBody>
      </p:sp>
      <p:pic>
        <p:nvPicPr>
          <p:cNvPr id="12" name="Picture 11" descr="A close up of a device&#10;&#10;Description automatically generated">
            <a:extLst>
              <a:ext uri="{FF2B5EF4-FFF2-40B4-BE49-F238E27FC236}">
                <a16:creationId xmlns:a16="http://schemas.microsoft.com/office/drawing/2014/main" id="{F271533B-45F8-4DB0-8416-4ECDBEDEC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88" y="3360262"/>
            <a:ext cx="4008800" cy="3276599"/>
          </a:xfrm>
          <a:prstGeom prst="rect">
            <a:avLst/>
          </a:prstGeom>
        </p:spPr>
      </p:pic>
      <p:pic>
        <p:nvPicPr>
          <p:cNvPr id="14" name="Picture 13" descr="A close up of a device&#10;&#10;Description automatically generated">
            <a:extLst>
              <a:ext uri="{FF2B5EF4-FFF2-40B4-BE49-F238E27FC236}">
                <a16:creationId xmlns:a16="http://schemas.microsoft.com/office/drawing/2014/main" id="{93B40526-A102-4C64-8770-353DAA608B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2905" y="3599892"/>
            <a:ext cx="4020532" cy="2664349"/>
          </a:xfrm>
          <a:prstGeom prst="rect">
            <a:avLst/>
          </a:prstGeom>
        </p:spPr>
      </p:pic>
      <p:pic>
        <p:nvPicPr>
          <p:cNvPr id="16" name="Picture 15" descr="A picture containing indoor, sitting, table, pair&#10;&#10;Description automatically generated">
            <a:extLst>
              <a:ext uri="{FF2B5EF4-FFF2-40B4-BE49-F238E27FC236}">
                <a16:creationId xmlns:a16="http://schemas.microsoft.com/office/drawing/2014/main" id="{12DDCE66-24E8-4857-9068-0DA2BD1D48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2604" y="3475103"/>
            <a:ext cx="3258108" cy="325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6474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>
            <a:extLst>
              <a:ext uri="{FF2B5EF4-FFF2-40B4-BE49-F238E27FC236}">
                <a16:creationId xmlns:a16="http://schemas.microsoft.com/office/drawing/2014/main" id="{6D651BB0-1DFD-4941-83DD-704006F6B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ound Diagonal Corner Rectangle 6">
            <a:extLst>
              <a:ext uri="{FF2B5EF4-FFF2-40B4-BE49-F238E27FC236}">
                <a16:creationId xmlns:a16="http://schemas.microsoft.com/office/drawing/2014/main" id="{3D66C6E3-EBD2-40B7-8FD8-D6D2250FC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0544" y="808057"/>
            <a:ext cx="10227733" cy="5234394"/>
          </a:xfrm>
          <a:prstGeom prst="round2DiagRect">
            <a:avLst>
              <a:gd name="adj1" fmla="val 6185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picture containing cable, connector&#10;&#10;Description automatically generated">
            <a:extLst>
              <a:ext uri="{FF2B5EF4-FFF2-40B4-BE49-F238E27FC236}">
                <a16:creationId xmlns:a16="http://schemas.microsoft.com/office/drawing/2014/main" id="{79272EB6-213C-44E7-B574-B96EB83033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5762" y="1136606"/>
            <a:ext cx="4577297" cy="457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2575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2B06B835-E452-4877-9A07-0482CEF17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Plenum </a:t>
            </a:r>
            <a:r>
              <a:rPr lang="nb-NO" dirty="0" err="1"/>
              <a:t>coating</a:t>
            </a:r>
            <a:endParaRPr lang="nb-NO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4D0B560-59BE-4640-8837-A7705C66C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/>
              <a:t>All types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twisted</a:t>
            </a:r>
            <a:r>
              <a:rPr lang="nb-NO" dirty="0"/>
              <a:t> pair </a:t>
            </a:r>
            <a:r>
              <a:rPr lang="nb-NO" dirty="0" err="1"/>
              <a:t>cables</a:t>
            </a:r>
            <a:r>
              <a:rPr lang="nb-NO" dirty="0"/>
              <a:t> </a:t>
            </a:r>
            <a:r>
              <a:rPr lang="nb-NO" dirty="0" err="1"/>
              <a:t>can</a:t>
            </a:r>
            <a:r>
              <a:rPr lang="nb-NO" dirty="0"/>
              <a:t> have a plenum </a:t>
            </a:r>
            <a:r>
              <a:rPr lang="nb-NO" dirty="0" err="1"/>
              <a:t>coating</a:t>
            </a:r>
            <a:endParaRPr lang="nb-NO" dirty="0"/>
          </a:p>
          <a:p>
            <a:r>
              <a:rPr lang="nb-NO" dirty="0"/>
              <a:t>This is used in </a:t>
            </a:r>
            <a:r>
              <a:rPr lang="nb-NO" dirty="0" err="1"/>
              <a:t>heating</a:t>
            </a:r>
            <a:r>
              <a:rPr lang="nb-NO" dirty="0"/>
              <a:t>, </a:t>
            </a:r>
            <a:r>
              <a:rPr lang="nb-NO" dirty="0" err="1"/>
              <a:t>ventilation</a:t>
            </a:r>
            <a:r>
              <a:rPr lang="nb-NO" dirty="0"/>
              <a:t> and air-</a:t>
            </a:r>
            <a:r>
              <a:rPr lang="nb-NO" dirty="0" err="1"/>
              <a:t>conditioning</a:t>
            </a:r>
            <a:r>
              <a:rPr lang="nb-NO" dirty="0"/>
              <a:t> </a:t>
            </a:r>
            <a:r>
              <a:rPr lang="nb-NO" dirty="0" err="1"/>
              <a:t>conduits</a:t>
            </a:r>
            <a:r>
              <a:rPr lang="nb-NO" dirty="0"/>
              <a:t> to </a:t>
            </a:r>
            <a:r>
              <a:rPr lang="nb-NO" dirty="0" err="1"/>
              <a:t>prevent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release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toxic</a:t>
            </a:r>
            <a:r>
              <a:rPr lang="nb-NO" dirty="0"/>
              <a:t> </a:t>
            </a:r>
            <a:r>
              <a:rPr lang="nb-NO" dirty="0" err="1"/>
              <a:t>fumes</a:t>
            </a:r>
            <a:r>
              <a:rPr lang="nb-NO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699575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06FAD-C62F-4A4B-A9AF-4BE9D06C7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Power over </a:t>
            </a:r>
            <a:r>
              <a:rPr lang="nb-NO" dirty="0" err="1"/>
              <a:t>ethernet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79981-0175-4699-B7CE-D074CC079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 err="1"/>
              <a:t>Some</a:t>
            </a:r>
            <a:r>
              <a:rPr lang="nb-NO" dirty="0"/>
              <a:t> </a:t>
            </a:r>
            <a:r>
              <a:rPr lang="nb-NO" dirty="0" err="1"/>
              <a:t>twisted</a:t>
            </a:r>
            <a:r>
              <a:rPr lang="nb-NO" dirty="0"/>
              <a:t> pair </a:t>
            </a:r>
            <a:r>
              <a:rPr lang="nb-NO" dirty="0" err="1"/>
              <a:t>cables</a:t>
            </a:r>
            <a:r>
              <a:rPr lang="nb-NO" dirty="0"/>
              <a:t> </a:t>
            </a:r>
            <a:r>
              <a:rPr lang="nb-NO" dirty="0" err="1"/>
              <a:t>can</a:t>
            </a:r>
            <a:r>
              <a:rPr lang="nb-NO" dirty="0"/>
              <a:t> be used to </a:t>
            </a:r>
            <a:r>
              <a:rPr lang="nb-NO" dirty="0" err="1"/>
              <a:t>power</a:t>
            </a:r>
            <a:r>
              <a:rPr lang="nb-NO" dirty="0"/>
              <a:t> </a:t>
            </a:r>
            <a:r>
              <a:rPr lang="nb-NO" dirty="0" err="1"/>
              <a:t>low</a:t>
            </a:r>
            <a:r>
              <a:rPr lang="nb-NO" dirty="0"/>
              <a:t> </a:t>
            </a:r>
            <a:r>
              <a:rPr lang="nb-NO" dirty="0" err="1"/>
              <a:t>powered</a:t>
            </a:r>
            <a:r>
              <a:rPr lang="nb-NO" dirty="0"/>
              <a:t> </a:t>
            </a:r>
            <a:r>
              <a:rPr lang="nb-NO" dirty="0" err="1"/>
              <a:t>devices</a:t>
            </a:r>
            <a:r>
              <a:rPr lang="nb-NO" dirty="0"/>
              <a:t> </a:t>
            </a:r>
            <a:r>
              <a:rPr lang="nb-NO" dirty="0" err="1"/>
              <a:t>through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same </a:t>
            </a:r>
            <a:r>
              <a:rPr lang="nb-NO" dirty="0" err="1"/>
              <a:t>cable</a:t>
            </a:r>
            <a:r>
              <a:rPr lang="nb-NO" dirty="0"/>
              <a:t>.</a:t>
            </a:r>
          </a:p>
          <a:p>
            <a:r>
              <a:rPr lang="nb-NO" dirty="0" err="1"/>
              <a:t>Often</a:t>
            </a:r>
            <a:r>
              <a:rPr lang="nb-NO" dirty="0"/>
              <a:t> used to </a:t>
            </a:r>
            <a:r>
              <a:rPr lang="nb-NO" dirty="0" err="1"/>
              <a:t>power</a:t>
            </a:r>
            <a:r>
              <a:rPr lang="nb-NO" dirty="0"/>
              <a:t> Wireless </a:t>
            </a:r>
            <a:r>
              <a:rPr lang="nb-NO" dirty="0" err="1"/>
              <a:t>access</a:t>
            </a:r>
            <a:r>
              <a:rPr lang="nb-NO" dirty="0"/>
              <a:t> </a:t>
            </a:r>
            <a:r>
              <a:rPr lang="nb-NO" dirty="0" err="1"/>
              <a:t>points</a:t>
            </a:r>
            <a:r>
              <a:rPr lang="nb-NO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572342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CF0839-8EB5-433A-BBFF-B3BE9EA91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Different </a:t>
            </a:r>
            <a:r>
              <a:rPr lang="nb-NO" dirty="0" err="1"/>
              <a:t>ways</a:t>
            </a:r>
            <a:r>
              <a:rPr lang="nb-NO" dirty="0"/>
              <a:t> to </a:t>
            </a:r>
            <a:r>
              <a:rPr lang="nb-NO" dirty="0" err="1"/>
              <a:t>connect</a:t>
            </a:r>
            <a:r>
              <a:rPr lang="nb-NO" dirty="0"/>
              <a:t> TP </a:t>
            </a:r>
            <a:r>
              <a:rPr lang="nb-NO" dirty="0" err="1"/>
              <a:t>cable</a:t>
            </a:r>
            <a:r>
              <a:rPr lang="nb-NO" dirty="0"/>
              <a:t> to rj45 </a:t>
            </a:r>
            <a:r>
              <a:rPr lang="nb-NO" dirty="0" err="1"/>
              <a:t>connector</a:t>
            </a:r>
            <a:r>
              <a:rPr lang="nb-NO" dirty="0"/>
              <a:t>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D20C7F-45AA-4D51-85F5-DDF3226E4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4576" y="2331563"/>
            <a:ext cx="3196899" cy="685800"/>
          </a:xfrm>
        </p:spPr>
        <p:txBody>
          <a:bodyPr/>
          <a:lstStyle/>
          <a:p>
            <a:r>
              <a:rPr lang="nb-NO" dirty="0"/>
              <a:t>Straight-</a:t>
            </a:r>
            <a:r>
              <a:rPr lang="nb-NO" dirty="0" err="1"/>
              <a:t>through</a:t>
            </a:r>
            <a:endParaRPr lang="nb-NO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CB7B6C1-F7C9-48F0-B6DF-446BD0C15912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1141413" y="3034351"/>
            <a:ext cx="3208735" cy="2430936"/>
          </a:xfrm>
        </p:spPr>
        <p:txBody>
          <a:bodyPr/>
          <a:lstStyle/>
          <a:p>
            <a:r>
              <a:rPr lang="nb-NO" dirty="0"/>
              <a:t>Used to </a:t>
            </a:r>
            <a:r>
              <a:rPr lang="nb-NO" dirty="0" err="1"/>
              <a:t>connect</a:t>
            </a:r>
            <a:r>
              <a:rPr lang="nb-NO" dirty="0"/>
              <a:t> </a:t>
            </a:r>
            <a:r>
              <a:rPr lang="nb-NO" dirty="0" err="1"/>
              <a:t>dissimilar</a:t>
            </a:r>
            <a:r>
              <a:rPr lang="nb-NO" dirty="0"/>
              <a:t> </a:t>
            </a:r>
            <a:r>
              <a:rPr lang="nb-NO" dirty="0" err="1"/>
              <a:t>devices</a:t>
            </a:r>
            <a:endParaRPr lang="nb-N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PC to </a:t>
            </a:r>
            <a:r>
              <a:rPr lang="nb-NO" dirty="0" err="1"/>
              <a:t>hub</a:t>
            </a:r>
            <a:r>
              <a:rPr lang="nb-NO" dirty="0"/>
              <a:t>/</a:t>
            </a:r>
            <a:r>
              <a:rPr lang="nb-NO" dirty="0" err="1"/>
              <a:t>switch</a:t>
            </a:r>
            <a:endParaRPr lang="nb-N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Switch to </a:t>
            </a:r>
            <a:r>
              <a:rPr lang="nb-NO" dirty="0" err="1"/>
              <a:t>router</a:t>
            </a:r>
            <a:endParaRPr lang="nb-NO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636B5E0-F041-4A35-AFFD-E1167034B7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02219" y="2331563"/>
            <a:ext cx="3184385" cy="685800"/>
          </a:xfrm>
        </p:spPr>
        <p:txBody>
          <a:bodyPr/>
          <a:lstStyle/>
          <a:p>
            <a:r>
              <a:rPr lang="nb-NO" dirty="0"/>
              <a:t>Crossover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38F994-8F73-4B20-A291-7AE79E9AA75B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4502219" y="3127933"/>
            <a:ext cx="3195830" cy="2430936"/>
          </a:xfrm>
        </p:spPr>
        <p:txBody>
          <a:bodyPr/>
          <a:lstStyle/>
          <a:p>
            <a:r>
              <a:rPr lang="nb-NO" dirty="0"/>
              <a:t>Used to </a:t>
            </a:r>
            <a:r>
              <a:rPr lang="nb-NO" dirty="0" err="1"/>
              <a:t>connect</a:t>
            </a:r>
            <a:r>
              <a:rPr lang="nb-NO" dirty="0"/>
              <a:t> </a:t>
            </a:r>
            <a:r>
              <a:rPr lang="nb-NO" dirty="0" err="1"/>
              <a:t>similar</a:t>
            </a:r>
            <a:r>
              <a:rPr lang="nb-NO" dirty="0"/>
              <a:t> </a:t>
            </a:r>
            <a:r>
              <a:rPr lang="nb-NO" dirty="0" err="1"/>
              <a:t>devices</a:t>
            </a:r>
            <a:endParaRPr lang="nb-N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PC to PC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Switch to </a:t>
            </a:r>
            <a:r>
              <a:rPr lang="nb-NO" dirty="0" err="1"/>
              <a:t>switch</a:t>
            </a:r>
            <a:endParaRPr lang="nb-N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err="1"/>
              <a:t>Router</a:t>
            </a:r>
            <a:r>
              <a:rPr lang="nb-NO" dirty="0"/>
              <a:t> to </a:t>
            </a:r>
            <a:r>
              <a:rPr lang="nb-NO" dirty="0" err="1"/>
              <a:t>router</a:t>
            </a:r>
            <a:endParaRPr lang="nb-N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PC to </a:t>
            </a:r>
            <a:r>
              <a:rPr lang="nb-NO" dirty="0" err="1"/>
              <a:t>router</a:t>
            </a:r>
            <a:endParaRPr lang="nb-NO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378046B-FCC2-4058-B4AD-5D58B32F810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827348" y="2348551"/>
            <a:ext cx="3194968" cy="685800"/>
          </a:xfrm>
        </p:spPr>
        <p:txBody>
          <a:bodyPr/>
          <a:lstStyle/>
          <a:p>
            <a:r>
              <a:rPr lang="nb-NO" dirty="0" err="1"/>
              <a:t>Rollover</a:t>
            </a:r>
            <a:endParaRPr lang="nb-NO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3A04481-151D-42A8-8206-F9C723974606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7852443" y="3131663"/>
            <a:ext cx="3194968" cy="2430936"/>
          </a:xfrm>
        </p:spPr>
        <p:txBody>
          <a:bodyPr/>
          <a:lstStyle/>
          <a:p>
            <a:r>
              <a:rPr lang="nb-NO" dirty="0"/>
              <a:t>Used to </a:t>
            </a:r>
            <a:r>
              <a:rPr lang="nb-NO" dirty="0" err="1"/>
              <a:t>connect</a:t>
            </a:r>
            <a:r>
              <a:rPr lang="nb-NO" dirty="0"/>
              <a:t> to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console</a:t>
            </a:r>
            <a:r>
              <a:rPr lang="nb-NO" dirty="0"/>
              <a:t> port </a:t>
            </a:r>
            <a:r>
              <a:rPr lang="nb-NO" dirty="0" err="1"/>
              <a:t>when</a:t>
            </a:r>
            <a:r>
              <a:rPr lang="nb-NO" dirty="0"/>
              <a:t> </a:t>
            </a:r>
            <a:r>
              <a:rPr lang="nb-NO" dirty="0" err="1"/>
              <a:t>you</a:t>
            </a:r>
            <a:r>
              <a:rPr lang="nb-NO" dirty="0"/>
              <a:t> </a:t>
            </a:r>
            <a:r>
              <a:rPr lang="nb-NO" dirty="0" err="1"/>
              <a:t>manage</a:t>
            </a:r>
            <a:r>
              <a:rPr lang="nb-NO" dirty="0"/>
              <a:t> </a:t>
            </a:r>
            <a:r>
              <a:rPr lang="nb-NO" dirty="0" err="1"/>
              <a:t>network</a:t>
            </a:r>
            <a:r>
              <a:rPr lang="nb-NO" dirty="0"/>
              <a:t> </a:t>
            </a:r>
            <a:r>
              <a:rPr lang="nb-NO" dirty="0" err="1"/>
              <a:t>devices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133895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iagram&#10;&#10;Description automatically generated">
            <a:extLst>
              <a:ext uri="{FF2B5EF4-FFF2-40B4-BE49-F238E27FC236}">
                <a16:creationId xmlns:a16="http://schemas.microsoft.com/office/drawing/2014/main" id="{39708A0C-BEB9-4AE7-860D-55C568BA4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3824271"/>
            <a:ext cx="5426764" cy="2374209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799448F2-0E5B-42DA-B2D1-11A14E947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E8A7552-20E1-4F34-ADAB-C1DB6634D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Chart, radar chart&#10;&#10;Description automatically generated">
            <a:extLst>
              <a:ext uri="{FF2B5EF4-FFF2-40B4-BE49-F238E27FC236}">
                <a16:creationId xmlns:a16="http://schemas.microsoft.com/office/drawing/2014/main" id="{3980EA58-F493-43BD-BB63-8DBDC96178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8034" y="1321658"/>
            <a:ext cx="5426764" cy="407007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256F596-C94F-4906-A1A4-4123558B0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66709"/>
            <a:ext cx="5995851" cy="1466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62407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A63E4-694D-4414-A423-5DC30DFA5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Fiber </a:t>
            </a:r>
            <a:r>
              <a:rPr lang="nb-NO" dirty="0" err="1"/>
              <a:t>optic</a:t>
            </a:r>
            <a:r>
              <a:rPr lang="nb-NO" dirty="0"/>
              <a:t> </a:t>
            </a:r>
            <a:r>
              <a:rPr lang="nb-NO" dirty="0" err="1"/>
              <a:t>cables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68A1B-1DA9-49C0-9EC5-16178D747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nb-NO" b="1" i="1" dirty="0"/>
              <a:t>Fiber optic cable</a:t>
            </a:r>
            <a:r>
              <a:rPr lang="en-US" altLang="nb-NO" dirty="0"/>
              <a:t> transmits light (photons) instead of electricity, and this light is transmitted over glass or plastic. </a:t>
            </a:r>
          </a:p>
          <a:p>
            <a:pPr eaLnBrk="1" hangingPunct="1"/>
            <a:r>
              <a:rPr lang="en-US" altLang="nb-NO" dirty="0"/>
              <a:t>Glass is known as the media for fiber optics, just like copper is known the media for twisted-pair cabling. </a:t>
            </a:r>
          </a:p>
          <a:p>
            <a:pPr eaLnBrk="1" hangingPunct="1"/>
            <a:r>
              <a:rPr lang="en-US" altLang="nb-NO" dirty="0"/>
              <a:t>The glass or plastic strands in fiber optic cabling are extremely small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007822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FB6ED-4903-4E6D-98F3-BE1E659FD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Types </a:t>
            </a:r>
            <a:r>
              <a:rPr lang="nb-NO" dirty="0" err="1"/>
              <a:t>of</a:t>
            </a:r>
            <a:r>
              <a:rPr lang="nb-NO" dirty="0"/>
              <a:t> fiber </a:t>
            </a:r>
            <a:r>
              <a:rPr lang="nb-NO" dirty="0" err="1"/>
              <a:t>optic</a:t>
            </a:r>
            <a:r>
              <a:rPr lang="nb-NO" dirty="0"/>
              <a:t> </a:t>
            </a:r>
            <a:r>
              <a:rPr lang="nb-NO" dirty="0" err="1"/>
              <a:t>cable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94F60-017C-4BE1-85DE-2F85ED474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nb-NO" dirty="0"/>
              <a:t>Single-mode</a:t>
            </a:r>
          </a:p>
          <a:p>
            <a:pPr lvl="1"/>
            <a:r>
              <a:rPr lang="en-US" altLang="nb-NO" dirty="0"/>
              <a:t>Fiber optic (SMF) is a cable with an optical fiber that is meant to carry a single ray of light—one ray of light, one mode. </a:t>
            </a:r>
          </a:p>
          <a:p>
            <a:pPr lvl="1"/>
            <a:r>
              <a:rPr lang="en-US" altLang="nb-NO" dirty="0"/>
              <a:t>This type of cable is normally used for longer distance runs, generally 10 km and up to 80 km.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4470450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2E1F9-D782-4991-AED7-81CC60DE1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Types </a:t>
            </a:r>
            <a:r>
              <a:rPr lang="nb-NO" dirty="0" err="1"/>
              <a:t>of</a:t>
            </a:r>
            <a:r>
              <a:rPr lang="nb-NO" dirty="0"/>
              <a:t> fiber </a:t>
            </a:r>
            <a:r>
              <a:rPr lang="nb-NO" dirty="0" err="1"/>
              <a:t>optic</a:t>
            </a:r>
            <a:r>
              <a:rPr lang="nb-NO" dirty="0"/>
              <a:t> </a:t>
            </a:r>
            <a:r>
              <a:rPr lang="nb-NO" dirty="0" err="1"/>
              <a:t>cable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AC3CF-BD17-4B1E-A077-BE700A09E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nb-NO" dirty="0"/>
              <a:t>Multi-mode fiber optic (MM)</a:t>
            </a:r>
          </a:p>
          <a:p>
            <a:pPr lvl="1" eaLnBrk="1" hangingPunct="1"/>
            <a:r>
              <a:rPr lang="en-US" altLang="nb-NO" dirty="0"/>
              <a:t>Cable with a larger fiber core, capable of carrying multiple rays of light. </a:t>
            </a:r>
          </a:p>
          <a:p>
            <a:pPr lvl="1" eaLnBrk="1" hangingPunct="1"/>
            <a:r>
              <a:rPr lang="en-US" altLang="nb-NO" dirty="0"/>
              <a:t>This type of cable is used for shorter distance runs, up to 600 meters. </a:t>
            </a:r>
          </a:p>
          <a:p>
            <a:pPr lvl="1" eaLnBrk="1" hangingPunct="1"/>
            <a:r>
              <a:rPr lang="en-US" altLang="nb-NO" dirty="0"/>
              <a:t>Though much shorter than single mode fiber runs, this is still six times the distance of twisted-pair cable runs.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498546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F5D40-743C-4467-9A14-9CF9933D9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Routing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03DAF-6A1C-45C7-A633-9299358C6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nb-NO" dirty="0"/>
              <a:t>A static route is one that has been manually configured.</a:t>
            </a:r>
          </a:p>
          <a:p>
            <a:r>
              <a:rPr lang="en-US" altLang="nb-NO" dirty="0"/>
              <a:t>A dynamic route is one that has been implemented dynamically with special routing protocols. </a:t>
            </a:r>
          </a:p>
          <a:p>
            <a:pPr lvl="1"/>
            <a:r>
              <a:rPr lang="nb-NO" dirty="0"/>
              <a:t>Routing Information </a:t>
            </a:r>
            <a:r>
              <a:rPr lang="nb-NO" dirty="0" err="1"/>
              <a:t>Protocol</a:t>
            </a:r>
            <a:r>
              <a:rPr lang="nb-NO" dirty="0"/>
              <a:t> (RIP)</a:t>
            </a:r>
          </a:p>
          <a:p>
            <a:pPr lvl="1"/>
            <a:r>
              <a:rPr lang="nb-NO" dirty="0"/>
              <a:t>Open </a:t>
            </a:r>
            <a:r>
              <a:rPr lang="nb-NO" dirty="0" err="1"/>
              <a:t>Shortest</a:t>
            </a:r>
            <a:r>
              <a:rPr lang="nb-NO" dirty="0"/>
              <a:t> </a:t>
            </a:r>
            <a:r>
              <a:rPr lang="nb-NO" dirty="0" err="1"/>
              <a:t>Path</a:t>
            </a:r>
            <a:r>
              <a:rPr lang="nb-NO" dirty="0"/>
              <a:t> First (OSPF)</a:t>
            </a:r>
          </a:p>
          <a:p>
            <a:pPr lvl="1"/>
            <a:r>
              <a:rPr lang="nb-NO" dirty="0" err="1"/>
              <a:t>Interior</a:t>
            </a:r>
            <a:r>
              <a:rPr lang="nb-NO" dirty="0"/>
              <a:t> Gateway Routing </a:t>
            </a:r>
            <a:r>
              <a:rPr lang="nb-NO" dirty="0" err="1"/>
              <a:t>Protocol</a:t>
            </a:r>
            <a:r>
              <a:rPr lang="nb-NO" dirty="0"/>
              <a:t> (IGRP)</a:t>
            </a:r>
          </a:p>
          <a:p>
            <a:pPr lvl="1"/>
            <a:r>
              <a:rPr lang="nb-NO" dirty="0"/>
              <a:t>Border Gateway </a:t>
            </a:r>
            <a:r>
              <a:rPr lang="nb-NO" dirty="0" err="1"/>
              <a:t>Protocol</a:t>
            </a:r>
            <a:r>
              <a:rPr lang="nb-NO" dirty="0"/>
              <a:t> (BGP)</a:t>
            </a:r>
          </a:p>
        </p:txBody>
      </p:sp>
    </p:spTree>
    <p:extLst>
      <p:ext uri="{BB962C8B-B14F-4D97-AF65-F5344CB8AC3E}">
        <p14:creationId xmlns:p14="http://schemas.microsoft.com/office/powerpoint/2010/main" val="38057319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EBA51-1E3C-4E7F-BA48-38D4C05A4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57" y="618518"/>
            <a:ext cx="4747088" cy="1478570"/>
          </a:xfrm>
        </p:spPr>
        <p:txBody>
          <a:bodyPr>
            <a:normAutofit/>
          </a:bodyPr>
          <a:lstStyle/>
          <a:p>
            <a:r>
              <a:rPr lang="nb-NO" dirty="0"/>
              <a:t>Different standards</a:t>
            </a:r>
          </a:p>
        </p:txBody>
      </p:sp>
      <p:sp>
        <p:nvSpPr>
          <p:cNvPr id="73" name="Round Diagonal Corner Rectangle 9">
            <a:extLst>
              <a:ext uri="{FF2B5EF4-FFF2-40B4-BE49-F238E27FC236}">
                <a16:creationId xmlns:a16="http://schemas.microsoft.com/office/drawing/2014/main" id="{14436AD2-BD0F-4545-B2E9-06007B35B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1" descr="03table03.tiff">
            <a:extLst>
              <a:ext uri="{FF2B5EF4-FFF2-40B4-BE49-F238E27FC236}">
                <a16:creationId xmlns:a16="http://schemas.microsoft.com/office/drawing/2014/main" id="{12F28666-1843-4573-9229-2DEDF18D79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8988" y="1252308"/>
            <a:ext cx="4635583" cy="4357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Content Placeholder 8">
            <a:extLst>
              <a:ext uri="{FF2B5EF4-FFF2-40B4-BE49-F238E27FC236}">
                <a16:creationId xmlns:a16="http://schemas.microsoft.com/office/drawing/2014/main" id="{F2CDF6BB-EF29-404A-8C63-4B9FEFDF82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9957" y="2249487"/>
            <a:ext cx="4747087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Note</a:t>
            </a:r>
          </a:p>
          <a:p>
            <a:pPr marL="0" indent="0">
              <a:buNone/>
            </a:pPr>
            <a:r>
              <a:rPr lang="en-US" dirty="0"/>
              <a:t>You do not need to know all these for the exam, the main thing is differentiating </a:t>
            </a:r>
            <a:r>
              <a:rPr lang="en-US" dirty="0" err="1"/>
              <a:t>Singlemode</a:t>
            </a:r>
            <a:r>
              <a:rPr lang="en-US" dirty="0"/>
              <a:t> </a:t>
            </a:r>
            <a:r>
              <a:rPr lang="en-US"/>
              <a:t>from Multimode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819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2B5D3-A7ED-4DC6-BE5F-07D808E00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Decision</a:t>
            </a:r>
            <a:r>
              <a:rPr lang="nb-NO" dirty="0"/>
              <a:t> </a:t>
            </a:r>
            <a:r>
              <a:rPr lang="nb-NO" dirty="0" err="1"/>
              <a:t>making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E2BB9-EC97-47CA-AB1B-715FEFA33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 err="1"/>
              <a:t>When</a:t>
            </a:r>
            <a:r>
              <a:rPr lang="nb-NO" dirty="0"/>
              <a:t> a </a:t>
            </a:r>
            <a:r>
              <a:rPr lang="nb-NO" dirty="0" err="1"/>
              <a:t>router</a:t>
            </a:r>
            <a:r>
              <a:rPr lang="nb-NO" dirty="0"/>
              <a:t> </a:t>
            </a:r>
            <a:r>
              <a:rPr lang="nb-NO" dirty="0" err="1"/>
              <a:t>receives</a:t>
            </a:r>
            <a:r>
              <a:rPr lang="nb-NO" dirty="0"/>
              <a:t> a </a:t>
            </a:r>
            <a:r>
              <a:rPr lang="nb-NO" dirty="0" err="1"/>
              <a:t>packet</a:t>
            </a:r>
            <a:r>
              <a:rPr lang="nb-NO" dirty="0"/>
              <a:t> it </a:t>
            </a:r>
            <a:r>
              <a:rPr lang="nb-NO" dirty="0" err="1"/>
              <a:t>follows</a:t>
            </a:r>
            <a:r>
              <a:rPr lang="nb-NO" dirty="0"/>
              <a:t> </a:t>
            </a:r>
            <a:r>
              <a:rPr lang="nb-NO" dirty="0" err="1"/>
              <a:t>these</a:t>
            </a:r>
            <a:r>
              <a:rPr lang="nb-NO" dirty="0"/>
              <a:t> 3 </a:t>
            </a:r>
            <a:r>
              <a:rPr lang="nb-NO" dirty="0" err="1"/>
              <a:t>steps</a:t>
            </a:r>
            <a:r>
              <a:rPr lang="nb-NO" dirty="0"/>
              <a:t> to </a:t>
            </a:r>
            <a:r>
              <a:rPr lang="nb-NO" dirty="0" err="1"/>
              <a:t>process</a:t>
            </a:r>
            <a:r>
              <a:rPr lang="nb-NO" dirty="0"/>
              <a:t> it</a:t>
            </a:r>
          </a:p>
          <a:p>
            <a:pPr marL="457200" indent="-457200">
              <a:buFont typeface="+mj-lt"/>
              <a:buAutoNum type="arabicPeriod"/>
            </a:pPr>
            <a:r>
              <a:rPr lang="nb-NO" dirty="0" err="1"/>
              <a:t>Checks</a:t>
            </a:r>
            <a:r>
              <a:rPr lang="nb-NO" dirty="0"/>
              <a:t> </a:t>
            </a:r>
            <a:r>
              <a:rPr lang="nb-NO" dirty="0" err="1"/>
              <a:t>destination</a:t>
            </a:r>
            <a:r>
              <a:rPr lang="nb-NO" dirty="0"/>
              <a:t> IP</a:t>
            </a:r>
          </a:p>
          <a:p>
            <a:pPr marL="457200" indent="-457200">
              <a:buFont typeface="+mj-lt"/>
              <a:buAutoNum type="arabicPeriod"/>
            </a:pPr>
            <a:r>
              <a:rPr lang="nb-NO" dirty="0"/>
              <a:t>If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router</a:t>
            </a:r>
            <a:r>
              <a:rPr lang="nb-NO" dirty="0"/>
              <a:t> </a:t>
            </a:r>
            <a:r>
              <a:rPr lang="nb-NO" dirty="0" err="1"/>
              <a:t>owns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address</a:t>
            </a:r>
            <a:r>
              <a:rPr lang="nb-NO" dirty="0"/>
              <a:t> it </a:t>
            </a:r>
            <a:r>
              <a:rPr lang="nb-NO" dirty="0" err="1"/>
              <a:t>will</a:t>
            </a:r>
            <a:r>
              <a:rPr lang="nb-NO" dirty="0"/>
              <a:t> </a:t>
            </a:r>
            <a:r>
              <a:rPr lang="nb-NO" dirty="0" err="1"/>
              <a:t>process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packet</a:t>
            </a:r>
            <a:r>
              <a:rPr lang="nb-NO" dirty="0"/>
              <a:t> </a:t>
            </a:r>
            <a:r>
              <a:rPr lang="nb-NO" dirty="0" err="1"/>
              <a:t>internally</a:t>
            </a:r>
            <a:r>
              <a:rPr lang="nb-NO" dirty="0"/>
              <a:t>, </a:t>
            </a:r>
            <a:r>
              <a:rPr lang="nb-NO" dirty="0" err="1"/>
              <a:t>if</a:t>
            </a:r>
            <a:r>
              <a:rPr lang="nb-NO" dirty="0"/>
              <a:t> not it </a:t>
            </a:r>
            <a:r>
              <a:rPr lang="nb-NO" dirty="0" err="1"/>
              <a:t>will</a:t>
            </a:r>
            <a:r>
              <a:rPr lang="nb-NO" dirty="0"/>
              <a:t> </a:t>
            </a:r>
            <a:r>
              <a:rPr lang="nb-NO" dirty="0" err="1"/>
              <a:t>look</a:t>
            </a:r>
            <a:r>
              <a:rPr lang="nb-NO" dirty="0"/>
              <a:t> up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destination</a:t>
            </a:r>
            <a:r>
              <a:rPr lang="nb-NO" dirty="0"/>
              <a:t> IP in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routing</a:t>
            </a:r>
            <a:r>
              <a:rPr lang="nb-NO" dirty="0"/>
              <a:t> </a:t>
            </a:r>
            <a:r>
              <a:rPr lang="nb-NO" dirty="0" err="1"/>
              <a:t>table</a:t>
            </a:r>
            <a:r>
              <a:rPr lang="nb-NO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nb-NO" dirty="0"/>
              <a:t>It </a:t>
            </a:r>
            <a:r>
              <a:rPr lang="nb-NO" dirty="0" err="1"/>
              <a:t>then</a:t>
            </a:r>
            <a:r>
              <a:rPr lang="nb-NO" dirty="0"/>
              <a:t> </a:t>
            </a:r>
            <a:r>
              <a:rPr lang="nb-NO" dirty="0" err="1"/>
              <a:t>identifies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IP </a:t>
            </a:r>
            <a:r>
              <a:rPr lang="nb-NO" dirty="0" err="1"/>
              <a:t>address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next</a:t>
            </a:r>
            <a:r>
              <a:rPr lang="nb-NO" dirty="0"/>
              <a:t> </a:t>
            </a:r>
            <a:r>
              <a:rPr lang="nb-NO" dirty="0" err="1"/>
              <a:t>router</a:t>
            </a:r>
            <a:r>
              <a:rPr lang="nb-NO" dirty="0"/>
              <a:t> (</a:t>
            </a:r>
            <a:r>
              <a:rPr lang="nb-NO" dirty="0" err="1"/>
              <a:t>next</a:t>
            </a:r>
            <a:r>
              <a:rPr lang="nb-NO" dirty="0"/>
              <a:t> hop), and </a:t>
            </a:r>
            <a:r>
              <a:rPr lang="nb-NO" dirty="0" err="1"/>
              <a:t>which</a:t>
            </a:r>
            <a:r>
              <a:rPr lang="nb-NO" dirty="0"/>
              <a:t> </a:t>
            </a:r>
            <a:r>
              <a:rPr lang="nb-NO" dirty="0" err="1"/>
              <a:t>interface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data </a:t>
            </a:r>
            <a:r>
              <a:rPr lang="nb-NO" dirty="0" err="1"/>
              <a:t>needs</a:t>
            </a:r>
            <a:r>
              <a:rPr lang="nb-NO" dirty="0"/>
              <a:t> to be sent from</a:t>
            </a:r>
          </a:p>
        </p:txBody>
      </p:sp>
    </p:spTree>
    <p:extLst>
      <p:ext uri="{BB962C8B-B14F-4D97-AF65-F5344CB8AC3E}">
        <p14:creationId xmlns:p14="http://schemas.microsoft.com/office/powerpoint/2010/main" val="2346239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0B94E-45E4-4D75-9BCD-09D1F9657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TTL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D83AE-BB9B-4942-A858-BFB393BD3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/>
              <a:t>Time To Live is used to </a:t>
            </a:r>
            <a:r>
              <a:rPr lang="nb-NO" dirty="0" err="1"/>
              <a:t>prevent</a:t>
            </a:r>
            <a:r>
              <a:rPr lang="nb-NO" dirty="0"/>
              <a:t> </a:t>
            </a:r>
            <a:r>
              <a:rPr lang="nb-NO" dirty="0" err="1"/>
              <a:t>routing</a:t>
            </a:r>
            <a:r>
              <a:rPr lang="nb-NO" dirty="0"/>
              <a:t> loops from </a:t>
            </a:r>
            <a:r>
              <a:rPr lang="nb-NO" dirty="0" err="1"/>
              <a:t>crashing</a:t>
            </a:r>
            <a:r>
              <a:rPr lang="nb-NO" dirty="0"/>
              <a:t> a </a:t>
            </a:r>
            <a:r>
              <a:rPr lang="nb-NO" dirty="0" err="1"/>
              <a:t>network</a:t>
            </a:r>
            <a:endParaRPr lang="nb-NO" dirty="0"/>
          </a:p>
          <a:p>
            <a:r>
              <a:rPr lang="nb-NO" dirty="0"/>
              <a:t>All </a:t>
            </a:r>
            <a:r>
              <a:rPr lang="nb-NO" dirty="0" err="1"/>
              <a:t>packets</a:t>
            </a:r>
            <a:r>
              <a:rPr lang="nb-NO" dirty="0"/>
              <a:t> </a:t>
            </a:r>
            <a:r>
              <a:rPr lang="nb-NO" dirty="0" err="1"/>
              <a:t>includes</a:t>
            </a:r>
            <a:r>
              <a:rPr lang="nb-NO" dirty="0"/>
              <a:t> a TTL </a:t>
            </a:r>
            <a:r>
              <a:rPr lang="nb-NO" dirty="0" err="1"/>
              <a:t>value</a:t>
            </a:r>
            <a:r>
              <a:rPr lang="nb-NO" dirty="0"/>
              <a:t> </a:t>
            </a:r>
            <a:r>
              <a:rPr lang="nb-NO" dirty="0" err="1"/>
              <a:t>within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IP header.</a:t>
            </a:r>
          </a:p>
          <a:p>
            <a:pPr lvl="1"/>
            <a:r>
              <a:rPr lang="nb-NO" dirty="0"/>
              <a:t>TTL </a:t>
            </a:r>
            <a:r>
              <a:rPr lang="nb-NO" dirty="0" err="1"/>
              <a:t>value</a:t>
            </a:r>
            <a:r>
              <a:rPr lang="nb-NO" dirty="0"/>
              <a:t> is </a:t>
            </a:r>
            <a:r>
              <a:rPr lang="nb-NO" dirty="0" err="1"/>
              <a:t>how</a:t>
            </a:r>
            <a:r>
              <a:rPr lang="nb-NO" dirty="0"/>
              <a:t> </a:t>
            </a:r>
            <a:r>
              <a:rPr lang="nb-NO" dirty="0" err="1"/>
              <a:t>many</a:t>
            </a:r>
            <a:r>
              <a:rPr lang="nb-NO" dirty="0"/>
              <a:t> more hops a </a:t>
            </a:r>
            <a:r>
              <a:rPr lang="nb-NO" dirty="0" err="1"/>
              <a:t>packet</a:t>
            </a:r>
            <a:r>
              <a:rPr lang="nb-NO" dirty="0"/>
              <a:t> </a:t>
            </a:r>
            <a:r>
              <a:rPr lang="nb-NO" dirty="0" err="1"/>
              <a:t>can</a:t>
            </a:r>
            <a:r>
              <a:rPr lang="nb-NO" dirty="0"/>
              <a:t> </a:t>
            </a:r>
            <a:r>
              <a:rPr lang="nb-NO" dirty="0" err="1"/>
              <a:t>go</a:t>
            </a:r>
            <a:r>
              <a:rPr lang="nb-NO" dirty="0"/>
              <a:t> </a:t>
            </a:r>
            <a:r>
              <a:rPr lang="nb-NO" dirty="0" err="1"/>
              <a:t>through</a:t>
            </a:r>
            <a:r>
              <a:rPr lang="nb-NO" dirty="0"/>
              <a:t> </a:t>
            </a:r>
            <a:r>
              <a:rPr lang="nb-NO" dirty="0" err="1"/>
              <a:t>before</a:t>
            </a:r>
            <a:r>
              <a:rPr lang="nb-NO" dirty="0"/>
              <a:t> it is </a:t>
            </a:r>
            <a:r>
              <a:rPr lang="nb-NO" dirty="0" err="1"/>
              <a:t>discarded</a:t>
            </a:r>
            <a:endParaRPr lang="nb-NO" dirty="0"/>
          </a:p>
          <a:p>
            <a:r>
              <a:rPr lang="nb-NO" dirty="0" err="1"/>
              <a:t>When</a:t>
            </a:r>
            <a:r>
              <a:rPr lang="nb-NO" dirty="0"/>
              <a:t> a </a:t>
            </a:r>
            <a:r>
              <a:rPr lang="nb-NO" dirty="0" err="1"/>
              <a:t>router</a:t>
            </a:r>
            <a:r>
              <a:rPr lang="nb-NO" dirty="0"/>
              <a:t> </a:t>
            </a:r>
            <a:r>
              <a:rPr lang="nb-NO" dirty="0" err="1"/>
              <a:t>receives</a:t>
            </a:r>
            <a:r>
              <a:rPr lang="nb-NO" dirty="0"/>
              <a:t> a </a:t>
            </a:r>
            <a:r>
              <a:rPr lang="nb-NO" dirty="0" err="1"/>
              <a:t>packet</a:t>
            </a:r>
            <a:r>
              <a:rPr lang="nb-NO" dirty="0"/>
              <a:t>, it </a:t>
            </a:r>
            <a:r>
              <a:rPr lang="nb-NO" dirty="0" err="1"/>
              <a:t>decreases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TTL </a:t>
            </a:r>
            <a:r>
              <a:rPr lang="nb-NO" dirty="0" err="1"/>
              <a:t>value</a:t>
            </a:r>
            <a:r>
              <a:rPr lang="nb-NO" dirty="0"/>
              <a:t> by 1.</a:t>
            </a:r>
          </a:p>
        </p:txBody>
      </p:sp>
    </p:spTree>
    <p:extLst>
      <p:ext uri="{BB962C8B-B14F-4D97-AF65-F5344CB8AC3E}">
        <p14:creationId xmlns:p14="http://schemas.microsoft.com/office/powerpoint/2010/main" val="2553342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F68C1-82D2-4165-BC6C-E3B5BE06D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default</a:t>
            </a:r>
            <a:r>
              <a:rPr lang="nb-NO" dirty="0"/>
              <a:t> + </a:t>
            </a:r>
            <a:r>
              <a:rPr lang="nb-NO" dirty="0" err="1"/>
              <a:t>static</a:t>
            </a:r>
            <a:r>
              <a:rPr lang="nb-NO" dirty="0"/>
              <a:t> </a:t>
            </a:r>
            <a:r>
              <a:rPr lang="nb-NO" dirty="0" err="1"/>
              <a:t>routes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B5B48-9578-4611-9DAE-A83EF9A09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nb-NO" dirty="0" err="1"/>
              <a:t>Since</a:t>
            </a:r>
            <a:r>
              <a:rPr lang="nb-NO" dirty="0"/>
              <a:t> it is impossible to </a:t>
            </a:r>
            <a:r>
              <a:rPr lang="nb-NO" dirty="0" err="1"/>
              <a:t>manually</a:t>
            </a:r>
            <a:r>
              <a:rPr lang="nb-NO" dirty="0"/>
              <a:t> </a:t>
            </a:r>
            <a:r>
              <a:rPr lang="nb-NO" dirty="0" err="1"/>
              <a:t>route</a:t>
            </a:r>
            <a:r>
              <a:rPr lang="nb-NO" dirty="0"/>
              <a:t> </a:t>
            </a:r>
            <a:r>
              <a:rPr lang="nb-NO" dirty="0" err="1"/>
              <a:t>every</a:t>
            </a:r>
            <a:r>
              <a:rPr lang="nb-NO" dirty="0"/>
              <a:t> </a:t>
            </a:r>
            <a:r>
              <a:rPr lang="nb-NO" dirty="0" err="1"/>
              <a:t>possible</a:t>
            </a:r>
            <a:r>
              <a:rPr lang="nb-NO" dirty="0"/>
              <a:t> </a:t>
            </a:r>
            <a:r>
              <a:rPr lang="nb-NO" dirty="0" err="1"/>
              <a:t>network</a:t>
            </a:r>
            <a:r>
              <a:rPr lang="nb-NO" dirty="0"/>
              <a:t>, most </a:t>
            </a:r>
            <a:r>
              <a:rPr lang="nb-NO" dirty="0" err="1"/>
              <a:t>routers</a:t>
            </a:r>
            <a:r>
              <a:rPr lang="nb-NO" dirty="0"/>
              <a:t> </a:t>
            </a:r>
            <a:r>
              <a:rPr lang="nb-NO" dirty="0" err="1"/>
              <a:t>use</a:t>
            </a:r>
            <a:r>
              <a:rPr lang="nb-NO" dirty="0"/>
              <a:t> a «</a:t>
            </a:r>
            <a:r>
              <a:rPr lang="nb-NO" dirty="0" err="1"/>
              <a:t>default</a:t>
            </a:r>
            <a:r>
              <a:rPr lang="nb-NO" dirty="0"/>
              <a:t> </a:t>
            </a:r>
            <a:r>
              <a:rPr lang="nb-NO" dirty="0" err="1"/>
              <a:t>route</a:t>
            </a:r>
            <a:r>
              <a:rPr lang="nb-NO" dirty="0"/>
              <a:t>»</a:t>
            </a:r>
          </a:p>
          <a:p>
            <a:r>
              <a:rPr lang="nb-NO" dirty="0"/>
              <a:t>A </a:t>
            </a:r>
            <a:r>
              <a:rPr lang="nb-NO" dirty="0" err="1"/>
              <a:t>default</a:t>
            </a:r>
            <a:r>
              <a:rPr lang="nb-NO" dirty="0"/>
              <a:t> </a:t>
            </a:r>
            <a:r>
              <a:rPr lang="nb-NO" dirty="0" err="1"/>
              <a:t>route</a:t>
            </a:r>
            <a:r>
              <a:rPr lang="nb-NO" dirty="0"/>
              <a:t> </a:t>
            </a:r>
            <a:r>
              <a:rPr lang="nb-NO" dirty="0" err="1"/>
              <a:t>says</a:t>
            </a:r>
            <a:r>
              <a:rPr lang="nb-NO" dirty="0"/>
              <a:t>: </a:t>
            </a:r>
            <a:r>
              <a:rPr lang="nb-NO" dirty="0" err="1"/>
              <a:t>if</a:t>
            </a:r>
            <a:r>
              <a:rPr lang="nb-NO" dirty="0"/>
              <a:t> </a:t>
            </a:r>
            <a:r>
              <a:rPr lang="nb-NO" dirty="0" err="1"/>
              <a:t>you</a:t>
            </a:r>
            <a:r>
              <a:rPr lang="nb-NO" dirty="0"/>
              <a:t> </a:t>
            </a:r>
            <a:r>
              <a:rPr lang="nb-NO" dirty="0" err="1"/>
              <a:t>can’t</a:t>
            </a:r>
            <a:r>
              <a:rPr lang="nb-NO" dirty="0"/>
              <a:t> </a:t>
            </a:r>
            <a:r>
              <a:rPr lang="nb-NO" dirty="0" err="1"/>
              <a:t>find</a:t>
            </a:r>
            <a:r>
              <a:rPr lang="nb-NO" dirty="0"/>
              <a:t> a </a:t>
            </a:r>
            <a:r>
              <a:rPr lang="nb-NO" dirty="0" err="1"/>
              <a:t>destined</a:t>
            </a:r>
            <a:r>
              <a:rPr lang="nb-NO" dirty="0"/>
              <a:t> </a:t>
            </a:r>
            <a:r>
              <a:rPr lang="nb-NO" dirty="0" err="1"/>
              <a:t>network</a:t>
            </a:r>
            <a:r>
              <a:rPr lang="nb-NO" dirty="0"/>
              <a:t> in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routing</a:t>
            </a:r>
            <a:r>
              <a:rPr lang="nb-NO" dirty="0"/>
              <a:t> </a:t>
            </a:r>
            <a:r>
              <a:rPr lang="nb-NO" dirty="0" err="1"/>
              <a:t>table</a:t>
            </a:r>
            <a:r>
              <a:rPr lang="nb-NO" dirty="0"/>
              <a:t>, send </a:t>
            </a:r>
            <a:r>
              <a:rPr lang="nb-NO" dirty="0" err="1"/>
              <a:t>traffic</a:t>
            </a:r>
            <a:r>
              <a:rPr lang="nb-NO" dirty="0"/>
              <a:t> </a:t>
            </a:r>
            <a:r>
              <a:rPr lang="nb-NO" dirty="0" err="1"/>
              <a:t>out</a:t>
            </a:r>
            <a:r>
              <a:rPr lang="nb-NO" dirty="0"/>
              <a:t> </a:t>
            </a:r>
            <a:r>
              <a:rPr lang="nb-NO" dirty="0" err="1"/>
              <a:t>this</a:t>
            </a:r>
            <a:r>
              <a:rPr lang="nb-NO" dirty="0"/>
              <a:t> </a:t>
            </a:r>
            <a:r>
              <a:rPr lang="nb-NO" dirty="0" err="1"/>
              <a:t>interface</a:t>
            </a:r>
            <a:r>
              <a:rPr lang="nb-NO" dirty="0"/>
              <a:t> and to </a:t>
            </a:r>
            <a:r>
              <a:rPr lang="nb-NO" dirty="0" err="1"/>
              <a:t>this</a:t>
            </a:r>
            <a:r>
              <a:rPr lang="nb-NO" dirty="0"/>
              <a:t> </a:t>
            </a:r>
            <a:r>
              <a:rPr lang="nb-NO" dirty="0" err="1"/>
              <a:t>other</a:t>
            </a:r>
            <a:r>
              <a:rPr lang="nb-NO" dirty="0"/>
              <a:t> </a:t>
            </a:r>
            <a:r>
              <a:rPr lang="nb-NO" dirty="0" err="1"/>
              <a:t>router</a:t>
            </a:r>
            <a:r>
              <a:rPr lang="nb-NO" dirty="0"/>
              <a:t>.</a:t>
            </a:r>
          </a:p>
          <a:p>
            <a:pPr lvl="1"/>
            <a:r>
              <a:rPr lang="nb-NO" dirty="0"/>
              <a:t>A </a:t>
            </a:r>
            <a:r>
              <a:rPr lang="nb-NO" dirty="0" err="1"/>
              <a:t>default</a:t>
            </a:r>
            <a:r>
              <a:rPr lang="nb-NO" dirty="0"/>
              <a:t> </a:t>
            </a:r>
            <a:r>
              <a:rPr lang="nb-NO" dirty="0" err="1"/>
              <a:t>route</a:t>
            </a:r>
            <a:r>
              <a:rPr lang="nb-NO" dirty="0"/>
              <a:t> </a:t>
            </a:r>
            <a:r>
              <a:rPr lang="nb-NO" dirty="0" err="1"/>
              <a:t>will</a:t>
            </a:r>
            <a:r>
              <a:rPr lang="nb-NO" dirty="0"/>
              <a:t> </a:t>
            </a:r>
            <a:r>
              <a:rPr lang="nb-NO" dirty="0" err="1"/>
              <a:t>only</a:t>
            </a:r>
            <a:r>
              <a:rPr lang="nb-NO" dirty="0"/>
              <a:t> </a:t>
            </a:r>
            <a:r>
              <a:rPr lang="nb-NO" dirty="0" err="1"/>
              <a:t>get</a:t>
            </a:r>
            <a:r>
              <a:rPr lang="nb-NO" dirty="0"/>
              <a:t> useds </a:t>
            </a:r>
            <a:r>
              <a:rPr lang="nb-NO" dirty="0" err="1"/>
              <a:t>if</a:t>
            </a:r>
            <a:r>
              <a:rPr lang="nb-NO" dirty="0"/>
              <a:t> </a:t>
            </a:r>
            <a:r>
              <a:rPr lang="nb-NO" dirty="0" err="1"/>
              <a:t>no</a:t>
            </a:r>
            <a:r>
              <a:rPr lang="nb-NO" dirty="0"/>
              <a:t> </a:t>
            </a:r>
            <a:r>
              <a:rPr lang="nb-NO" dirty="0" err="1"/>
              <a:t>other</a:t>
            </a:r>
            <a:r>
              <a:rPr lang="nb-NO" dirty="0"/>
              <a:t> </a:t>
            </a:r>
            <a:r>
              <a:rPr lang="nb-NO" dirty="0" err="1"/>
              <a:t>route</a:t>
            </a:r>
            <a:r>
              <a:rPr lang="nb-NO" dirty="0"/>
              <a:t> is </a:t>
            </a:r>
            <a:r>
              <a:rPr lang="nb-NO" dirty="0" err="1"/>
              <a:t>found</a:t>
            </a:r>
            <a:endParaRPr lang="nb-NO" dirty="0"/>
          </a:p>
          <a:p>
            <a:r>
              <a:rPr lang="nb-NO" dirty="0"/>
              <a:t>A </a:t>
            </a:r>
            <a:r>
              <a:rPr lang="nb-NO" dirty="0" err="1"/>
              <a:t>default</a:t>
            </a:r>
            <a:r>
              <a:rPr lang="nb-NO" dirty="0"/>
              <a:t> </a:t>
            </a:r>
            <a:r>
              <a:rPr lang="nb-NO" dirty="0" err="1"/>
              <a:t>route</a:t>
            </a:r>
            <a:r>
              <a:rPr lang="nb-NO" dirty="0"/>
              <a:t> is a </a:t>
            </a:r>
            <a:r>
              <a:rPr lang="nb-NO" dirty="0" err="1"/>
              <a:t>static</a:t>
            </a:r>
            <a:r>
              <a:rPr lang="nb-NO" dirty="0"/>
              <a:t> </a:t>
            </a:r>
            <a:r>
              <a:rPr lang="nb-NO" dirty="0" err="1"/>
              <a:t>route</a:t>
            </a:r>
            <a:r>
              <a:rPr lang="nb-NO" dirty="0"/>
              <a:t> (</a:t>
            </a:r>
            <a:r>
              <a:rPr lang="nb-NO" dirty="0" err="1"/>
              <a:t>manually</a:t>
            </a:r>
            <a:r>
              <a:rPr lang="nb-NO" dirty="0"/>
              <a:t> </a:t>
            </a:r>
            <a:r>
              <a:rPr lang="nb-NO" dirty="0" err="1"/>
              <a:t>entered</a:t>
            </a:r>
            <a:r>
              <a:rPr lang="nb-NO" dirty="0"/>
              <a:t>)</a:t>
            </a:r>
          </a:p>
          <a:p>
            <a:r>
              <a:rPr lang="nb-NO" dirty="0" err="1"/>
              <a:t>Static</a:t>
            </a:r>
            <a:r>
              <a:rPr lang="nb-NO" dirty="0"/>
              <a:t> </a:t>
            </a:r>
            <a:r>
              <a:rPr lang="nb-NO" dirty="0" err="1"/>
              <a:t>routes</a:t>
            </a:r>
            <a:r>
              <a:rPr lang="nb-NO" dirty="0"/>
              <a:t> have to be </a:t>
            </a:r>
            <a:r>
              <a:rPr lang="nb-NO" dirty="0" err="1"/>
              <a:t>manually</a:t>
            </a:r>
            <a:r>
              <a:rPr lang="nb-NO" dirty="0"/>
              <a:t> </a:t>
            </a:r>
            <a:r>
              <a:rPr lang="nb-NO" dirty="0" err="1"/>
              <a:t>entered</a:t>
            </a:r>
            <a:r>
              <a:rPr lang="nb-NO" dirty="0"/>
              <a:t> and </a:t>
            </a:r>
            <a:r>
              <a:rPr lang="nb-NO" dirty="0" err="1"/>
              <a:t>changed</a:t>
            </a:r>
            <a:r>
              <a:rPr lang="nb-NO" dirty="0"/>
              <a:t>, </a:t>
            </a:r>
            <a:r>
              <a:rPr lang="nb-NO" dirty="0" err="1"/>
              <a:t>which</a:t>
            </a:r>
            <a:r>
              <a:rPr lang="nb-NO" dirty="0"/>
              <a:t> </a:t>
            </a:r>
            <a:r>
              <a:rPr lang="nb-NO" dirty="0" err="1"/>
              <a:t>means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if</a:t>
            </a:r>
            <a:r>
              <a:rPr lang="nb-NO" dirty="0"/>
              <a:t> a vital part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network</a:t>
            </a:r>
            <a:r>
              <a:rPr lang="nb-NO" dirty="0"/>
              <a:t> (</a:t>
            </a:r>
            <a:r>
              <a:rPr lang="nb-NO" dirty="0" err="1"/>
              <a:t>next</a:t>
            </a:r>
            <a:r>
              <a:rPr lang="nb-NO" dirty="0"/>
              <a:t> hop </a:t>
            </a:r>
            <a:r>
              <a:rPr lang="nb-NO" dirty="0" err="1"/>
              <a:t>on</a:t>
            </a:r>
            <a:r>
              <a:rPr lang="nb-NO" dirty="0"/>
              <a:t> a </a:t>
            </a:r>
            <a:r>
              <a:rPr lang="nb-NO" dirty="0" err="1"/>
              <a:t>route</a:t>
            </a:r>
            <a:r>
              <a:rPr lang="nb-NO" dirty="0"/>
              <a:t>) dies, </a:t>
            </a:r>
            <a:r>
              <a:rPr lang="nb-NO" dirty="0" err="1"/>
              <a:t>no</a:t>
            </a:r>
            <a:r>
              <a:rPr lang="nb-NO" dirty="0"/>
              <a:t> </a:t>
            </a:r>
            <a:r>
              <a:rPr lang="nb-NO" dirty="0" err="1"/>
              <a:t>traffic</a:t>
            </a:r>
            <a:r>
              <a:rPr lang="nb-NO" dirty="0"/>
              <a:t> </a:t>
            </a:r>
            <a:r>
              <a:rPr lang="nb-NO" dirty="0" err="1"/>
              <a:t>will</a:t>
            </a:r>
            <a:r>
              <a:rPr lang="nb-NO" dirty="0"/>
              <a:t> </a:t>
            </a:r>
            <a:r>
              <a:rPr lang="nb-NO" dirty="0" err="1"/>
              <a:t>get</a:t>
            </a:r>
            <a:r>
              <a:rPr lang="nb-NO" dirty="0"/>
              <a:t> to </a:t>
            </a:r>
            <a:r>
              <a:rPr lang="nb-NO" dirty="0" err="1"/>
              <a:t>its</a:t>
            </a:r>
            <a:r>
              <a:rPr lang="nb-NO" dirty="0"/>
              <a:t> </a:t>
            </a:r>
            <a:r>
              <a:rPr lang="nb-NO" dirty="0" err="1"/>
              <a:t>destination</a:t>
            </a:r>
            <a:r>
              <a:rPr lang="nb-NO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36710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158BB-66F2-4AEA-B0C8-5AB03BCD0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Routing </a:t>
            </a:r>
            <a:r>
              <a:rPr lang="nb-NO" dirty="0" err="1"/>
              <a:t>devices</a:t>
            </a:r>
            <a:r>
              <a:rPr lang="nb-NO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F579A-87D9-44E8-8F26-02141E354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Routers</a:t>
            </a:r>
            <a:r>
              <a:rPr lang="nb-NO" dirty="0"/>
              <a:t>, </a:t>
            </a:r>
            <a:r>
              <a:rPr lang="nb-NO" dirty="0" err="1"/>
              <a:t>layer</a:t>
            </a:r>
            <a:r>
              <a:rPr lang="nb-NO" dirty="0"/>
              <a:t> 3 </a:t>
            </a:r>
            <a:r>
              <a:rPr lang="nb-NO" dirty="0" err="1"/>
              <a:t>switches</a:t>
            </a:r>
            <a:r>
              <a:rPr lang="nb-NO" dirty="0"/>
              <a:t>, servers and </a:t>
            </a:r>
            <a:r>
              <a:rPr lang="nb-NO" dirty="0" err="1"/>
              <a:t>firewalls</a:t>
            </a:r>
            <a:endParaRPr lang="nb-NO" dirty="0"/>
          </a:p>
          <a:p>
            <a:r>
              <a:rPr lang="nb-NO" dirty="0"/>
              <a:t>An </a:t>
            </a:r>
            <a:r>
              <a:rPr lang="nb-NO" dirty="0" err="1"/>
              <a:t>important</a:t>
            </a:r>
            <a:r>
              <a:rPr lang="nb-NO" dirty="0"/>
              <a:t> </a:t>
            </a:r>
            <a:r>
              <a:rPr lang="nb-NO" dirty="0" err="1"/>
              <a:t>job</a:t>
            </a:r>
            <a:r>
              <a:rPr lang="nb-NO" dirty="0"/>
              <a:t> for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router</a:t>
            </a:r>
            <a:r>
              <a:rPr lang="nb-NO" dirty="0"/>
              <a:t> is to break up </a:t>
            </a:r>
            <a:r>
              <a:rPr lang="nb-NO" dirty="0" err="1"/>
              <a:t>broadcast</a:t>
            </a:r>
            <a:r>
              <a:rPr lang="nb-NO" dirty="0"/>
              <a:t> </a:t>
            </a:r>
            <a:r>
              <a:rPr lang="nb-NO" dirty="0" err="1"/>
              <a:t>domains</a:t>
            </a:r>
            <a:endParaRPr lang="nb-NO" dirty="0"/>
          </a:p>
          <a:p>
            <a:pPr lvl="1"/>
            <a:r>
              <a:rPr lang="nb-NO" dirty="0"/>
              <a:t>If </a:t>
            </a:r>
            <a:r>
              <a:rPr lang="nb-NO" dirty="0" err="1"/>
              <a:t>this</a:t>
            </a:r>
            <a:r>
              <a:rPr lang="nb-NO" dirty="0"/>
              <a:t> </a:t>
            </a:r>
            <a:r>
              <a:rPr lang="nb-NO" dirty="0" err="1"/>
              <a:t>didn’t</a:t>
            </a:r>
            <a:r>
              <a:rPr lang="nb-NO" dirty="0"/>
              <a:t> </a:t>
            </a:r>
            <a:r>
              <a:rPr lang="nb-NO" dirty="0" err="1"/>
              <a:t>happen</a:t>
            </a:r>
            <a:r>
              <a:rPr lang="nb-NO" dirty="0"/>
              <a:t>,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Internet</a:t>
            </a:r>
            <a:r>
              <a:rPr lang="nb-NO" dirty="0"/>
              <a:t> </a:t>
            </a:r>
            <a:r>
              <a:rPr lang="nb-NO" dirty="0" err="1"/>
              <a:t>would</a:t>
            </a:r>
            <a:r>
              <a:rPr lang="nb-NO" dirty="0"/>
              <a:t> not </a:t>
            </a:r>
            <a:r>
              <a:rPr lang="nb-NO" dirty="0" err="1"/>
              <a:t>work</a:t>
            </a:r>
            <a:r>
              <a:rPr lang="nb-NO" dirty="0"/>
              <a:t> </a:t>
            </a:r>
            <a:r>
              <a:rPr lang="nb-NO" dirty="0" err="1"/>
              <a:t>because</a:t>
            </a:r>
            <a:r>
              <a:rPr lang="nb-NO" dirty="0"/>
              <a:t> it </a:t>
            </a:r>
            <a:r>
              <a:rPr lang="nb-NO" dirty="0" err="1"/>
              <a:t>would</a:t>
            </a:r>
            <a:r>
              <a:rPr lang="nb-NO" dirty="0"/>
              <a:t> be </a:t>
            </a:r>
            <a:r>
              <a:rPr lang="nb-NO" dirty="0" err="1"/>
              <a:t>constant</a:t>
            </a:r>
            <a:r>
              <a:rPr lang="nb-NO" dirty="0"/>
              <a:t> </a:t>
            </a:r>
            <a:r>
              <a:rPr lang="nb-NO" dirty="0" err="1"/>
              <a:t>broadcasts</a:t>
            </a:r>
            <a:r>
              <a:rPr lang="nb-NO" dirty="0"/>
              <a:t> </a:t>
            </a:r>
            <a:r>
              <a:rPr lang="nb-NO" dirty="0" err="1"/>
              <a:t>going</a:t>
            </a:r>
            <a:r>
              <a:rPr lang="nb-NO" dirty="0"/>
              <a:t> </a:t>
            </a:r>
            <a:r>
              <a:rPr lang="nb-NO" dirty="0" err="1"/>
              <a:t>everywhere</a:t>
            </a:r>
            <a:r>
              <a:rPr lang="nb-NO" dirty="0"/>
              <a:t>. Broadcasts </a:t>
            </a:r>
            <a:r>
              <a:rPr lang="nb-NO" dirty="0" err="1"/>
              <a:t>belongs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a LAN, not WAN</a:t>
            </a:r>
          </a:p>
          <a:p>
            <a:pPr lvl="1"/>
            <a:r>
              <a:rPr lang="nb-NO" dirty="0"/>
              <a:t>The </a:t>
            </a:r>
            <a:r>
              <a:rPr lang="nb-NO" dirty="0" err="1"/>
              <a:t>only</a:t>
            </a:r>
            <a:r>
              <a:rPr lang="nb-NO" dirty="0"/>
              <a:t> </a:t>
            </a:r>
            <a:r>
              <a:rPr lang="nb-NO" dirty="0" err="1"/>
              <a:t>exception</a:t>
            </a:r>
            <a:r>
              <a:rPr lang="nb-NO" dirty="0"/>
              <a:t> to </a:t>
            </a:r>
            <a:r>
              <a:rPr lang="nb-NO" dirty="0" err="1"/>
              <a:t>this</a:t>
            </a:r>
            <a:r>
              <a:rPr lang="nb-NO" dirty="0"/>
              <a:t> is </a:t>
            </a:r>
            <a:r>
              <a:rPr lang="nb-NO" dirty="0" err="1"/>
              <a:t>the</a:t>
            </a:r>
            <a:r>
              <a:rPr lang="nb-NO" dirty="0"/>
              <a:t> DHCP </a:t>
            </a:r>
            <a:r>
              <a:rPr lang="nb-NO" dirty="0" err="1"/>
              <a:t>broadcast</a:t>
            </a:r>
            <a:r>
              <a:rPr lang="nb-NO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08061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25A9C-5BC7-4D7C-950E-19957D55E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Distance</a:t>
            </a:r>
            <a:r>
              <a:rPr lang="nb-NO" dirty="0"/>
              <a:t> </a:t>
            </a:r>
            <a:r>
              <a:rPr lang="nb-NO" dirty="0" err="1"/>
              <a:t>vector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A1977-44A2-4F1D-9DBE-5C8889FBD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b-NO" dirty="0"/>
              <a:t>Is a </a:t>
            </a:r>
            <a:r>
              <a:rPr lang="nb-NO" dirty="0" err="1"/>
              <a:t>way</a:t>
            </a:r>
            <a:r>
              <a:rPr lang="nb-NO" dirty="0"/>
              <a:t> for </a:t>
            </a:r>
            <a:r>
              <a:rPr lang="nb-NO" dirty="0" err="1"/>
              <a:t>routing</a:t>
            </a:r>
            <a:r>
              <a:rPr lang="nb-NO" dirty="0"/>
              <a:t> </a:t>
            </a:r>
            <a:r>
              <a:rPr lang="nb-NO" dirty="0" err="1"/>
              <a:t>protocols</a:t>
            </a:r>
            <a:r>
              <a:rPr lang="nb-NO" dirty="0"/>
              <a:t> to </a:t>
            </a:r>
            <a:r>
              <a:rPr lang="nb-NO" dirty="0" err="1"/>
              <a:t>calculate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«best» </a:t>
            </a:r>
            <a:r>
              <a:rPr lang="nb-NO" dirty="0" err="1"/>
              <a:t>route</a:t>
            </a:r>
            <a:r>
              <a:rPr lang="nb-NO" dirty="0"/>
              <a:t> for </a:t>
            </a:r>
            <a:r>
              <a:rPr lang="nb-NO" dirty="0" err="1"/>
              <a:t>the</a:t>
            </a:r>
            <a:r>
              <a:rPr lang="nb-NO" dirty="0"/>
              <a:t> data to be </a:t>
            </a:r>
            <a:r>
              <a:rPr lang="nb-NO" dirty="0" err="1"/>
              <a:t>transmitted</a:t>
            </a:r>
            <a:r>
              <a:rPr lang="nb-NO" dirty="0"/>
              <a:t>, by </a:t>
            </a:r>
            <a:r>
              <a:rPr lang="nb-NO" dirty="0" err="1"/>
              <a:t>counting</a:t>
            </a:r>
            <a:r>
              <a:rPr lang="nb-NO" dirty="0"/>
              <a:t> </a:t>
            </a:r>
            <a:r>
              <a:rPr lang="nb-NO" dirty="0" err="1"/>
              <a:t>how</a:t>
            </a:r>
            <a:r>
              <a:rPr lang="nb-NO" dirty="0"/>
              <a:t> </a:t>
            </a:r>
            <a:r>
              <a:rPr lang="nb-NO" dirty="0" err="1"/>
              <a:t>many</a:t>
            </a:r>
            <a:r>
              <a:rPr lang="nb-NO" dirty="0"/>
              <a:t> hops (</a:t>
            </a:r>
            <a:r>
              <a:rPr lang="nb-NO" dirty="0" err="1"/>
              <a:t>routers</a:t>
            </a:r>
            <a:r>
              <a:rPr lang="nb-NO" dirty="0"/>
              <a:t>) </a:t>
            </a:r>
            <a:r>
              <a:rPr lang="nb-NO" dirty="0" err="1"/>
              <a:t>the</a:t>
            </a:r>
            <a:r>
              <a:rPr lang="nb-NO" dirty="0"/>
              <a:t> data has to </a:t>
            </a:r>
            <a:r>
              <a:rPr lang="nb-NO" dirty="0" err="1"/>
              <a:t>go</a:t>
            </a:r>
            <a:r>
              <a:rPr lang="nb-NO" dirty="0"/>
              <a:t> </a:t>
            </a:r>
            <a:r>
              <a:rPr lang="nb-NO" dirty="0" err="1"/>
              <a:t>through</a:t>
            </a:r>
            <a:r>
              <a:rPr lang="nb-NO" dirty="0"/>
              <a:t> to </a:t>
            </a:r>
            <a:r>
              <a:rPr lang="nb-NO" dirty="0" err="1"/>
              <a:t>get</a:t>
            </a:r>
            <a:r>
              <a:rPr lang="nb-NO" dirty="0"/>
              <a:t> to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destination</a:t>
            </a:r>
            <a:r>
              <a:rPr lang="nb-NO" dirty="0"/>
              <a:t>.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 err="1"/>
              <a:t>Distance</a:t>
            </a:r>
            <a:r>
              <a:rPr lang="nb-NO" dirty="0"/>
              <a:t> </a:t>
            </a:r>
            <a:r>
              <a:rPr lang="nb-NO" dirty="0" err="1"/>
              <a:t>Vector</a:t>
            </a:r>
            <a:r>
              <a:rPr lang="nb-NO" dirty="0"/>
              <a:t> </a:t>
            </a:r>
            <a:r>
              <a:rPr lang="nb-NO" dirty="0" err="1"/>
              <a:t>routing</a:t>
            </a:r>
            <a:r>
              <a:rPr lang="nb-NO" dirty="0"/>
              <a:t> </a:t>
            </a:r>
            <a:r>
              <a:rPr lang="nb-NO" dirty="0" err="1"/>
              <a:t>protocols</a:t>
            </a:r>
            <a:r>
              <a:rPr lang="nb-NO" dirty="0"/>
              <a:t>:</a:t>
            </a:r>
          </a:p>
          <a:p>
            <a:r>
              <a:rPr lang="nb-NO" dirty="0"/>
              <a:t>Routing Information </a:t>
            </a:r>
            <a:r>
              <a:rPr lang="nb-NO" dirty="0" err="1"/>
              <a:t>Protocol</a:t>
            </a:r>
            <a:r>
              <a:rPr lang="nb-NO" dirty="0"/>
              <a:t> (RIP) v1, v2 and ng</a:t>
            </a:r>
          </a:p>
          <a:p>
            <a:r>
              <a:rPr lang="nb-NO" dirty="0" err="1"/>
              <a:t>Interior</a:t>
            </a:r>
            <a:r>
              <a:rPr lang="nb-NO" dirty="0"/>
              <a:t> Gateway Routing </a:t>
            </a:r>
            <a:r>
              <a:rPr lang="nb-NO" dirty="0" err="1"/>
              <a:t>Protocol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58636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C78F6-968D-4626-A7C8-51879A8C0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Link </a:t>
            </a:r>
            <a:r>
              <a:rPr lang="nb-NO" dirty="0" err="1"/>
              <a:t>state</a:t>
            </a:r>
            <a:r>
              <a:rPr lang="nb-NO" dirty="0"/>
              <a:t> </a:t>
            </a:r>
            <a:r>
              <a:rPr lang="nb-NO" dirty="0" err="1"/>
              <a:t>protocols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82AE8-1C72-4F11-8C52-1B4ADCBB2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Link </a:t>
            </a:r>
            <a:r>
              <a:rPr lang="nb-NO" dirty="0" err="1"/>
              <a:t>state</a:t>
            </a:r>
            <a:r>
              <a:rPr lang="nb-NO" dirty="0"/>
              <a:t> </a:t>
            </a:r>
            <a:r>
              <a:rPr lang="nb-NO" dirty="0" err="1"/>
              <a:t>routing</a:t>
            </a:r>
            <a:r>
              <a:rPr lang="nb-NO" dirty="0"/>
              <a:t> </a:t>
            </a:r>
            <a:r>
              <a:rPr lang="nb-NO" dirty="0" err="1"/>
              <a:t>protocols</a:t>
            </a:r>
            <a:r>
              <a:rPr lang="nb-NO" dirty="0"/>
              <a:t> </a:t>
            </a:r>
            <a:r>
              <a:rPr lang="nb-NO" dirty="0" err="1"/>
              <a:t>factor</a:t>
            </a:r>
            <a:r>
              <a:rPr lang="nb-NO" dirty="0"/>
              <a:t> in </a:t>
            </a:r>
            <a:r>
              <a:rPr lang="nb-NO" dirty="0" err="1"/>
              <a:t>bandwidth</a:t>
            </a:r>
            <a:r>
              <a:rPr lang="nb-NO" dirty="0"/>
              <a:t>, </a:t>
            </a:r>
            <a:r>
              <a:rPr lang="nb-NO" dirty="0" err="1"/>
              <a:t>delay</a:t>
            </a:r>
            <a:r>
              <a:rPr lang="nb-NO" dirty="0"/>
              <a:t>, </a:t>
            </a:r>
            <a:r>
              <a:rPr lang="nb-NO" dirty="0" err="1"/>
              <a:t>jitter</a:t>
            </a:r>
            <a:r>
              <a:rPr lang="nb-NO" dirty="0"/>
              <a:t> and </a:t>
            </a:r>
            <a:r>
              <a:rPr lang="nb-NO" dirty="0" err="1"/>
              <a:t>load</a:t>
            </a:r>
            <a:r>
              <a:rPr lang="nb-NO" dirty="0"/>
              <a:t> (</a:t>
            </a:r>
            <a:r>
              <a:rPr lang="nb-NO" dirty="0" err="1"/>
              <a:t>one</a:t>
            </a:r>
            <a:r>
              <a:rPr lang="nb-NO" dirty="0"/>
              <a:t> or more) </a:t>
            </a:r>
            <a:r>
              <a:rPr lang="nb-NO" dirty="0" err="1"/>
              <a:t>when</a:t>
            </a:r>
            <a:r>
              <a:rPr lang="nb-NO" dirty="0"/>
              <a:t> </a:t>
            </a:r>
            <a:r>
              <a:rPr lang="nb-NO" dirty="0" err="1"/>
              <a:t>making</a:t>
            </a:r>
            <a:r>
              <a:rPr lang="nb-NO" dirty="0"/>
              <a:t> </a:t>
            </a:r>
            <a:r>
              <a:rPr lang="nb-NO" dirty="0" err="1"/>
              <a:t>forwarding</a:t>
            </a:r>
            <a:r>
              <a:rPr lang="nb-NO" dirty="0"/>
              <a:t> </a:t>
            </a:r>
            <a:r>
              <a:rPr lang="nb-NO" dirty="0" err="1"/>
              <a:t>decisions</a:t>
            </a:r>
            <a:r>
              <a:rPr lang="nb-NO" dirty="0"/>
              <a:t>. </a:t>
            </a:r>
          </a:p>
          <a:p>
            <a:r>
              <a:rPr lang="nb-NO" dirty="0" err="1"/>
              <a:t>Routers</a:t>
            </a:r>
            <a:r>
              <a:rPr lang="nb-NO" dirty="0"/>
              <a:t> </a:t>
            </a:r>
            <a:r>
              <a:rPr lang="nb-NO" dirty="0" err="1"/>
              <a:t>configured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a link </a:t>
            </a:r>
            <a:r>
              <a:rPr lang="nb-NO" dirty="0" err="1"/>
              <a:t>state</a:t>
            </a:r>
            <a:r>
              <a:rPr lang="nb-NO" dirty="0"/>
              <a:t> </a:t>
            </a:r>
            <a:r>
              <a:rPr lang="nb-NO" dirty="0" err="1"/>
              <a:t>routing</a:t>
            </a:r>
            <a:r>
              <a:rPr lang="nb-NO" dirty="0"/>
              <a:t> </a:t>
            </a:r>
            <a:r>
              <a:rPr lang="nb-NO" dirty="0" err="1"/>
              <a:t>protocol</a:t>
            </a:r>
            <a:r>
              <a:rPr lang="nb-NO" dirty="0"/>
              <a:t> </a:t>
            </a:r>
            <a:r>
              <a:rPr lang="nb-NO" dirty="0" err="1"/>
              <a:t>will</a:t>
            </a:r>
            <a:r>
              <a:rPr lang="nb-NO" dirty="0"/>
              <a:t> </a:t>
            </a:r>
            <a:r>
              <a:rPr lang="nb-NO" dirty="0" err="1"/>
              <a:t>exchange</a:t>
            </a:r>
            <a:r>
              <a:rPr lang="nb-NO" dirty="0"/>
              <a:t> </a:t>
            </a:r>
            <a:r>
              <a:rPr lang="nb-NO" dirty="0" err="1"/>
              <a:t>information</a:t>
            </a:r>
            <a:r>
              <a:rPr lang="nb-NO" dirty="0"/>
              <a:t> </a:t>
            </a:r>
            <a:r>
              <a:rPr lang="nb-NO" dirty="0" err="1"/>
              <a:t>regarding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stats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each</a:t>
            </a:r>
            <a:r>
              <a:rPr lang="nb-NO" dirty="0"/>
              <a:t> link, and </a:t>
            </a:r>
            <a:r>
              <a:rPr lang="nb-NO" dirty="0" err="1"/>
              <a:t>create</a:t>
            </a:r>
            <a:r>
              <a:rPr lang="nb-NO" dirty="0"/>
              <a:t> a </a:t>
            </a:r>
            <a:r>
              <a:rPr lang="nb-NO" dirty="0" err="1"/>
              <a:t>map</a:t>
            </a:r>
            <a:r>
              <a:rPr lang="nb-NO" dirty="0"/>
              <a:t>.</a:t>
            </a:r>
          </a:p>
          <a:p>
            <a:r>
              <a:rPr lang="nb-NO" dirty="0"/>
              <a:t>The </a:t>
            </a:r>
            <a:r>
              <a:rPr lang="nb-NO" dirty="0" err="1"/>
              <a:t>two</a:t>
            </a:r>
            <a:r>
              <a:rPr lang="nb-NO" dirty="0"/>
              <a:t> most </a:t>
            </a:r>
            <a:r>
              <a:rPr lang="nb-NO" dirty="0" err="1"/>
              <a:t>common</a:t>
            </a:r>
            <a:r>
              <a:rPr lang="nb-NO" dirty="0"/>
              <a:t> Link State </a:t>
            </a:r>
            <a:r>
              <a:rPr lang="nb-NO" dirty="0" err="1"/>
              <a:t>Protocols</a:t>
            </a:r>
            <a:r>
              <a:rPr lang="nb-NO" dirty="0"/>
              <a:t> </a:t>
            </a:r>
            <a:r>
              <a:rPr lang="nb-NO" dirty="0" err="1"/>
              <a:t>are</a:t>
            </a:r>
            <a:endParaRPr lang="nb-NO" dirty="0"/>
          </a:p>
          <a:p>
            <a:pPr lvl="1"/>
            <a:r>
              <a:rPr lang="nb-NO" dirty="0"/>
              <a:t>Open </a:t>
            </a:r>
            <a:r>
              <a:rPr lang="nb-NO" dirty="0" err="1"/>
              <a:t>Shortest</a:t>
            </a:r>
            <a:r>
              <a:rPr lang="nb-NO" dirty="0"/>
              <a:t> </a:t>
            </a:r>
            <a:r>
              <a:rPr lang="nb-NO" dirty="0" err="1"/>
              <a:t>Path</a:t>
            </a:r>
            <a:r>
              <a:rPr lang="nb-NO" dirty="0"/>
              <a:t> First</a:t>
            </a:r>
          </a:p>
          <a:p>
            <a:pPr lvl="1"/>
            <a:r>
              <a:rPr lang="nb-NO" dirty="0"/>
              <a:t>Intermediate System to Intermediate System (IS-IS)</a:t>
            </a:r>
          </a:p>
        </p:txBody>
      </p:sp>
    </p:spTree>
    <p:extLst>
      <p:ext uri="{BB962C8B-B14F-4D97-AF65-F5344CB8AC3E}">
        <p14:creationId xmlns:p14="http://schemas.microsoft.com/office/powerpoint/2010/main" val="37889303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1316</Words>
  <Application>Microsoft Office PowerPoint</Application>
  <PresentationFormat>Widescreen</PresentationFormat>
  <Paragraphs>162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3" baseType="lpstr">
      <vt:lpstr>Arial</vt:lpstr>
      <vt:lpstr>Tw Cen MT</vt:lpstr>
      <vt:lpstr>Circuit</vt:lpstr>
      <vt:lpstr>Routers and routing</vt:lpstr>
      <vt:lpstr>Routing</vt:lpstr>
      <vt:lpstr>Routing</vt:lpstr>
      <vt:lpstr>Decision making</vt:lpstr>
      <vt:lpstr>TTL</vt:lpstr>
      <vt:lpstr>default + static routes</vt:lpstr>
      <vt:lpstr>Routing devices </vt:lpstr>
      <vt:lpstr>Distance vector</vt:lpstr>
      <vt:lpstr>Link state protocols</vt:lpstr>
      <vt:lpstr>Hybrid protocols</vt:lpstr>
      <vt:lpstr>Path Vector</vt:lpstr>
      <vt:lpstr>IGP vs EGP</vt:lpstr>
      <vt:lpstr>NAT – Network address translation </vt:lpstr>
      <vt:lpstr>QoS – Quality of Service</vt:lpstr>
      <vt:lpstr>Media types – Connecting everything together</vt:lpstr>
      <vt:lpstr>Coax</vt:lpstr>
      <vt:lpstr>Coax cable types - 10Base5 and 10base2</vt:lpstr>
      <vt:lpstr>PowerPoint Presentation</vt:lpstr>
      <vt:lpstr>Twisted-pair cables</vt:lpstr>
      <vt:lpstr>Speed</vt:lpstr>
      <vt:lpstr>TP</vt:lpstr>
      <vt:lpstr>PowerPoint Presentation</vt:lpstr>
      <vt:lpstr>Plenum coating</vt:lpstr>
      <vt:lpstr>Power over ethernet</vt:lpstr>
      <vt:lpstr>Different ways to connect TP cable to rj45 connector </vt:lpstr>
      <vt:lpstr>PowerPoint Presentation</vt:lpstr>
      <vt:lpstr>Fiber optic cables</vt:lpstr>
      <vt:lpstr>Types of fiber optic cable</vt:lpstr>
      <vt:lpstr>Types of fiber optic cable</vt:lpstr>
      <vt:lpstr>Different standards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Routers and routing</dc:title>
  <dc:creator>Østli, Kenneth</dc:creator>
  <cp:lastModifiedBy>Karlsen, Vetle Tobias Flesvik</cp:lastModifiedBy>
  <cp:revision>3</cp:revision>
  <dcterms:created xsi:type="dcterms:W3CDTF">2020-11-09T07:24:23Z</dcterms:created>
  <dcterms:modified xsi:type="dcterms:W3CDTF">2023-10-25T06:50:12Z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ec6f3c4-656f-44b6-be73-72350d231806_Enabled">
    <vt:lpwstr>true</vt:lpwstr>
  </property>
  <property fmtid="{D5CDD505-2E9C-101B-9397-08002B2CF9AE}" pid="3" name="MSIP_Label_8ec6f3c4-656f-44b6-be73-72350d231806_SetDate">
    <vt:lpwstr>2021-11-08T07:50:31Z</vt:lpwstr>
  </property>
  <property fmtid="{D5CDD505-2E9C-101B-9397-08002B2CF9AE}" pid="4" name="MSIP_Label_8ec6f3c4-656f-44b6-be73-72350d231806_Method">
    <vt:lpwstr>Privileged</vt:lpwstr>
  </property>
  <property fmtid="{D5CDD505-2E9C-101B-9397-08002B2CF9AE}" pid="5" name="MSIP_Label_8ec6f3c4-656f-44b6-be73-72350d231806_Name">
    <vt:lpwstr>8ec6f3c4-656f-44b6-be73-72350d231806</vt:lpwstr>
  </property>
  <property fmtid="{D5CDD505-2E9C-101B-9397-08002B2CF9AE}" pid="6" name="MSIP_Label_8ec6f3c4-656f-44b6-be73-72350d231806_SiteId">
    <vt:lpwstr>7e1792ae-4f1a-4ff7-b80b-57b69beb7168</vt:lpwstr>
  </property>
  <property fmtid="{D5CDD505-2E9C-101B-9397-08002B2CF9AE}" pid="7" name="MSIP_Label_8ec6f3c4-656f-44b6-be73-72350d231806_ActionId">
    <vt:lpwstr>aff0a495-b8e8-467b-a7fe-6c81146b23c8</vt:lpwstr>
  </property>
  <property fmtid="{D5CDD505-2E9C-101B-9397-08002B2CF9AE}" pid="8" name="MSIP_Label_8ec6f3c4-656f-44b6-be73-72350d231806_ContentBits">
    <vt:lpwstr>2</vt:lpwstr>
  </property>
</Properties>
</file>