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92" r:id="rId15"/>
    <p:sldId id="293" r:id="rId16"/>
    <p:sldId id="269" r:id="rId17"/>
    <p:sldId id="310" r:id="rId18"/>
    <p:sldId id="271" r:id="rId19"/>
    <p:sldId id="311" r:id="rId20"/>
    <p:sldId id="312" r:id="rId21"/>
    <p:sldId id="274" r:id="rId22"/>
    <p:sldId id="276" r:id="rId23"/>
    <p:sldId id="275" r:id="rId24"/>
    <p:sldId id="277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8" r:id="rId35"/>
    <p:sldId id="303" r:id="rId36"/>
    <p:sldId id="280" r:id="rId37"/>
    <p:sldId id="281" r:id="rId38"/>
    <p:sldId id="282" r:id="rId39"/>
    <p:sldId id="283" r:id="rId40"/>
    <p:sldId id="304" r:id="rId41"/>
    <p:sldId id="306" r:id="rId42"/>
    <p:sldId id="309" r:id="rId43"/>
    <p:sldId id="305" r:id="rId44"/>
    <p:sldId id="307" r:id="rId45"/>
    <p:sldId id="308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8BA9A-3B8E-44BC-B1A3-7C0A2B88C487}" v="546" dt="2023-11-03T11:17:44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9:42:18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9:42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1 24575,'-11'49'0,"3"-16"0,2 0 0,-4 54 0,11-68 0,0 0 0,2 0 0,0 0 0,1-1 0,7 20 0,7 34 0,-16-63 0,-1 0 0,1 0 0,1-1 0,0 1 0,7 15 0,-10-25 0,0 1 0,0 0 0,0 0 0,0 0 0,0 0 0,0 0 0,0-1 0,0 1 0,0 0 0,0 0 0,0 0 0,0 0 0,0 0 0,0 0 0,0-1 0,0 1 0,0 0 0,1 0 0,-1 0 0,0 0 0,0 0 0,0 0 0,0 0 0,0 0 0,0-1 0,0 1 0,0 0 0,1 0 0,-1 0 0,0 0 0,0 0 0,0 0 0,0 0 0,0 0 0,1 0 0,-1 0 0,0 0 0,0 0 0,0 0 0,0 0 0,0 0 0,1 0 0,-1 0 0,0 0 0,0 0 0,0 0 0,0 0 0,0 0 0,0 0 0,1 0 0,-1 0 0,0 1 0,0-1 0,0 0 0,0 0 0,0 0 0,0 0 0,0 0 0,0 0 0,1 0 0,-1 0 0,0 1 0,0-1 0,0 0 0,0 0 0,0 0 0,2-12 0,-1-125 0,-2 70 0,1 20 0,1 10 0,-4-38 0,2 68 0,0 1 0,0 0 0,0 0 0,-1 0 0,0 0 0,0 1 0,-4-9 0,5 14 0,1-1 0,0 1 0,0-1 0,-1 1 0,1-1 0,0 1 0,-1 0 0,1-1 0,0 1 0,-1 0 0,1-1 0,0 1 0,-1 0 0,1-1 0,-1 1 0,1 0 0,-1 0 0,1 0 0,-1-1 0,1 1 0,0 0 0,-1 0 0,1 0 0,-1 0 0,1 0 0,-1 0 0,1 0 0,-1 0 0,1 0 0,-1 0 0,1 0 0,-1 0 0,1 0 0,-1 0 0,0 1 0,-2 0 0,1 1 0,0-1 0,0 1 0,0 0 0,-4 3 0,-2 2 0,3-4 0,0 1 0,0-1 0,0 0 0,0-1 0,-1 1 0,1-1 0,-1 0 0,1-1 0,-1 1 0,0-1 0,-7 1 0,-39-1 0,55-1 0,-1-1 0,0 1 0,0-1 0,0 0 0,5-1 0,-3 0 0,1 0 0,-1 1 0,8-2 0,-10 3 0,-1-1 0,1 1 0,-1 0 0,1 0 0,-1 0 0,1 1 0,-1-1 0,1 0 0,-1 0 0,1 1 0,-1-1 0,1 1 0,-1-1 0,1 1 0,-1 0 0,2 1 0,-1 0 0,1 0 0,-1 0 0,1 1 0,-1-1 0,0 1 0,0 0 0,0-1 0,0 1 0,-1 0 0,1 0 0,-1 0 0,0 0 0,0 0 0,0 1 0,0-1 0,0 0 0,-1 0 0,1 5 0,-1 5 0,0 0 0,-1 0 0,-3 18 0,0 4 0,2-20 0,-7 26 0,5-25 0,-3 24 0,7-36 0,0 1 0,-1 0 0,2 0 0,-1-1 0,1 1 0,-1 0 0,1-1 0,0 1 0,3 6 0,19 55 0,-18-47 0,-4-18 0,-1 1 0,1 0 0,-1 0 0,1 0 0,-1 0 0,0 0 0,0 0 0,0 0 0,0 0 0,0 2 0,-1-3 0,1 0 0,-1 0 0,1 1 0,-1-1 0,1 0 0,-1 0 0,0 0 0,1 0 0,-1 0 0,0-1 0,0 1 0,0 0 0,0 0 0,0 0 0,0-1 0,-1 2 0,2-2 0,0 1 0,1-1 0,-1 0 0,0 1 0,1-1 0,-1 0 0,0 1 0,1-1 0,-1 0 0,0 0 0,1 1 0,-1-1 0,1 0 0,-1 0 0,0 1 0,1-1 0,-1 0 0,1 0 0,-1 0 0,1 0 0,-1 0 0,1 0 0,15 6 0,-6-3 0,-1 0 0,0 1 0,10 7 0,-11-7 0,-1 0 0,1 0 0,0-1 0,0 0 0,10 2 0,7-2 0,-1-1 0,1-1 0,30-3 0,-6 1 0,-4 1 0,-344 0 0,285-1 0,-1-1 0,1 0 0,-16-4 0,-25-4 0,21 7 0,14 2 0,0-1 0,-21-5 0,14 2 0,-35-4 0,118 18 0,-23-4 0,43 10 0,-6 0 0,-26-9 0,-40-6 0,0 0 0,0 0 0,0 0 0,0-1 0,0 1 0,0-1 0,0 0 0,7-2 0,-10 2 0,1 0 0,-1 0 0,1 0 0,-1-1 0,1 1 0,-1 0 0,0-1 0,1 1 0,-1 0 0,0-1 0,0 0 0,0 1 0,0-1 0,0 0 0,-1 1 0,1-1 0,0 0 0,-1 0 0,0 1 0,1-1 0,-1 0 0,0-3 0,1-4 0,-1 0 0,-1 0 0,-2-13 0,2 9 0,-3-55 0,3 38 0,-5-28 0,3 34 0,0-37 0,1-1 0,2 60 0,0 1 0,-1-1 0,1 0 0,0 0 0,-1 1 0,1-1 0,-1 1 0,1-1 0,-1 0 0,0 1 0,0-1 0,1 1 0,-1 0 0,0-1 0,0 1 0,-1 0 0,1-1 0,0 1 0,0 0 0,-1 0 0,1 0 0,0 0 0,-1 0 0,1 0 0,-1 1 0,1-1 0,-1 0 0,0 1 0,1-1 0,-1 1 0,0 0 0,1-1 0,-4 1 0,-4 0 0,1 0 0,-1 1 0,1 0 0,-1 1 0,-10 3 0,17-5 0,-20 4 0,0 0 0,-31 0 0,6-1 0,44-3 0,0 0 0,0 1 0,0 0 0,0-1 0,0 1 0,0 0 0,0 0 0,-4 3 0,7-4 0,0 0 0,0 0 0,0 0 0,0 0 0,-1 0 0,1 0 0,0 0 0,0 0 0,0 0 0,0 1 0,0-1 0,0 0 0,0 0 0,0 0 0,0 0 0,0 0 0,-1 1 0,1-1 0,0 0 0,0 0 0,0 0 0,0 0 0,0 0 0,0 1 0,0-1 0,0 0 0,0 0 0,0 0 0,0 0 0,0 0 0,0 1 0,0-1 0,1 0 0,3 5 0,11 4 0,-12-8 0,14 7 0,-1-1 0,2-1 0,21 5 0,27 9 0,-54-15-120,-4-1 205,1-1-1,16 5 0,-23-8-155,0 1 0,-1-1-1,1 0 1,0 1 0,0-1-1,0 0 1,0 0 0,-1-1-1,1 1 1,0 0-1,0 0 1,-1-1 0,1 1-1,0-1 1,0 0 0,-1 0-1,1 1 1,-1-1 0,1 0-1,1-2 1,5-6-6755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9:45:16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5733-BADF-987B-D845-B3E12556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B4BBB-0691-ABCC-3E47-445D074D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35A3-A476-A9FD-2B31-20316208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109A-D0B6-80CC-E35B-41F0170F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8385-B20A-AC73-1808-AEF18BC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172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47E3-FA9D-E479-0575-C4377F0A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35D8-135C-28C3-2F20-0594CC1E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EAD1-F89A-07BC-227B-B1AD0E80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8E77-E9A5-6248-BC15-9960234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3FED-0EEA-DD16-D1EC-FA747DA3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2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B2D1A-3ABD-986E-FA80-1E86BC552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B65CF-16EC-2BB4-2498-C982853F0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808C-B813-BC9F-2015-3C40CBB9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1CE5-DA35-E4F2-B8C4-A6981D10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7014-2CE0-F7E1-978F-EF218BF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3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E38-83F2-D34B-BFAE-5AC5A629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360B-0278-9556-D769-3CDA1A7C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5F1B-E80B-1D00-30E7-0D5F3930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EF8D-4C42-A910-F9EC-98364510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213D-4513-E673-0FF4-399489F2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6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6839-A3C9-C7B8-07E7-F60B389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09085-4A90-9911-A397-1526DC0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60AD-6CF8-A188-1A5C-29403A6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75C3-DE5F-D142-1666-4EE3BC5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BC79-4C6C-8AB5-DACB-19352D6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578-5944-A98B-155D-482AB8D5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221E-766B-B8F8-4CA3-A211F1AFD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7F78F-8653-E275-409D-B0BCB496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A128-8A70-3CD7-47D5-0EC1BDFE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60A5-CF32-CB65-BB14-46FF9817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BFBB9-AAE9-2180-9012-19EFB12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70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B0AA-4CE7-453F-381F-7398A72A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8C00-0FB9-9BEE-7D85-FAF88A16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FEAE7-96FA-63B1-3400-9930DEEE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8DC7E-E140-F1A1-97FF-BC306E0FC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6A7C2-B01A-4C62-3393-B167905A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487C0-BD97-1539-0FF0-84108A9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A9DF0-456D-3CD4-66F3-2CB3A916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40CA7-19F8-493E-0C1B-2EB01DDA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46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3BF1-8F56-0263-07F2-3E79F088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C62D3-020F-450F-7C1D-E5A05F4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EBDE-55BA-6B22-8D86-D2F54373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EB7A8-083F-E5FB-BC0A-8F477B5C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40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4DC07-8CBC-E55A-676F-01548990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13B89-3E74-61D4-2467-C605B995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EB3FA-7F2B-F9BC-3438-B911FBBC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45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4E67-24C7-3372-10FF-2A01777B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BC6C-EB19-A1D3-7DCE-01A9B5C4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DC151-CBB9-E51D-7C7A-60CA0B35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DB481-60E3-BCCF-4BE6-18634B5C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29C08-80D1-68FD-EF75-34FD968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8648-9249-830C-D5E4-E218A18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CC39-96C5-7812-0B06-58517B07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3E11C-2D8D-0568-5C28-9202AB8F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CBD4-E7FF-D995-BB4C-3A3A4C4B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0108-1B9A-4923-E5C7-DAD9D56A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D6F6-D4AA-FAA1-DF67-40A1FA2E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4990-28DD-B9E3-1F9F-0D8C47F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68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6AB9D-4B6A-4C3C-C1E9-46E04AF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B57E-4E3F-2F45-0645-509F39D8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566-D5CA-F751-CEFD-07AB74776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9C7E-50F0-4BDD-B97C-58231FDC75A4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C74D-3A85-2F56-5C1C-73B50340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E24F-BE98-9AC9-4ACD-BDE58A9ED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D893-393C-409C-9DDA-DE7902ECAF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49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4F200-A6A5-2F48-5F0B-E00E75714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035BD-4647-564B-42FB-65965EAA9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nb-NO" sz="6600">
                <a:solidFill>
                  <a:schemeClr val="bg1"/>
                </a:solidFill>
              </a:rPr>
              <a:t>IPv4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A7CCD-DA5B-E659-B714-F9E33C58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721" y="2695472"/>
            <a:ext cx="3686689" cy="1467055"/>
          </a:xfrm>
        </p:spPr>
      </p:pic>
    </p:spTree>
    <p:extLst>
      <p:ext uri="{BB962C8B-B14F-4D97-AF65-F5344CB8AC3E}">
        <p14:creationId xmlns:p14="http://schemas.microsoft.com/office/powerpoint/2010/main" val="40860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267766"/>
            <a:ext cx="3686689" cy="14670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/>
              <a:t>2^32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393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267766"/>
            <a:ext cx="3686689" cy="14670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2^32 = 4.2 milliarder adresser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166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267766"/>
            <a:ext cx="3686689" cy="14670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2^32 = 4.2 billioner adresser</a:t>
            </a:r>
          </a:p>
          <a:p>
            <a:r>
              <a:rPr lang="nb-NO" dirty="0"/>
              <a:t>Vi holder på å gå tom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234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267766"/>
            <a:ext cx="3686689" cy="14670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2^32 = 4.2 billioner adresser</a:t>
            </a:r>
          </a:p>
          <a:p>
            <a:r>
              <a:rPr lang="nb-NO" dirty="0"/>
              <a:t>Vi holder på å gå tom </a:t>
            </a:r>
          </a:p>
          <a:p>
            <a:r>
              <a:rPr lang="nb-NO" dirty="0"/>
              <a:t>Hver octet går fra 0-255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925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IPv4 adresse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655" y="3267766"/>
            <a:ext cx="3686689" cy="146705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2^32 = 4.2 billioner adresser</a:t>
            </a:r>
          </a:p>
          <a:p>
            <a:r>
              <a:rPr lang="nb-NO" dirty="0"/>
              <a:t>Vi holder på å gå tom </a:t>
            </a:r>
          </a:p>
          <a:p>
            <a:r>
              <a:rPr lang="nb-NO" dirty="0"/>
              <a:t>Hver octet går fra 0-255, som betyr at vi har 256 mulige tall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033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IPv4 adresse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 ip addresse kan deles inn I to deler: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1243" y="2254731"/>
            <a:ext cx="4939504" cy="196559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IPv4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adresse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ip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addresse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deles inn I to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Nettvek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og</a:t>
            </a:r>
            <a:r>
              <a:rPr lang="en-US" sz="2400" dirty="0">
                <a:solidFill>
                  <a:srgbClr val="FFFFFF"/>
                </a:solidFill>
              </a:rPr>
              <a:t> hosts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1243" y="2254731"/>
            <a:ext cx="4939504" cy="196559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FEE55-1129-6347-59BC-18F7FEEE9857}"/>
              </a:ext>
            </a:extLst>
          </p:cNvPr>
          <p:cNvSpPr/>
          <p:nvPr/>
        </p:nvSpPr>
        <p:spPr>
          <a:xfrm>
            <a:off x="-867895" y="4351539"/>
            <a:ext cx="13924742" cy="899906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IPv4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adresse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16" y="278114"/>
            <a:ext cx="9799120" cy="3899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A767D-851A-D895-6BF9-899D36A0DC8A}"/>
              </a:ext>
            </a:extLst>
          </p:cNvPr>
          <p:cNvSpPr txBox="1"/>
          <p:nvPr/>
        </p:nvSpPr>
        <p:spPr>
          <a:xfrm>
            <a:off x="1965680" y="5167260"/>
            <a:ext cx="825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>
                <a:solidFill>
                  <a:schemeClr val="bg1"/>
                </a:solidFill>
              </a:rPr>
              <a:t>Hvilket nettverk hører denne addressen til?</a:t>
            </a:r>
          </a:p>
        </p:txBody>
      </p:sp>
    </p:spTree>
    <p:extLst>
      <p:ext uri="{BB962C8B-B14F-4D97-AF65-F5344CB8AC3E}">
        <p14:creationId xmlns:p14="http://schemas.microsoft.com/office/powerpoint/2010/main" val="94532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FEE55-1129-6347-59BC-18F7FEEE9857}"/>
              </a:ext>
            </a:extLst>
          </p:cNvPr>
          <p:cNvSpPr/>
          <p:nvPr/>
        </p:nvSpPr>
        <p:spPr>
          <a:xfrm>
            <a:off x="-867895" y="4351539"/>
            <a:ext cx="13924742" cy="899906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IPv4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adresse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16" y="278114"/>
            <a:ext cx="9799120" cy="3899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A767D-851A-D895-6BF9-899D36A0DC8A}"/>
              </a:ext>
            </a:extLst>
          </p:cNvPr>
          <p:cNvSpPr txBox="1"/>
          <p:nvPr/>
        </p:nvSpPr>
        <p:spPr>
          <a:xfrm>
            <a:off x="1965680" y="5167260"/>
            <a:ext cx="825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7200" dirty="0">
                <a:solidFill>
                  <a:schemeClr val="bg1"/>
                </a:solidFill>
              </a:rPr>
              <a:t>255.255.0.0</a:t>
            </a:r>
          </a:p>
        </p:txBody>
      </p:sp>
    </p:spTree>
    <p:extLst>
      <p:ext uri="{BB962C8B-B14F-4D97-AF65-F5344CB8AC3E}">
        <p14:creationId xmlns:p14="http://schemas.microsoft.com/office/powerpoint/2010/main" val="17940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161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FEE55-1129-6347-59BC-18F7FEEE9857}"/>
              </a:ext>
            </a:extLst>
          </p:cNvPr>
          <p:cNvSpPr/>
          <p:nvPr/>
        </p:nvSpPr>
        <p:spPr>
          <a:xfrm>
            <a:off x="-867895" y="4351539"/>
            <a:ext cx="13924742" cy="899906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A101-89B5-5C82-9E1A-9347E58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IPv4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adresse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4956-FBB5-609B-82DD-5456021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792E0-588A-A10A-8741-4BB211B3C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16" y="278114"/>
            <a:ext cx="9799120" cy="3899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A767D-851A-D895-6BF9-899D36A0DC8A}"/>
              </a:ext>
            </a:extLst>
          </p:cNvPr>
          <p:cNvSpPr txBox="1"/>
          <p:nvPr/>
        </p:nvSpPr>
        <p:spPr>
          <a:xfrm>
            <a:off x="1965680" y="5167260"/>
            <a:ext cx="825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7200" dirty="0">
                <a:solidFill>
                  <a:schemeClr val="bg1"/>
                </a:solidFill>
              </a:rPr>
              <a:t>255.255.255.0</a:t>
            </a:r>
          </a:p>
        </p:txBody>
      </p:sp>
    </p:spTree>
    <p:extLst>
      <p:ext uri="{BB962C8B-B14F-4D97-AF65-F5344CB8AC3E}">
        <p14:creationId xmlns:p14="http://schemas.microsoft.com/office/powerpoint/2010/main" val="211956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BE6A-BAE2-21D2-6261-E01ECA2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nb-NO" sz="2800">
                <a:solidFill>
                  <a:schemeClr val="bg1"/>
                </a:solidFill>
              </a:rPr>
              <a:t>Hvilke av disse er på samme nett? </a:t>
            </a:r>
            <a:br>
              <a:rPr lang="nb-NO" sz="2800">
                <a:solidFill>
                  <a:schemeClr val="bg1"/>
                </a:solidFill>
              </a:rPr>
            </a:br>
            <a:r>
              <a:rPr lang="nb-NO" sz="2800">
                <a:solidFill>
                  <a:schemeClr val="bg1"/>
                </a:solidFill>
              </a:rPr>
              <a:t>Subnett: 255.255.255.0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1D4-1D10-5651-E13C-0FEB46C8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192.168.10.1</a:t>
            </a:r>
          </a:p>
          <a:p>
            <a:r>
              <a:rPr lang="nb-NO" sz="2000"/>
              <a:t>192.168.11.2</a:t>
            </a:r>
          </a:p>
          <a:p>
            <a:r>
              <a:rPr lang="nb-NO" sz="2000"/>
              <a:t>192.168.10.3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FADF-C006-1168-E7E0-C626502B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nb-NO" sz="2000"/>
          </a:p>
        </p:txBody>
      </p:sp>
    </p:spTree>
    <p:extLst>
      <p:ext uri="{BB962C8B-B14F-4D97-AF65-F5344CB8AC3E}">
        <p14:creationId xmlns:p14="http://schemas.microsoft.com/office/powerpoint/2010/main" val="108761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BE6A-BAE2-21D2-6261-E01ECA2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nb-NO" sz="3600">
                <a:solidFill>
                  <a:schemeClr val="bg1"/>
                </a:solidFill>
              </a:rPr>
              <a:t>Subnett: 255.255.255.0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1D4-1D10-5651-E13C-0FEB46C8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192.168.10.1</a:t>
            </a:r>
          </a:p>
          <a:p>
            <a:r>
              <a:rPr lang="nb-NO" sz="2000"/>
              <a:t>192.168.11.2</a:t>
            </a:r>
          </a:p>
          <a:p>
            <a:r>
              <a:rPr lang="nb-NO" sz="2000"/>
              <a:t>192.168.10.3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FADF-C006-1168-E7E0-C626502B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Denne!</a:t>
            </a:r>
          </a:p>
          <a:p>
            <a:r>
              <a:rPr lang="nb-NO" sz="2000"/>
              <a:t>Ikke denne!</a:t>
            </a:r>
          </a:p>
          <a:p>
            <a:r>
              <a:rPr lang="nb-NO" sz="2000"/>
              <a:t>Og denne!</a:t>
            </a:r>
          </a:p>
        </p:txBody>
      </p:sp>
    </p:spTree>
    <p:extLst>
      <p:ext uri="{BB962C8B-B14F-4D97-AF65-F5344CB8AC3E}">
        <p14:creationId xmlns:p14="http://schemas.microsoft.com/office/powerpoint/2010/main" val="406511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BE6A-BAE2-21D2-6261-E01ECA2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nb-NO" sz="3600">
                <a:solidFill>
                  <a:schemeClr val="bg1"/>
                </a:solidFill>
              </a:rPr>
              <a:t>Subnett: 255.0.0.0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1D4-1D10-5651-E13C-0FEB46C8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192.168.10.1</a:t>
            </a:r>
          </a:p>
          <a:p>
            <a:r>
              <a:rPr lang="nb-NO" sz="2000"/>
              <a:t>192.168.11.2</a:t>
            </a:r>
          </a:p>
          <a:p>
            <a:r>
              <a:rPr lang="nb-NO" sz="2000"/>
              <a:t>192.168.10.3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FADF-C006-1168-E7E0-C626502B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nb-NO" sz="2000"/>
          </a:p>
        </p:txBody>
      </p:sp>
    </p:spTree>
    <p:extLst>
      <p:ext uri="{BB962C8B-B14F-4D97-AF65-F5344CB8AC3E}">
        <p14:creationId xmlns:p14="http://schemas.microsoft.com/office/powerpoint/2010/main" val="239990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9BE6A-BAE2-21D2-6261-E01ECA2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nb-NO" sz="3600">
                <a:solidFill>
                  <a:schemeClr val="bg1"/>
                </a:solidFill>
              </a:rPr>
              <a:t>Subnett: 255.0.0.0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A1D4-1D10-5651-E13C-0FEB46C8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192.168.10.1</a:t>
            </a:r>
          </a:p>
          <a:p>
            <a:r>
              <a:rPr lang="nb-NO" sz="2000"/>
              <a:t>192.168.11.2</a:t>
            </a:r>
          </a:p>
          <a:p>
            <a:r>
              <a:rPr lang="nb-NO" sz="2000"/>
              <a:t>192.168.10.3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FADF-C006-1168-E7E0-C626502B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nb-NO" sz="2000"/>
              <a:t>Denne!</a:t>
            </a:r>
          </a:p>
          <a:p>
            <a:r>
              <a:rPr lang="nb-NO" sz="2000"/>
              <a:t>Denne!</a:t>
            </a:r>
          </a:p>
          <a:p>
            <a:r>
              <a:rPr lang="nb-NO" sz="2000"/>
              <a:t>Og denne!</a:t>
            </a:r>
          </a:p>
        </p:txBody>
      </p:sp>
    </p:spTree>
    <p:extLst>
      <p:ext uri="{BB962C8B-B14F-4D97-AF65-F5344CB8AC3E}">
        <p14:creationId xmlns:p14="http://schemas.microsoft.com/office/powerpoint/2010/main" val="366823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514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063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lvl="1"/>
            <a:r>
              <a:rPr lang="nb-NO" dirty="0"/>
              <a:t>Nei Magnus, ikke hub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277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lvl="1"/>
            <a:r>
              <a:rPr lang="nb-NO" dirty="0"/>
              <a:t>Nei Magnus, ikke hub</a:t>
            </a:r>
          </a:p>
          <a:p>
            <a:pPr lvl="1"/>
            <a:r>
              <a:rPr lang="nb-NO" dirty="0"/>
              <a:t>Alt som har en ip addresse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71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</p:txBody>
      </p:sp>
    </p:spTree>
    <p:extLst>
      <p:ext uri="{BB962C8B-B14F-4D97-AF65-F5344CB8AC3E}">
        <p14:creationId xmlns:p14="http://schemas.microsoft.com/office/powerpoint/2010/main" val="20191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lvl="1"/>
            <a:r>
              <a:rPr lang="nb-NO" dirty="0"/>
              <a:t>Nei Magnus, ikke hub</a:t>
            </a:r>
          </a:p>
          <a:p>
            <a:pPr lvl="1"/>
            <a:r>
              <a:rPr lang="nb-NO" dirty="0"/>
              <a:t>Alt som har en ip addresse</a:t>
            </a:r>
          </a:p>
          <a:p>
            <a:r>
              <a:rPr lang="nb-NO" dirty="0"/>
              <a:t>Flere hosts kan dele nettverk 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776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Host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/>
              <a:t>En host er en enhet på et nettverk</a:t>
            </a:r>
          </a:p>
          <a:p>
            <a:pPr lvl="1"/>
            <a:r>
              <a:rPr lang="nb-NO"/>
              <a:t>PC</a:t>
            </a:r>
          </a:p>
          <a:p>
            <a:pPr lvl="1"/>
            <a:r>
              <a:rPr lang="nb-NO"/>
              <a:t>Router</a:t>
            </a:r>
          </a:p>
          <a:p>
            <a:pPr lvl="1"/>
            <a:r>
              <a:rPr lang="nb-NO"/>
              <a:t>Nei Magnus, ikke hub</a:t>
            </a:r>
          </a:p>
          <a:p>
            <a:pPr lvl="1"/>
            <a:r>
              <a:rPr lang="nb-NO"/>
              <a:t>Alt som har en ip addresse</a:t>
            </a:r>
          </a:p>
          <a:p>
            <a:r>
              <a:rPr lang="nb-NO"/>
              <a:t>Flere hosts kan dele nettverk </a:t>
            </a:r>
          </a:p>
          <a:p>
            <a:pPr marL="457200" lvl="1" indent="0">
              <a:buNone/>
            </a:pPr>
            <a:endParaRPr lang="nb-NO"/>
          </a:p>
          <a:p>
            <a:pPr marL="457200" lvl="1" indent="0">
              <a:buNone/>
            </a:pPr>
            <a:endParaRPr lang="nb-NO"/>
          </a:p>
          <a:p>
            <a:pPr marL="457200" lvl="1" indent="0">
              <a:buNone/>
            </a:pPr>
            <a:endParaRPr lang="nb-NO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/>
              <a:t>192.168.1.1</a:t>
            </a:r>
          </a:p>
          <a:p>
            <a:r>
              <a:rPr lang="nb-NO"/>
              <a:t>192.168.1.2</a:t>
            </a:r>
          </a:p>
          <a:p>
            <a:r>
              <a:rPr lang="nb-NO"/>
              <a:t>192.168.1.53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902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lvl="1"/>
            <a:r>
              <a:rPr lang="nb-NO" dirty="0"/>
              <a:t>Nei Magnus, ikke hub</a:t>
            </a:r>
          </a:p>
          <a:p>
            <a:pPr lvl="1"/>
            <a:r>
              <a:rPr lang="nb-NO" dirty="0"/>
              <a:t>Alt som har en ip addresse</a:t>
            </a:r>
          </a:p>
          <a:p>
            <a:r>
              <a:rPr lang="nb-NO" dirty="0"/>
              <a:t>Flere hosts kan dele nettverk 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192.168.1.1/24</a:t>
            </a:r>
          </a:p>
          <a:p>
            <a:r>
              <a:rPr lang="nb-NO" dirty="0"/>
              <a:t>192.168.1.2/24</a:t>
            </a:r>
          </a:p>
          <a:p>
            <a:r>
              <a:rPr lang="nb-NO" dirty="0"/>
              <a:t>192.168.1.53/24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558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405D-F669-64FD-848A-11418CFD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39F7-4D38-5B77-0962-694386F7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030" y="1825625"/>
            <a:ext cx="5534770" cy="4351338"/>
          </a:xfrm>
        </p:spPr>
        <p:txBody>
          <a:bodyPr/>
          <a:lstStyle/>
          <a:p>
            <a:r>
              <a:rPr lang="nb-NO" dirty="0"/>
              <a:t>En host er en enhet på et nettverk</a:t>
            </a:r>
          </a:p>
          <a:p>
            <a:pPr lvl="1"/>
            <a:r>
              <a:rPr lang="nb-NO" dirty="0"/>
              <a:t>PC</a:t>
            </a:r>
          </a:p>
          <a:p>
            <a:pPr lvl="1"/>
            <a:r>
              <a:rPr lang="nb-NO" dirty="0"/>
              <a:t>Router</a:t>
            </a:r>
          </a:p>
          <a:p>
            <a:pPr lvl="1"/>
            <a:r>
              <a:rPr lang="nb-NO" dirty="0"/>
              <a:t>Nei Magnus, ikke hub</a:t>
            </a:r>
          </a:p>
          <a:p>
            <a:pPr lvl="1"/>
            <a:r>
              <a:rPr lang="nb-NO" dirty="0"/>
              <a:t>Alt som har en ip addresse</a:t>
            </a:r>
          </a:p>
          <a:p>
            <a:r>
              <a:rPr lang="nb-NO" dirty="0"/>
              <a:t>Flere hosts kan dele nettverk 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73DE-50D2-2AE1-2E60-88EFA1EC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192.168.1.1/24</a:t>
            </a:r>
          </a:p>
          <a:p>
            <a:r>
              <a:rPr lang="nb-NO" dirty="0"/>
              <a:t>192.168.1.2/24</a:t>
            </a:r>
          </a:p>
          <a:p>
            <a:r>
              <a:rPr lang="nb-NO" dirty="0"/>
              <a:t>192.168.1.53/24</a:t>
            </a:r>
          </a:p>
          <a:p>
            <a:r>
              <a:rPr lang="nb-NO" dirty="0"/>
              <a:t>Disse er forskjellige hosts på samme nettverk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263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8FA-1E23-FC2B-2907-50C17FB5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Classful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6A28-BAE3-3440-6078-8F8B55CE8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596E-C998-C0E7-7BB7-46DB02946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15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8FA-1E23-FC2B-2907-50C17FB5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Classful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6A28-BAE3-3440-6078-8F8B55CE8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Gammel og utdatert</a:t>
            </a:r>
          </a:p>
          <a:p>
            <a:r>
              <a:rPr lang="nb-NO" dirty="0"/>
              <a:t>Lett å forholde seg til</a:t>
            </a:r>
          </a:p>
          <a:p>
            <a:r>
              <a:rPr lang="nb-NO" dirty="0"/>
              <a:t>Ikke veldig effektivt, begernset kontroll over nettverk</a:t>
            </a:r>
          </a:p>
          <a:p>
            <a:r>
              <a:rPr lang="nb-NO" dirty="0"/>
              <a:t>Default subnet mask</a:t>
            </a:r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596E-C998-C0E7-7BB7-46DB02946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672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8FA-1E23-FC2B-2907-50C17FB5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Classful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6A28-BAE3-3440-6078-8F8B55CE8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Fem klasser</a:t>
            </a:r>
          </a:p>
          <a:p>
            <a:pPr lvl="1"/>
            <a:r>
              <a:rPr lang="nb-NO" dirty="0"/>
              <a:t>A</a:t>
            </a:r>
          </a:p>
          <a:p>
            <a:pPr lvl="1"/>
            <a:r>
              <a:rPr lang="nb-NO" dirty="0"/>
              <a:t>B </a:t>
            </a:r>
          </a:p>
          <a:p>
            <a:pPr lvl="1"/>
            <a:r>
              <a:rPr lang="nb-NO" dirty="0"/>
              <a:t>C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596E-C998-C0E7-7BB7-46DB02946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270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8FA-1E23-FC2B-2907-50C17FB5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Classful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6A28-BAE3-3440-6078-8F8B55CE8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Fem klasser</a:t>
            </a:r>
          </a:p>
          <a:p>
            <a:pPr lvl="1"/>
            <a:r>
              <a:rPr lang="nb-NO" dirty="0"/>
              <a:t>A</a:t>
            </a:r>
          </a:p>
          <a:p>
            <a:pPr lvl="1"/>
            <a:r>
              <a:rPr lang="nb-NO" dirty="0"/>
              <a:t>B </a:t>
            </a:r>
          </a:p>
          <a:p>
            <a:pPr lvl="1"/>
            <a:r>
              <a:rPr lang="nb-NO" dirty="0"/>
              <a:t>C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596E-C998-C0E7-7BB7-46DB02946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6550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57D6-0BAF-2EF9-ADE8-FB9A6BD1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 info: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435F9-60D2-51DA-6DA8-88ED4388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5680" y="4682331"/>
            <a:ext cx="10358120" cy="1810544"/>
          </a:xfrm>
        </p:spPr>
        <p:txBody>
          <a:bodyPr/>
          <a:lstStyle/>
          <a:p>
            <a:r>
              <a:rPr lang="nb-NO" dirty="0"/>
              <a:t>Address range</a:t>
            </a:r>
          </a:p>
          <a:p>
            <a:r>
              <a:rPr lang="nb-NO" dirty="0"/>
              <a:t>Default subnet mask</a:t>
            </a:r>
          </a:p>
          <a:p>
            <a:r>
              <a:rPr lang="nb-NO" dirty="0"/>
              <a:t>Private range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A2FBB0-CB23-07C0-70E0-43311230629D}"/>
                  </a:ext>
                </a:extLst>
              </p14:cNvPr>
              <p14:cNvContentPartPr/>
              <p14:nvPr/>
            </p14:nvContentPartPr>
            <p14:xfrm>
              <a:off x="3399087" y="19471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A2FBB0-CB23-07C0-70E0-433112306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2967" y="1940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776DFF-703E-2656-2902-32F4212EC42D}"/>
                  </a:ext>
                </a:extLst>
              </p14:cNvPr>
              <p14:cNvContentPartPr/>
              <p14:nvPr/>
            </p14:nvContentPartPr>
            <p14:xfrm>
              <a:off x="7110327" y="2852860"/>
              <a:ext cx="227160" cy="21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776DFF-703E-2656-2902-32F4212EC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4207" y="2846740"/>
                <a:ext cx="239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70575A-20CD-8A8B-B4AE-9AE2B1EC4D57}"/>
                  </a:ext>
                </a:extLst>
              </p14:cNvPr>
              <p14:cNvContentPartPr/>
              <p14:nvPr/>
            </p14:nvContentPartPr>
            <p14:xfrm>
              <a:off x="7424967" y="25227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70575A-20CD-8A8B-B4AE-9AE2B1EC4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8847" y="251662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Content Placeholder 10" descr="A white paper with numbers and a black text&#10;&#10;Description automatically generated">
            <a:extLst>
              <a:ext uri="{FF2B5EF4-FFF2-40B4-BE49-F238E27FC236}">
                <a16:creationId xmlns:a16="http://schemas.microsoft.com/office/drawing/2014/main" id="{B51341E4-80B4-6D7E-1448-F4CC5508B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2" y="2007151"/>
            <a:ext cx="10840116" cy="1969267"/>
          </a:xfrm>
        </p:spPr>
      </p:pic>
    </p:spTree>
    <p:extLst>
      <p:ext uri="{BB962C8B-B14F-4D97-AF65-F5344CB8AC3E}">
        <p14:creationId xmlns:p14="http://schemas.microsoft.com/office/powerpoint/2010/main" val="2398631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A9B6-3570-F287-2777-4F38188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 D og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320C-6B41-8C08-F913-64D0A6A1D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Klasse D</a:t>
            </a:r>
          </a:p>
          <a:p>
            <a:r>
              <a:rPr lang="nb-NO" dirty="0"/>
              <a:t>224.0.0.0 – 239.255.255.255</a:t>
            </a:r>
          </a:p>
          <a:p>
            <a:r>
              <a:rPr lang="nb-NO" dirty="0"/>
              <a:t>Multicast addresser</a:t>
            </a:r>
          </a:p>
          <a:p>
            <a:r>
              <a:rPr lang="nb-NO" dirty="0"/>
              <a:t>Sender til flere av gangen</a:t>
            </a:r>
          </a:p>
          <a:p>
            <a:r>
              <a:rPr lang="nb-NO" dirty="0"/>
              <a:t>Kan ikke brukes til hosts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DE0B2-7275-79D5-2FF4-0E705D0A62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Klasse E</a:t>
            </a:r>
          </a:p>
          <a:p>
            <a:r>
              <a:rPr lang="nb-NO" dirty="0"/>
              <a:t>240.0.0.0 – 255.255.255.255</a:t>
            </a:r>
          </a:p>
          <a:p>
            <a:r>
              <a:rPr lang="nb-NO" dirty="0"/>
              <a:t>Eksmerimentel </a:t>
            </a:r>
          </a:p>
          <a:p>
            <a:r>
              <a:rPr lang="nb-NO" dirty="0"/>
              <a:t>Kan ikke brukes til hosts</a:t>
            </a:r>
          </a:p>
          <a:p>
            <a:r>
              <a:rPr lang="nb-NO" dirty="0"/>
              <a:t>255.255.255.255 brukes til broadcast for et helt nettverk</a:t>
            </a:r>
          </a:p>
        </p:txBody>
      </p:sp>
    </p:spTree>
    <p:extLst>
      <p:ext uri="{BB962C8B-B14F-4D97-AF65-F5344CB8AC3E}">
        <p14:creationId xmlns:p14="http://schemas.microsoft.com/office/powerpoint/2010/main" val="153825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</a:t>
            </a:r>
          </a:p>
        </p:txBody>
      </p:sp>
    </p:spTree>
    <p:extLst>
      <p:ext uri="{BB962C8B-B14F-4D97-AF65-F5344CB8AC3E}">
        <p14:creationId xmlns:p14="http://schemas.microsoft.com/office/powerpoint/2010/main" val="2552223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0067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Moderne, trendy og sexy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835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Moderne, trendy og sexy</a:t>
            </a:r>
          </a:p>
          <a:p>
            <a:r>
              <a:rPr lang="nb-NO" dirty="0"/>
              <a:t>Classless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10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Moderne, trendy og sexy</a:t>
            </a:r>
          </a:p>
          <a:p>
            <a:r>
              <a:rPr lang="nb-NO" dirty="0"/>
              <a:t>Classless</a:t>
            </a:r>
          </a:p>
          <a:p>
            <a:r>
              <a:rPr lang="nb-NO" dirty="0"/>
              <a:t>Så godt som alt er classless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909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Moderne, trendy og sexy</a:t>
            </a:r>
          </a:p>
          <a:p>
            <a:r>
              <a:rPr lang="nb-NO" dirty="0"/>
              <a:t>Classless</a:t>
            </a:r>
          </a:p>
          <a:p>
            <a:r>
              <a:rPr lang="nb-NO" dirty="0"/>
              <a:t>Så godt som alt er classless </a:t>
            </a:r>
          </a:p>
          <a:p>
            <a:r>
              <a:rPr lang="nb-NO" dirty="0"/>
              <a:t>Vanskligere å håndtere en classfull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765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4F5-06E5-1B26-7E61-C0B51BB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875-E302-84EE-7FB4-74A3B9DFF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Moderne, trendy og sexy</a:t>
            </a:r>
          </a:p>
          <a:p>
            <a:r>
              <a:rPr lang="nb-NO" dirty="0"/>
              <a:t>Classless</a:t>
            </a:r>
          </a:p>
          <a:p>
            <a:r>
              <a:rPr lang="nb-NO" dirty="0"/>
              <a:t>Så godt som alt er classless </a:t>
            </a:r>
          </a:p>
          <a:p>
            <a:r>
              <a:rPr lang="nb-NO" dirty="0"/>
              <a:t>Vanskligere å håndtere en classfull</a:t>
            </a:r>
          </a:p>
          <a:p>
            <a:r>
              <a:rPr lang="nb-NO" dirty="0"/>
              <a:t>Men har mye mer kontroll over nettverkene man lager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6155-BE33-280E-23E2-4FB896A7F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203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4373-498A-F819-AC4A-8125BB4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finner vi ut nettverks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8913-FFD1-86E4-76B2-99027B06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1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D3C0-A923-8DF8-06F0-75B7409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1480" y="1825625"/>
            <a:ext cx="670052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</a:rPr>
              <a:t>10.0.0.1</a:t>
            </a:r>
            <a:r>
              <a:rPr lang="nb-NO" dirty="0"/>
              <a:t> = </a:t>
            </a:r>
            <a:r>
              <a:rPr lang="nb-NO" dirty="0">
                <a:solidFill>
                  <a:srgbClr val="00B050"/>
                </a:solidFill>
              </a:rPr>
              <a:t>00001010.00000000.00000000.00000001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255.255.128.0</a:t>
            </a:r>
            <a:r>
              <a:rPr lang="nb-NO" dirty="0"/>
              <a:t> =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11111111.11111111.10000000.00000000</a:t>
            </a:r>
          </a:p>
        </p:txBody>
      </p:sp>
    </p:spTree>
    <p:extLst>
      <p:ext uri="{BB962C8B-B14F-4D97-AF65-F5344CB8AC3E}">
        <p14:creationId xmlns:p14="http://schemas.microsoft.com/office/powerpoint/2010/main" val="3604649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4373-498A-F819-AC4A-8125BB4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finner vi ut nettverks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8913-FFD1-86E4-76B2-99027B06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1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en AND kalkulasjon: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0+1=0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1+1=1</a:t>
            </a:r>
          </a:p>
          <a:p>
            <a:pPr marL="457200" lvl="1" indent="0">
              <a:buNone/>
            </a:pPr>
            <a:r>
              <a:rPr lang="nb-NO" sz="1600" i="1" dirty="0"/>
              <a:t>Hint: 1 og 1 blir 1. ALT annent blir null!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D3C0-A923-8DF8-06F0-75B7409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1480" y="1825625"/>
            <a:ext cx="670052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>
                <a:solidFill>
                  <a:srgbClr val="00B050"/>
                </a:solidFill>
              </a:rPr>
              <a:t>  00001010.00000000.00000000.00000001</a:t>
            </a:r>
          </a:p>
          <a:p>
            <a:pPr marL="0" indent="0" algn="ctr">
              <a:buNone/>
            </a:pPr>
            <a:r>
              <a:rPr lang="nb-NO" dirty="0"/>
              <a:t>+</a:t>
            </a:r>
          </a:p>
          <a:p>
            <a:pPr marL="0" indent="0" algn="ctr">
              <a:buNone/>
            </a:pPr>
            <a:r>
              <a:rPr lang="nb-NO" dirty="0">
                <a:solidFill>
                  <a:srgbClr val="FF0000"/>
                </a:solidFill>
              </a:rPr>
              <a:t>  11111111.11111111.10000000.00000000</a:t>
            </a:r>
          </a:p>
          <a:p>
            <a:pPr marL="0" indent="0" algn="ctr">
              <a:buNone/>
            </a:pPr>
            <a:r>
              <a:rPr lang="nb-NO" dirty="0"/>
              <a:t>=</a:t>
            </a:r>
          </a:p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  00001010.00000000.00000000.00000000</a:t>
            </a:r>
          </a:p>
        </p:txBody>
      </p:sp>
    </p:spTree>
    <p:extLst>
      <p:ext uri="{BB962C8B-B14F-4D97-AF65-F5344CB8AC3E}">
        <p14:creationId xmlns:p14="http://schemas.microsoft.com/office/powerpoint/2010/main" val="3832975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4373-498A-F819-AC4A-8125BB4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finner vi ut nettverks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8913-FFD1-86E4-76B2-99027B064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1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en AND kalkulasjon: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0+1=0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1+1=1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sz="1500" i="1" dirty="0"/>
              <a:t>Hint: 1 og 1 blir 1. ALT annent blir null!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tallet om til desimal igjen</a:t>
            </a:r>
          </a:p>
          <a:p>
            <a:pPr marL="457200" lvl="1" indent="0">
              <a:buNone/>
            </a:pPr>
            <a:endParaRPr lang="nb-NO" sz="1600" i="1" dirty="0"/>
          </a:p>
          <a:p>
            <a:pPr marL="457200" lvl="1" indent="0">
              <a:buNone/>
            </a:pPr>
            <a:endParaRPr lang="nb-NO" sz="1600" i="1" dirty="0"/>
          </a:p>
          <a:p>
            <a:pPr marL="457200" lvl="1" indent="0">
              <a:buNone/>
            </a:pPr>
            <a:endParaRPr lang="nb-NO" sz="1600" i="1" dirty="0"/>
          </a:p>
          <a:p>
            <a:pPr marL="457200" lvl="1" indent="0">
              <a:buNone/>
            </a:pPr>
            <a:endParaRPr lang="nb-NO" sz="1600" i="1" dirty="0"/>
          </a:p>
          <a:p>
            <a:pPr marL="457200" lvl="1" indent="0">
              <a:buNone/>
            </a:pPr>
            <a:endParaRPr lang="nb-NO" sz="16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D3C0-A923-8DF8-06F0-75B7409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1480" y="1825625"/>
            <a:ext cx="670052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solidFill>
                  <a:schemeClr val="accent2"/>
                </a:solidFill>
              </a:rPr>
              <a:t>00001010.00000000.00000000.00000000 </a:t>
            </a:r>
            <a:r>
              <a:rPr lang="nb-NO" dirty="0"/>
              <a:t>=</a:t>
            </a:r>
          </a:p>
          <a:p>
            <a:pPr marL="0" indent="0" algn="ctr">
              <a:buNone/>
            </a:pPr>
            <a:r>
              <a:rPr lang="nb-NO" dirty="0"/>
              <a:t>10.0.0.0</a:t>
            </a:r>
          </a:p>
          <a:p>
            <a:pPr marL="0" indent="0" algn="ctr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5321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413-DDF2-2002-9C4A-0B1E56EF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Broadcast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F93-E591-BFFF-2FCE-37935654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268" y="1854255"/>
            <a:ext cx="4552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1CF6-BD54-8C99-BD61-6C17782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735" y="1825625"/>
            <a:ext cx="6575066" cy="4351338"/>
          </a:xfrm>
        </p:spPr>
        <p:txBody>
          <a:bodyPr>
            <a:norm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21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 veeeeeldig saaaakteeee...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8559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413-DDF2-2002-9C4A-0B1E56EF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Broadcast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F93-E591-BFFF-2FCE-37935654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255"/>
            <a:ext cx="4552784" cy="4351338"/>
          </a:xfrm>
        </p:spPr>
        <p:txBody>
          <a:bodyPr>
            <a:normAutofit/>
          </a:bodyPr>
          <a:lstStyle/>
          <a:p>
            <a:r>
              <a:rPr lang="nb-NO" dirty="0"/>
              <a:t>Vi har gjort mesteparten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1CF6-BD54-8C99-BD61-6C17782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6934" y="1854255"/>
            <a:ext cx="65750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</a:rPr>
              <a:t>00001010.00000000.00000000.00000001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11111111.11111111.10000000.00000000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2"/>
                </a:solidFill>
              </a:rPr>
              <a:t>00001010.00000000.00000000.00000000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4012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413-DDF2-2002-9C4A-0B1E56EF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Broadcast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F93-E591-BFFF-2FCE-37935654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4295"/>
            <a:ext cx="4552784" cy="4960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en AND kalkulasjon: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0+1=0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1+1=1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sz="1500" i="1" dirty="0"/>
              <a:t>Hint: 1 og 1 blir 1. ALT annent blir null!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Sett en strek etter siste 1 i subnet masken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1CF6-BD54-8C99-BD61-6C17782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3683" y="1690688"/>
            <a:ext cx="65750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</a:rPr>
              <a:t>00001010.00000000.0</a:t>
            </a:r>
            <a:r>
              <a:rPr lang="nb-NO" dirty="0"/>
              <a:t>|</a:t>
            </a:r>
            <a:r>
              <a:rPr lang="nb-NO" dirty="0">
                <a:solidFill>
                  <a:srgbClr val="00B050"/>
                </a:solidFill>
              </a:rPr>
              <a:t>0000000.00000001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11111111.11111111.1</a:t>
            </a:r>
            <a:r>
              <a:rPr lang="nb-NO" dirty="0"/>
              <a:t>|</a:t>
            </a:r>
            <a:r>
              <a:rPr lang="nb-NO" dirty="0">
                <a:solidFill>
                  <a:srgbClr val="FF0000"/>
                </a:solidFill>
              </a:rPr>
              <a:t>0000000.00000000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2"/>
                </a:solidFill>
              </a:rPr>
              <a:t>00001010.00000000.0</a:t>
            </a:r>
            <a:r>
              <a:rPr lang="nb-NO" dirty="0"/>
              <a:t>|</a:t>
            </a:r>
            <a:r>
              <a:rPr lang="nb-NO" dirty="0">
                <a:solidFill>
                  <a:schemeClr val="accent2"/>
                </a:solidFill>
              </a:rPr>
              <a:t>0000000.00000000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5124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413-DDF2-2002-9C4A-0B1E56EF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Broadcast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F93-E591-BFFF-2FCE-37935654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951" y="1393078"/>
            <a:ext cx="4552784" cy="4960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en AND kalkulasjon: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0+1=0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1+1=1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sz="1500" i="1" dirty="0"/>
              <a:t>Hint: 1 og 1 blir 1. ALT annent blir null!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Sett en strek etter siste 1 i subnet masken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Flip alle null i netverk id bak streken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1CF6-BD54-8C99-BD61-6C17782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735" y="1825625"/>
            <a:ext cx="657506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</a:rPr>
              <a:t>00001010.00000000.0</a:t>
            </a:r>
            <a:r>
              <a:rPr lang="nb-NO" dirty="0"/>
              <a:t>|</a:t>
            </a:r>
            <a:r>
              <a:rPr lang="nb-NO" dirty="0">
                <a:solidFill>
                  <a:srgbClr val="00B050"/>
                </a:solidFill>
              </a:rPr>
              <a:t>0000000.00000001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11111111.11111111.1</a:t>
            </a:r>
            <a:r>
              <a:rPr lang="nb-NO" dirty="0"/>
              <a:t>|</a:t>
            </a:r>
            <a:r>
              <a:rPr lang="nb-NO" dirty="0">
                <a:solidFill>
                  <a:srgbClr val="FF0000"/>
                </a:solidFill>
              </a:rPr>
              <a:t>0000000.00000000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2"/>
                </a:solidFill>
              </a:rPr>
              <a:t>00001010.00000000.0</a:t>
            </a:r>
            <a:r>
              <a:rPr lang="nb-NO" dirty="0"/>
              <a:t>|</a:t>
            </a:r>
            <a:r>
              <a:rPr lang="nb-NO" dirty="0">
                <a:solidFill>
                  <a:schemeClr val="accent2"/>
                </a:solidFill>
              </a:rPr>
              <a:t>1111111.11111111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347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413-DDF2-2002-9C4A-0B1E56EF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Broadcast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F93-E591-BFFF-2FCE-37935654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951" y="1393078"/>
            <a:ext cx="4552784" cy="4960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ip adresse og subnett maske om til binær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en AND kalkulasjon: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1+0=0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0+1=0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/>
              <a:t>1+1=1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sz="1500" i="1" dirty="0"/>
              <a:t>Hint: 1 og 1 blir 1. ALT annent blir null!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Sett en strek etter siste 1 i subnet masken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Flip alle null i netverk id bak streken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Gjør om til desimal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1CF6-BD54-8C99-BD61-6C17782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735" y="1825625"/>
            <a:ext cx="657506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</a:rPr>
              <a:t>00001010.00000000.00000000.00000001</a:t>
            </a: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11111111.11111111.10000000.00000000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2"/>
                </a:solidFill>
              </a:rPr>
              <a:t>00001010.00000000.01111111.11111111</a:t>
            </a:r>
          </a:p>
          <a:p>
            <a:pPr marL="0" indent="0">
              <a:buNone/>
            </a:pPr>
            <a:endParaRPr lang="nb-NO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b-NO" dirty="0"/>
              <a:t>Broadcast = 10.0.127.255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136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 veeeeeldig saaaakteeee...</a:t>
            </a:r>
          </a:p>
          <a:p>
            <a:r>
              <a:rPr lang="nb-NO" dirty="0"/>
              <a:t>Viktige temaer i dag: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758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 veeeeeldig saaaakteeee...</a:t>
            </a:r>
          </a:p>
          <a:p>
            <a:r>
              <a:rPr lang="nb-NO" dirty="0"/>
              <a:t>Viktige temaer i dag:</a:t>
            </a:r>
          </a:p>
          <a:p>
            <a:pPr lvl="1"/>
            <a:r>
              <a:rPr lang="nb-NO" dirty="0"/>
              <a:t>Classless vs. Classfull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31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 veeeeeldig saaaakteeee...</a:t>
            </a:r>
          </a:p>
          <a:p>
            <a:r>
              <a:rPr lang="nb-NO" dirty="0"/>
              <a:t>Viktige temaer i dag:</a:t>
            </a:r>
          </a:p>
          <a:p>
            <a:pPr lvl="1"/>
            <a:r>
              <a:rPr lang="nb-NO" dirty="0"/>
              <a:t>Classless vs. Classfull</a:t>
            </a:r>
          </a:p>
          <a:p>
            <a:pPr lvl="1"/>
            <a:r>
              <a:rPr lang="nb-NO" dirty="0"/>
              <a:t>Subnet masker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037FD-7042-730B-BC74-E4E2F67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IPv4 Adressering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248C-9A72-E4BA-CDA8-DF6D2766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nb-NO" dirty="0"/>
              <a:t>Tregner du å sende noe? Mota noe? Da trenger du en addresse!</a:t>
            </a:r>
          </a:p>
          <a:p>
            <a:r>
              <a:rPr lang="nb-NO" dirty="0"/>
              <a:t>Blir erstatta av IPv6, veeeeeldig saaaakteeee...</a:t>
            </a:r>
          </a:p>
          <a:p>
            <a:r>
              <a:rPr lang="nb-NO" dirty="0"/>
              <a:t>Viktige temaer i dag:</a:t>
            </a:r>
          </a:p>
          <a:p>
            <a:pPr lvl="1"/>
            <a:r>
              <a:rPr lang="nb-NO" dirty="0"/>
              <a:t>Classless vs. Classfull</a:t>
            </a:r>
          </a:p>
          <a:p>
            <a:pPr lvl="1"/>
            <a:r>
              <a:rPr lang="nb-NO" dirty="0"/>
              <a:t>Subnet masker</a:t>
            </a:r>
          </a:p>
          <a:p>
            <a:pPr lvl="1"/>
            <a:r>
              <a:rPr lang="nb-NO" dirty="0"/>
              <a:t>Host addressering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58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1021</Words>
  <Application>Microsoft Office PowerPoint</Application>
  <PresentationFormat>Widescreen</PresentationFormat>
  <Paragraphs>291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IPv4</vt:lpstr>
      <vt:lpstr>IPv4 Adressering</vt:lpstr>
      <vt:lpstr>IPv4 Adressering</vt:lpstr>
      <vt:lpstr>IPv4 Adressering</vt:lpstr>
      <vt:lpstr>IPv4 Adressering</vt:lpstr>
      <vt:lpstr>IPv4 Adressering</vt:lpstr>
      <vt:lpstr>IPv4 Adressering</vt:lpstr>
      <vt:lpstr>IPv4 Adressering</vt:lpstr>
      <vt:lpstr>IPv4 Adressering</vt:lpstr>
      <vt:lpstr>IPv4 adresse</vt:lpstr>
      <vt:lpstr>IPv4 adresse</vt:lpstr>
      <vt:lpstr>IPv4 adresse</vt:lpstr>
      <vt:lpstr>IPv4 adresse</vt:lpstr>
      <vt:lpstr>IPv4 adresse</vt:lpstr>
      <vt:lpstr>IPv4 adresse</vt:lpstr>
      <vt:lpstr>IPv4 adresse</vt:lpstr>
      <vt:lpstr>IPv4 adresse</vt:lpstr>
      <vt:lpstr>IPv4 adresse</vt:lpstr>
      <vt:lpstr>IPv4 adresse</vt:lpstr>
      <vt:lpstr>IPv4 adresse</vt:lpstr>
      <vt:lpstr>Hvilke av disse er på samme nett?  Subnett: 255.255.255.0</vt:lpstr>
      <vt:lpstr>Subnett: 255.255.255.0</vt:lpstr>
      <vt:lpstr>Subnett: 255.0.0.0</vt:lpstr>
      <vt:lpstr>Subnett: 255.0.0.0</vt:lpstr>
      <vt:lpstr>Host</vt:lpstr>
      <vt:lpstr>Host</vt:lpstr>
      <vt:lpstr>Host</vt:lpstr>
      <vt:lpstr>Host</vt:lpstr>
      <vt:lpstr>Host</vt:lpstr>
      <vt:lpstr>Host</vt:lpstr>
      <vt:lpstr>Host</vt:lpstr>
      <vt:lpstr>Host</vt:lpstr>
      <vt:lpstr>Host</vt:lpstr>
      <vt:lpstr>Classful networking</vt:lpstr>
      <vt:lpstr>Classful networking</vt:lpstr>
      <vt:lpstr>Classful networking</vt:lpstr>
      <vt:lpstr>Classful networking</vt:lpstr>
      <vt:lpstr>Viktig info:</vt:lpstr>
      <vt:lpstr>Klasse D og E</vt:lpstr>
      <vt:lpstr>CIDR</vt:lpstr>
      <vt:lpstr>CIDR</vt:lpstr>
      <vt:lpstr>CIDR</vt:lpstr>
      <vt:lpstr>CIDR</vt:lpstr>
      <vt:lpstr>CIDR</vt:lpstr>
      <vt:lpstr>CIDR</vt:lpstr>
      <vt:lpstr>Hvordan finner vi ut nettverks id?</vt:lpstr>
      <vt:lpstr>Hvordan finner vi ut nettverks id?</vt:lpstr>
      <vt:lpstr>Hvordan finner vi ut nettverks id?</vt:lpstr>
      <vt:lpstr>Hva med Broadcast id?</vt:lpstr>
      <vt:lpstr>Hva med Broadcast id?</vt:lpstr>
      <vt:lpstr>Hva med Broadcast id?</vt:lpstr>
      <vt:lpstr>Hva med Broadcast id?</vt:lpstr>
      <vt:lpstr>Hva med Broadcast id?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</dc:title>
  <dc:creator>Karlsen, Vetle Tobias Flesvik</dc:creator>
  <cp:lastModifiedBy>Karlsen, Vetle Tobias Flesvik</cp:lastModifiedBy>
  <cp:revision>2</cp:revision>
  <dcterms:created xsi:type="dcterms:W3CDTF">2023-11-02T09:53:00Z</dcterms:created>
  <dcterms:modified xsi:type="dcterms:W3CDTF">2023-11-03T11:18:43Z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2023-11-02T15:04:59Z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15f42466-7640-4915-8b3b-96378a0ccc86</vt:lpwstr>
  </property>
  <property fmtid="{D5CDD505-2E9C-101B-9397-08002B2CF9AE}" pid="8" name="MSIP_Label_ce5dff0f-8f2b-4675-8791-acbc2e5505d9_ContentBits">
    <vt:lpwstr>0</vt:lpwstr>
  </property>
</Properties>
</file>