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533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0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86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96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61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30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8832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794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0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7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067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9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49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92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890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004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10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9749A5-CC67-4768-A0DE-3A7C8519800E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0F04-46D8-4A8B-8CA4-AEC4FB3BF2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2251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EB9CFE6-7F99-EFA7-BA91-030D5D48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5600">
                <a:solidFill>
                  <a:srgbClr val="EBEBEB"/>
                </a:solidFill>
              </a:rPr>
              <a:t>Tuning and Maintaining Windows Server 2019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82966B6-C6E1-D82C-197B-85373BA91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endParaRPr lang="nb-NO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atamaskin">
            <a:extLst>
              <a:ext uri="{FF2B5EF4-FFF2-40B4-BE49-F238E27FC236}">
                <a16:creationId xmlns:a16="http://schemas.microsoft.com/office/drawing/2014/main" id="{0D58BA12-E732-B9F8-3368-5B5FA7CA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790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E06AB9-FC12-2AD4-6F5C-6E39AB1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 Monitor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1D55443-F5BA-9356-2B17-509DEE0BA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455" y="1420553"/>
            <a:ext cx="7431089" cy="4984729"/>
          </a:xfrm>
        </p:spPr>
      </p:pic>
    </p:spTree>
    <p:extLst>
      <p:ext uri="{BB962C8B-B14F-4D97-AF65-F5344CB8AC3E}">
        <p14:creationId xmlns:p14="http://schemas.microsoft.com/office/powerpoint/2010/main" val="78911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41B6B0-CB09-B98B-FAA1-69D6150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Performance</a:t>
            </a:r>
            <a:r>
              <a:rPr lang="nb-NO" dirty="0"/>
              <a:t> Monitor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3FF54E5-8E23-6E61-7758-6008901AB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65" y="1307922"/>
            <a:ext cx="7512369" cy="5217774"/>
          </a:xfrm>
        </p:spPr>
      </p:pic>
    </p:spTree>
    <p:extLst>
      <p:ext uri="{BB962C8B-B14F-4D97-AF65-F5344CB8AC3E}">
        <p14:creationId xmlns:p14="http://schemas.microsoft.com/office/powerpoint/2010/main" val="94204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CA33B43-3426-D270-3B40-2AE5845A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564601"/>
          </a:xfrm>
        </p:spPr>
        <p:txBody>
          <a:bodyPr anchor="b">
            <a:normAutofit fontScale="90000"/>
          </a:bodyPr>
          <a:lstStyle/>
          <a:p>
            <a:r>
              <a:rPr lang="nb-NO" sz="3200" dirty="0">
                <a:solidFill>
                  <a:srgbClr val="EBEBEB"/>
                </a:solidFill>
              </a:rPr>
              <a:t>CPU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C96B53-1B71-D599-C7F0-AC53487E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1" y="2194561"/>
            <a:ext cx="3426792" cy="3825240"/>
          </a:xfrm>
        </p:spPr>
        <p:txBody>
          <a:bodyPr>
            <a:normAutofit/>
          </a:bodyPr>
          <a:lstStyle/>
          <a:p>
            <a:r>
              <a:rPr lang="nb-NO" sz="1600" dirty="0" err="1">
                <a:solidFill>
                  <a:srgbClr val="FFFFFF"/>
                </a:solidFill>
              </a:rPr>
              <a:t>Cache</a:t>
            </a:r>
            <a:r>
              <a:rPr lang="nb-NO" sz="1600" dirty="0">
                <a:solidFill>
                  <a:srgbClr val="FFFFFF"/>
                </a:solidFill>
              </a:rPr>
              <a:t> :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L1 er minst og kjappest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L2 større og treigere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L3 er delt mellom kjernene</a:t>
            </a:r>
          </a:p>
          <a:p>
            <a:r>
              <a:rPr lang="nb-NO" sz="1600" dirty="0" err="1">
                <a:solidFill>
                  <a:srgbClr val="FFFFFF"/>
                </a:solidFill>
              </a:rPr>
              <a:t>Cores</a:t>
            </a:r>
            <a:endParaRPr lang="nb-NO" sz="1600" dirty="0">
              <a:solidFill>
                <a:srgbClr val="FFFFFF"/>
              </a:solidFill>
            </a:endParaRPr>
          </a:p>
          <a:p>
            <a:r>
              <a:rPr lang="nb-NO" sz="1600" dirty="0">
                <a:solidFill>
                  <a:srgbClr val="FFFFFF"/>
                </a:solidFill>
              </a:rPr>
              <a:t>Word </a:t>
            </a:r>
            <a:r>
              <a:rPr lang="nb-NO" sz="1600" dirty="0" err="1">
                <a:solidFill>
                  <a:srgbClr val="FFFFFF"/>
                </a:solidFill>
              </a:rPr>
              <a:t>Size</a:t>
            </a:r>
            <a:r>
              <a:rPr lang="nb-NO" sz="1600" dirty="0">
                <a:solidFill>
                  <a:srgbClr val="FFFFFF"/>
                </a:solidFill>
              </a:rPr>
              <a:t> / Bus Width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32 bit / 64 bit</a:t>
            </a:r>
          </a:p>
          <a:p>
            <a:r>
              <a:rPr lang="nb-NO" sz="1600" dirty="0">
                <a:solidFill>
                  <a:srgbClr val="FFFFFF"/>
                </a:solidFill>
              </a:rPr>
              <a:t>Støtte for </a:t>
            </a:r>
            <a:r>
              <a:rPr lang="nb-NO" sz="1600" dirty="0" err="1">
                <a:solidFill>
                  <a:srgbClr val="FFFFFF"/>
                </a:solidFill>
              </a:rPr>
              <a:t>Virtualization</a:t>
            </a:r>
            <a:endParaRPr lang="nb-NO" sz="1600" dirty="0">
              <a:solidFill>
                <a:srgbClr val="FFFFFF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2AC33D3-04E4-ABF0-6792-62908AC4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3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BB1A933-B7F7-8D6A-0907-F0A24DEA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EBEBEB"/>
                </a:solidFill>
              </a:rPr>
              <a:t>Minne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37D7AC-2FFC-29B1-07D0-66478BBD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10" y="2021840"/>
            <a:ext cx="6188609" cy="4201979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Mye likt som på klient, men bruker dyrere RAM-brikker med støtte for feilretting av data :</a:t>
            </a:r>
          </a:p>
          <a:p>
            <a:pPr lvl="1"/>
            <a:r>
              <a:rPr lang="nb-NO" dirty="0" err="1">
                <a:solidFill>
                  <a:srgbClr val="FFFFFF"/>
                </a:solidFill>
              </a:rPr>
              <a:t>Error-Correcting</a:t>
            </a:r>
            <a:r>
              <a:rPr lang="nb-NO" dirty="0">
                <a:solidFill>
                  <a:srgbClr val="FFFFFF"/>
                </a:solidFill>
              </a:rPr>
              <a:t> Code RAM (ECC RAM)</a:t>
            </a:r>
          </a:p>
          <a:p>
            <a:pPr lvl="1"/>
            <a:r>
              <a:rPr lang="nb-NO" dirty="0">
                <a:solidFill>
                  <a:srgbClr val="FFFFFF"/>
                </a:solidFill>
              </a:rPr>
              <a:t>Single Device Data </a:t>
            </a:r>
            <a:r>
              <a:rPr lang="nb-NO" dirty="0" err="1">
                <a:solidFill>
                  <a:srgbClr val="FFFFFF"/>
                </a:solidFill>
              </a:rPr>
              <a:t>Correction</a:t>
            </a:r>
            <a:r>
              <a:rPr lang="nb-NO" dirty="0">
                <a:solidFill>
                  <a:srgbClr val="FFFFFF"/>
                </a:solidFill>
              </a:rPr>
              <a:t> (SDDC)</a:t>
            </a:r>
          </a:p>
          <a:p>
            <a:pPr lvl="1"/>
            <a:r>
              <a:rPr lang="nb-NO" dirty="0">
                <a:solidFill>
                  <a:srgbClr val="FFFFFF"/>
                </a:solidFill>
              </a:rPr>
              <a:t>Double Device Data </a:t>
            </a:r>
            <a:r>
              <a:rPr lang="nb-NO" dirty="0" err="1">
                <a:solidFill>
                  <a:srgbClr val="FFFFFF"/>
                </a:solidFill>
              </a:rPr>
              <a:t>Correction</a:t>
            </a:r>
            <a:r>
              <a:rPr lang="nb-NO" dirty="0">
                <a:solidFill>
                  <a:srgbClr val="FFFFFF"/>
                </a:solidFill>
              </a:rPr>
              <a:t> (DDDC)</a:t>
            </a:r>
          </a:p>
          <a:p>
            <a:r>
              <a:rPr lang="nb-NO" dirty="0">
                <a:solidFill>
                  <a:srgbClr val="FFFFFF"/>
                </a:solidFill>
              </a:rPr>
              <a:t>RDIMM gir mulighet for flere RAM-brikker på ett system</a:t>
            </a:r>
          </a:p>
          <a:p>
            <a:r>
              <a:rPr lang="nb-NO" dirty="0">
                <a:solidFill>
                  <a:srgbClr val="FFFFFF"/>
                </a:solidFill>
              </a:rPr>
              <a:t>Husker vi forskjellen på RAM og ROM?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828D83D-4D37-B3CC-0127-7B69A532A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38" r="1580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88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6EE5F-8B94-18BE-B533-D05ACD33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NIC – Network Interface Cards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CD943F-048D-AF97-DB09-F70B0D75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00200"/>
            <a:ext cx="9404722" cy="4648199"/>
          </a:xfrm>
        </p:spPr>
        <p:txBody>
          <a:bodyPr/>
          <a:lstStyle/>
          <a:p>
            <a:r>
              <a:rPr lang="nb-NO" dirty="0"/>
              <a:t>Svært viktig komponent på en server, for hva er vel er server annet enn en provider av Network Services?</a:t>
            </a:r>
          </a:p>
          <a:p>
            <a:r>
              <a:rPr lang="nb-NO" dirty="0"/>
              <a:t>Vi har ofte flere NIC på én server</a:t>
            </a:r>
          </a:p>
          <a:p>
            <a:r>
              <a:rPr lang="nb-NO" dirty="0"/>
              <a:t>Enkleste løsning er å ha separate NICs kobla til ulike </a:t>
            </a:r>
            <a:r>
              <a:rPr lang="nb-NO" dirty="0" err="1"/>
              <a:t>switcher</a:t>
            </a:r>
            <a:r>
              <a:rPr lang="nb-NO" dirty="0"/>
              <a:t> for </a:t>
            </a:r>
            <a:r>
              <a:rPr lang="nb-NO" dirty="0" err="1"/>
              <a:t>redundacy</a:t>
            </a:r>
            <a:endParaRPr lang="nb-NO" dirty="0"/>
          </a:p>
          <a:p>
            <a:r>
              <a:rPr lang="nb-NO" dirty="0"/>
              <a:t>Fordeler med flere NICs : </a:t>
            </a:r>
          </a:p>
          <a:p>
            <a:pPr lvl="1"/>
            <a:r>
              <a:rPr lang="nb-NO" dirty="0"/>
              <a:t>NIC </a:t>
            </a:r>
            <a:r>
              <a:rPr lang="nb-NO" dirty="0" err="1"/>
              <a:t>Teaming</a:t>
            </a:r>
            <a:r>
              <a:rPr lang="nb-NO" dirty="0"/>
              <a:t> – gir oss mulighet for å bruke flere NICs som en</a:t>
            </a:r>
          </a:p>
          <a:p>
            <a:pPr lvl="1"/>
            <a:r>
              <a:rPr lang="nb-NO" dirty="0"/>
              <a:t>Network </a:t>
            </a: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Balancing</a:t>
            </a:r>
            <a:endParaRPr lang="nb-NO" dirty="0"/>
          </a:p>
          <a:p>
            <a:pPr lvl="1"/>
            <a:r>
              <a:rPr lang="nb-NO" dirty="0"/>
              <a:t>Network </a:t>
            </a:r>
            <a:r>
              <a:rPr lang="nb-NO" dirty="0" err="1"/>
              <a:t>Seperation</a:t>
            </a:r>
            <a:r>
              <a:rPr lang="nb-NO" dirty="0"/>
              <a:t> – Intranet og </a:t>
            </a:r>
            <a:r>
              <a:rPr lang="nb-NO" dirty="0" err="1"/>
              <a:t>Internet</a:t>
            </a:r>
            <a:r>
              <a:rPr lang="nb-NO" dirty="0"/>
              <a:t> trafikk på ulike NICs</a:t>
            </a:r>
          </a:p>
        </p:txBody>
      </p:sp>
    </p:spTree>
    <p:extLst>
      <p:ext uri="{BB962C8B-B14F-4D97-AF65-F5344CB8AC3E}">
        <p14:creationId xmlns:p14="http://schemas.microsoft.com/office/powerpoint/2010/main" val="39159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A562489-3E18-A594-E4FA-CE16D370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EBEBEB"/>
                </a:solidFill>
              </a:rPr>
              <a:t>Annet om Server HW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2D2E38-9493-A6FF-FA5E-B030263B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700" dirty="0">
                <a:solidFill>
                  <a:srgbClr val="FFFFFF"/>
                </a:solidFill>
              </a:rPr>
              <a:t>Hvis ikke vi eksplisitt driver med video eller grafikk, trenger vi ikke noe avansert GPU</a:t>
            </a:r>
          </a:p>
          <a:p>
            <a:pPr>
              <a:lnSpc>
                <a:spcPct val="90000"/>
              </a:lnSpc>
            </a:pPr>
            <a:r>
              <a:rPr lang="nb-NO" sz="1700" dirty="0">
                <a:solidFill>
                  <a:srgbClr val="FFFFFF"/>
                </a:solidFill>
              </a:rPr>
              <a:t>Varme, særlig fra CPU og HDD, er viktig å tenke på, så ha god kjøling!</a:t>
            </a:r>
          </a:p>
          <a:p>
            <a:pPr>
              <a:lnSpc>
                <a:spcPct val="90000"/>
              </a:lnSpc>
            </a:pPr>
            <a:r>
              <a:rPr lang="nb-NO" sz="1700" dirty="0">
                <a:solidFill>
                  <a:srgbClr val="FFFFFF"/>
                </a:solidFill>
              </a:rPr>
              <a:t>Servere har gjerne mer HW per enhet enn klienter, så vi trenger gode </a:t>
            </a:r>
            <a:r>
              <a:rPr lang="nb-NO" sz="1700" dirty="0" err="1">
                <a:solidFill>
                  <a:srgbClr val="FFFFFF"/>
                </a:solidFill>
              </a:rPr>
              <a:t>PSUer</a:t>
            </a:r>
            <a:r>
              <a:rPr lang="nb-NO" sz="1700" dirty="0">
                <a:solidFill>
                  <a:srgbClr val="FFFFFF"/>
                </a:solidFill>
              </a:rPr>
              <a:t> med mye Watt!</a:t>
            </a:r>
          </a:p>
          <a:p>
            <a:pPr>
              <a:lnSpc>
                <a:spcPct val="90000"/>
              </a:lnSpc>
            </a:pPr>
            <a:r>
              <a:rPr lang="nb-NO" sz="1700" dirty="0">
                <a:solidFill>
                  <a:srgbClr val="FFFFFF"/>
                </a:solidFill>
              </a:rPr>
              <a:t>PSU (Power Supply Unit) – Hvis den ryker så er hele serveren nede, så vi har flere </a:t>
            </a:r>
            <a:r>
              <a:rPr lang="nb-NO" sz="1700" dirty="0" err="1">
                <a:solidFill>
                  <a:srgbClr val="FFFFFF"/>
                </a:solidFill>
              </a:rPr>
              <a:t>PSUer</a:t>
            </a:r>
            <a:r>
              <a:rPr lang="nb-NO" sz="1700" dirty="0">
                <a:solidFill>
                  <a:srgbClr val="FFFFFF"/>
                </a:solidFill>
              </a:rPr>
              <a:t> per server</a:t>
            </a:r>
          </a:p>
          <a:p>
            <a:pPr>
              <a:lnSpc>
                <a:spcPct val="90000"/>
              </a:lnSpc>
            </a:pPr>
            <a:r>
              <a:rPr lang="nb-NO" sz="1700" dirty="0">
                <a:solidFill>
                  <a:srgbClr val="FFFFFF"/>
                </a:solidFill>
              </a:rPr>
              <a:t>Disker snakka vi om sist – men viktig å nevne Hot-</a:t>
            </a:r>
            <a:r>
              <a:rPr lang="nb-NO" sz="1700" dirty="0" err="1">
                <a:solidFill>
                  <a:srgbClr val="FFFFFF"/>
                </a:solidFill>
              </a:rPr>
              <a:t>Swappable</a:t>
            </a:r>
            <a:r>
              <a:rPr lang="nb-NO" sz="1700" dirty="0">
                <a:solidFill>
                  <a:srgbClr val="FFFFFF"/>
                </a:solidFill>
              </a:rPr>
              <a:t>, nemlig at diskene kan byttes mens serveren kjører!</a:t>
            </a:r>
          </a:p>
          <a:p>
            <a:pPr>
              <a:lnSpc>
                <a:spcPct val="90000"/>
              </a:lnSpc>
            </a:pPr>
            <a:endParaRPr lang="nb-NO" sz="1700" dirty="0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38D7486-484D-81B0-15D9-DA8763BDB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" r="286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75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8183BB9-B662-C4F0-96E1-FFCAA19B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EBEBEB"/>
                </a:solidFill>
              </a:rPr>
              <a:t>Performance Monitoring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Graph on document with pen">
            <a:extLst>
              <a:ext uri="{FF2B5EF4-FFF2-40B4-BE49-F238E27FC236}">
                <a16:creationId xmlns:a16="http://schemas.microsoft.com/office/drawing/2014/main" id="{2F3A7E5B-03A6-BD1B-7B6C-029BAF337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7" r="1898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A2EC77-3FDB-2C19-C321-DC2B1FAF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320"/>
            <a:ext cx="6930315" cy="4196079"/>
          </a:xfrm>
        </p:spPr>
        <p:txBody>
          <a:bodyPr/>
          <a:lstStyle/>
          <a:p>
            <a:r>
              <a:rPr lang="nb-NO" dirty="0"/>
              <a:t>Hvorfor?</a:t>
            </a:r>
          </a:p>
          <a:p>
            <a:pPr lvl="1"/>
            <a:r>
              <a:rPr lang="nb-NO" dirty="0"/>
              <a:t>Oppdage problemer før det blir krise</a:t>
            </a:r>
          </a:p>
          <a:p>
            <a:pPr lvl="1"/>
            <a:r>
              <a:rPr lang="nb-NO" dirty="0"/>
              <a:t>Maksimere ytelsen på hardwaren vår (få det vi betaler for)</a:t>
            </a:r>
          </a:p>
          <a:p>
            <a:pPr lvl="1"/>
            <a:r>
              <a:rPr lang="nb-NO" dirty="0"/>
              <a:t>Har vi konfigurert serveren riktig?</a:t>
            </a:r>
          </a:p>
          <a:p>
            <a:pPr lvl="1"/>
            <a:r>
              <a:rPr lang="nb-NO" dirty="0"/>
              <a:t>Dokumentere i forhold til innkjøp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751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2F0351A-7D77-BEFE-D568-95217CD8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Performance Monitoring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EFE238-A36B-7BB2-9BA7-42F522A7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nb-NO" dirty="0"/>
              <a:t>Hvordan?</a:t>
            </a:r>
          </a:p>
          <a:p>
            <a:pPr lvl="1"/>
            <a:r>
              <a:rPr lang="nb-NO" dirty="0"/>
              <a:t>Vi skal ikke bare måle for måle, men må ha en plan basert på fakta, ikke antakelser!</a:t>
            </a:r>
          </a:p>
          <a:p>
            <a:pPr lvl="1"/>
            <a:r>
              <a:rPr lang="nb-NO" dirty="0"/>
              <a:t>Hva er funksjonaliteten til serveren vår?</a:t>
            </a:r>
          </a:p>
          <a:p>
            <a:pPr lvl="1"/>
            <a:r>
              <a:rPr lang="nb-NO" dirty="0"/>
              <a:t>Hvilke tjenester er det serveren tilbyr nettverket?</a:t>
            </a:r>
          </a:p>
          <a:p>
            <a:pPr lvl="1"/>
            <a:r>
              <a:rPr lang="nb-NO" dirty="0"/>
              <a:t>Hvilke komponenter kan det da være nyttig å holde et øye med?</a:t>
            </a:r>
          </a:p>
          <a:p>
            <a:pPr lvl="1"/>
            <a:r>
              <a:rPr lang="nb-NO" dirty="0"/>
              <a:t>Hva kan vi realistisk forvente oss?</a:t>
            </a:r>
          </a:p>
          <a:p>
            <a:pPr lvl="1"/>
            <a:r>
              <a:rPr lang="nb-NO" dirty="0"/>
              <a:t>Hvilke verktøy skal vi bruke til måling, </a:t>
            </a:r>
            <a:r>
              <a:rPr lang="nb-NO" dirty="0" err="1"/>
              <a:t>monitorering</a:t>
            </a:r>
            <a:r>
              <a:rPr lang="nb-NO" dirty="0"/>
              <a:t> og analyse?!</a:t>
            </a:r>
          </a:p>
        </p:txBody>
      </p:sp>
    </p:spTree>
    <p:extLst>
      <p:ext uri="{BB962C8B-B14F-4D97-AF65-F5344CB8AC3E}">
        <p14:creationId xmlns:p14="http://schemas.microsoft.com/office/powerpoint/2010/main" val="160635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92C9C-2A73-DB4A-A868-76AD6D39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AB590C-451B-4797-8AB1-47FD7FAF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Hva?</a:t>
            </a:r>
          </a:p>
          <a:p>
            <a:pPr lvl="1"/>
            <a:r>
              <a:rPr lang="nb-NO" dirty="0"/>
              <a:t>Vi trenger en baseline for å se hvordan endringer påvirker oss!</a:t>
            </a:r>
          </a:p>
          <a:p>
            <a:pPr lvl="1"/>
            <a:r>
              <a:rPr lang="nb-NO" dirty="0"/>
              <a:t>Kan være endring av HW, nye roller installert, ny nettverksinfrastruktur etc. etc.</a:t>
            </a:r>
          </a:p>
          <a:p>
            <a:pPr lvl="1"/>
            <a:r>
              <a:rPr lang="nb-NO" dirty="0"/>
              <a:t>Gjerne nyttig å måle hvor mange prosent av tilgjengelig kapasitet som benyttes!</a:t>
            </a:r>
          </a:p>
          <a:p>
            <a:pPr lvl="1"/>
            <a:r>
              <a:rPr lang="nb-NO" dirty="0"/>
              <a:t>CPU</a:t>
            </a:r>
          </a:p>
          <a:p>
            <a:pPr lvl="1"/>
            <a:r>
              <a:rPr lang="nb-NO" dirty="0"/>
              <a:t>RAM</a:t>
            </a:r>
          </a:p>
          <a:p>
            <a:pPr lvl="1"/>
            <a:r>
              <a:rPr lang="nb-NO" dirty="0"/>
              <a:t>Disk</a:t>
            </a:r>
          </a:p>
          <a:p>
            <a:pPr lvl="1"/>
            <a:r>
              <a:rPr lang="nb-NO" dirty="0"/>
              <a:t>Nettverk</a:t>
            </a:r>
          </a:p>
        </p:txBody>
      </p:sp>
    </p:spTree>
    <p:extLst>
      <p:ext uri="{BB962C8B-B14F-4D97-AF65-F5344CB8AC3E}">
        <p14:creationId xmlns:p14="http://schemas.microsoft.com/office/powerpoint/2010/main" val="5441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196E3-CB56-437E-91D8-342559F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Manager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177381D-48DA-3795-F754-55CC20D3D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483678"/>
            <a:ext cx="8303596" cy="4921604"/>
          </a:xfrm>
        </p:spPr>
      </p:pic>
    </p:spTree>
    <p:extLst>
      <p:ext uri="{BB962C8B-B14F-4D97-AF65-F5344CB8AC3E}">
        <p14:creationId xmlns:p14="http://schemas.microsoft.com/office/powerpoint/2010/main" val="325115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433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Tuning and Maintaining Windows Server 2019</vt:lpstr>
      <vt:lpstr>CPU</vt:lpstr>
      <vt:lpstr>Minne</vt:lpstr>
      <vt:lpstr>NIC – Network Interface Cards</vt:lpstr>
      <vt:lpstr>Annet om Server HW</vt:lpstr>
      <vt:lpstr>Performance Monitoring</vt:lpstr>
      <vt:lpstr>Performance Monitoring</vt:lpstr>
      <vt:lpstr>Performance Monitoring?</vt:lpstr>
      <vt:lpstr>Task Manager</vt:lpstr>
      <vt:lpstr>Resource Monitor</vt:lpstr>
      <vt:lpstr>Performance 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and Maintaining Windows Server 2019</dc:title>
  <dc:creator>Bergfall, Morten</dc:creator>
  <cp:lastModifiedBy>Bergfall, Morten</cp:lastModifiedBy>
  <cp:revision>1</cp:revision>
  <dcterms:created xsi:type="dcterms:W3CDTF">2023-03-14T10:31:59Z</dcterms:created>
  <dcterms:modified xsi:type="dcterms:W3CDTF">2023-03-14T13:57:12Z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2023-03-14T13:57:12Z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2c2c2ebb-53aa-4580-a54d-0f79a3660509</vt:lpwstr>
  </property>
  <property fmtid="{D5CDD505-2E9C-101B-9397-08002B2CF9AE}" pid="8" name="MSIP_Label_ce5dff0f-8f2b-4675-8791-acbc2e5505d9_ContentBits">
    <vt:lpwstr>0</vt:lpwstr>
  </property>
</Properties>
</file>