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61" r:id="rId5"/>
    <p:sldId id="270" r:id="rId6"/>
    <p:sldId id="259" r:id="rId7"/>
    <p:sldId id="260" r:id="rId8"/>
    <p:sldId id="262" r:id="rId9"/>
    <p:sldId id="263" r:id="rId10"/>
    <p:sldId id="264" r:id="rId11"/>
    <p:sldId id="265" r:id="rId12"/>
    <p:sldId id="266" r:id="rId13"/>
    <p:sldId id="267" r:id="rId14"/>
    <p:sldId id="268" r:id="rId1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4982FD9-E45F-4556-9061-889F3FD46913}">
          <p14:sldIdLst>
            <p14:sldId id="256"/>
            <p14:sldId id="257"/>
            <p14:sldId id="258"/>
            <p14:sldId id="261"/>
            <p14:sldId id="270"/>
            <p14:sldId id="259"/>
            <p14:sldId id="260"/>
            <p14:sldId id="262"/>
            <p14:sldId id="263"/>
            <p14:sldId id="264"/>
            <p14:sldId id="265"/>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74776" autoAdjust="0"/>
  </p:normalViewPr>
  <p:slideViewPr>
    <p:cSldViewPr snapToGrid="0">
      <p:cViewPr varScale="1">
        <p:scale>
          <a:sx n="64" d="100"/>
          <a:sy n="64" d="100"/>
        </p:scale>
        <p:origin x="1334" y="6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C438A-F2C0-4B90-8DB3-25DE0570D1FB}" type="datetimeFigureOut">
              <a:rPr lang="nb-NO" smtClean="0"/>
              <a:t>26.01.2024</a:t>
            </a:fld>
            <a:endParaRPr lang="nb-NO"/>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B548C-4500-4F06-A0AE-FE36DBB7C43C}" type="slidenum">
              <a:rPr lang="nb-NO" smtClean="0"/>
              <a:t>‹#›</a:t>
            </a:fld>
            <a:endParaRPr lang="nb-NO"/>
          </a:p>
        </p:txBody>
      </p:sp>
    </p:spTree>
    <p:extLst>
      <p:ext uri="{BB962C8B-B14F-4D97-AF65-F5344CB8AC3E}">
        <p14:creationId xmlns:p14="http://schemas.microsoft.com/office/powerpoint/2010/main" val="2246226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DBDB548C-4500-4F06-A0AE-FE36DBB7C43C}" type="slidenum">
              <a:rPr lang="nb-NO" smtClean="0"/>
              <a:t>6</a:t>
            </a:fld>
            <a:endParaRPr lang="nb-NO"/>
          </a:p>
        </p:txBody>
      </p:sp>
    </p:spTree>
    <p:extLst>
      <p:ext uri="{BB962C8B-B14F-4D97-AF65-F5344CB8AC3E}">
        <p14:creationId xmlns:p14="http://schemas.microsoft.com/office/powerpoint/2010/main" val="4221135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pic>
        <p:nvPicPr>
          <p:cNvPr id="7" name="Picture 5" descr="33139_PowerPoint_background-Cov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ctrTitle" hasCustomPrompt="1"/>
          </p:nvPr>
        </p:nvSpPr>
        <p:spPr>
          <a:xfrm>
            <a:off x="815413" y="648970"/>
            <a:ext cx="10363200" cy="1470025"/>
          </a:xfrm>
        </p:spPr>
        <p:txBody>
          <a:bodyPr tIns="90000"/>
          <a:lstStyle>
            <a:lvl1pPr>
              <a:lnSpc>
                <a:spcPts val="5200"/>
              </a:lnSpc>
              <a:defRPr sz="3600" cap="all">
                <a:solidFill>
                  <a:schemeClr val="bg1"/>
                </a:solidFill>
              </a:defRPr>
            </a:lvl1pPr>
          </a:lstStyle>
          <a:p>
            <a:r>
              <a:rPr lang="nl-NL" dirty="0"/>
              <a:t>KLIK OM DE STIJL TE BEWERKEN</a:t>
            </a:r>
          </a:p>
        </p:txBody>
      </p:sp>
      <p:sp>
        <p:nvSpPr>
          <p:cNvPr id="5" name="Tijdelijke aanduiding voor voettekst 4"/>
          <p:cNvSpPr>
            <a:spLocks noGrp="1"/>
          </p:cNvSpPr>
          <p:nvPr>
            <p:ph type="ftr" sz="quarter" idx="11"/>
          </p:nvPr>
        </p:nvSpPr>
        <p:spPr>
          <a:xfrm>
            <a:off x="845870" y="5849141"/>
            <a:ext cx="2844565" cy="467568"/>
          </a:xfrm>
        </p:spPr>
        <p:txBody>
          <a:bodyPr/>
          <a:lstStyle>
            <a:lvl1pPr>
              <a:defRPr sz="1000">
                <a:solidFill>
                  <a:srgbClr val="000000"/>
                </a:solidFill>
              </a:defRPr>
            </a:lvl1pPr>
          </a:lstStyle>
          <a:p>
            <a:endParaRPr lang="nb-NO"/>
          </a:p>
        </p:txBody>
      </p:sp>
      <p:sp>
        <p:nvSpPr>
          <p:cNvPr id="4" name="Tijdelijke aanduiding voor datum 3"/>
          <p:cNvSpPr>
            <a:spLocks noGrp="1"/>
          </p:cNvSpPr>
          <p:nvPr>
            <p:ph type="dt" sz="half" idx="10"/>
          </p:nvPr>
        </p:nvSpPr>
        <p:spPr>
          <a:xfrm>
            <a:off x="845869" y="6341926"/>
            <a:ext cx="2844800" cy="210972"/>
          </a:xfrm>
        </p:spPr>
        <p:txBody>
          <a:bodyPr/>
          <a:lstStyle>
            <a:lvl1pPr>
              <a:defRPr>
                <a:solidFill>
                  <a:srgbClr val="000000"/>
                </a:solidFill>
              </a:defRPr>
            </a:lvl1pPr>
          </a:lstStyle>
          <a:p>
            <a:fld id="{37826054-F3B3-421D-838E-923FBCA282AE}" type="datetimeFigureOut">
              <a:rPr lang="nb-NO" smtClean="0"/>
              <a:t>26.01.2024</a:t>
            </a:fld>
            <a:endParaRPr lang="nb-NO"/>
          </a:p>
        </p:txBody>
      </p:sp>
    </p:spTree>
    <p:extLst>
      <p:ext uri="{BB962C8B-B14F-4D97-AF65-F5344CB8AC3E}">
        <p14:creationId xmlns:p14="http://schemas.microsoft.com/office/powerpoint/2010/main" val="2005946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8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a:xfrm>
            <a:off x="827483" y="1398589"/>
            <a:ext cx="10883828" cy="2318444"/>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26.01.2024</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8" name="Tijdelijke aanduiding voor afbeelding 7"/>
          <p:cNvSpPr>
            <a:spLocks noGrp="1"/>
          </p:cNvSpPr>
          <p:nvPr>
            <p:ph type="pic" sz="quarter" idx="14"/>
          </p:nvPr>
        </p:nvSpPr>
        <p:spPr>
          <a:xfrm>
            <a:off x="1"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9" name="Tijdelijke aanduiding voor afbeelding 7"/>
          <p:cNvSpPr>
            <a:spLocks noGrp="1"/>
          </p:cNvSpPr>
          <p:nvPr>
            <p:ph type="pic" sz="quarter" idx="15"/>
          </p:nvPr>
        </p:nvSpPr>
        <p:spPr>
          <a:xfrm>
            <a:off x="4061745"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13" name="Tijdelijke aanduiding voor afbeelding 7"/>
          <p:cNvSpPr>
            <a:spLocks noGrp="1"/>
          </p:cNvSpPr>
          <p:nvPr>
            <p:ph type="pic" sz="quarter" idx="16"/>
          </p:nvPr>
        </p:nvSpPr>
        <p:spPr>
          <a:xfrm>
            <a:off x="8123490" y="3861048"/>
            <a:ext cx="4068511" cy="2186952"/>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1899720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9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827484" y="473076"/>
            <a:ext cx="10840129" cy="3243957"/>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26.01.2024</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13" name="Tijdelijke aanduiding voor afbeelding 7"/>
          <p:cNvSpPr>
            <a:spLocks noGrp="1"/>
          </p:cNvSpPr>
          <p:nvPr>
            <p:ph type="pic" sz="quarter" idx="14"/>
          </p:nvPr>
        </p:nvSpPr>
        <p:spPr>
          <a:xfrm>
            <a:off x="1"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14" name="Tijdelijke aanduiding voor afbeelding 7"/>
          <p:cNvSpPr>
            <a:spLocks noGrp="1"/>
          </p:cNvSpPr>
          <p:nvPr>
            <p:ph type="pic" sz="quarter" idx="15"/>
          </p:nvPr>
        </p:nvSpPr>
        <p:spPr>
          <a:xfrm>
            <a:off x="4061745"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15" name="Tijdelijke aanduiding voor afbeelding 7"/>
          <p:cNvSpPr>
            <a:spLocks noGrp="1"/>
          </p:cNvSpPr>
          <p:nvPr>
            <p:ph type="pic" sz="quarter" idx="16"/>
          </p:nvPr>
        </p:nvSpPr>
        <p:spPr>
          <a:xfrm>
            <a:off x="8123490" y="3861048"/>
            <a:ext cx="4068511" cy="2186952"/>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3942054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87036-A87E-43B7-90CA-D9537E0496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E50367C-5108-43B7-9E25-DE390E5DCE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0C74FA18-F15A-4B61-A4A3-C02938B7CC29}"/>
              </a:ext>
            </a:extLst>
          </p:cNvPr>
          <p:cNvSpPr>
            <a:spLocks noGrp="1"/>
          </p:cNvSpPr>
          <p:nvPr>
            <p:ph type="dt" sz="half" idx="10"/>
          </p:nvPr>
        </p:nvSpPr>
        <p:spPr/>
        <p:txBody>
          <a:bodyPr/>
          <a:lstStyle/>
          <a:p>
            <a:fld id="{37826054-F3B3-421D-838E-923FBCA282AE}" type="datetimeFigureOut">
              <a:rPr lang="nb-NO" smtClean="0"/>
              <a:t>26.01.2024</a:t>
            </a:fld>
            <a:endParaRPr lang="nb-NO"/>
          </a:p>
        </p:txBody>
      </p:sp>
      <p:sp>
        <p:nvSpPr>
          <p:cNvPr id="5" name="Footer Placeholder 4">
            <a:extLst>
              <a:ext uri="{FF2B5EF4-FFF2-40B4-BE49-F238E27FC236}">
                <a16:creationId xmlns:a16="http://schemas.microsoft.com/office/drawing/2014/main" id="{632A01E6-2B17-434C-936C-1287B1AD88CA}"/>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74089BA6-0957-483B-B7B5-7615B115419E}"/>
              </a:ext>
            </a:extLst>
          </p:cNvPr>
          <p:cNvSpPr>
            <a:spLocks noGrp="1"/>
          </p:cNvSpPr>
          <p:nvPr>
            <p:ph type="sldNum" sz="quarter" idx="12"/>
          </p:nvPr>
        </p:nvSpPr>
        <p:spPr/>
        <p:txBody>
          <a:bodyPr/>
          <a:lstStyle/>
          <a:p>
            <a:fld id="{CB0FC3C6-00B5-43BC-9C28-A2F22C921ED5}" type="slidenum">
              <a:rPr lang="nb-NO" smtClean="0"/>
              <a:t>‹#›</a:t>
            </a:fld>
            <a:endParaRPr lang="nb-NO"/>
          </a:p>
        </p:txBody>
      </p:sp>
    </p:spTree>
    <p:extLst>
      <p:ext uri="{BB962C8B-B14F-4D97-AF65-F5344CB8AC3E}">
        <p14:creationId xmlns:p14="http://schemas.microsoft.com/office/powerpoint/2010/main" val="42139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26.01.2024</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chemeClr val="bg1"/>
                </a:solidFill>
              </a:defRPr>
            </a:lvl1pPr>
          </a:lstStyle>
          <a:p>
            <a:endParaRPr lang="nb-NO"/>
          </a:p>
        </p:txBody>
      </p:sp>
    </p:spTree>
    <p:extLst>
      <p:ext uri="{BB962C8B-B14F-4D97-AF65-F5344CB8AC3E}">
        <p14:creationId xmlns:p14="http://schemas.microsoft.com/office/powerpoint/2010/main" val="1176570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ekop">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37826054-F3B3-421D-838E-923FBCA282AE}" type="datetimeFigureOut">
              <a:rPr lang="nb-NO" smtClean="0"/>
              <a:t>26.01.2024</a:t>
            </a:fld>
            <a:endParaRPr lang="nb-NO"/>
          </a:p>
        </p:txBody>
      </p:sp>
      <p:sp>
        <p:nvSpPr>
          <p:cNvPr id="5" name="Tijdelijke aanduiding voor voettekst 4"/>
          <p:cNvSpPr>
            <a:spLocks noGrp="1"/>
          </p:cNvSpPr>
          <p:nvPr>
            <p:ph type="ftr" sz="quarter" idx="11"/>
          </p:nvPr>
        </p:nvSpPr>
        <p:spPr/>
        <p:txBody>
          <a:bodyPr/>
          <a:lstStyle>
            <a:lvl1pPr>
              <a:defRPr>
                <a:solidFill>
                  <a:srgbClr val="009036"/>
                </a:solidFill>
              </a:defRPr>
            </a:lvl1pPr>
          </a:lstStyle>
          <a:p>
            <a:endParaRPr lang="nb-NO"/>
          </a:p>
        </p:txBody>
      </p:sp>
      <p:sp>
        <p:nvSpPr>
          <p:cNvPr id="8" name="Tijdelijke aanduiding voor afbeelding 7"/>
          <p:cNvSpPr>
            <a:spLocks noGrp="1"/>
          </p:cNvSpPr>
          <p:nvPr>
            <p:ph type="pic" sz="quarter" idx="13"/>
          </p:nvPr>
        </p:nvSpPr>
        <p:spPr>
          <a:xfrm>
            <a:off x="0" y="0"/>
            <a:ext cx="12192000" cy="6048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4109556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414496" y="473076"/>
            <a:ext cx="5250123" cy="697783"/>
          </a:xfrm>
        </p:spPr>
        <p:txBody>
          <a:bodyPr/>
          <a:lstStyle>
            <a:lvl1pPr>
              <a:lnSpc>
                <a:spcPts val="2400"/>
              </a:lnSpc>
              <a:defRPr sz="2400"/>
            </a:lvl1pPr>
          </a:lstStyle>
          <a:p>
            <a:r>
              <a:rPr lang="nl-NL" dirty="0"/>
              <a:t>KLIK OM DE STIJL TE BEWERKEN</a:t>
            </a:r>
          </a:p>
        </p:txBody>
      </p:sp>
      <p:sp>
        <p:nvSpPr>
          <p:cNvPr id="3" name="Tijdelijke aanduiding voor inhoud 2"/>
          <p:cNvSpPr>
            <a:spLocks noGrp="1"/>
          </p:cNvSpPr>
          <p:nvPr>
            <p:ph idx="1"/>
          </p:nvPr>
        </p:nvSpPr>
        <p:spPr>
          <a:xfrm>
            <a:off x="6414496" y="1242866"/>
            <a:ext cx="5250123" cy="469438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26.01.2024</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6048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1915188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414496" y="473076"/>
            <a:ext cx="5250123" cy="546417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26.01.2024</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6048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4124239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414496" y="473076"/>
            <a:ext cx="5250123" cy="697783"/>
          </a:xfrm>
        </p:spPr>
        <p:txBody>
          <a:bodyPr/>
          <a:lstStyle>
            <a:lvl1pPr>
              <a:lnSpc>
                <a:spcPts val="2400"/>
              </a:lnSpc>
              <a:defRPr sz="2400"/>
            </a:lvl1pPr>
          </a:lstStyle>
          <a:p>
            <a:r>
              <a:rPr lang="nl-NL" dirty="0"/>
              <a:t>KLIK OM DE STIJL TE BEWERKEN</a:t>
            </a:r>
          </a:p>
        </p:txBody>
      </p:sp>
      <p:sp>
        <p:nvSpPr>
          <p:cNvPr id="3" name="Tijdelijke aanduiding voor inhoud 2"/>
          <p:cNvSpPr>
            <a:spLocks noGrp="1"/>
          </p:cNvSpPr>
          <p:nvPr>
            <p:ph idx="1"/>
          </p:nvPr>
        </p:nvSpPr>
        <p:spPr>
          <a:xfrm>
            <a:off x="6414496" y="1242866"/>
            <a:ext cx="5250123" cy="469438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26.01.2024</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1302362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7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414496" y="473076"/>
            <a:ext cx="5250123" cy="546417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26.01.2024</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242878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6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a:xfrm>
            <a:off x="827483" y="1398589"/>
            <a:ext cx="10872903" cy="1454348"/>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26.01.2024</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9" name="Tijdelijke aanduiding voor afbeelding 7"/>
          <p:cNvSpPr>
            <a:spLocks noGrp="1"/>
          </p:cNvSpPr>
          <p:nvPr>
            <p:ph type="pic" sz="quarter" idx="15"/>
          </p:nvPr>
        </p:nvSpPr>
        <p:spPr>
          <a:xfrm>
            <a:off x="609600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51096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827484" y="473076"/>
            <a:ext cx="10766987" cy="2379861"/>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26.01.2024</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9" name="Tijdelijke aanduiding voor afbeelding 7"/>
          <p:cNvSpPr>
            <a:spLocks noGrp="1"/>
          </p:cNvSpPr>
          <p:nvPr>
            <p:ph type="pic" sz="quarter" idx="15"/>
          </p:nvPr>
        </p:nvSpPr>
        <p:spPr>
          <a:xfrm>
            <a:off x="609600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452955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6070196"/>
            <a:ext cx="12192000" cy="787804"/>
          </a:xfrm>
          <a:prstGeom prst="rect">
            <a:avLst/>
          </a:prstGeom>
        </p:spPr>
      </p:pic>
      <p:sp>
        <p:nvSpPr>
          <p:cNvPr id="4" name="Tijdelijke aanduiding voor datum 3"/>
          <p:cNvSpPr>
            <a:spLocks noGrp="1"/>
          </p:cNvSpPr>
          <p:nvPr>
            <p:ph type="dt" sz="half" idx="2"/>
          </p:nvPr>
        </p:nvSpPr>
        <p:spPr>
          <a:xfrm>
            <a:off x="4536947" y="6263120"/>
            <a:ext cx="2844800" cy="365125"/>
          </a:xfrm>
          <a:prstGeom prst="rect">
            <a:avLst/>
          </a:prstGeom>
        </p:spPr>
        <p:txBody>
          <a:bodyPr vert="horz" lIns="91440" tIns="45720" rIns="91440" bIns="45720" rtlCol="0" anchor="ctr"/>
          <a:lstStyle>
            <a:lvl1pPr algn="l">
              <a:defRPr sz="1000" b="1">
                <a:solidFill>
                  <a:srgbClr val="FFFFFF"/>
                </a:solidFill>
                <a:latin typeface="Arial" pitchFamily="34" charset="0"/>
                <a:cs typeface="Arial" pitchFamily="34" charset="0"/>
              </a:defRPr>
            </a:lvl1pPr>
          </a:lstStyle>
          <a:p>
            <a:fld id="{37826054-F3B3-421D-838E-923FBCA282AE}" type="datetimeFigureOut">
              <a:rPr lang="nb-NO" smtClean="0"/>
              <a:t>26.01.2024</a:t>
            </a:fld>
            <a:endParaRPr lang="nb-NO"/>
          </a:p>
        </p:txBody>
      </p:sp>
      <p:sp>
        <p:nvSpPr>
          <p:cNvPr id="2" name="Tijdelijke aanduiding voor titel 1"/>
          <p:cNvSpPr>
            <a:spLocks noGrp="1"/>
          </p:cNvSpPr>
          <p:nvPr>
            <p:ph type="title"/>
          </p:nvPr>
        </p:nvSpPr>
        <p:spPr>
          <a:xfrm>
            <a:off x="823384" y="473075"/>
            <a:ext cx="10884219" cy="822443"/>
          </a:xfrm>
          <a:prstGeom prst="rect">
            <a:avLst/>
          </a:prstGeom>
        </p:spPr>
        <p:txBody>
          <a:bodyPr vert="horz" lIns="91440" tIns="45720" rIns="91440" bIns="45720" rtlCol="0" anchor="t" anchorCtr="0">
            <a:noAutofit/>
          </a:bodyPr>
          <a:lstStyle/>
          <a:p>
            <a:r>
              <a:rPr lang="nl-NL" dirty="0"/>
              <a:t>KLIK OM DE STIJL TE BEWERKEN</a:t>
            </a:r>
          </a:p>
        </p:txBody>
      </p:sp>
      <p:sp>
        <p:nvSpPr>
          <p:cNvPr id="3" name="Tijdelijke aanduiding voor tekst 2"/>
          <p:cNvSpPr>
            <a:spLocks noGrp="1"/>
          </p:cNvSpPr>
          <p:nvPr>
            <p:ph type="body" idx="1"/>
          </p:nvPr>
        </p:nvSpPr>
        <p:spPr>
          <a:xfrm>
            <a:off x="823384" y="1409496"/>
            <a:ext cx="10884219" cy="4530827"/>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voettekst 4"/>
          <p:cNvSpPr>
            <a:spLocks noGrp="1"/>
          </p:cNvSpPr>
          <p:nvPr>
            <p:ph type="ftr" sz="quarter" idx="3"/>
          </p:nvPr>
        </p:nvSpPr>
        <p:spPr>
          <a:xfrm>
            <a:off x="853021" y="6263120"/>
            <a:ext cx="3509819" cy="365125"/>
          </a:xfrm>
          <a:prstGeom prst="rect">
            <a:avLst/>
          </a:prstGeom>
        </p:spPr>
        <p:txBody>
          <a:bodyPr vert="horz" lIns="91440" tIns="45720" rIns="91440" bIns="45720" rtlCol="0" anchor="ctr"/>
          <a:lstStyle>
            <a:lvl1pPr algn="l">
              <a:defRPr sz="900" b="1" cap="all">
                <a:solidFill>
                  <a:srgbClr val="FFFFFF"/>
                </a:solidFill>
                <a:latin typeface="Arial" pitchFamily="34" charset="0"/>
                <a:cs typeface="Arial" pitchFamily="34" charset="0"/>
              </a:defRPr>
            </a:lvl1pPr>
          </a:lstStyle>
          <a:p>
            <a:endParaRPr lang="nb-NO"/>
          </a:p>
        </p:txBody>
      </p:sp>
      <p:sp>
        <p:nvSpPr>
          <p:cNvPr id="6" name="MSIPCMContentMarking" descr="{&quot;HashCode&quot;:-35039338,&quot;Placement&quot;:&quot;Footer&quot;,&quot;Top&quot;:521.6203,&quot;Left&quot;:409.612671,&quot;SlideWidth&quot;:960,&quot;SlideHeight&quot;:540}">
            <a:extLst>
              <a:ext uri="{FF2B5EF4-FFF2-40B4-BE49-F238E27FC236}">
                <a16:creationId xmlns:a16="http://schemas.microsoft.com/office/drawing/2014/main" id="{79566A48-75C7-4C40-BAB0-B65C9BC1EEB8}"/>
              </a:ext>
            </a:extLst>
          </p:cNvPr>
          <p:cNvSpPr txBox="1"/>
          <p:nvPr userDrawn="1"/>
        </p:nvSpPr>
        <p:spPr>
          <a:xfrm>
            <a:off x="5202081" y="6624578"/>
            <a:ext cx="1787839" cy="233422"/>
          </a:xfrm>
          <a:prstGeom prst="rect">
            <a:avLst/>
          </a:prstGeom>
          <a:noFill/>
        </p:spPr>
        <p:txBody>
          <a:bodyPr vert="horz" wrap="square" lIns="0" tIns="0" rIns="0" bIns="0" rtlCol="0" anchor="ctr" anchorCtr="1">
            <a:spAutoFit/>
          </a:bodyPr>
          <a:lstStyle/>
          <a:p>
            <a:pPr algn="ctr">
              <a:spcBef>
                <a:spcPts val="0"/>
              </a:spcBef>
              <a:spcAft>
                <a:spcPts val="0"/>
              </a:spcAft>
            </a:pPr>
            <a:r>
              <a:rPr lang="nb-NO" sz="900">
                <a:solidFill>
                  <a:srgbClr val="000000"/>
                </a:solidFill>
                <a:latin typeface="Arial" panose="020B0604020202020204" pitchFamily="34" charset="0"/>
              </a:rPr>
              <a:t>Classification: Restricted (V2)</a:t>
            </a:r>
          </a:p>
        </p:txBody>
      </p:sp>
    </p:spTree>
    <p:extLst>
      <p:ext uri="{BB962C8B-B14F-4D97-AF65-F5344CB8AC3E}">
        <p14:creationId xmlns:p14="http://schemas.microsoft.com/office/powerpoint/2010/main" val="32297352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ts val="3000"/>
        </a:lnSpc>
        <a:spcBef>
          <a:spcPts val="0"/>
        </a:spcBef>
        <a:spcAft>
          <a:spcPts val="0"/>
        </a:spcAft>
        <a:buNone/>
        <a:defRPr sz="2800" b="1" kern="1200" cap="all">
          <a:solidFill>
            <a:schemeClr val="tx2"/>
          </a:solidFill>
          <a:latin typeface="Arial" pitchFamily="34" charset="0"/>
          <a:ea typeface="+mj-ea"/>
          <a:cs typeface="Arial" pitchFamily="34" charset="0"/>
        </a:defRPr>
      </a:lvl1pPr>
    </p:titleStyle>
    <p:bodyStyle>
      <a:lvl1pPr marL="263525" indent="-263525" algn="l" defTabSz="914400" rtl="0" eaLnBrk="1" latinLnBrk="0" hangingPunct="1">
        <a:spcBef>
          <a:spcPts val="0"/>
        </a:spcBef>
        <a:buClr>
          <a:schemeClr val="tx2"/>
        </a:buClr>
        <a:buSzPct val="135000"/>
        <a:buFont typeface="Arial" pitchFamily="34" charset="0"/>
        <a:buChar char="•"/>
        <a:defRPr sz="2200" kern="1200">
          <a:solidFill>
            <a:schemeClr val="tx1"/>
          </a:solidFill>
          <a:latin typeface="Arial" pitchFamily="34" charset="0"/>
          <a:ea typeface="+mn-ea"/>
          <a:cs typeface="Arial" pitchFamily="34" charset="0"/>
        </a:defRPr>
      </a:lvl1pPr>
      <a:lvl2pPr marL="541338" indent="-276225" algn="l" defTabSz="914400" rtl="0" eaLnBrk="1" latinLnBrk="0" hangingPunct="1">
        <a:spcBef>
          <a:spcPts val="0"/>
        </a:spcBef>
        <a:buFont typeface="Arial" pitchFamily="34" charset="0"/>
        <a:buChar char="–"/>
        <a:defRPr sz="2000" kern="1200">
          <a:solidFill>
            <a:schemeClr val="tx1"/>
          </a:solidFill>
          <a:latin typeface="Arial" pitchFamily="34" charset="0"/>
          <a:ea typeface="+mn-ea"/>
          <a:cs typeface="Arial" pitchFamily="34" charset="0"/>
        </a:defRPr>
      </a:lvl2pPr>
      <a:lvl3pPr marL="717550" indent="-176213" algn="l" defTabSz="914400" rtl="0" eaLnBrk="1" latinLnBrk="0" hangingPunct="1">
        <a:spcBef>
          <a:spcPts val="0"/>
        </a:spcBef>
        <a:buClr>
          <a:schemeClr val="tx2"/>
        </a:buClr>
        <a:buFont typeface="Arial" pitchFamily="34" charset="0"/>
        <a:buChar char="•"/>
        <a:defRPr sz="1800" kern="1200">
          <a:solidFill>
            <a:schemeClr val="tx1"/>
          </a:solidFill>
          <a:latin typeface="Arial" pitchFamily="34" charset="0"/>
          <a:ea typeface="+mn-ea"/>
          <a:cs typeface="Arial" pitchFamily="34" charset="0"/>
        </a:defRPr>
      </a:lvl3pPr>
      <a:lvl4pPr marL="895350" indent="-177800" algn="l" defTabSz="914400" rtl="0" eaLnBrk="1" latinLnBrk="0" hangingPunct="1">
        <a:spcBef>
          <a:spcPts val="0"/>
        </a:spcBef>
        <a:buSzPct val="90000"/>
        <a:buFont typeface="Arial" pitchFamily="34" charset="0"/>
        <a:buChar char="–"/>
        <a:defRPr sz="1600" kern="1200">
          <a:solidFill>
            <a:schemeClr val="tx1"/>
          </a:solidFill>
          <a:latin typeface="Arial" pitchFamily="34" charset="0"/>
          <a:ea typeface="+mn-ea"/>
          <a:cs typeface="Arial" pitchFamily="34" charset="0"/>
        </a:defRPr>
      </a:lvl4pPr>
      <a:lvl5pPr marL="1071563" indent="-176213" algn="l" defTabSz="914400" rtl="0" eaLnBrk="1" latinLnBrk="0" hangingPunct="1">
        <a:spcBef>
          <a:spcPts val="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DA8C0E1-603D-4BA5-BD74-F6C046090CFF}"/>
              </a:ext>
            </a:extLst>
          </p:cNvPr>
          <p:cNvSpPr>
            <a:spLocks noGrp="1"/>
          </p:cNvSpPr>
          <p:nvPr>
            <p:ph type="ctrTitle"/>
          </p:nvPr>
        </p:nvSpPr>
        <p:spPr>
          <a:xfrm>
            <a:off x="815413" y="648970"/>
            <a:ext cx="10363200" cy="1470025"/>
          </a:xfrm>
        </p:spPr>
        <p:txBody>
          <a:bodyPr/>
          <a:lstStyle/>
          <a:p>
            <a:r>
              <a:rPr lang="en-US" dirty="0"/>
              <a:t>Windows Server</a:t>
            </a:r>
          </a:p>
        </p:txBody>
      </p:sp>
    </p:spTree>
    <p:extLst>
      <p:ext uri="{BB962C8B-B14F-4D97-AF65-F5344CB8AC3E}">
        <p14:creationId xmlns:p14="http://schemas.microsoft.com/office/powerpoint/2010/main" val="1389854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92C2938-CE6A-4B09-AFCD-05C50777B364}"/>
              </a:ext>
            </a:extLst>
          </p:cNvPr>
          <p:cNvSpPr>
            <a:spLocks noGrp="1"/>
          </p:cNvSpPr>
          <p:nvPr>
            <p:ph type="title"/>
          </p:nvPr>
        </p:nvSpPr>
        <p:spPr/>
        <p:txBody>
          <a:bodyPr/>
          <a:lstStyle/>
          <a:p>
            <a:r>
              <a:rPr lang="nb-NO" dirty="0"/>
              <a:t>Delegate </a:t>
            </a:r>
            <a:r>
              <a:rPr lang="nb-NO" dirty="0" err="1"/>
              <a:t>control</a:t>
            </a:r>
            <a:endParaRPr lang="nb-NO" dirty="0"/>
          </a:p>
        </p:txBody>
      </p:sp>
      <p:sp>
        <p:nvSpPr>
          <p:cNvPr id="3" name="Plassholder for innhold 2">
            <a:extLst>
              <a:ext uri="{FF2B5EF4-FFF2-40B4-BE49-F238E27FC236}">
                <a16:creationId xmlns:a16="http://schemas.microsoft.com/office/drawing/2014/main" id="{78C39FDB-BD9F-40B8-91DB-DEF9CB5EDF38}"/>
              </a:ext>
            </a:extLst>
          </p:cNvPr>
          <p:cNvSpPr>
            <a:spLocks noGrp="1"/>
          </p:cNvSpPr>
          <p:nvPr>
            <p:ph idx="1"/>
          </p:nvPr>
        </p:nvSpPr>
        <p:spPr/>
        <p:txBody>
          <a:bodyPr/>
          <a:lstStyle/>
          <a:p>
            <a:pPr marL="0" indent="0">
              <a:buNone/>
            </a:pPr>
            <a:r>
              <a:rPr lang="nb-NO" dirty="0"/>
              <a:t>I tillegg til å linke </a:t>
            </a:r>
            <a:r>
              <a:rPr lang="nb-NO" dirty="0" err="1"/>
              <a:t>GPOer</a:t>
            </a:r>
            <a:r>
              <a:rPr lang="nb-NO" dirty="0"/>
              <a:t> kan man delegere </a:t>
            </a:r>
            <a:r>
              <a:rPr lang="nb-NO" dirty="0" err="1"/>
              <a:t>control</a:t>
            </a:r>
            <a:r>
              <a:rPr lang="nb-NO" dirty="0"/>
              <a:t> over en OU.</a:t>
            </a:r>
          </a:p>
          <a:p>
            <a:pPr marL="0" indent="0">
              <a:buNone/>
            </a:pPr>
            <a:endParaRPr lang="nb-NO" dirty="0"/>
          </a:p>
          <a:p>
            <a:pPr marL="0" indent="0">
              <a:buNone/>
            </a:pPr>
            <a:r>
              <a:rPr lang="nb-NO" dirty="0"/>
              <a:t>Dette gjør vi gjerne for å tildele mindre </a:t>
            </a:r>
            <a:r>
              <a:rPr lang="nb-NO" dirty="0" err="1"/>
              <a:t>adminstrative</a:t>
            </a:r>
            <a:r>
              <a:rPr lang="nb-NO" dirty="0"/>
              <a:t> oppgaver til en sikkerhetsgruppe.</a:t>
            </a:r>
          </a:p>
          <a:p>
            <a:pPr marL="0" indent="0">
              <a:buNone/>
            </a:pPr>
            <a:endParaRPr lang="nb-NO" dirty="0"/>
          </a:p>
          <a:p>
            <a:pPr marL="0" indent="0">
              <a:buNone/>
            </a:pPr>
            <a:r>
              <a:rPr lang="nb-NO" dirty="0"/>
              <a:t>For eksempel kan de få ansvar for å resette passord på </a:t>
            </a:r>
            <a:r>
              <a:rPr lang="nb-NO" dirty="0" err="1"/>
              <a:t>objecter</a:t>
            </a:r>
            <a:r>
              <a:rPr lang="nb-NO" dirty="0"/>
              <a:t> som er plassert i </a:t>
            </a:r>
            <a:r>
              <a:rPr lang="nb-NO" dirty="0" err="1"/>
              <a:t>Ouen</a:t>
            </a:r>
            <a:r>
              <a:rPr lang="nb-NO" dirty="0"/>
              <a:t> de får delegert kontroll over.</a:t>
            </a:r>
          </a:p>
        </p:txBody>
      </p:sp>
    </p:spTree>
    <p:extLst>
      <p:ext uri="{BB962C8B-B14F-4D97-AF65-F5344CB8AC3E}">
        <p14:creationId xmlns:p14="http://schemas.microsoft.com/office/powerpoint/2010/main" val="1987227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C235CB1-9E96-475B-9C12-43705E5BBC47}"/>
              </a:ext>
            </a:extLst>
          </p:cNvPr>
          <p:cNvSpPr>
            <a:spLocks noGrp="1"/>
          </p:cNvSpPr>
          <p:nvPr>
            <p:ph type="title"/>
          </p:nvPr>
        </p:nvSpPr>
        <p:spPr/>
        <p:txBody>
          <a:bodyPr/>
          <a:lstStyle/>
          <a:p>
            <a:r>
              <a:rPr lang="nb-NO" dirty="0"/>
              <a:t>User </a:t>
            </a:r>
            <a:r>
              <a:rPr lang="nb-NO" dirty="0" err="1"/>
              <a:t>accounts</a:t>
            </a:r>
            <a:endParaRPr lang="nb-NO" dirty="0"/>
          </a:p>
        </p:txBody>
      </p:sp>
      <p:sp>
        <p:nvSpPr>
          <p:cNvPr id="3" name="Plassholder for innhold 2">
            <a:extLst>
              <a:ext uri="{FF2B5EF4-FFF2-40B4-BE49-F238E27FC236}">
                <a16:creationId xmlns:a16="http://schemas.microsoft.com/office/drawing/2014/main" id="{6C7872F0-F58E-4EC5-A50A-CEA838D66668}"/>
              </a:ext>
            </a:extLst>
          </p:cNvPr>
          <p:cNvSpPr>
            <a:spLocks noGrp="1"/>
          </p:cNvSpPr>
          <p:nvPr>
            <p:ph idx="1"/>
          </p:nvPr>
        </p:nvSpPr>
        <p:spPr/>
        <p:txBody>
          <a:bodyPr/>
          <a:lstStyle/>
          <a:p>
            <a:pPr marL="0" indent="0">
              <a:buNone/>
            </a:pPr>
            <a:r>
              <a:rPr lang="nb-NO" dirty="0"/>
              <a:t>Å lage kontoer i AD er veldig likt som lokalt på </a:t>
            </a:r>
            <a:r>
              <a:rPr lang="nb-NO" dirty="0" err="1"/>
              <a:t>windows</a:t>
            </a:r>
            <a:r>
              <a:rPr lang="nb-NO" dirty="0"/>
              <a:t>. </a:t>
            </a:r>
          </a:p>
          <a:p>
            <a:pPr marL="0" indent="0">
              <a:buNone/>
            </a:pPr>
            <a:endParaRPr lang="nb-NO" dirty="0"/>
          </a:p>
          <a:p>
            <a:pPr marL="0" indent="0">
              <a:buNone/>
            </a:pPr>
            <a:r>
              <a:rPr lang="nb-NO" dirty="0"/>
              <a:t>En </a:t>
            </a:r>
            <a:r>
              <a:rPr lang="nb-NO" dirty="0" err="1"/>
              <a:t>Domain</a:t>
            </a:r>
            <a:r>
              <a:rPr lang="nb-NO" dirty="0"/>
              <a:t> </a:t>
            </a:r>
            <a:r>
              <a:rPr lang="nb-NO" dirty="0" err="1"/>
              <a:t>Account</a:t>
            </a:r>
            <a:r>
              <a:rPr lang="nb-NO" dirty="0"/>
              <a:t> er en som eksisterer i AD, og lages på en </a:t>
            </a:r>
            <a:r>
              <a:rPr lang="nb-NO" dirty="0" err="1"/>
              <a:t>Domain</a:t>
            </a:r>
            <a:r>
              <a:rPr lang="nb-NO" dirty="0"/>
              <a:t> Controller. Når du logger inn på en maskin med en </a:t>
            </a:r>
            <a:r>
              <a:rPr lang="nb-NO" dirty="0" err="1"/>
              <a:t>Domain</a:t>
            </a:r>
            <a:r>
              <a:rPr lang="nb-NO" dirty="0"/>
              <a:t> </a:t>
            </a:r>
            <a:r>
              <a:rPr lang="nb-NO" dirty="0" err="1"/>
              <a:t>Account</a:t>
            </a:r>
            <a:r>
              <a:rPr lang="nb-NO" dirty="0"/>
              <a:t> sender maskinen </a:t>
            </a:r>
            <a:r>
              <a:rPr lang="nb-NO" dirty="0" err="1"/>
              <a:t>pålogginsrequest</a:t>
            </a:r>
            <a:r>
              <a:rPr lang="nb-NO" dirty="0"/>
              <a:t> til nærmeste DC, og man vil få en «Kerberos Token» tilbake som brukes for Autentisering.</a:t>
            </a:r>
          </a:p>
          <a:p>
            <a:pPr marL="0" indent="0">
              <a:buNone/>
            </a:pPr>
            <a:endParaRPr lang="nb-NO" dirty="0"/>
          </a:p>
          <a:p>
            <a:pPr marL="0" indent="0">
              <a:buNone/>
            </a:pPr>
            <a:r>
              <a:rPr lang="nb-NO" dirty="0" err="1"/>
              <a:t>Default</a:t>
            </a:r>
            <a:r>
              <a:rPr lang="nb-NO" dirty="0"/>
              <a:t> vil nye brukere i et Domene bruke lokal profil, akkurat som en </a:t>
            </a:r>
            <a:r>
              <a:rPr lang="nb-NO" dirty="0" err="1"/>
              <a:t>Local</a:t>
            </a:r>
            <a:r>
              <a:rPr lang="nb-NO" dirty="0"/>
              <a:t> User. Man må konfigurere </a:t>
            </a:r>
            <a:r>
              <a:rPr lang="nb-NO" dirty="0" err="1"/>
              <a:t>roaming</a:t>
            </a:r>
            <a:r>
              <a:rPr lang="nb-NO" dirty="0"/>
              <a:t> </a:t>
            </a:r>
            <a:r>
              <a:rPr lang="nb-NO" dirty="0" err="1"/>
              <a:t>profile</a:t>
            </a:r>
            <a:r>
              <a:rPr lang="nb-NO" dirty="0"/>
              <a:t> hvis man ønsker å bruke det.</a:t>
            </a:r>
          </a:p>
        </p:txBody>
      </p:sp>
      <p:pic>
        <p:nvPicPr>
          <p:cNvPr id="5" name="Bilde 4">
            <a:extLst>
              <a:ext uri="{FF2B5EF4-FFF2-40B4-BE49-F238E27FC236}">
                <a16:creationId xmlns:a16="http://schemas.microsoft.com/office/drawing/2014/main" id="{E3BDE4C6-3113-4A92-A3FA-3684901EC3F3}"/>
              </a:ext>
            </a:extLst>
          </p:cNvPr>
          <p:cNvPicPr>
            <a:picLocks noChangeAspect="1"/>
          </p:cNvPicPr>
          <p:nvPr/>
        </p:nvPicPr>
        <p:blipFill>
          <a:blip r:embed="rId2"/>
          <a:stretch>
            <a:fillRect/>
          </a:stretch>
        </p:blipFill>
        <p:spPr>
          <a:xfrm>
            <a:off x="3477468" y="4709936"/>
            <a:ext cx="4105848" cy="1114581"/>
          </a:xfrm>
          <a:prstGeom prst="rect">
            <a:avLst/>
          </a:prstGeom>
        </p:spPr>
      </p:pic>
    </p:spTree>
    <p:extLst>
      <p:ext uri="{BB962C8B-B14F-4D97-AF65-F5344CB8AC3E}">
        <p14:creationId xmlns:p14="http://schemas.microsoft.com/office/powerpoint/2010/main" val="3015135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C3CD560-D762-41F2-9E35-1052C67A401A}"/>
              </a:ext>
            </a:extLst>
          </p:cNvPr>
          <p:cNvSpPr>
            <a:spLocks noGrp="1"/>
          </p:cNvSpPr>
          <p:nvPr>
            <p:ph type="title"/>
          </p:nvPr>
        </p:nvSpPr>
        <p:spPr/>
        <p:txBody>
          <a:bodyPr/>
          <a:lstStyle/>
          <a:p>
            <a:r>
              <a:rPr lang="nb-NO" dirty="0"/>
              <a:t>Computer </a:t>
            </a:r>
            <a:r>
              <a:rPr lang="nb-NO" dirty="0" err="1"/>
              <a:t>account</a:t>
            </a:r>
            <a:endParaRPr lang="nb-NO" dirty="0"/>
          </a:p>
        </p:txBody>
      </p:sp>
      <p:sp>
        <p:nvSpPr>
          <p:cNvPr id="3" name="Plassholder for innhold 2">
            <a:extLst>
              <a:ext uri="{FF2B5EF4-FFF2-40B4-BE49-F238E27FC236}">
                <a16:creationId xmlns:a16="http://schemas.microsoft.com/office/drawing/2014/main" id="{5B1804A6-EF15-439B-8BCF-B82782DF125F}"/>
              </a:ext>
            </a:extLst>
          </p:cNvPr>
          <p:cNvSpPr>
            <a:spLocks noGrp="1"/>
          </p:cNvSpPr>
          <p:nvPr>
            <p:ph idx="1"/>
          </p:nvPr>
        </p:nvSpPr>
        <p:spPr/>
        <p:txBody>
          <a:bodyPr/>
          <a:lstStyle/>
          <a:p>
            <a:pPr marL="0" indent="0">
              <a:buNone/>
            </a:pPr>
            <a:r>
              <a:rPr lang="nb-NO" dirty="0"/>
              <a:t>En Datamaskinkonto blir laget automatisk i AD når man melder inn en datamaskin i domenet. På en maskinkonto holder AD selv kontroll på passordet, og vi som </a:t>
            </a:r>
            <a:r>
              <a:rPr lang="nb-NO" dirty="0" err="1"/>
              <a:t>admin</a:t>
            </a:r>
            <a:r>
              <a:rPr lang="nb-NO" dirty="0"/>
              <a:t> har ikke noe forhold til det.</a:t>
            </a:r>
          </a:p>
        </p:txBody>
      </p:sp>
      <p:pic>
        <p:nvPicPr>
          <p:cNvPr id="5" name="Bilde 4">
            <a:extLst>
              <a:ext uri="{FF2B5EF4-FFF2-40B4-BE49-F238E27FC236}">
                <a16:creationId xmlns:a16="http://schemas.microsoft.com/office/drawing/2014/main" id="{CFD55C64-2E8E-45D8-B1E9-94CEA5B80B00}"/>
              </a:ext>
            </a:extLst>
          </p:cNvPr>
          <p:cNvPicPr>
            <a:picLocks noChangeAspect="1"/>
          </p:cNvPicPr>
          <p:nvPr/>
        </p:nvPicPr>
        <p:blipFill>
          <a:blip r:embed="rId2"/>
          <a:stretch>
            <a:fillRect/>
          </a:stretch>
        </p:blipFill>
        <p:spPr>
          <a:xfrm>
            <a:off x="3585812" y="3028894"/>
            <a:ext cx="5020376" cy="800212"/>
          </a:xfrm>
          <a:prstGeom prst="rect">
            <a:avLst/>
          </a:prstGeom>
        </p:spPr>
      </p:pic>
      <p:pic>
        <p:nvPicPr>
          <p:cNvPr id="7" name="Bilde 6">
            <a:extLst>
              <a:ext uri="{FF2B5EF4-FFF2-40B4-BE49-F238E27FC236}">
                <a16:creationId xmlns:a16="http://schemas.microsoft.com/office/drawing/2014/main" id="{529FE33D-EAEA-4A5D-90BB-538B4B4F6810}"/>
              </a:ext>
            </a:extLst>
          </p:cNvPr>
          <p:cNvPicPr>
            <a:picLocks noChangeAspect="1"/>
          </p:cNvPicPr>
          <p:nvPr/>
        </p:nvPicPr>
        <p:blipFill>
          <a:blip r:embed="rId3"/>
          <a:stretch>
            <a:fillRect/>
          </a:stretch>
        </p:blipFill>
        <p:spPr>
          <a:xfrm>
            <a:off x="3172710" y="4356003"/>
            <a:ext cx="5601482" cy="352474"/>
          </a:xfrm>
          <a:prstGeom prst="rect">
            <a:avLst/>
          </a:prstGeom>
        </p:spPr>
      </p:pic>
    </p:spTree>
    <p:extLst>
      <p:ext uri="{BB962C8B-B14F-4D97-AF65-F5344CB8AC3E}">
        <p14:creationId xmlns:p14="http://schemas.microsoft.com/office/powerpoint/2010/main" val="1832672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B2D11A4-6E55-4037-B1B2-8EF6575FF99B}"/>
              </a:ext>
            </a:extLst>
          </p:cNvPr>
          <p:cNvSpPr>
            <a:spLocks noGrp="1"/>
          </p:cNvSpPr>
          <p:nvPr>
            <p:ph type="title"/>
          </p:nvPr>
        </p:nvSpPr>
        <p:spPr/>
        <p:txBody>
          <a:bodyPr/>
          <a:lstStyle/>
          <a:p>
            <a:r>
              <a:rPr lang="nb-NO" dirty="0"/>
              <a:t>Groups</a:t>
            </a:r>
          </a:p>
        </p:txBody>
      </p:sp>
      <p:sp>
        <p:nvSpPr>
          <p:cNvPr id="3" name="Plassholder for innhold 2">
            <a:extLst>
              <a:ext uri="{FF2B5EF4-FFF2-40B4-BE49-F238E27FC236}">
                <a16:creationId xmlns:a16="http://schemas.microsoft.com/office/drawing/2014/main" id="{5AFB7A1E-A9B0-4519-B698-46BE229EEC92}"/>
              </a:ext>
            </a:extLst>
          </p:cNvPr>
          <p:cNvSpPr>
            <a:spLocks noGrp="1"/>
          </p:cNvSpPr>
          <p:nvPr>
            <p:ph idx="1"/>
          </p:nvPr>
        </p:nvSpPr>
        <p:spPr/>
        <p:txBody>
          <a:bodyPr>
            <a:normAutofit fontScale="92500" lnSpcReduction="20000"/>
          </a:bodyPr>
          <a:lstStyle/>
          <a:p>
            <a:pPr marL="0" indent="0">
              <a:buNone/>
            </a:pPr>
            <a:r>
              <a:rPr lang="nb-NO" dirty="0"/>
              <a:t>Active Directory Groups er noe annerledes enn </a:t>
            </a:r>
            <a:r>
              <a:rPr lang="nb-NO" dirty="0" err="1"/>
              <a:t>Local</a:t>
            </a:r>
            <a:r>
              <a:rPr lang="nb-NO" dirty="0"/>
              <a:t> Groups.</a:t>
            </a:r>
          </a:p>
          <a:p>
            <a:pPr marL="0" indent="0">
              <a:buNone/>
            </a:pPr>
            <a:endParaRPr lang="nb-NO" dirty="0"/>
          </a:p>
          <a:p>
            <a:pPr marL="0" indent="0">
              <a:buNone/>
            </a:pPr>
            <a:r>
              <a:rPr lang="nb-NO" dirty="0"/>
              <a:t>For det første har vi 2 forskjellige Group Types, i tillegg har vi 3 forskjellige Group Scopes. </a:t>
            </a:r>
          </a:p>
          <a:p>
            <a:pPr marL="0" indent="0">
              <a:buNone/>
            </a:pPr>
            <a:r>
              <a:rPr lang="nb-NO" dirty="0"/>
              <a:t>Types:</a:t>
            </a:r>
          </a:p>
          <a:p>
            <a:pPr marL="0" indent="0">
              <a:buNone/>
            </a:pPr>
            <a:endParaRPr lang="nb-NO" dirty="0"/>
          </a:p>
          <a:p>
            <a:pPr marL="0" indent="0">
              <a:buNone/>
            </a:pPr>
            <a:r>
              <a:rPr lang="nb-NO" dirty="0"/>
              <a:t>Security: Dette er gruppetypen vi bruker for å gi tilgang og rettigheter.</a:t>
            </a:r>
          </a:p>
          <a:p>
            <a:pPr marL="0" indent="0">
              <a:buNone/>
            </a:pPr>
            <a:r>
              <a:rPr lang="nb-NO" dirty="0"/>
              <a:t>Distribution: Dette er </a:t>
            </a:r>
            <a:r>
              <a:rPr lang="nb-NO" dirty="0" err="1"/>
              <a:t>basically</a:t>
            </a:r>
            <a:r>
              <a:rPr lang="nb-NO" dirty="0"/>
              <a:t> en </a:t>
            </a:r>
            <a:r>
              <a:rPr lang="nb-NO" dirty="0" err="1"/>
              <a:t>mailing</a:t>
            </a:r>
            <a:r>
              <a:rPr lang="nb-NO" dirty="0"/>
              <a:t> liste, og brukes sammen med Exchange eller Exchange online for gruppesending av mail.</a:t>
            </a:r>
          </a:p>
          <a:p>
            <a:pPr marL="0" indent="0">
              <a:buNone/>
            </a:pPr>
            <a:endParaRPr lang="nb-NO" dirty="0"/>
          </a:p>
          <a:p>
            <a:pPr marL="0" indent="0">
              <a:buNone/>
            </a:pPr>
            <a:r>
              <a:rPr lang="nb-NO" dirty="0"/>
              <a:t>Scopes:</a:t>
            </a:r>
          </a:p>
          <a:p>
            <a:pPr marL="0" indent="0">
              <a:buNone/>
            </a:pPr>
            <a:endParaRPr lang="nb-NO" dirty="0"/>
          </a:p>
          <a:p>
            <a:pPr marL="0" indent="0">
              <a:buNone/>
            </a:pPr>
            <a:r>
              <a:rPr lang="nb-NO" dirty="0" err="1"/>
              <a:t>Domain</a:t>
            </a:r>
            <a:r>
              <a:rPr lang="nb-NO" dirty="0"/>
              <a:t> </a:t>
            </a:r>
            <a:r>
              <a:rPr lang="nb-NO" dirty="0" err="1"/>
              <a:t>Local</a:t>
            </a:r>
            <a:r>
              <a:rPr lang="nb-NO" dirty="0"/>
              <a:t>. Denne gruppen kan </a:t>
            </a:r>
            <a:r>
              <a:rPr lang="nb-NO" dirty="0" err="1"/>
              <a:t>gies</a:t>
            </a:r>
            <a:r>
              <a:rPr lang="nb-NO" dirty="0"/>
              <a:t> tilgang til ressurser i sitt eget domene, og inneholde medlemmer fra andre </a:t>
            </a:r>
            <a:r>
              <a:rPr lang="nb-NO" dirty="0" err="1"/>
              <a:t>trusted</a:t>
            </a:r>
            <a:r>
              <a:rPr lang="nb-NO" dirty="0"/>
              <a:t> domener.</a:t>
            </a:r>
          </a:p>
          <a:p>
            <a:pPr marL="0" indent="0">
              <a:buNone/>
            </a:pPr>
            <a:r>
              <a:rPr lang="nb-NO" dirty="0"/>
              <a:t>Global (</a:t>
            </a:r>
            <a:r>
              <a:rPr lang="nb-NO" dirty="0" err="1"/>
              <a:t>default</a:t>
            </a:r>
            <a:r>
              <a:rPr lang="nb-NO" dirty="0"/>
              <a:t>). Denne gruppen kan kun inneholde medlemmer fra sitt eget domene, men kan </a:t>
            </a:r>
            <a:r>
              <a:rPr lang="nb-NO" dirty="0" err="1"/>
              <a:t>gies</a:t>
            </a:r>
            <a:r>
              <a:rPr lang="nb-NO" dirty="0"/>
              <a:t> tilgang overalt hvor det er trust forhold.</a:t>
            </a:r>
          </a:p>
          <a:p>
            <a:pPr marL="0" indent="0">
              <a:buNone/>
            </a:pPr>
            <a:r>
              <a:rPr lang="nb-NO" dirty="0"/>
              <a:t>Universal. En universal </a:t>
            </a:r>
            <a:r>
              <a:rPr lang="nb-NO" dirty="0" err="1"/>
              <a:t>group</a:t>
            </a:r>
            <a:r>
              <a:rPr lang="nb-NO" dirty="0"/>
              <a:t> kan inneholde medlemmer fra alle </a:t>
            </a:r>
            <a:r>
              <a:rPr lang="nb-NO" dirty="0" err="1"/>
              <a:t>trusted</a:t>
            </a:r>
            <a:r>
              <a:rPr lang="nb-NO" dirty="0"/>
              <a:t> steder, og få tilgang til alle </a:t>
            </a:r>
            <a:r>
              <a:rPr lang="nb-NO" dirty="0" err="1"/>
              <a:t>trusted</a:t>
            </a:r>
            <a:r>
              <a:rPr lang="nb-NO" dirty="0"/>
              <a:t> domener.</a:t>
            </a:r>
          </a:p>
        </p:txBody>
      </p:sp>
    </p:spTree>
    <p:extLst>
      <p:ext uri="{BB962C8B-B14F-4D97-AF65-F5344CB8AC3E}">
        <p14:creationId xmlns:p14="http://schemas.microsoft.com/office/powerpoint/2010/main" val="4133628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4F428CE-FFC3-44FB-9517-03B7DC855EAC}"/>
              </a:ext>
            </a:extLst>
          </p:cNvPr>
          <p:cNvSpPr>
            <a:spLocks noGrp="1"/>
          </p:cNvSpPr>
          <p:nvPr>
            <p:ph type="title"/>
          </p:nvPr>
        </p:nvSpPr>
        <p:spPr/>
        <p:txBody>
          <a:bodyPr/>
          <a:lstStyle/>
          <a:p>
            <a:r>
              <a:rPr lang="nb-NO" dirty="0"/>
              <a:t>Group </a:t>
            </a:r>
            <a:r>
              <a:rPr lang="nb-NO" dirty="0" err="1"/>
              <a:t>nesting</a:t>
            </a:r>
            <a:endParaRPr lang="nb-NO" dirty="0"/>
          </a:p>
        </p:txBody>
      </p:sp>
      <p:sp>
        <p:nvSpPr>
          <p:cNvPr id="3" name="Plassholder for innhold 2">
            <a:extLst>
              <a:ext uri="{FF2B5EF4-FFF2-40B4-BE49-F238E27FC236}">
                <a16:creationId xmlns:a16="http://schemas.microsoft.com/office/drawing/2014/main" id="{46960343-83EC-4617-AAED-DD021D60C4F2}"/>
              </a:ext>
            </a:extLst>
          </p:cNvPr>
          <p:cNvSpPr>
            <a:spLocks noGrp="1"/>
          </p:cNvSpPr>
          <p:nvPr>
            <p:ph idx="1"/>
          </p:nvPr>
        </p:nvSpPr>
        <p:spPr/>
        <p:txBody>
          <a:bodyPr>
            <a:normAutofit lnSpcReduction="10000"/>
          </a:bodyPr>
          <a:lstStyle/>
          <a:p>
            <a:pPr marL="0" indent="0">
              <a:buNone/>
            </a:pPr>
            <a:r>
              <a:rPr lang="nb-NO" dirty="0"/>
              <a:t>På grunn av måten trust og </a:t>
            </a:r>
            <a:r>
              <a:rPr lang="nb-NO" dirty="0" err="1"/>
              <a:t>groups</a:t>
            </a:r>
            <a:r>
              <a:rPr lang="nb-NO" dirty="0"/>
              <a:t> er bygd opp på, har Microsoft en best </a:t>
            </a:r>
            <a:r>
              <a:rPr lang="nb-NO" dirty="0" err="1"/>
              <a:t>practice</a:t>
            </a:r>
            <a:r>
              <a:rPr lang="nb-NO" dirty="0"/>
              <a:t> for hvordan man designer </a:t>
            </a:r>
            <a:r>
              <a:rPr lang="nb-NO" dirty="0" err="1"/>
              <a:t>tilgangstyringen</a:t>
            </a:r>
            <a:r>
              <a:rPr lang="nb-NO" dirty="0"/>
              <a:t> og gruppene.</a:t>
            </a:r>
          </a:p>
          <a:p>
            <a:pPr marL="0" indent="0">
              <a:buNone/>
            </a:pPr>
            <a:endParaRPr lang="nb-NO" dirty="0"/>
          </a:p>
          <a:p>
            <a:pPr marL="0" indent="0">
              <a:buNone/>
            </a:pPr>
            <a:r>
              <a:rPr lang="nb-NO" dirty="0"/>
              <a:t>Huskeord, AGDLP</a:t>
            </a:r>
          </a:p>
          <a:p>
            <a:pPr marL="0" indent="0">
              <a:buNone/>
            </a:pPr>
            <a:r>
              <a:rPr lang="nb-NO" dirty="0" err="1"/>
              <a:t>Account</a:t>
            </a:r>
            <a:r>
              <a:rPr lang="nb-NO" dirty="0"/>
              <a:t> -&gt; Global -&gt; </a:t>
            </a:r>
            <a:r>
              <a:rPr lang="nb-NO" dirty="0" err="1"/>
              <a:t>Domain</a:t>
            </a:r>
            <a:r>
              <a:rPr lang="nb-NO" dirty="0"/>
              <a:t> </a:t>
            </a:r>
            <a:r>
              <a:rPr lang="nb-NO" dirty="0" err="1"/>
              <a:t>Local</a:t>
            </a:r>
            <a:r>
              <a:rPr lang="nb-NO" dirty="0"/>
              <a:t> -&gt;</a:t>
            </a:r>
            <a:r>
              <a:rPr lang="nb-NO" dirty="0" err="1"/>
              <a:t>Permissions</a:t>
            </a:r>
            <a:r>
              <a:rPr lang="nb-NO" dirty="0"/>
              <a:t> (Access/ACL)</a:t>
            </a:r>
          </a:p>
          <a:p>
            <a:pPr marL="0" indent="0">
              <a:buNone/>
            </a:pPr>
            <a:endParaRPr lang="nb-NO" dirty="0"/>
          </a:p>
          <a:p>
            <a:pPr marL="0" indent="0">
              <a:buNone/>
            </a:pPr>
            <a:r>
              <a:rPr lang="nb-NO" dirty="0"/>
              <a:t>Så man lager en brukerkonto, og legger den til som en medlem i en Global </a:t>
            </a:r>
            <a:r>
              <a:rPr lang="nb-NO" dirty="0" err="1"/>
              <a:t>security</a:t>
            </a:r>
            <a:r>
              <a:rPr lang="nb-NO" dirty="0"/>
              <a:t> </a:t>
            </a:r>
            <a:r>
              <a:rPr lang="nb-NO" dirty="0" err="1"/>
              <a:t>group</a:t>
            </a:r>
            <a:r>
              <a:rPr lang="nb-NO" dirty="0"/>
              <a:t>. Deretter kan man gi den Global gruppen </a:t>
            </a:r>
            <a:r>
              <a:rPr lang="nb-NO" dirty="0" err="1"/>
              <a:t>medlemsskap</a:t>
            </a:r>
            <a:r>
              <a:rPr lang="nb-NO" dirty="0"/>
              <a:t> i en </a:t>
            </a:r>
            <a:r>
              <a:rPr lang="nb-NO" dirty="0" err="1"/>
              <a:t>Domain</a:t>
            </a:r>
            <a:r>
              <a:rPr lang="nb-NO" dirty="0"/>
              <a:t> </a:t>
            </a:r>
            <a:r>
              <a:rPr lang="nb-NO" dirty="0" err="1"/>
              <a:t>Local</a:t>
            </a:r>
            <a:r>
              <a:rPr lang="nb-NO" dirty="0"/>
              <a:t> gruppe som er laget i domenet med ressursene. Deretter gir man tilgangene til denne </a:t>
            </a:r>
            <a:r>
              <a:rPr lang="nb-NO" dirty="0" err="1"/>
              <a:t>Domain</a:t>
            </a:r>
            <a:r>
              <a:rPr lang="nb-NO" dirty="0"/>
              <a:t> </a:t>
            </a:r>
            <a:r>
              <a:rPr lang="nb-NO" dirty="0" err="1"/>
              <a:t>Local</a:t>
            </a:r>
            <a:r>
              <a:rPr lang="nb-NO" dirty="0"/>
              <a:t> gruppen.</a:t>
            </a:r>
          </a:p>
          <a:p>
            <a:pPr marL="0" indent="0">
              <a:buNone/>
            </a:pPr>
            <a:endParaRPr lang="nb-NO" dirty="0"/>
          </a:p>
          <a:p>
            <a:pPr marL="0" indent="0">
              <a:buNone/>
            </a:pPr>
            <a:r>
              <a:rPr lang="nb-NO" dirty="0" err="1"/>
              <a:t>Voila</a:t>
            </a:r>
            <a:r>
              <a:rPr lang="nb-NO" dirty="0"/>
              <a:t>! Group </a:t>
            </a:r>
            <a:r>
              <a:rPr lang="nb-NO" dirty="0" err="1"/>
              <a:t>nesting</a:t>
            </a:r>
            <a:r>
              <a:rPr lang="nb-NO" dirty="0"/>
              <a:t>.</a:t>
            </a:r>
          </a:p>
          <a:p>
            <a:pPr marL="0" indent="0">
              <a:buNone/>
            </a:pPr>
            <a:endParaRPr lang="nb-NO" dirty="0"/>
          </a:p>
          <a:p>
            <a:pPr marL="0" indent="0">
              <a:buNone/>
            </a:pPr>
            <a:r>
              <a:rPr lang="nb-NO" dirty="0"/>
              <a:t>Det finnes også en med Universal group i midten (AGUDLP)</a:t>
            </a:r>
          </a:p>
        </p:txBody>
      </p:sp>
    </p:spTree>
    <p:extLst>
      <p:ext uri="{BB962C8B-B14F-4D97-AF65-F5344CB8AC3E}">
        <p14:creationId xmlns:p14="http://schemas.microsoft.com/office/powerpoint/2010/main" val="1203046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8831A39-62A2-4502-8F40-5467A47A99A5}"/>
              </a:ext>
            </a:extLst>
          </p:cNvPr>
          <p:cNvSpPr>
            <a:spLocks noGrp="1"/>
          </p:cNvSpPr>
          <p:nvPr>
            <p:ph type="title"/>
          </p:nvPr>
        </p:nvSpPr>
        <p:spPr/>
        <p:txBody>
          <a:bodyPr/>
          <a:lstStyle/>
          <a:p>
            <a:r>
              <a:rPr lang="nb-NO" dirty="0"/>
              <a:t>Active Directory </a:t>
            </a:r>
            <a:r>
              <a:rPr lang="nb-NO" dirty="0" err="1"/>
              <a:t>infrastructure</a:t>
            </a:r>
            <a:endParaRPr lang="nb-NO" dirty="0"/>
          </a:p>
        </p:txBody>
      </p:sp>
      <p:sp>
        <p:nvSpPr>
          <p:cNvPr id="3" name="Plassholder for innhold 2">
            <a:extLst>
              <a:ext uri="{FF2B5EF4-FFF2-40B4-BE49-F238E27FC236}">
                <a16:creationId xmlns:a16="http://schemas.microsoft.com/office/drawing/2014/main" id="{E3895C75-1767-413D-877D-522EB9A3D355}"/>
              </a:ext>
            </a:extLst>
          </p:cNvPr>
          <p:cNvSpPr>
            <a:spLocks noGrp="1"/>
          </p:cNvSpPr>
          <p:nvPr>
            <p:ph idx="1"/>
          </p:nvPr>
        </p:nvSpPr>
        <p:spPr/>
        <p:txBody>
          <a:bodyPr/>
          <a:lstStyle/>
          <a:p>
            <a:pPr marL="0" indent="0">
              <a:buNone/>
            </a:pPr>
            <a:r>
              <a:rPr lang="nb-NO" dirty="0"/>
              <a:t>I bunnen av ethvert domene eksisterer den en </a:t>
            </a:r>
            <a:r>
              <a:rPr lang="nb-NO" dirty="0" err="1"/>
              <a:t>forest</a:t>
            </a:r>
            <a:r>
              <a:rPr lang="nb-NO" dirty="0"/>
              <a:t>. En </a:t>
            </a:r>
            <a:r>
              <a:rPr lang="nb-NO" dirty="0" err="1"/>
              <a:t>forest</a:t>
            </a:r>
            <a:r>
              <a:rPr lang="nb-NO" dirty="0"/>
              <a:t> er Active Directory sin ytre administrative grense. Hvis man skal lage et nytt domene, så lager man i egentlig en ny </a:t>
            </a:r>
            <a:r>
              <a:rPr lang="nb-NO" dirty="0" err="1"/>
              <a:t>forest</a:t>
            </a:r>
            <a:r>
              <a:rPr lang="nb-NO" dirty="0"/>
              <a:t>, som blir navnebror med det første domenet du oppretter, et såkalt </a:t>
            </a:r>
            <a:r>
              <a:rPr lang="nb-NO" dirty="0" err="1"/>
              <a:t>root</a:t>
            </a:r>
            <a:r>
              <a:rPr lang="nb-NO" dirty="0"/>
              <a:t> </a:t>
            </a:r>
            <a:r>
              <a:rPr lang="nb-NO" dirty="0" err="1"/>
              <a:t>domain</a:t>
            </a:r>
            <a:r>
              <a:rPr lang="nb-NO" dirty="0"/>
              <a:t>. De aller fleste domener er gjerne et singel </a:t>
            </a:r>
            <a:r>
              <a:rPr lang="nb-NO" dirty="0" err="1"/>
              <a:t>domain</a:t>
            </a:r>
            <a:r>
              <a:rPr lang="nb-NO" dirty="0"/>
              <a:t> </a:t>
            </a:r>
            <a:r>
              <a:rPr lang="nb-NO" dirty="0" err="1"/>
              <a:t>forest</a:t>
            </a:r>
            <a:r>
              <a:rPr lang="nb-NO" dirty="0"/>
              <a:t>, som da kun består av dette </a:t>
            </a:r>
            <a:r>
              <a:rPr lang="nb-NO" dirty="0" err="1"/>
              <a:t>root</a:t>
            </a:r>
            <a:r>
              <a:rPr lang="nb-NO" dirty="0"/>
              <a:t> </a:t>
            </a:r>
            <a:r>
              <a:rPr lang="nb-NO" dirty="0" err="1"/>
              <a:t>domainet</a:t>
            </a:r>
            <a:r>
              <a:rPr lang="nb-NO" dirty="0"/>
              <a:t>. </a:t>
            </a:r>
          </a:p>
          <a:p>
            <a:pPr marL="0" indent="0">
              <a:buNone/>
            </a:pPr>
            <a:endParaRPr lang="nb-NO" dirty="0"/>
          </a:p>
          <a:p>
            <a:pPr marL="0" indent="0">
              <a:buNone/>
            </a:pPr>
            <a:r>
              <a:rPr lang="nb-NO" dirty="0"/>
              <a:t>Man kan opprette flere </a:t>
            </a:r>
            <a:r>
              <a:rPr lang="nb-NO" dirty="0" err="1"/>
              <a:t>tree</a:t>
            </a:r>
            <a:r>
              <a:rPr lang="nb-NO" dirty="0"/>
              <a:t> </a:t>
            </a:r>
            <a:r>
              <a:rPr lang="nb-NO" dirty="0" err="1"/>
              <a:t>domains</a:t>
            </a:r>
            <a:r>
              <a:rPr lang="nb-NO" dirty="0"/>
              <a:t> i en </a:t>
            </a:r>
            <a:r>
              <a:rPr lang="nb-NO" dirty="0" err="1"/>
              <a:t>forest</a:t>
            </a:r>
            <a:r>
              <a:rPr lang="nb-NO" dirty="0"/>
              <a:t>, og man kan lage </a:t>
            </a:r>
            <a:r>
              <a:rPr lang="nb-NO" dirty="0" err="1"/>
              <a:t>child</a:t>
            </a:r>
            <a:r>
              <a:rPr lang="nb-NO" dirty="0"/>
              <a:t> </a:t>
            </a:r>
            <a:r>
              <a:rPr lang="nb-NO" dirty="0" err="1"/>
              <a:t>domains</a:t>
            </a:r>
            <a:r>
              <a:rPr lang="nb-NO" dirty="0"/>
              <a:t> under </a:t>
            </a:r>
            <a:r>
              <a:rPr lang="nb-NO" dirty="0" err="1"/>
              <a:t>domains</a:t>
            </a:r>
            <a:r>
              <a:rPr lang="nb-NO" dirty="0"/>
              <a:t>. Felles for alle disse vil være at det innebygd i en Active Directory Forest ligger en </a:t>
            </a:r>
            <a:r>
              <a:rPr lang="nb-NO" dirty="0" err="1"/>
              <a:t>two</a:t>
            </a:r>
            <a:r>
              <a:rPr lang="nb-NO" dirty="0"/>
              <a:t> </a:t>
            </a:r>
            <a:r>
              <a:rPr lang="nb-NO" dirty="0" err="1"/>
              <a:t>way</a:t>
            </a:r>
            <a:r>
              <a:rPr lang="nb-NO" dirty="0"/>
              <a:t> trust. Dette vil si at alle domenene i en Forest som </a:t>
            </a:r>
            <a:r>
              <a:rPr lang="nb-NO" dirty="0" err="1"/>
              <a:t>default</a:t>
            </a:r>
            <a:r>
              <a:rPr lang="nb-NO" dirty="0"/>
              <a:t> stoler på hverandre, selv om det ikke ligger noen automatisk tildelte tilganger.</a:t>
            </a:r>
          </a:p>
        </p:txBody>
      </p:sp>
    </p:spTree>
    <p:extLst>
      <p:ext uri="{BB962C8B-B14F-4D97-AF65-F5344CB8AC3E}">
        <p14:creationId xmlns:p14="http://schemas.microsoft.com/office/powerpoint/2010/main" val="74430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28755F6-C2B5-40C5-9B92-143EBE27D4C4}"/>
              </a:ext>
            </a:extLst>
          </p:cNvPr>
          <p:cNvSpPr>
            <a:spLocks noGrp="1"/>
          </p:cNvSpPr>
          <p:nvPr>
            <p:ph type="title"/>
          </p:nvPr>
        </p:nvSpPr>
        <p:spPr/>
        <p:txBody>
          <a:bodyPr/>
          <a:lstStyle/>
          <a:p>
            <a:r>
              <a:rPr lang="nb-NO" dirty="0"/>
              <a:t>Active </a:t>
            </a:r>
            <a:r>
              <a:rPr lang="nb-NO" dirty="0" err="1"/>
              <a:t>directory</a:t>
            </a:r>
            <a:r>
              <a:rPr lang="nb-NO" dirty="0"/>
              <a:t> </a:t>
            </a:r>
            <a:r>
              <a:rPr lang="nb-NO" dirty="0" err="1"/>
              <a:t>forest</a:t>
            </a:r>
            <a:endParaRPr lang="nb-NO" dirty="0"/>
          </a:p>
        </p:txBody>
      </p:sp>
      <p:sp>
        <p:nvSpPr>
          <p:cNvPr id="3" name="Plassholder for innhold 2">
            <a:extLst>
              <a:ext uri="{FF2B5EF4-FFF2-40B4-BE49-F238E27FC236}">
                <a16:creationId xmlns:a16="http://schemas.microsoft.com/office/drawing/2014/main" id="{60D92077-EA11-44A0-96F3-15950504F75A}"/>
              </a:ext>
            </a:extLst>
          </p:cNvPr>
          <p:cNvSpPr>
            <a:spLocks noGrp="1"/>
          </p:cNvSpPr>
          <p:nvPr>
            <p:ph idx="1"/>
          </p:nvPr>
        </p:nvSpPr>
        <p:spPr>
          <a:xfrm>
            <a:off x="823384" y="1409496"/>
            <a:ext cx="4222353" cy="4530827"/>
          </a:xfrm>
        </p:spPr>
        <p:txBody>
          <a:bodyPr/>
          <a:lstStyle/>
          <a:p>
            <a:pPr marL="0" indent="0">
              <a:buNone/>
            </a:pPr>
            <a:r>
              <a:rPr lang="nb-NO" dirty="0"/>
              <a:t>En AD </a:t>
            </a:r>
            <a:r>
              <a:rPr lang="nb-NO" dirty="0" err="1"/>
              <a:t>forest</a:t>
            </a:r>
            <a:r>
              <a:rPr lang="nb-NO" dirty="0"/>
              <a:t> kan da bestå av mange «</a:t>
            </a:r>
            <a:r>
              <a:rPr lang="nb-NO" dirty="0" err="1"/>
              <a:t>tree</a:t>
            </a:r>
            <a:r>
              <a:rPr lang="nb-NO" dirty="0"/>
              <a:t> </a:t>
            </a:r>
            <a:r>
              <a:rPr lang="nb-NO" dirty="0" err="1"/>
              <a:t>domains</a:t>
            </a:r>
            <a:r>
              <a:rPr lang="nb-NO" dirty="0"/>
              <a:t>», og et «</a:t>
            </a:r>
            <a:r>
              <a:rPr lang="nb-NO" dirty="0" err="1"/>
              <a:t>tree</a:t>
            </a:r>
            <a:r>
              <a:rPr lang="nb-NO" dirty="0"/>
              <a:t> </a:t>
            </a:r>
            <a:r>
              <a:rPr lang="nb-NO" dirty="0" err="1"/>
              <a:t>domain</a:t>
            </a:r>
            <a:r>
              <a:rPr lang="nb-NO" dirty="0"/>
              <a:t>» kan inneholde et eller flere «</a:t>
            </a:r>
            <a:r>
              <a:rPr lang="nb-NO" dirty="0" err="1"/>
              <a:t>child</a:t>
            </a:r>
            <a:r>
              <a:rPr lang="nb-NO" dirty="0"/>
              <a:t> </a:t>
            </a:r>
            <a:r>
              <a:rPr lang="nb-NO" dirty="0" err="1"/>
              <a:t>domains</a:t>
            </a:r>
            <a:r>
              <a:rPr lang="nb-NO" dirty="0"/>
              <a:t>»</a:t>
            </a:r>
          </a:p>
          <a:p>
            <a:pPr marL="0" indent="0">
              <a:buNone/>
            </a:pPr>
            <a:endParaRPr lang="nb-NO" dirty="0"/>
          </a:p>
          <a:p>
            <a:pPr marL="0" indent="0">
              <a:buNone/>
            </a:pPr>
            <a:r>
              <a:rPr lang="nb-NO" dirty="0"/>
              <a:t>Det vil innad i </a:t>
            </a:r>
            <a:r>
              <a:rPr lang="nb-NO" dirty="0" err="1"/>
              <a:t>foresten</a:t>
            </a:r>
            <a:r>
              <a:rPr lang="nb-NO" dirty="0"/>
              <a:t> </a:t>
            </a:r>
            <a:r>
              <a:rPr lang="nb-NO" dirty="0" err="1"/>
              <a:t>default</a:t>
            </a:r>
            <a:r>
              <a:rPr lang="nb-NO" dirty="0"/>
              <a:t> være trust mellom disse domenene, og de kan da </a:t>
            </a:r>
            <a:r>
              <a:rPr lang="nb-NO" dirty="0" err="1"/>
              <a:t>gies</a:t>
            </a:r>
            <a:r>
              <a:rPr lang="nb-NO" dirty="0"/>
              <a:t> tilgang og rettigheter på tvers.</a:t>
            </a:r>
          </a:p>
        </p:txBody>
      </p:sp>
      <p:pic>
        <p:nvPicPr>
          <p:cNvPr id="1026" name="Picture 2" descr="See the source image">
            <a:extLst>
              <a:ext uri="{FF2B5EF4-FFF2-40B4-BE49-F238E27FC236}">
                <a16:creationId xmlns:a16="http://schemas.microsoft.com/office/drawing/2014/main" id="{97AD979C-4438-4C00-B145-8222A0356C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5737" y="1187777"/>
            <a:ext cx="6661866" cy="4752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325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E56C836-54A4-4A96-BE08-A25FF25654FD}"/>
              </a:ext>
            </a:extLst>
          </p:cNvPr>
          <p:cNvSpPr>
            <a:spLocks noGrp="1"/>
          </p:cNvSpPr>
          <p:nvPr>
            <p:ph type="title"/>
          </p:nvPr>
        </p:nvSpPr>
        <p:spPr/>
        <p:txBody>
          <a:bodyPr/>
          <a:lstStyle/>
          <a:p>
            <a:r>
              <a:rPr lang="nb-NO" dirty="0"/>
              <a:t>Forest </a:t>
            </a:r>
            <a:r>
              <a:rPr lang="nb-NO" dirty="0" err="1"/>
              <a:t>functional</a:t>
            </a:r>
            <a:r>
              <a:rPr lang="nb-NO" dirty="0"/>
              <a:t> </a:t>
            </a:r>
            <a:r>
              <a:rPr lang="nb-NO" dirty="0" err="1"/>
              <a:t>levels</a:t>
            </a:r>
            <a:endParaRPr lang="nb-NO" dirty="0"/>
          </a:p>
        </p:txBody>
      </p:sp>
      <p:sp>
        <p:nvSpPr>
          <p:cNvPr id="3" name="Plassholder for innhold 2">
            <a:extLst>
              <a:ext uri="{FF2B5EF4-FFF2-40B4-BE49-F238E27FC236}">
                <a16:creationId xmlns:a16="http://schemas.microsoft.com/office/drawing/2014/main" id="{924EFA0A-2BF2-482B-8691-DBB178705337}"/>
              </a:ext>
            </a:extLst>
          </p:cNvPr>
          <p:cNvSpPr>
            <a:spLocks noGrp="1"/>
          </p:cNvSpPr>
          <p:nvPr>
            <p:ph idx="1"/>
          </p:nvPr>
        </p:nvSpPr>
        <p:spPr/>
        <p:txBody>
          <a:bodyPr>
            <a:normAutofit fontScale="92500"/>
          </a:bodyPr>
          <a:lstStyle/>
          <a:p>
            <a:pPr marL="0" indent="0">
              <a:buNone/>
            </a:pPr>
            <a:r>
              <a:rPr lang="nb-NO" dirty="0"/>
              <a:t>Når man lager en ny </a:t>
            </a:r>
            <a:r>
              <a:rPr lang="nb-NO" dirty="0" err="1"/>
              <a:t>forest</a:t>
            </a:r>
            <a:r>
              <a:rPr lang="nb-NO" dirty="0"/>
              <a:t> kan man under installasjonen sette «Forest </a:t>
            </a:r>
            <a:r>
              <a:rPr lang="nb-NO" dirty="0" err="1"/>
              <a:t>Functional</a:t>
            </a:r>
            <a:r>
              <a:rPr lang="nb-NO" dirty="0"/>
              <a:t> Level» (FFL) og «</a:t>
            </a:r>
            <a:r>
              <a:rPr lang="nb-NO" dirty="0" err="1"/>
              <a:t>Domain</a:t>
            </a:r>
            <a:r>
              <a:rPr lang="nb-NO" dirty="0"/>
              <a:t> </a:t>
            </a:r>
            <a:r>
              <a:rPr lang="nb-NO" dirty="0" err="1"/>
              <a:t>Functional</a:t>
            </a:r>
            <a:r>
              <a:rPr lang="nb-NO" dirty="0"/>
              <a:t> Level» (DFL)</a:t>
            </a:r>
          </a:p>
          <a:p>
            <a:pPr marL="0" indent="0">
              <a:buNone/>
            </a:pPr>
            <a:endParaRPr lang="nb-NO" dirty="0"/>
          </a:p>
          <a:p>
            <a:pPr marL="0" indent="0">
              <a:buNone/>
            </a:pPr>
            <a:r>
              <a:rPr lang="nb-NO" dirty="0"/>
              <a:t>Dette setter nivået på hvor moderne funksjoner AD DS kan bruke i </a:t>
            </a:r>
            <a:r>
              <a:rPr lang="nb-NO" dirty="0" err="1"/>
              <a:t>foresten</a:t>
            </a:r>
            <a:r>
              <a:rPr lang="nb-NO" dirty="0"/>
              <a:t>. Altså kommunikasjonen mellom domenekontrollere. Den påvirker ikke vanlige </a:t>
            </a:r>
            <a:r>
              <a:rPr lang="nb-NO" dirty="0" err="1"/>
              <a:t>member</a:t>
            </a:r>
            <a:r>
              <a:rPr lang="nb-NO" dirty="0"/>
              <a:t> servers.</a:t>
            </a:r>
          </a:p>
          <a:p>
            <a:pPr marL="0" indent="0">
              <a:buNone/>
            </a:pPr>
            <a:endParaRPr lang="nb-NO" dirty="0"/>
          </a:p>
          <a:p>
            <a:pPr marL="0" indent="0">
              <a:buNone/>
            </a:pPr>
            <a:r>
              <a:rPr lang="nb-NO" dirty="0"/>
              <a:t>Grunnregelen er at et domene kan aldri ha lavere </a:t>
            </a:r>
            <a:r>
              <a:rPr lang="nb-NO" dirty="0" err="1"/>
              <a:t>functional</a:t>
            </a:r>
            <a:r>
              <a:rPr lang="nb-NO" dirty="0"/>
              <a:t> </a:t>
            </a:r>
            <a:r>
              <a:rPr lang="nb-NO" dirty="0" err="1"/>
              <a:t>level</a:t>
            </a:r>
            <a:r>
              <a:rPr lang="nb-NO" dirty="0"/>
              <a:t> enn </a:t>
            </a:r>
            <a:r>
              <a:rPr lang="nb-NO" dirty="0" err="1"/>
              <a:t>forest</a:t>
            </a:r>
            <a:r>
              <a:rPr lang="nb-NO" dirty="0"/>
              <a:t> den er medlem av, den må ha samme </a:t>
            </a:r>
            <a:r>
              <a:rPr lang="nb-NO" i="1" dirty="0"/>
              <a:t>eller høyere.</a:t>
            </a:r>
          </a:p>
          <a:p>
            <a:pPr marL="0" indent="0">
              <a:buNone/>
            </a:pPr>
            <a:endParaRPr lang="nb-NO" i="1" dirty="0"/>
          </a:p>
          <a:p>
            <a:pPr marL="0" indent="0">
              <a:buNone/>
            </a:pPr>
            <a:r>
              <a:rPr lang="nb-NO" dirty="0"/>
              <a:t>Så når man lager en ny </a:t>
            </a:r>
            <a:r>
              <a:rPr lang="nb-NO" dirty="0" err="1"/>
              <a:t>forest</a:t>
            </a:r>
            <a:r>
              <a:rPr lang="nb-NO" dirty="0"/>
              <a:t> må man tenke på infrastrukturen som allerede eksisterer. Du må sette FFL til den eldste versjonen av Windows server du har planer om å bruke som </a:t>
            </a:r>
            <a:r>
              <a:rPr lang="nb-NO" dirty="0" err="1"/>
              <a:t>Domain</a:t>
            </a:r>
            <a:r>
              <a:rPr lang="nb-NO" dirty="0"/>
              <a:t> Controller i et domene.</a:t>
            </a:r>
          </a:p>
          <a:p>
            <a:pPr marL="0" indent="0">
              <a:buNone/>
            </a:pPr>
            <a:endParaRPr lang="nb-NO" dirty="0"/>
          </a:p>
          <a:p>
            <a:pPr marL="0" indent="0">
              <a:buNone/>
            </a:pPr>
            <a:r>
              <a:rPr lang="nb-NO" dirty="0"/>
              <a:t>Per i dag er «Windows Server 2016» den </a:t>
            </a:r>
            <a:r>
              <a:rPr lang="nb-NO" dirty="0" err="1"/>
              <a:t>høyste</a:t>
            </a:r>
            <a:r>
              <a:rPr lang="nb-NO" dirty="0"/>
              <a:t> </a:t>
            </a:r>
            <a:r>
              <a:rPr lang="nb-NO" dirty="0" err="1"/>
              <a:t>functional</a:t>
            </a:r>
            <a:r>
              <a:rPr lang="nb-NO" dirty="0"/>
              <a:t> </a:t>
            </a:r>
            <a:r>
              <a:rPr lang="nb-NO" dirty="0" err="1"/>
              <a:t>level</a:t>
            </a:r>
            <a:r>
              <a:rPr lang="nb-NO" dirty="0"/>
              <a:t> vi kan velge.</a:t>
            </a:r>
          </a:p>
        </p:txBody>
      </p:sp>
    </p:spTree>
    <p:extLst>
      <p:ext uri="{BB962C8B-B14F-4D97-AF65-F5344CB8AC3E}">
        <p14:creationId xmlns:p14="http://schemas.microsoft.com/office/powerpoint/2010/main" val="487735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57C9568-7BCA-41AA-A7ED-D353C8C0D5D7}"/>
              </a:ext>
            </a:extLst>
          </p:cNvPr>
          <p:cNvSpPr>
            <a:spLocks noGrp="1"/>
          </p:cNvSpPr>
          <p:nvPr>
            <p:ph type="title"/>
          </p:nvPr>
        </p:nvSpPr>
        <p:spPr/>
        <p:txBody>
          <a:bodyPr/>
          <a:lstStyle/>
          <a:p>
            <a:r>
              <a:rPr lang="nb-NO" dirty="0"/>
              <a:t>Ad </a:t>
            </a:r>
            <a:r>
              <a:rPr lang="nb-NO" dirty="0" err="1"/>
              <a:t>sites</a:t>
            </a:r>
            <a:endParaRPr lang="nb-NO" dirty="0"/>
          </a:p>
        </p:txBody>
      </p:sp>
      <p:sp>
        <p:nvSpPr>
          <p:cNvPr id="3" name="Plassholder for innhold 2">
            <a:extLst>
              <a:ext uri="{FF2B5EF4-FFF2-40B4-BE49-F238E27FC236}">
                <a16:creationId xmlns:a16="http://schemas.microsoft.com/office/drawing/2014/main" id="{AED60CDF-14B0-453F-B086-65AAA8A2EF60}"/>
              </a:ext>
            </a:extLst>
          </p:cNvPr>
          <p:cNvSpPr>
            <a:spLocks noGrp="1"/>
          </p:cNvSpPr>
          <p:nvPr>
            <p:ph idx="1"/>
          </p:nvPr>
        </p:nvSpPr>
        <p:spPr/>
        <p:txBody>
          <a:bodyPr/>
          <a:lstStyle/>
          <a:p>
            <a:pPr marL="0" indent="0">
              <a:buNone/>
            </a:pPr>
            <a:r>
              <a:rPr lang="nb-NO" dirty="0"/>
              <a:t>En Active Directory Site er egentlig bare en logisk </a:t>
            </a:r>
            <a:r>
              <a:rPr lang="nb-NO" dirty="0" err="1"/>
              <a:t>inndelig</a:t>
            </a:r>
            <a:r>
              <a:rPr lang="nb-NO" dirty="0"/>
              <a:t> av subnett.</a:t>
            </a:r>
          </a:p>
          <a:p>
            <a:pPr marL="0" indent="0">
              <a:buNone/>
            </a:pPr>
            <a:endParaRPr lang="nb-NO" dirty="0"/>
          </a:p>
          <a:p>
            <a:pPr marL="0" indent="0">
              <a:buNone/>
            </a:pPr>
            <a:r>
              <a:rPr lang="nb-NO" dirty="0"/>
              <a:t>Man kan sette opp en </a:t>
            </a:r>
            <a:r>
              <a:rPr lang="nb-NO" dirty="0" err="1"/>
              <a:t>site</a:t>
            </a:r>
            <a:r>
              <a:rPr lang="nb-NO" dirty="0"/>
              <a:t> og kalle den hva man vil, og så kan man tildele den </a:t>
            </a:r>
            <a:r>
              <a:rPr lang="nb-NO" dirty="0" err="1"/>
              <a:t>siten</a:t>
            </a:r>
            <a:r>
              <a:rPr lang="nb-NO" dirty="0"/>
              <a:t> et subnett. Måten det vil fungere på da i AD er at alle servere og </a:t>
            </a:r>
            <a:r>
              <a:rPr lang="nb-NO" dirty="0" err="1"/>
              <a:t>clienter</a:t>
            </a:r>
            <a:r>
              <a:rPr lang="nb-NO" dirty="0"/>
              <a:t> som kobler til med en IP i den subnett ranger vil regnes som å tilhøre den </a:t>
            </a:r>
            <a:r>
              <a:rPr lang="nb-NO" dirty="0" err="1"/>
              <a:t>Siten</a:t>
            </a:r>
            <a:r>
              <a:rPr lang="nb-NO" dirty="0"/>
              <a:t>, og vil koble til sine nærmeste ressurser på den måten.</a:t>
            </a:r>
          </a:p>
          <a:p>
            <a:pPr marL="0" indent="0">
              <a:buNone/>
            </a:pPr>
            <a:endParaRPr lang="nb-NO" dirty="0"/>
          </a:p>
          <a:p>
            <a:pPr marL="0" indent="0">
              <a:buNone/>
            </a:pPr>
            <a:r>
              <a:rPr lang="nb-NO" dirty="0"/>
              <a:t>Sites er én av måtene man kan dele inn forskjellige kontorer i. Man kan også bare lage en egen OU for et bransjekontor, men den vil jo da ikke ha automatisk inndeling som en Site har.</a:t>
            </a:r>
          </a:p>
        </p:txBody>
      </p:sp>
    </p:spTree>
    <p:extLst>
      <p:ext uri="{BB962C8B-B14F-4D97-AF65-F5344CB8AC3E}">
        <p14:creationId xmlns:p14="http://schemas.microsoft.com/office/powerpoint/2010/main" val="3280852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BF0B671-5D10-4C45-A15A-0307EC422F17}"/>
              </a:ext>
            </a:extLst>
          </p:cNvPr>
          <p:cNvSpPr>
            <a:spLocks noGrp="1"/>
          </p:cNvSpPr>
          <p:nvPr>
            <p:ph type="title"/>
          </p:nvPr>
        </p:nvSpPr>
        <p:spPr/>
        <p:txBody>
          <a:bodyPr/>
          <a:lstStyle/>
          <a:p>
            <a:r>
              <a:rPr lang="nb-NO" dirty="0" err="1"/>
              <a:t>Fsmo</a:t>
            </a:r>
            <a:r>
              <a:rPr lang="nb-NO" dirty="0"/>
              <a:t> </a:t>
            </a:r>
          </a:p>
        </p:txBody>
      </p:sp>
      <p:sp>
        <p:nvSpPr>
          <p:cNvPr id="3" name="Plassholder for innhold 2">
            <a:extLst>
              <a:ext uri="{FF2B5EF4-FFF2-40B4-BE49-F238E27FC236}">
                <a16:creationId xmlns:a16="http://schemas.microsoft.com/office/drawing/2014/main" id="{3653E2D2-2B64-43D6-99B1-42A7AD1B7196}"/>
              </a:ext>
            </a:extLst>
          </p:cNvPr>
          <p:cNvSpPr>
            <a:spLocks noGrp="1"/>
          </p:cNvSpPr>
          <p:nvPr>
            <p:ph idx="1"/>
          </p:nvPr>
        </p:nvSpPr>
        <p:spPr/>
        <p:txBody>
          <a:bodyPr>
            <a:normAutofit fontScale="92500" lnSpcReduction="20000"/>
          </a:bodyPr>
          <a:lstStyle/>
          <a:p>
            <a:pPr marL="0" indent="0">
              <a:buNone/>
            </a:pPr>
            <a:r>
              <a:rPr lang="nb-NO" dirty="0"/>
              <a:t>Tidligere hadde vi </a:t>
            </a:r>
            <a:r>
              <a:rPr lang="nb-NO" dirty="0" err="1"/>
              <a:t>Primary</a:t>
            </a:r>
            <a:r>
              <a:rPr lang="nb-NO" dirty="0"/>
              <a:t> </a:t>
            </a:r>
            <a:r>
              <a:rPr lang="nb-NO" dirty="0" err="1"/>
              <a:t>Domain</a:t>
            </a:r>
            <a:r>
              <a:rPr lang="nb-NO" dirty="0"/>
              <a:t> Controller og </a:t>
            </a:r>
            <a:r>
              <a:rPr lang="nb-NO" dirty="0" err="1"/>
              <a:t>Backup</a:t>
            </a:r>
            <a:r>
              <a:rPr lang="nb-NO" dirty="0"/>
              <a:t> </a:t>
            </a:r>
            <a:r>
              <a:rPr lang="nb-NO" dirty="0" err="1"/>
              <a:t>Domain</a:t>
            </a:r>
            <a:r>
              <a:rPr lang="nb-NO" dirty="0"/>
              <a:t> Controllers. Hele dette systemet er nå byttet ut, og alle </a:t>
            </a:r>
            <a:r>
              <a:rPr lang="nb-NO" dirty="0" err="1"/>
              <a:t>domekontrollere</a:t>
            </a:r>
            <a:r>
              <a:rPr lang="nb-NO" dirty="0"/>
              <a:t> er likestilt, og deler informasjon i form av </a:t>
            </a:r>
            <a:r>
              <a:rPr lang="nb-NO" dirty="0" err="1"/>
              <a:t>replikering</a:t>
            </a:r>
            <a:r>
              <a:rPr lang="nb-NO" dirty="0"/>
              <a:t>. I stedet for PDC/BDC har vi fått noe som heter </a:t>
            </a:r>
            <a:r>
              <a:rPr lang="nb-NO" dirty="0" err="1"/>
              <a:t>Flexible</a:t>
            </a:r>
            <a:r>
              <a:rPr lang="nb-NO" dirty="0"/>
              <a:t> Single Masters </a:t>
            </a:r>
            <a:r>
              <a:rPr lang="nb-NO" dirty="0" err="1"/>
              <a:t>of</a:t>
            </a:r>
            <a:r>
              <a:rPr lang="nb-NO" dirty="0"/>
              <a:t> Operations. Det vil si at roller som tidligere var låst til en spesiell type DC kan nå plasseres hvor man selv ønsker i domenet, og om nødvendig </a:t>
            </a:r>
            <a:r>
              <a:rPr lang="nb-NO" dirty="0" err="1"/>
              <a:t>taes</a:t>
            </a:r>
            <a:r>
              <a:rPr lang="nb-NO" dirty="0"/>
              <a:t> over av en annen domenekontroller ved </a:t>
            </a:r>
            <a:r>
              <a:rPr lang="nb-NO" dirty="0" err="1"/>
              <a:t>f.eks</a:t>
            </a:r>
            <a:r>
              <a:rPr lang="nb-NO" dirty="0"/>
              <a:t> </a:t>
            </a:r>
            <a:r>
              <a:rPr lang="nb-NO" dirty="0" err="1"/>
              <a:t>failure</a:t>
            </a:r>
            <a:r>
              <a:rPr lang="nb-NO" dirty="0"/>
              <a:t>.</a:t>
            </a:r>
          </a:p>
          <a:p>
            <a:pPr marL="0" indent="0">
              <a:buNone/>
            </a:pPr>
            <a:endParaRPr lang="nb-NO" dirty="0"/>
          </a:p>
          <a:p>
            <a:pPr marL="0" indent="0">
              <a:buNone/>
            </a:pPr>
            <a:r>
              <a:rPr lang="nb-NO" dirty="0"/>
              <a:t>Rollene er som følger:</a:t>
            </a:r>
          </a:p>
          <a:p>
            <a:pPr marL="0" indent="0">
              <a:buNone/>
            </a:pPr>
            <a:endParaRPr lang="nb-NO" dirty="0"/>
          </a:p>
          <a:p>
            <a:pPr marL="0" indent="0">
              <a:buNone/>
            </a:pPr>
            <a:r>
              <a:rPr lang="nb-NO" dirty="0"/>
              <a:t>Forest </a:t>
            </a:r>
            <a:r>
              <a:rPr lang="nb-NO" dirty="0" err="1"/>
              <a:t>Wide</a:t>
            </a:r>
            <a:r>
              <a:rPr lang="nb-NO" dirty="0"/>
              <a:t> (1 per </a:t>
            </a:r>
            <a:r>
              <a:rPr lang="nb-NO" dirty="0" err="1"/>
              <a:t>forest</a:t>
            </a:r>
            <a:r>
              <a:rPr lang="nb-NO" dirty="0"/>
              <a:t>):</a:t>
            </a:r>
          </a:p>
          <a:p>
            <a:pPr marL="0" indent="0">
              <a:buNone/>
            </a:pPr>
            <a:r>
              <a:rPr lang="nb-NO" dirty="0" err="1"/>
              <a:t>Schema</a:t>
            </a:r>
            <a:r>
              <a:rPr lang="nb-NO" dirty="0"/>
              <a:t> Master</a:t>
            </a:r>
          </a:p>
          <a:p>
            <a:pPr marL="0" indent="0">
              <a:buNone/>
            </a:pPr>
            <a:r>
              <a:rPr lang="nb-NO" dirty="0" err="1"/>
              <a:t>Domain</a:t>
            </a:r>
            <a:r>
              <a:rPr lang="nb-NO" dirty="0"/>
              <a:t> </a:t>
            </a:r>
            <a:r>
              <a:rPr lang="nb-NO" dirty="0" err="1"/>
              <a:t>Naming</a:t>
            </a:r>
            <a:r>
              <a:rPr lang="nb-NO" dirty="0"/>
              <a:t> Master</a:t>
            </a:r>
          </a:p>
          <a:p>
            <a:pPr marL="0" indent="0">
              <a:buNone/>
            </a:pPr>
            <a:endParaRPr lang="nb-NO" dirty="0"/>
          </a:p>
          <a:p>
            <a:pPr marL="0" indent="0">
              <a:buNone/>
            </a:pPr>
            <a:r>
              <a:rPr lang="nb-NO" dirty="0" err="1"/>
              <a:t>Domain</a:t>
            </a:r>
            <a:r>
              <a:rPr lang="nb-NO" dirty="0"/>
              <a:t> </a:t>
            </a:r>
            <a:r>
              <a:rPr lang="nb-NO" dirty="0" err="1"/>
              <a:t>Wide</a:t>
            </a:r>
            <a:r>
              <a:rPr lang="nb-NO" dirty="0"/>
              <a:t> (1 per domene):</a:t>
            </a:r>
          </a:p>
          <a:p>
            <a:pPr marL="0" indent="0">
              <a:buNone/>
            </a:pPr>
            <a:r>
              <a:rPr lang="nb-NO" dirty="0"/>
              <a:t>PDC Emulator</a:t>
            </a:r>
            <a:br>
              <a:rPr lang="nb-NO" dirty="0"/>
            </a:br>
            <a:r>
              <a:rPr lang="nb-NO" dirty="0" err="1"/>
              <a:t>Infrastructure</a:t>
            </a:r>
            <a:r>
              <a:rPr lang="nb-NO" dirty="0"/>
              <a:t> Master</a:t>
            </a:r>
          </a:p>
          <a:p>
            <a:pPr marL="0" indent="0">
              <a:buNone/>
            </a:pPr>
            <a:r>
              <a:rPr lang="nb-NO" dirty="0"/>
              <a:t>RID Master</a:t>
            </a:r>
          </a:p>
        </p:txBody>
      </p:sp>
    </p:spTree>
    <p:extLst>
      <p:ext uri="{BB962C8B-B14F-4D97-AF65-F5344CB8AC3E}">
        <p14:creationId xmlns:p14="http://schemas.microsoft.com/office/powerpoint/2010/main" val="1399409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6F88B17-31DE-4F22-88A1-8C22F79AB7F3}"/>
              </a:ext>
            </a:extLst>
          </p:cNvPr>
          <p:cNvSpPr>
            <a:spLocks noGrp="1"/>
          </p:cNvSpPr>
          <p:nvPr>
            <p:ph type="title"/>
          </p:nvPr>
        </p:nvSpPr>
        <p:spPr/>
        <p:txBody>
          <a:bodyPr/>
          <a:lstStyle/>
          <a:p>
            <a:r>
              <a:rPr lang="nb-NO" dirty="0" err="1"/>
              <a:t>dns</a:t>
            </a:r>
            <a:endParaRPr lang="nb-NO" dirty="0"/>
          </a:p>
        </p:txBody>
      </p:sp>
      <p:sp>
        <p:nvSpPr>
          <p:cNvPr id="3" name="Plassholder for innhold 2">
            <a:extLst>
              <a:ext uri="{FF2B5EF4-FFF2-40B4-BE49-F238E27FC236}">
                <a16:creationId xmlns:a16="http://schemas.microsoft.com/office/drawing/2014/main" id="{A56D7781-9601-49E9-8483-ED4055AB4A5C}"/>
              </a:ext>
            </a:extLst>
          </p:cNvPr>
          <p:cNvSpPr>
            <a:spLocks noGrp="1"/>
          </p:cNvSpPr>
          <p:nvPr>
            <p:ph idx="1"/>
          </p:nvPr>
        </p:nvSpPr>
        <p:spPr/>
        <p:txBody>
          <a:bodyPr>
            <a:normAutofit fontScale="92500"/>
          </a:bodyPr>
          <a:lstStyle/>
          <a:p>
            <a:pPr marL="0" indent="0">
              <a:buNone/>
            </a:pPr>
            <a:r>
              <a:rPr lang="nb-NO" dirty="0" err="1"/>
              <a:t>Domain</a:t>
            </a:r>
            <a:r>
              <a:rPr lang="nb-NO" dirty="0"/>
              <a:t> </a:t>
            </a:r>
            <a:r>
              <a:rPr lang="nb-NO" dirty="0" err="1"/>
              <a:t>Naming</a:t>
            </a:r>
            <a:r>
              <a:rPr lang="nb-NO" dirty="0"/>
              <a:t> System er bygd inn i Active Directory, og man kan ikke bruke AD DS rollen uten. Dette er naturlig da hele domenet våres eksisterer som et DNS navn.</a:t>
            </a:r>
          </a:p>
          <a:p>
            <a:pPr marL="0" indent="0">
              <a:buNone/>
            </a:pPr>
            <a:endParaRPr lang="nb-NO" dirty="0"/>
          </a:p>
          <a:p>
            <a:pPr marL="0" indent="0">
              <a:buNone/>
            </a:pPr>
            <a:r>
              <a:rPr lang="nb-NO" dirty="0"/>
              <a:t>DNS serveren man installerer sammen med DC vil automatisk settes opp, og vil bruke den forrige DNS server </a:t>
            </a:r>
            <a:r>
              <a:rPr lang="nb-NO" dirty="0" err="1"/>
              <a:t>Ipen</a:t>
            </a:r>
            <a:r>
              <a:rPr lang="nb-NO" dirty="0"/>
              <a:t> du hadde i </a:t>
            </a:r>
            <a:r>
              <a:rPr lang="nb-NO" dirty="0" err="1"/>
              <a:t>config</a:t>
            </a:r>
            <a:r>
              <a:rPr lang="nb-NO" dirty="0"/>
              <a:t> som sin </a:t>
            </a:r>
            <a:r>
              <a:rPr lang="nb-NO" dirty="0" err="1"/>
              <a:t>default</a:t>
            </a:r>
            <a:r>
              <a:rPr lang="nb-NO" dirty="0"/>
              <a:t> forward.</a:t>
            </a:r>
          </a:p>
          <a:p>
            <a:pPr marL="0" indent="0">
              <a:buNone/>
            </a:pPr>
            <a:endParaRPr lang="nb-NO" dirty="0"/>
          </a:p>
          <a:p>
            <a:pPr marL="0" indent="0">
              <a:buNone/>
            </a:pPr>
            <a:r>
              <a:rPr lang="nb-NO" dirty="0"/>
              <a:t>AD DNS er delt opp i Forward Lookup Zone, Reverse Lookup Zone og Conditional Forwarder.</a:t>
            </a:r>
          </a:p>
          <a:p>
            <a:pPr marL="0" indent="0">
              <a:buNone/>
            </a:pPr>
            <a:endParaRPr lang="nb-NO" dirty="0"/>
          </a:p>
          <a:p>
            <a:pPr marL="0" indent="0">
              <a:buNone/>
            </a:pPr>
            <a:r>
              <a:rPr lang="nb-NO" dirty="0"/>
              <a:t>Forward </a:t>
            </a:r>
            <a:r>
              <a:rPr lang="nb-NO" dirty="0" err="1"/>
              <a:t>Lookup</a:t>
            </a:r>
            <a:r>
              <a:rPr lang="nb-NO" dirty="0"/>
              <a:t> er i hovedsak for å </a:t>
            </a:r>
            <a:r>
              <a:rPr lang="nb-NO" dirty="0" err="1"/>
              <a:t>solve</a:t>
            </a:r>
            <a:r>
              <a:rPr lang="nb-NO" dirty="0"/>
              <a:t> DNS navn til IP adresser ved hjelp av host records, men også andre tjenester og lokasjoner.</a:t>
            </a:r>
          </a:p>
          <a:p>
            <a:pPr marL="0" indent="0">
              <a:buNone/>
            </a:pPr>
            <a:r>
              <a:rPr lang="nb-NO" dirty="0"/>
              <a:t>Reverse Lookup er i hovedsak for IP til DNS navn, og inneholder PTR records.</a:t>
            </a:r>
          </a:p>
          <a:p>
            <a:pPr marL="0" indent="0">
              <a:buNone/>
            </a:pPr>
            <a:endParaRPr lang="nb-NO" dirty="0"/>
          </a:p>
          <a:p>
            <a:pPr marL="0" indent="0">
              <a:buNone/>
            </a:pPr>
            <a:r>
              <a:rPr lang="nb-NO" dirty="0" err="1"/>
              <a:t>Conditional</a:t>
            </a:r>
            <a:r>
              <a:rPr lang="nb-NO" dirty="0"/>
              <a:t> Forwarder brukes av DNS serveren som en forwarder for </a:t>
            </a:r>
            <a:r>
              <a:rPr lang="nb-NO" dirty="0" err="1"/>
              <a:t>spesifike</a:t>
            </a:r>
            <a:r>
              <a:rPr lang="nb-NO" dirty="0"/>
              <a:t> FQDN navn som man selv legger til.</a:t>
            </a:r>
          </a:p>
          <a:p>
            <a:pPr marL="0" indent="0">
              <a:buNone/>
            </a:pPr>
            <a:endParaRPr lang="nb-NO" dirty="0"/>
          </a:p>
          <a:p>
            <a:pPr marL="0" indent="0">
              <a:buNone/>
            </a:pPr>
            <a:endParaRPr lang="nb-NO" dirty="0"/>
          </a:p>
        </p:txBody>
      </p:sp>
    </p:spTree>
    <p:extLst>
      <p:ext uri="{BB962C8B-B14F-4D97-AF65-F5344CB8AC3E}">
        <p14:creationId xmlns:p14="http://schemas.microsoft.com/office/powerpoint/2010/main" val="495298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97A1E82-2C70-4966-8F9D-FCD74C18A401}"/>
              </a:ext>
            </a:extLst>
          </p:cNvPr>
          <p:cNvSpPr>
            <a:spLocks noGrp="1"/>
          </p:cNvSpPr>
          <p:nvPr>
            <p:ph type="title"/>
          </p:nvPr>
        </p:nvSpPr>
        <p:spPr/>
        <p:txBody>
          <a:bodyPr/>
          <a:lstStyle/>
          <a:p>
            <a:r>
              <a:rPr lang="nb-NO" dirty="0"/>
              <a:t>DNS</a:t>
            </a:r>
          </a:p>
        </p:txBody>
      </p:sp>
      <p:sp>
        <p:nvSpPr>
          <p:cNvPr id="3" name="Plassholder for innhold 2">
            <a:extLst>
              <a:ext uri="{FF2B5EF4-FFF2-40B4-BE49-F238E27FC236}">
                <a16:creationId xmlns:a16="http://schemas.microsoft.com/office/drawing/2014/main" id="{18C060A3-0FF4-4752-BBE6-EE8B8403896C}"/>
              </a:ext>
            </a:extLst>
          </p:cNvPr>
          <p:cNvSpPr>
            <a:spLocks noGrp="1"/>
          </p:cNvSpPr>
          <p:nvPr>
            <p:ph idx="1"/>
          </p:nvPr>
        </p:nvSpPr>
        <p:spPr/>
        <p:txBody>
          <a:bodyPr/>
          <a:lstStyle/>
          <a:p>
            <a:pPr marL="0" indent="0">
              <a:buNone/>
            </a:pPr>
            <a:r>
              <a:rPr lang="nb-NO" dirty="0"/>
              <a:t>Innad i både Forward og </a:t>
            </a:r>
            <a:r>
              <a:rPr lang="nb-NO" dirty="0" err="1"/>
              <a:t>Reverse</a:t>
            </a:r>
            <a:r>
              <a:rPr lang="nb-NO" dirty="0"/>
              <a:t> </a:t>
            </a:r>
            <a:r>
              <a:rPr lang="nb-NO" dirty="0" err="1"/>
              <a:t>Lookup</a:t>
            </a:r>
            <a:r>
              <a:rPr lang="nb-NO" dirty="0"/>
              <a:t> </a:t>
            </a:r>
            <a:r>
              <a:rPr lang="nb-NO" dirty="0" err="1"/>
              <a:t>zones</a:t>
            </a:r>
            <a:r>
              <a:rPr lang="nb-NO" dirty="0"/>
              <a:t>, kan man lage manuelle soner.</a:t>
            </a:r>
          </a:p>
          <a:p>
            <a:pPr marL="0" indent="0">
              <a:buNone/>
            </a:pPr>
            <a:endParaRPr lang="nb-NO" dirty="0"/>
          </a:p>
          <a:p>
            <a:pPr marL="0" indent="0">
              <a:buNone/>
            </a:pPr>
            <a:r>
              <a:rPr lang="nb-NO" dirty="0" err="1"/>
              <a:t>Primary</a:t>
            </a:r>
            <a:r>
              <a:rPr lang="nb-NO" dirty="0"/>
              <a:t> Zone: Dette er en </a:t>
            </a:r>
            <a:r>
              <a:rPr lang="nb-NO" dirty="0" err="1"/>
              <a:t>read</a:t>
            </a:r>
            <a:r>
              <a:rPr lang="nb-NO" dirty="0"/>
              <a:t>/</a:t>
            </a:r>
            <a:r>
              <a:rPr lang="nb-NO" dirty="0" err="1"/>
              <a:t>write</a:t>
            </a:r>
            <a:r>
              <a:rPr lang="nb-NO" dirty="0"/>
              <a:t> sone hvor vi legger inn data for et domenenavn. Dette vil </a:t>
            </a:r>
            <a:r>
              <a:rPr lang="nb-NO" dirty="0" err="1"/>
              <a:t>default</a:t>
            </a:r>
            <a:r>
              <a:rPr lang="nb-NO" dirty="0"/>
              <a:t> være det første domenet du lager når du har DNS på en Domenekontroller, som </a:t>
            </a:r>
            <a:r>
              <a:rPr lang="nb-NO" dirty="0" err="1"/>
              <a:t>f.eks</a:t>
            </a:r>
            <a:r>
              <a:rPr lang="nb-NO" dirty="0"/>
              <a:t> </a:t>
            </a:r>
            <a:r>
              <a:rPr lang="nb-NO" dirty="0" err="1"/>
              <a:t>bergfall.local</a:t>
            </a:r>
            <a:endParaRPr lang="nb-NO" dirty="0"/>
          </a:p>
          <a:p>
            <a:pPr marL="0" indent="0">
              <a:buNone/>
            </a:pPr>
            <a:endParaRPr lang="nb-NO" dirty="0"/>
          </a:p>
          <a:p>
            <a:pPr marL="0" indent="0">
              <a:buNone/>
            </a:pPr>
            <a:r>
              <a:rPr lang="nb-NO" dirty="0" err="1"/>
              <a:t>Secondary</a:t>
            </a:r>
            <a:r>
              <a:rPr lang="nb-NO" dirty="0"/>
              <a:t> Zone: En </a:t>
            </a:r>
            <a:r>
              <a:rPr lang="nb-NO" dirty="0" err="1"/>
              <a:t>Secondary</a:t>
            </a:r>
            <a:r>
              <a:rPr lang="nb-NO" dirty="0"/>
              <a:t> </a:t>
            </a:r>
            <a:r>
              <a:rPr lang="nb-NO" dirty="0" err="1"/>
              <a:t>zone</a:t>
            </a:r>
            <a:r>
              <a:rPr lang="nb-NO" dirty="0"/>
              <a:t> er en </a:t>
            </a:r>
            <a:r>
              <a:rPr lang="nb-NO" dirty="0" err="1"/>
              <a:t>read</a:t>
            </a:r>
            <a:r>
              <a:rPr lang="nb-NO" dirty="0"/>
              <a:t> </a:t>
            </a:r>
            <a:r>
              <a:rPr lang="nb-NO" dirty="0" err="1"/>
              <a:t>only</a:t>
            </a:r>
            <a:r>
              <a:rPr lang="nb-NO" dirty="0"/>
              <a:t> kopi av en annen </a:t>
            </a:r>
            <a:r>
              <a:rPr lang="nb-NO" dirty="0" err="1"/>
              <a:t>name</a:t>
            </a:r>
            <a:r>
              <a:rPr lang="nb-NO" dirty="0"/>
              <a:t> server sitt </a:t>
            </a:r>
            <a:r>
              <a:rPr lang="nb-NO" dirty="0" err="1"/>
              <a:t>Primary</a:t>
            </a:r>
            <a:r>
              <a:rPr lang="nb-NO" dirty="0"/>
              <a:t> Zone. Brukes ved </a:t>
            </a:r>
            <a:r>
              <a:rPr lang="nb-NO" dirty="0" err="1"/>
              <a:t>f.eks</a:t>
            </a:r>
            <a:r>
              <a:rPr lang="nb-NO" dirty="0"/>
              <a:t> </a:t>
            </a:r>
            <a:r>
              <a:rPr lang="nb-NO" dirty="0" err="1"/>
              <a:t>replikering</a:t>
            </a:r>
            <a:r>
              <a:rPr lang="nb-NO" dirty="0"/>
              <a:t> av data til en </a:t>
            </a:r>
            <a:r>
              <a:rPr lang="nb-NO" dirty="0" err="1"/>
              <a:t>remote</a:t>
            </a:r>
            <a:r>
              <a:rPr lang="nb-NO" dirty="0"/>
              <a:t> DNS, men du ønsker ikke å kunne legge inn nye </a:t>
            </a:r>
            <a:r>
              <a:rPr lang="nb-NO" dirty="0" err="1"/>
              <a:t>entries</a:t>
            </a:r>
            <a:r>
              <a:rPr lang="nb-NO" dirty="0"/>
              <a:t>. For å sette opp en </a:t>
            </a:r>
            <a:r>
              <a:rPr lang="nb-NO" dirty="0" err="1"/>
              <a:t>Secondary</a:t>
            </a:r>
            <a:r>
              <a:rPr lang="nb-NO" dirty="0"/>
              <a:t> </a:t>
            </a:r>
            <a:r>
              <a:rPr lang="nb-NO" dirty="0" err="1"/>
              <a:t>zone</a:t>
            </a:r>
            <a:r>
              <a:rPr lang="nb-NO" dirty="0"/>
              <a:t> må originalsonen tillate «Zone Transfer»</a:t>
            </a:r>
          </a:p>
          <a:p>
            <a:pPr marL="0" indent="0">
              <a:buNone/>
            </a:pPr>
            <a:endParaRPr lang="nb-NO" dirty="0"/>
          </a:p>
          <a:p>
            <a:pPr marL="0" indent="0">
              <a:buNone/>
            </a:pPr>
            <a:r>
              <a:rPr lang="nb-NO" dirty="0" err="1"/>
              <a:t>Stub</a:t>
            </a:r>
            <a:r>
              <a:rPr lang="nb-NO" dirty="0"/>
              <a:t> Zone: En </a:t>
            </a:r>
            <a:r>
              <a:rPr lang="nb-NO" dirty="0" err="1"/>
              <a:t>Stub</a:t>
            </a:r>
            <a:r>
              <a:rPr lang="nb-NO" dirty="0"/>
              <a:t> er en minimal «</a:t>
            </a:r>
            <a:r>
              <a:rPr lang="nb-NO" dirty="0" err="1"/>
              <a:t>secondary</a:t>
            </a:r>
            <a:r>
              <a:rPr lang="nb-NO" dirty="0"/>
              <a:t> </a:t>
            </a:r>
            <a:r>
              <a:rPr lang="nb-NO" dirty="0" err="1"/>
              <a:t>zone</a:t>
            </a:r>
            <a:r>
              <a:rPr lang="nb-NO" dirty="0"/>
              <a:t>» med kun de nødvendige referansene til sonen sin Start </a:t>
            </a:r>
            <a:r>
              <a:rPr lang="nb-NO" dirty="0" err="1"/>
              <a:t>of</a:t>
            </a:r>
            <a:r>
              <a:rPr lang="nb-NO" dirty="0"/>
              <a:t> </a:t>
            </a:r>
            <a:r>
              <a:rPr lang="nb-NO" dirty="0" err="1"/>
              <a:t>Authority</a:t>
            </a:r>
            <a:r>
              <a:rPr lang="nb-NO" dirty="0"/>
              <a:t> DNS server.</a:t>
            </a:r>
          </a:p>
        </p:txBody>
      </p:sp>
    </p:spTree>
    <p:extLst>
      <p:ext uri="{BB962C8B-B14F-4D97-AF65-F5344CB8AC3E}">
        <p14:creationId xmlns:p14="http://schemas.microsoft.com/office/powerpoint/2010/main" val="4030194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6F205C8D-726A-433A-91C8-11E7DCF50705}"/>
              </a:ext>
            </a:extLst>
          </p:cNvPr>
          <p:cNvSpPr>
            <a:spLocks noGrp="1"/>
          </p:cNvSpPr>
          <p:nvPr>
            <p:ph type="title"/>
          </p:nvPr>
        </p:nvSpPr>
        <p:spPr/>
        <p:txBody>
          <a:bodyPr/>
          <a:lstStyle/>
          <a:p>
            <a:r>
              <a:rPr lang="nb-NO" dirty="0"/>
              <a:t>OU og container</a:t>
            </a:r>
          </a:p>
        </p:txBody>
      </p:sp>
      <p:sp>
        <p:nvSpPr>
          <p:cNvPr id="3" name="Plassholder for innhold 2">
            <a:extLst>
              <a:ext uri="{FF2B5EF4-FFF2-40B4-BE49-F238E27FC236}">
                <a16:creationId xmlns:a16="http://schemas.microsoft.com/office/drawing/2014/main" id="{A9024FFA-E82F-4317-BA46-DF8A348949CF}"/>
              </a:ext>
            </a:extLst>
          </p:cNvPr>
          <p:cNvSpPr>
            <a:spLocks noGrp="1"/>
          </p:cNvSpPr>
          <p:nvPr>
            <p:ph idx="1"/>
          </p:nvPr>
        </p:nvSpPr>
        <p:spPr/>
        <p:txBody>
          <a:bodyPr>
            <a:normAutofit fontScale="92500" lnSpcReduction="10000"/>
          </a:bodyPr>
          <a:lstStyle/>
          <a:p>
            <a:pPr marL="0" indent="0">
              <a:buNone/>
            </a:pPr>
            <a:r>
              <a:rPr lang="nb-NO" dirty="0"/>
              <a:t>Når man oppretter et nytt domene lages det en del </a:t>
            </a:r>
            <a:r>
              <a:rPr lang="nb-NO" dirty="0" err="1"/>
              <a:t>Default</a:t>
            </a:r>
            <a:r>
              <a:rPr lang="nb-NO" dirty="0"/>
              <a:t> Containere vi kan se i </a:t>
            </a:r>
            <a:r>
              <a:rPr lang="nb-NO" dirty="0" err="1"/>
              <a:t>bl.a</a:t>
            </a:r>
            <a:r>
              <a:rPr lang="nb-NO" dirty="0"/>
              <a:t> AD Users and Computers.</a:t>
            </a:r>
          </a:p>
          <a:p>
            <a:pPr marL="0" indent="0">
              <a:buNone/>
            </a:pPr>
            <a:endParaRPr lang="nb-NO" dirty="0"/>
          </a:p>
          <a:p>
            <a:pPr marL="0" indent="0">
              <a:buNone/>
            </a:pPr>
            <a:r>
              <a:rPr lang="nb-NO" dirty="0"/>
              <a:t>En container er en ren katalogfunksjon som inneholder AD objekter.</a:t>
            </a:r>
          </a:p>
          <a:p>
            <a:pPr marL="0" indent="0">
              <a:buNone/>
            </a:pPr>
            <a:endParaRPr lang="nb-NO" dirty="0"/>
          </a:p>
          <a:p>
            <a:pPr marL="0" indent="0">
              <a:buNone/>
            </a:pPr>
            <a:r>
              <a:rPr lang="nb-NO" dirty="0"/>
              <a:t>En </a:t>
            </a:r>
            <a:r>
              <a:rPr lang="nb-NO" dirty="0" err="1"/>
              <a:t>Organizational</a:t>
            </a:r>
            <a:r>
              <a:rPr lang="nb-NO" dirty="0"/>
              <a:t> Unit, eller OU, er en vesentlig sterkere katalogfunksjon, som </a:t>
            </a:r>
            <a:r>
              <a:rPr lang="nb-NO" dirty="0" err="1"/>
              <a:t>tillatter</a:t>
            </a:r>
            <a:r>
              <a:rPr lang="nb-NO" dirty="0"/>
              <a:t> linking av GPO, og tildeling av kontroll.</a:t>
            </a:r>
          </a:p>
          <a:p>
            <a:pPr marL="0" indent="0">
              <a:buNone/>
            </a:pPr>
            <a:endParaRPr lang="nb-NO" dirty="0"/>
          </a:p>
          <a:p>
            <a:pPr marL="0" indent="0">
              <a:buNone/>
            </a:pPr>
            <a:r>
              <a:rPr lang="nb-NO" dirty="0"/>
              <a:t>Det vil si at vi bygger domenestrukturen våres ved hjelp av </a:t>
            </a:r>
            <a:r>
              <a:rPr lang="nb-NO" dirty="0" err="1"/>
              <a:t>OUer</a:t>
            </a:r>
            <a:r>
              <a:rPr lang="nb-NO" dirty="0"/>
              <a:t>, sånn at vi kan bruke de til å kontrollere tilganger og rettigheter. Den anbefalte måten å bygge OU struktur på er å planlegge hvilke </a:t>
            </a:r>
            <a:r>
              <a:rPr lang="nb-NO" dirty="0" err="1"/>
              <a:t>GPOer</a:t>
            </a:r>
            <a:r>
              <a:rPr lang="nb-NO" dirty="0"/>
              <a:t> man trenger, og deretter lage en fornuftig struktur som gjør at vi kan legge </a:t>
            </a:r>
            <a:r>
              <a:rPr lang="nb-NO" dirty="0" err="1"/>
              <a:t>GPOen</a:t>
            </a:r>
            <a:r>
              <a:rPr lang="nb-NO" dirty="0"/>
              <a:t> så tett på objektene som mulig.</a:t>
            </a:r>
          </a:p>
          <a:p>
            <a:pPr marL="0" indent="0">
              <a:buNone/>
            </a:pPr>
            <a:endParaRPr lang="nb-NO" i="1" dirty="0"/>
          </a:p>
          <a:p>
            <a:pPr marL="0" indent="0">
              <a:buNone/>
            </a:pPr>
            <a:r>
              <a:rPr lang="nb-NO" dirty="0"/>
              <a:t>For å se alle mapper og funksjoner i ADUC må man gå på </a:t>
            </a:r>
            <a:r>
              <a:rPr lang="nb-NO" dirty="0" err="1"/>
              <a:t>view</a:t>
            </a:r>
            <a:r>
              <a:rPr lang="nb-NO" dirty="0"/>
              <a:t> og sette på «Advanced </a:t>
            </a:r>
            <a:r>
              <a:rPr lang="nb-NO" dirty="0" err="1"/>
              <a:t>Features</a:t>
            </a:r>
            <a:r>
              <a:rPr lang="nb-NO" dirty="0"/>
              <a:t>»</a:t>
            </a:r>
          </a:p>
        </p:txBody>
      </p:sp>
    </p:spTree>
    <p:extLst>
      <p:ext uri="{BB962C8B-B14F-4D97-AF65-F5344CB8AC3E}">
        <p14:creationId xmlns:p14="http://schemas.microsoft.com/office/powerpoint/2010/main" val="2182251596"/>
      </p:ext>
    </p:extLst>
  </p:cSld>
  <p:clrMapOvr>
    <a:masterClrMapping/>
  </p:clrMapOvr>
</p:sld>
</file>

<file path=ppt/theme/theme1.xml><?xml version="1.0" encoding="utf-8"?>
<a:theme xmlns:a="http://schemas.openxmlformats.org/drawingml/2006/main" name="Kantoorthema">
  <a:themeElements>
    <a:clrScheme name="Centric colours">
      <a:dk1>
        <a:srgbClr val="000000"/>
      </a:dk1>
      <a:lt1>
        <a:srgbClr val="FFFFFF"/>
      </a:lt1>
      <a:dk2>
        <a:srgbClr val="009036"/>
      </a:dk2>
      <a:lt2>
        <a:srgbClr val="FFFFFF"/>
      </a:lt2>
      <a:accent1>
        <a:srgbClr val="005EA8"/>
      </a:accent1>
      <a:accent2>
        <a:srgbClr val="EE9D00"/>
      </a:accent2>
      <a:accent3>
        <a:srgbClr val="5EC5ED"/>
      </a:accent3>
      <a:accent4>
        <a:srgbClr val="E30045"/>
      </a:accent4>
      <a:accent5>
        <a:srgbClr val="FFED00"/>
      </a:accent5>
      <a:accent6>
        <a:srgbClr val="80197F"/>
      </a:accent6>
      <a:hlink>
        <a:srgbClr val="000000"/>
      </a:hlink>
      <a:folHlink>
        <a:srgbClr val="0000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Windows server PPT-1</Template>
  <TotalTime>2559</TotalTime>
  <Words>1441</Words>
  <Application>Microsoft Office PowerPoint</Application>
  <PresentationFormat>Widescreen</PresentationFormat>
  <Paragraphs>106</Paragraphs>
  <Slides>14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Kantoorthema</vt:lpstr>
      <vt:lpstr>Windows Server</vt:lpstr>
      <vt:lpstr>Active Directory infrastructure</vt:lpstr>
      <vt:lpstr>Active directory forest</vt:lpstr>
      <vt:lpstr>Forest functional levels</vt:lpstr>
      <vt:lpstr>Ad sites</vt:lpstr>
      <vt:lpstr>Fsmo </vt:lpstr>
      <vt:lpstr>dns</vt:lpstr>
      <vt:lpstr>DNS</vt:lpstr>
      <vt:lpstr>OU og container</vt:lpstr>
      <vt:lpstr>Delegate control</vt:lpstr>
      <vt:lpstr>User accounts</vt:lpstr>
      <vt:lpstr>Computer account</vt:lpstr>
      <vt:lpstr>Groups</vt:lpstr>
      <vt:lpstr>Group nesting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client</dc:title>
  <dc:creator>Frank Gulli</dc:creator>
  <cp:lastModifiedBy>Bergfall, Morten</cp:lastModifiedBy>
  <cp:revision>6</cp:revision>
  <dcterms:created xsi:type="dcterms:W3CDTF">2021-11-28T18:09:01Z</dcterms:created>
  <dcterms:modified xsi:type="dcterms:W3CDTF">2024-01-26T08:48:42Z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ec6f3c4-656f-44b6-be73-72350d231806_Enabled">
    <vt:lpwstr>true</vt:lpwstr>
  </property>
  <property fmtid="{D5CDD505-2E9C-101B-9397-08002B2CF9AE}" pid="3" name="MSIP_Label_8ec6f3c4-656f-44b6-be73-72350d231806_SetDate">
    <vt:lpwstr>2023-02-05T18:16:35Z</vt:lpwstr>
  </property>
  <property fmtid="{D5CDD505-2E9C-101B-9397-08002B2CF9AE}" pid="4" name="MSIP_Label_8ec6f3c4-656f-44b6-be73-72350d231806_Method">
    <vt:lpwstr>Privileged</vt:lpwstr>
  </property>
  <property fmtid="{D5CDD505-2E9C-101B-9397-08002B2CF9AE}" pid="5" name="MSIP_Label_8ec6f3c4-656f-44b6-be73-72350d231806_Name">
    <vt:lpwstr>8ec6f3c4-656f-44b6-be73-72350d231806</vt:lpwstr>
  </property>
  <property fmtid="{D5CDD505-2E9C-101B-9397-08002B2CF9AE}" pid="6" name="MSIP_Label_8ec6f3c4-656f-44b6-be73-72350d231806_SiteId">
    <vt:lpwstr>7e1792ae-4f1a-4ff7-b80b-57b69beb7168</vt:lpwstr>
  </property>
  <property fmtid="{D5CDD505-2E9C-101B-9397-08002B2CF9AE}" pid="7" name="MSIP_Label_8ec6f3c4-656f-44b6-be73-72350d231806_ActionId">
    <vt:lpwstr>f70f9115-4ea8-40b7-aa7f-6e47b828a8e0</vt:lpwstr>
  </property>
  <property fmtid="{D5CDD505-2E9C-101B-9397-08002B2CF9AE}" pid="8" name="MSIP_Label_8ec6f3c4-656f-44b6-be73-72350d231806_ContentBits">
    <vt:lpwstr>2</vt:lpwstr>
  </property>
</Properties>
</file>