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32" r:id="rId3"/>
    <p:sldId id="414" r:id="rId4"/>
    <p:sldId id="258" r:id="rId5"/>
    <p:sldId id="259" r:id="rId6"/>
    <p:sldId id="372" r:id="rId7"/>
    <p:sldId id="378" r:id="rId8"/>
    <p:sldId id="261" r:id="rId9"/>
    <p:sldId id="415" r:id="rId10"/>
    <p:sldId id="416" r:id="rId11"/>
    <p:sldId id="417" r:id="rId12"/>
    <p:sldId id="418" r:id="rId13"/>
    <p:sldId id="419" r:id="rId14"/>
    <p:sldId id="379" r:id="rId15"/>
    <p:sldId id="380" r:id="rId16"/>
    <p:sldId id="375" r:id="rId17"/>
    <p:sldId id="376" r:id="rId18"/>
    <p:sldId id="377" r:id="rId19"/>
    <p:sldId id="381" r:id="rId20"/>
    <p:sldId id="382" r:id="rId21"/>
    <p:sldId id="383" r:id="rId22"/>
    <p:sldId id="384" r:id="rId23"/>
    <p:sldId id="421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2" r:id="rId40"/>
    <p:sldId id="401" r:id="rId41"/>
    <p:sldId id="403" r:id="rId42"/>
    <p:sldId id="422" r:id="rId43"/>
    <p:sldId id="423" r:id="rId44"/>
    <p:sldId id="404" r:id="rId45"/>
    <p:sldId id="405" r:id="rId46"/>
    <p:sldId id="406" r:id="rId47"/>
    <p:sldId id="408" r:id="rId48"/>
    <p:sldId id="407" r:id="rId49"/>
    <p:sldId id="409" r:id="rId50"/>
    <p:sldId id="287" r:id="rId51"/>
    <p:sldId id="342" r:id="rId52"/>
    <p:sldId id="341" r:id="rId53"/>
    <p:sldId id="288" r:id="rId54"/>
    <p:sldId id="290" r:id="rId55"/>
    <p:sldId id="291" r:id="rId56"/>
    <p:sldId id="348" r:id="rId57"/>
    <p:sldId id="293" r:id="rId58"/>
    <p:sldId id="305" r:id="rId59"/>
    <p:sldId id="410" r:id="rId60"/>
    <p:sldId id="339" r:id="rId61"/>
    <p:sldId id="346" r:id="rId62"/>
    <p:sldId id="284" r:id="rId63"/>
    <p:sldId id="344" r:id="rId64"/>
    <p:sldId id="345" r:id="rId65"/>
    <p:sldId id="411" r:id="rId66"/>
    <p:sldId id="412" r:id="rId67"/>
    <p:sldId id="347" r:id="rId68"/>
    <p:sldId id="286" r:id="rId69"/>
    <p:sldId id="420" r:id="rId70"/>
    <p:sldId id="368" r:id="rId71"/>
    <p:sldId id="369" r:id="rId72"/>
    <p:sldId id="413" r:id="rId73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s Minet Kinge" initials="JMK" lastIdx="2" clrIdx="0"/>
  <p:cmAuthor id="1" name="Kinge, Jonas Minet" initials="KJM" lastIdx="1" clrIdx="1">
    <p:extLst>
      <p:ext uri="{19B8F6BF-5375-455C-9EA6-DF929625EA0E}">
        <p15:presenceInfo xmlns:p15="http://schemas.microsoft.com/office/powerpoint/2012/main" userId="S-1-5-21-1801674531-963894560-682003330-666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A0706-5CF7-4A02-957B-F8442D8B1327}" v="9" dt="2023-08-29T11:11:55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40" autoAdjust="0"/>
    <p:restoredTop sz="94660"/>
  </p:normalViewPr>
  <p:slideViewPr>
    <p:cSldViewPr>
      <p:cViewPr varScale="1">
        <p:scale>
          <a:sx n="63" d="100"/>
          <a:sy n="63" d="100"/>
        </p:scale>
        <p:origin x="83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17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ørn-Atle Reme" userId="bd30463f-b3e3-4af5-a412-240b4d1989f8" providerId="ADAL" clId="{0CEA0706-5CF7-4A02-957B-F8442D8B1327}"/>
    <pc:docChg chg="undo custSel addSld delSld modSld">
      <pc:chgData name="Bjørn-Atle Reme" userId="bd30463f-b3e3-4af5-a412-240b4d1989f8" providerId="ADAL" clId="{0CEA0706-5CF7-4A02-957B-F8442D8B1327}" dt="2023-08-29T11:14:24.433" v="86" actId="207"/>
      <pc:docMkLst>
        <pc:docMk/>
      </pc:docMkLst>
      <pc:sldChg chg="modSp mod">
        <pc:chgData name="Bjørn-Atle Reme" userId="bd30463f-b3e3-4af5-a412-240b4d1989f8" providerId="ADAL" clId="{0CEA0706-5CF7-4A02-957B-F8442D8B1327}" dt="2023-08-29T07:07:20.856" v="1" actId="113"/>
        <pc:sldMkLst>
          <pc:docMk/>
          <pc:sldMk cId="995936301" sldId="259"/>
        </pc:sldMkLst>
        <pc:spChg chg="mod">
          <ac:chgData name="Bjørn-Atle Reme" userId="bd30463f-b3e3-4af5-a412-240b4d1989f8" providerId="ADAL" clId="{0CEA0706-5CF7-4A02-957B-F8442D8B1327}" dt="2023-08-29T07:07:20.856" v="1" actId="113"/>
          <ac:spMkLst>
            <pc:docMk/>
            <pc:sldMk cId="995936301" sldId="259"/>
            <ac:spMk id="3" creationId="{00000000-0000-0000-0000-000000000000}"/>
          </ac:spMkLst>
        </pc:spChg>
      </pc:sldChg>
      <pc:sldChg chg="add del">
        <pc:chgData name="Bjørn-Atle Reme" userId="bd30463f-b3e3-4af5-a412-240b4d1989f8" providerId="ADAL" clId="{0CEA0706-5CF7-4A02-957B-F8442D8B1327}" dt="2023-08-29T07:42:57.923" v="32" actId="47"/>
        <pc:sldMkLst>
          <pc:docMk/>
          <pc:sldMk cId="1035774985" sldId="261"/>
        </pc:sldMkLst>
      </pc:sldChg>
      <pc:sldChg chg="modSp mod">
        <pc:chgData name="Bjørn-Atle Reme" userId="bd30463f-b3e3-4af5-a412-240b4d1989f8" providerId="ADAL" clId="{0CEA0706-5CF7-4A02-957B-F8442D8B1327}" dt="2023-08-29T07:45:20.946" v="46" actId="27636"/>
        <pc:sldMkLst>
          <pc:docMk/>
          <pc:sldMk cId="2707502676" sldId="284"/>
        </pc:sldMkLst>
        <pc:spChg chg="mod">
          <ac:chgData name="Bjørn-Atle Reme" userId="bd30463f-b3e3-4af5-a412-240b4d1989f8" providerId="ADAL" clId="{0CEA0706-5CF7-4A02-957B-F8442D8B1327}" dt="2023-08-29T07:45:20.946" v="46" actId="27636"/>
          <ac:spMkLst>
            <pc:docMk/>
            <pc:sldMk cId="2707502676" sldId="284"/>
            <ac:spMk id="3" creationId="{00000000-0000-0000-0000-000000000000}"/>
          </ac:spMkLst>
        </pc:spChg>
      </pc:sldChg>
      <pc:sldChg chg="modSp mod">
        <pc:chgData name="Bjørn-Atle Reme" userId="bd30463f-b3e3-4af5-a412-240b4d1989f8" providerId="ADAL" clId="{0CEA0706-5CF7-4A02-957B-F8442D8B1327}" dt="2023-08-29T07:10:21.723" v="4" actId="1076"/>
        <pc:sldMkLst>
          <pc:docMk/>
          <pc:sldMk cId="2827547354" sldId="291"/>
        </pc:sldMkLst>
        <pc:spChg chg="mod">
          <ac:chgData name="Bjørn-Atle Reme" userId="bd30463f-b3e3-4af5-a412-240b4d1989f8" providerId="ADAL" clId="{0CEA0706-5CF7-4A02-957B-F8442D8B1327}" dt="2023-08-29T07:10:18.333" v="3" actId="404"/>
          <ac:spMkLst>
            <pc:docMk/>
            <pc:sldMk cId="2827547354" sldId="291"/>
            <ac:spMk id="3" creationId="{00000000-0000-0000-0000-000000000000}"/>
          </ac:spMkLst>
        </pc:spChg>
        <pc:picChg chg="mod">
          <ac:chgData name="Bjørn-Atle Reme" userId="bd30463f-b3e3-4af5-a412-240b4d1989f8" providerId="ADAL" clId="{0CEA0706-5CF7-4A02-957B-F8442D8B1327}" dt="2023-08-29T07:10:21.723" v="4" actId="1076"/>
          <ac:picMkLst>
            <pc:docMk/>
            <pc:sldMk cId="2827547354" sldId="291"/>
            <ac:picMk id="5" creationId="{00000000-0000-0000-0000-000000000000}"/>
          </ac:picMkLst>
        </pc:picChg>
      </pc:sldChg>
      <pc:sldChg chg="modSp mod">
        <pc:chgData name="Bjørn-Atle Reme" userId="bd30463f-b3e3-4af5-a412-240b4d1989f8" providerId="ADAL" clId="{0CEA0706-5CF7-4A02-957B-F8442D8B1327}" dt="2023-08-29T07:10:41.365" v="8" actId="14100"/>
        <pc:sldMkLst>
          <pc:docMk/>
          <pc:sldMk cId="2980731425" sldId="348"/>
        </pc:sldMkLst>
        <pc:spChg chg="mod">
          <ac:chgData name="Bjørn-Atle Reme" userId="bd30463f-b3e3-4af5-a412-240b4d1989f8" providerId="ADAL" clId="{0CEA0706-5CF7-4A02-957B-F8442D8B1327}" dt="2023-08-29T07:10:26.369" v="6" actId="404"/>
          <ac:spMkLst>
            <pc:docMk/>
            <pc:sldMk cId="2980731425" sldId="348"/>
            <ac:spMk id="3" creationId="{00000000-0000-0000-0000-000000000000}"/>
          </ac:spMkLst>
        </pc:spChg>
        <pc:spChg chg="mod">
          <ac:chgData name="Bjørn-Atle Reme" userId="bd30463f-b3e3-4af5-a412-240b4d1989f8" providerId="ADAL" clId="{0CEA0706-5CF7-4A02-957B-F8442D8B1327}" dt="2023-08-29T07:10:41.365" v="8" actId="14100"/>
          <ac:spMkLst>
            <pc:docMk/>
            <pc:sldMk cId="2980731425" sldId="348"/>
            <ac:spMk id="4" creationId="{00000000-0000-0000-0000-000000000000}"/>
          </ac:spMkLst>
        </pc:spChg>
      </pc:sldChg>
      <pc:sldChg chg="modSp mod">
        <pc:chgData name="Bjørn-Atle Reme" userId="bd30463f-b3e3-4af5-a412-240b4d1989f8" providerId="ADAL" clId="{0CEA0706-5CF7-4A02-957B-F8442D8B1327}" dt="2023-08-29T09:53:10.046" v="69" actId="20577"/>
        <pc:sldMkLst>
          <pc:docMk/>
          <pc:sldMk cId="2844666900" sldId="375"/>
        </pc:sldMkLst>
        <pc:spChg chg="mod">
          <ac:chgData name="Bjørn-Atle Reme" userId="bd30463f-b3e3-4af5-a412-240b4d1989f8" providerId="ADAL" clId="{0CEA0706-5CF7-4A02-957B-F8442D8B1327}" dt="2023-08-29T09:53:10.046" v="69" actId="20577"/>
          <ac:spMkLst>
            <pc:docMk/>
            <pc:sldMk cId="2844666900" sldId="375"/>
            <ac:spMk id="6" creationId="{52F95888-87D6-83CA-9DC3-4EC9CEFFD873}"/>
          </ac:spMkLst>
        </pc:spChg>
      </pc:sldChg>
      <pc:sldChg chg="modSp mod">
        <pc:chgData name="Bjørn-Atle Reme" userId="bd30463f-b3e3-4af5-a412-240b4d1989f8" providerId="ADAL" clId="{0CEA0706-5CF7-4A02-957B-F8442D8B1327}" dt="2023-08-29T11:14:24.433" v="86" actId="207"/>
        <pc:sldMkLst>
          <pc:docMk/>
          <pc:sldMk cId="3687917851" sldId="400"/>
        </pc:sldMkLst>
        <pc:spChg chg="mod">
          <ac:chgData name="Bjørn-Atle Reme" userId="bd30463f-b3e3-4af5-a412-240b4d1989f8" providerId="ADAL" clId="{0CEA0706-5CF7-4A02-957B-F8442D8B1327}" dt="2023-08-29T11:14:18.993" v="85" actId="207"/>
          <ac:spMkLst>
            <pc:docMk/>
            <pc:sldMk cId="3687917851" sldId="400"/>
            <ac:spMk id="5" creationId="{74388DE0-9149-EF72-420A-D4D18324A187}"/>
          </ac:spMkLst>
        </pc:spChg>
        <pc:graphicFrameChg chg="modGraphic">
          <ac:chgData name="Bjørn-Atle Reme" userId="bd30463f-b3e3-4af5-a412-240b4d1989f8" providerId="ADAL" clId="{0CEA0706-5CF7-4A02-957B-F8442D8B1327}" dt="2023-08-29T11:14:24.433" v="86" actId="207"/>
          <ac:graphicFrameMkLst>
            <pc:docMk/>
            <pc:sldMk cId="3687917851" sldId="400"/>
            <ac:graphicFrameMk id="4" creationId="{0AF434B8-9D74-1A88-8E3C-B2AEB2552F88}"/>
          </ac:graphicFrameMkLst>
        </pc:graphicFrameChg>
      </pc:sldChg>
      <pc:sldChg chg="modSp mod">
        <pc:chgData name="Bjørn-Atle Reme" userId="bd30463f-b3e3-4af5-a412-240b4d1989f8" providerId="ADAL" clId="{0CEA0706-5CF7-4A02-957B-F8442D8B1327}" dt="2023-08-29T07:46:08.896" v="60" actId="20577"/>
        <pc:sldMkLst>
          <pc:docMk/>
          <pc:sldMk cId="2396161128" sldId="413"/>
        </pc:sldMkLst>
        <pc:spChg chg="mod">
          <ac:chgData name="Bjørn-Atle Reme" userId="bd30463f-b3e3-4af5-a412-240b4d1989f8" providerId="ADAL" clId="{0CEA0706-5CF7-4A02-957B-F8442D8B1327}" dt="2023-08-29T07:46:08.896" v="60" actId="20577"/>
          <ac:spMkLst>
            <pc:docMk/>
            <pc:sldMk cId="2396161128" sldId="413"/>
            <ac:spMk id="2" creationId="{22ABBFE7-F87B-02EF-D84B-9CD08F6DE41A}"/>
          </ac:spMkLst>
        </pc:spChg>
      </pc:sldChg>
      <pc:sldChg chg="addSp modSp add mod">
        <pc:chgData name="Bjørn-Atle Reme" userId="bd30463f-b3e3-4af5-a412-240b4d1989f8" providerId="ADAL" clId="{0CEA0706-5CF7-4A02-957B-F8442D8B1327}" dt="2023-08-29T07:43:03.576" v="35" actId="207"/>
        <pc:sldMkLst>
          <pc:docMk/>
          <pc:sldMk cId="4170302127" sldId="415"/>
        </pc:sldMkLst>
        <pc:spChg chg="add mod">
          <ac:chgData name="Bjørn-Atle Reme" userId="bd30463f-b3e3-4af5-a412-240b4d1989f8" providerId="ADAL" clId="{0CEA0706-5CF7-4A02-957B-F8442D8B1327}" dt="2023-08-29T07:43:03.576" v="35" actId="207"/>
          <ac:spMkLst>
            <pc:docMk/>
            <pc:sldMk cId="4170302127" sldId="415"/>
            <ac:spMk id="3" creationId="{A97462C4-8634-9412-747C-2B2D3DF33F05}"/>
          </ac:spMkLst>
        </pc:spChg>
      </pc:sldChg>
      <pc:sldChg chg="modSp add mod">
        <pc:chgData name="Bjørn-Atle Reme" userId="bd30463f-b3e3-4af5-a412-240b4d1989f8" providerId="ADAL" clId="{0CEA0706-5CF7-4A02-957B-F8442D8B1327}" dt="2023-08-29T07:43:12.832" v="38" actId="207"/>
        <pc:sldMkLst>
          <pc:docMk/>
          <pc:sldMk cId="2114566399" sldId="416"/>
        </pc:sldMkLst>
        <pc:spChg chg="mod">
          <ac:chgData name="Bjørn-Atle Reme" userId="bd30463f-b3e3-4af5-a412-240b4d1989f8" providerId="ADAL" clId="{0CEA0706-5CF7-4A02-957B-F8442D8B1327}" dt="2023-08-29T07:43:12.832" v="38" actId="207"/>
          <ac:spMkLst>
            <pc:docMk/>
            <pc:sldMk cId="2114566399" sldId="416"/>
            <ac:spMk id="3" creationId="{A97462C4-8634-9412-747C-2B2D3DF33F05}"/>
          </ac:spMkLst>
        </pc:spChg>
      </pc:sldChg>
      <pc:sldChg chg="modSp add mod">
        <pc:chgData name="Bjørn-Atle Reme" userId="bd30463f-b3e3-4af5-a412-240b4d1989f8" providerId="ADAL" clId="{0CEA0706-5CF7-4A02-957B-F8442D8B1327}" dt="2023-08-29T07:43:20.429" v="41" actId="207"/>
        <pc:sldMkLst>
          <pc:docMk/>
          <pc:sldMk cId="1644500583" sldId="417"/>
        </pc:sldMkLst>
        <pc:spChg chg="mod">
          <ac:chgData name="Bjørn-Atle Reme" userId="bd30463f-b3e3-4af5-a412-240b4d1989f8" providerId="ADAL" clId="{0CEA0706-5CF7-4A02-957B-F8442D8B1327}" dt="2023-08-29T07:43:20.429" v="41" actId="207"/>
          <ac:spMkLst>
            <pc:docMk/>
            <pc:sldMk cId="1644500583" sldId="417"/>
            <ac:spMk id="3" creationId="{A97462C4-8634-9412-747C-2B2D3DF33F05}"/>
          </ac:spMkLst>
        </pc:spChg>
      </pc:sldChg>
      <pc:sldChg chg="modSp add mod">
        <pc:chgData name="Bjørn-Atle Reme" userId="bd30463f-b3e3-4af5-a412-240b4d1989f8" providerId="ADAL" clId="{0CEA0706-5CF7-4A02-957B-F8442D8B1327}" dt="2023-08-29T07:43:28.013" v="44" actId="207"/>
        <pc:sldMkLst>
          <pc:docMk/>
          <pc:sldMk cId="209002630" sldId="418"/>
        </pc:sldMkLst>
        <pc:spChg chg="mod">
          <ac:chgData name="Bjørn-Atle Reme" userId="bd30463f-b3e3-4af5-a412-240b4d1989f8" providerId="ADAL" clId="{0CEA0706-5CF7-4A02-957B-F8442D8B1327}" dt="2023-08-29T07:43:28.013" v="44" actId="207"/>
          <ac:spMkLst>
            <pc:docMk/>
            <pc:sldMk cId="209002630" sldId="418"/>
            <ac:spMk id="3" creationId="{A97462C4-8634-9412-747C-2B2D3DF33F05}"/>
          </ac:spMkLst>
        </pc:spChg>
      </pc:sldChg>
      <pc:sldChg chg="delSp add mod">
        <pc:chgData name="Bjørn-Atle Reme" userId="bd30463f-b3e3-4af5-a412-240b4d1989f8" providerId="ADAL" clId="{0CEA0706-5CF7-4A02-957B-F8442D8B1327}" dt="2023-08-29T07:42:42.163" v="30" actId="478"/>
        <pc:sldMkLst>
          <pc:docMk/>
          <pc:sldMk cId="257034142" sldId="419"/>
        </pc:sldMkLst>
        <pc:spChg chg="del">
          <ac:chgData name="Bjørn-Atle Reme" userId="bd30463f-b3e3-4af5-a412-240b4d1989f8" providerId="ADAL" clId="{0CEA0706-5CF7-4A02-957B-F8442D8B1327}" dt="2023-08-29T07:42:42.163" v="30" actId="478"/>
          <ac:spMkLst>
            <pc:docMk/>
            <pc:sldMk cId="257034142" sldId="419"/>
            <ac:spMk id="3" creationId="{A97462C4-8634-9412-747C-2B2D3DF33F05}"/>
          </ac:spMkLst>
        </pc:spChg>
      </pc:sldChg>
      <pc:sldChg chg="modSp new mod">
        <pc:chgData name="Bjørn-Atle Reme" userId="bd30463f-b3e3-4af5-a412-240b4d1989f8" providerId="ADAL" clId="{0CEA0706-5CF7-4A02-957B-F8442D8B1327}" dt="2023-08-29T07:46:21" v="68" actId="20577"/>
        <pc:sldMkLst>
          <pc:docMk/>
          <pc:sldMk cId="47000392" sldId="420"/>
        </pc:sldMkLst>
        <pc:spChg chg="mod">
          <ac:chgData name="Bjørn-Atle Reme" userId="bd30463f-b3e3-4af5-a412-240b4d1989f8" providerId="ADAL" clId="{0CEA0706-5CF7-4A02-957B-F8442D8B1327}" dt="2023-08-29T07:46:21" v="68" actId="20577"/>
          <ac:spMkLst>
            <pc:docMk/>
            <pc:sldMk cId="47000392" sldId="420"/>
            <ac:spMk id="2" creationId="{51588444-DA2B-19B4-03B9-4AF8D1A82142}"/>
          </ac:spMkLst>
        </pc:spChg>
      </pc:sldChg>
      <pc:sldChg chg="modSp add mod">
        <pc:chgData name="Bjørn-Atle Reme" userId="bd30463f-b3e3-4af5-a412-240b4d1989f8" providerId="ADAL" clId="{0CEA0706-5CF7-4A02-957B-F8442D8B1327}" dt="2023-08-29T11:11:11.084" v="78" actId="20577"/>
        <pc:sldMkLst>
          <pc:docMk/>
          <pc:sldMk cId="1575770424" sldId="421"/>
        </pc:sldMkLst>
        <pc:graphicFrameChg chg="modGraphic">
          <ac:chgData name="Bjørn-Atle Reme" userId="bd30463f-b3e3-4af5-a412-240b4d1989f8" providerId="ADAL" clId="{0CEA0706-5CF7-4A02-957B-F8442D8B1327}" dt="2023-08-29T11:11:11.084" v="78" actId="20577"/>
          <ac:graphicFrameMkLst>
            <pc:docMk/>
            <pc:sldMk cId="1575770424" sldId="421"/>
            <ac:graphicFrameMk id="4" creationId="{BD329525-0FF4-3FA9-8FBE-2A8FEED9438B}"/>
          </ac:graphicFrameMkLst>
        </pc:graphicFrameChg>
      </pc:sldChg>
      <pc:sldChg chg="add">
        <pc:chgData name="Bjørn-Atle Reme" userId="bd30463f-b3e3-4af5-a412-240b4d1989f8" providerId="ADAL" clId="{0CEA0706-5CF7-4A02-957B-F8442D8B1327}" dt="2023-08-29T11:11:55.568" v="79"/>
        <pc:sldMkLst>
          <pc:docMk/>
          <pc:sldMk cId="3606451034" sldId="422"/>
        </pc:sldMkLst>
      </pc:sldChg>
      <pc:sldChg chg="add">
        <pc:chgData name="Bjørn-Atle Reme" userId="bd30463f-b3e3-4af5-a412-240b4d1989f8" providerId="ADAL" clId="{0CEA0706-5CF7-4A02-957B-F8442D8B1327}" dt="2023-08-29T11:11:55.568" v="79"/>
        <pc:sldMkLst>
          <pc:docMk/>
          <pc:sldMk cId="2989583244" sldId="4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255EC686-F92A-4568-9C52-E9139A523BB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41AD95C2-3358-42D8-8D1D-FD874149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7C0D40A2-48B7-4B22-AB5B-9F1C1887E40F}" type="datetimeFigureOut">
              <a:rPr lang="nb-NO" smtClean="0"/>
              <a:t>29.08.2023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1" tIns="45580" rIns="91161" bIns="4558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8818" y="4713647"/>
            <a:ext cx="5430519" cy="4465559"/>
          </a:xfrm>
          <a:prstGeom prst="rect">
            <a:avLst/>
          </a:prstGeom>
        </p:spPr>
        <p:txBody>
          <a:bodyPr vert="horz" lIns="91161" tIns="45580" rIns="91161" bIns="4558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CE191AA9-8BC6-482C-80AD-1C5F996969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6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4695-7427-4405-BA18-D46A8BA2317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144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3716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145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717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ff.no/regnskap/backstube-as/oslo/butikkhandel/IF5FC8W10M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8074578" cy="5148943"/>
          </a:xfrm>
        </p:spPr>
        <p:txBody>
          <a:bodyPr anchor="ctr">
            <a:normAutofit/>
          </a:bodyPr>
          <a:lstStyle/>
          <a:p>
            <a:pPr algn="l"/>
            <a:r>
              <a:rPr lang="nb-NO" sz="6000" dirty="0"/>
              <a:t>HØKON1201</a:t>
            </a:r>
            <a:br>
              <a:rPr lang="nb-NO" sz="6000" dirty="0"/>
            </a:b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Forelesning 2: Grunnleggende regnskapsforståelse </a:t>
            </a:r>
            <a:b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(kap. 2-2.4, 3-3.4, 4)</a:t>
            </a:r>
            <a:endParaRPr lang="en-US" sz="6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nb-NO" sz="2000" dirty="0">
                <a:solidFill>
                  <a:srgbClr val="FFFFFF"/>
                </a:solidFill>
              </a:rPr>
              <a:t>Bedriftsøkonomi</a:t>
            </a:r>
          </a:p>
        </p:txBody>
      </p:sp>
    </p:spTree>
    <p:extLst>
      <p:ext uri="{BB962C8B-B14F-4D97-AF65-F5344CB8AC3E}">
        <p14:creationId xmlns:p14="http://schemas.microsoft.com/office/powerpoint/2010/main" val="8673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Resultatoppstillingen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8CCB7787-4DBC-650D-FCCD-A9CFC16EB1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392" y="1340768"/>
          <a:ext cx="8596312" cy="518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944918023"/>
                    </a:ext>
                  </a:extLst>
                </a:gridCol>
                <a:gridCol w="5643984">
                  <a:extLst>
                    <a:ext uri="{9D8B030D-6E8A-4147-A177-3AD203B41FA5}">
                      <a16:colId xmlns:a16="http://schemas.microsoft.com/office/drawing/2014/main" val="738828205"/>
                    </a:ext>
                  </a:extLst>
                </a:gridCol>
              </a:tblGrid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Resultatoppstilling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99069"/>
                  </a:ext>
                </a:extLst>
              </a:tr>
              <a:tr h="304513">
                <a:tc>
                  <a:txBody>
                    <a:bodyPr/>
                    <a:lstStyle/>
                    <a:p>
                      <a:r>
                        <a:rPr lang="nb-NO" sz="1400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Inntekt fra den egentlige virksomheten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81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Annen driftsinntekt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Andre inntekter (salg av </a:t>
                      </a:r>
                      <a:r>
                        <a:rPr lang="nb-NO" sz="1400" i="1" dirty="0" err="1"/>
                        <a:t>feks</a:t>
                      </a:r>
                      <a:r>
                        <a:rPr lang="nb-NO" sz="1400" i="1" dirty="0"/>
                        <a:t> salg anleggsmidler)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703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Sum driftsinntekter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inntekter fra drift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035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Varekostnad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for varer knyttet til produksjon av varer som selges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214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Lønnskostnad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kostnader knyttet til å lønne ansatte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66607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Avskr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verdiforringelse av driftsmidler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7525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Nedskr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betydelig verdiforringelse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82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Annen driftskostnad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Restpost (kurs, konferanser, strøm, bredbånd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6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Driftsresultat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justering for finansposter og skatt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03796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Renteinntekt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4877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Rentekostnad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680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 før skatt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skattekostnad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301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 err="1"/>
                        <a:t>Skattekost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Betalbar skatt og endring i utsatt skatt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8322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Offisielt resultat – til EK eller utbytte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9331"/>
                  </a:ext>
                </a:extLst>
              </a:tr>
            </a:tbl>
          </a:graphicData>
        </a:graphic>
      </p:graphicFrame>
      <p:sp>
        <p:nvSpPr>
          <p:cNvPr id="3" name="Rektangel 2">
            <a:extLst>
              <a:ext uri="{FF2B5EF4-FFF2-40B4-BE49-F238E27FC236}">
                <a16:creationId xmlns:a16="http://schemas.microsoft.com/office/drawing/2014/main" id="{A97462C4-8634-9412-747C-2B2D3DF33F05}"/>
              </a:ext>
            </a:extLst>
          </p:cNvPr>
          <p:cNvSpPr/>
          <p:nvPr/>
        </p:nvSpPr>
        <p:spPr>
          <a:xfrm>
            <a:off x="479376" y="2661568"/>
            <a:ext cx="8928992" cy="39357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456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Resultatoppstillingen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8CCB7787-4DBC-650D-FCCD-A9CFC16EB1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392" y="1340768"/>
          <a:ext cx="8596312" cy="518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944918023"/>
                    </a:ext>
                  </a:extLst>
                </a:gridCol>
                <a:gridCol w="5643984">
                  <a:extLst>
                    <a:ext uri="{9D8B030D-6E8A-4147-A177-3AD203B41FA5}">
                      <a16:colId xmlns:a16="http://schemas.microsoft.com/office/drawing/2014/main" val="738828205"/>
                    </a:ext>
                  </a:extLst>
                </a:gridCol>
              </a:tblGrid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Resultatoppstilling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99069"/>
                  </a:ext>
                </a:extLst>
              </a:tr>
              <a:tr h="304513">
                <a:tc>
                  <a:txBody>
                    <a:bodyPr/>
                    <a:lstStyle/>
                    <a:p>
                      <a:r>
                        <a:rPr lang="nb-NO" sz="1400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Inntekt fra den egentlige virksomheten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81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Annen driftsinntekt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Andre inntekter (salg av </a:t>
                      </a:r>
                      <a:r>
                        <a:rPr lang="nb-NO" sz="1400" i="1" dirty="0" err="1"/>
                        <a:t>feks</a:t>
                      </a:r>
                      <a:r>
                        <a:rPr lang="nb-NO" sz="1400" i="1" dirty="0"/>
                        <a:t> salg anleggsmidler)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703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Sum driftsinntekter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inntekter fra drift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035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Varekostnad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for varer knyttet til produksjon av varer som selges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214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Lønnskostnad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kostnader knyttet til å lønne ansatte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66607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Avskr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verdiforringelse av driftsmidler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7525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Nedskr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betydelig verdiforringelse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82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Annen driftskostnad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Restpost (kurs, konferanser, strøm, bredbånd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6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Driftsresultat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justering for finansposter og skatt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03796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Renteinntekt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4877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Rentekostnad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680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 før skatt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skattekostnad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301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 err="1"/>
                        <a:t>Skattekost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Betalbar skatt og endring i utsatt skatt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8322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Offisielt resultat – til EK eller utbytte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9331"/>
                  </a:ext>
                </a:extLst>
              </a:tr>
            </a:tbl>
          </a:graphicData>
        </a:graphic>
      </p:graphicFrame>
      <p:sp>
        <p:nvSpPr>
          <p:cNvPr id="3" name="Rektangel 2">
            <a:extLst>
              <a:ext uri="{FF2B5EF4-FFF2-40B4-BE49-F238E27FC236}">
                <a16:creationId xmlns:a16="http://schemas.microsoft.com/office/drawing/2014/main" id="{A97462C4-8634-9412-747C-2B2D3DF33F05}"/>
              </a:ext>
            </a:extLst>
          </p:cNvPr>
          <p:cNvSpPr/>
          <p:nvPr/>
        </p:nvSpPr>
        <p:spPr>
          <a:xfrm>
            <a:off x="479376" y="4725144"/>
            <a:ext cx="8928992" cy="18722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450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Resultatoppstillingen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8CCB7787-4DBC-650D-FCCD-A9CFC16EB1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392" y="1340768"/>
          <a:ext cx="8596312" cy="518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944918023"/>
                    </a:ext>
                  </a:extLst>
                </a:gridCol>
                <a:gridCol w="5643984">
                  <a:extLst>
                    <a:ext uri="{9D8B030D-6E8A-4147-A177-3AD203B41FA5}">
                      <a16:colId xmlns:a16="http://schemas.microsoft.com/office/drawing/2014/main" val="738828205"/>
                    </a:ext>
                  </a:extLst>
                </a:gridCol>
              </a:tblGrid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Resultatoppstilling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99069"/>
                  </a:ext>
                </a:extLst>
              </a:tr>
              <a:tr h="304513">
                <a:tc>
                  <a:txBody>
                    <a:bodyPr/>
                    <a:lstStyle/>
                    <a:p>
                      <a:r>
                        <a:rPr lang="nb-NO" sz="1400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Inntekt fra den egentlige virksomheten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81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Annen driftsinntekt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Andre inntekter (salg av </a:t>
                      </a:r>
                      <a:r>
                        <a:rPr lang="nb-NO" sz="1400" i="1" dirty="0" err="1"/>
                        <a:t>feks</a:t>
                      </a:r>
                      <a:r>
                        <a:rPr lang="nb-NO" sz="1400" i="1" dirty="0"/>
                        <a:t> salg anleggsmidler)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703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Sum driftsinntekter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inntekter fra drift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035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Varekostnad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for varer knyttet til produksjon av varer som selges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214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Lønnskostnad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kostnader knyttet til å lønne ansatte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66607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Avskr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verdiforringelse av driftsmidler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7525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Nedskr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betydelig verdiforringelse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82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Annen driftskostnad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Restpost (kurs, konferanser, strøm, bredbånd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6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Driftsresultat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justering for finansposter og skatt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03796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Renteinntekt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4877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Rentekostnad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680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 før skatt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skattekostnad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301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 err="1"/>
                        <a:t>Skattekost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Betalbar skatt og endring i utsatt skatt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8322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Offisielt resultat – til EK eller utbytte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9331"/>
                  </a:ext>
                </a:extLst>
              </a:tr>
            </a:tbl>
          </a:graphicData>
        </a:graphic>
      </p:graphicFrame>
      <p:sp>
        <p:nvSpPr>
          <p:cNvPr id="3" name="Rektangel 2">
            <a:extLst>
              <a:ext uri="{FF2B5EF4-FFF2-40B4-BE49-F238E27FC236}">
                <a16:creationId xmlns:a16="http://schemas.microsoft.com/office/drawing/2014/main" id="{A97462C4-8634-9412-747C-2B2D3DF33F05}"/>
              </a:ext>
            </a:extLst>
          </p:cNvPr>
          <p:cNvSpPr/>
          <p:nvPr/>
        </p:nvSpPr>
        <p:spPr>
          <a:xfrm>
            <a:off x="479376" y="5877272"/>
            <a:ext cx="8928992" cy="72008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00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Resultatoppstillingen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8CCB7787-4DBC-650D-FCCD-A9CFC16EB1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392" y="1340768"/>
          <a:ext cx="8596312" cy="518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944918023"/>
                    </a:ext>
                  </a:extLst>
                </a:gridCol>
                <a:gridCol w="5643984">
                  <a:extLst>
                    <a:ext uri="{9D8B030D-6E8A-4147-A177-3AD203B41FA5}">
                      <a16:colId xmlns:a16="http://schemas.microsoft.com/office/drawing/2014/main" val="738828205"/>
                    </a:ext>
                  </a:extLst>
                </a:gridCol>
              </a:tblGrid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Resultatoppstilling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99069"/>
                  </a:ext>
                </a:extLst>
              </a:tr>
              <a:tr h="304513">
                <a:tc>
                  <a:txBody>
                    <a:bodyPr/>
                    <a:lstStyle/>
                    <a:p>
                      <a:r>
                        <a:rPr lang="nb-NO" sz="1400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Inntekt fra den egentlige virksomheten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81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Annen driftsinntekt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Andre inntekter (salg av </a:t>
                      </a:r>
                      <a:r>
                        <a:rPr lang="nb-NO" sz="1400" i="1" dirty="0" err="1"/>
                        <a:t>feks</a:t>
                      </a:r>
                      <a:r>
                        <a:rPr lang="nb-NO" sz="1400" i="1" dirty="0"/>
                        <a:t> salg anleggsmidler)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703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Sum driftsinntekter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inntekter fra drift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035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Varekostnad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for varer knyttet til produksjon av varer som selges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214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Lønnskostnad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kostnader knyttet til å lønne ansatte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66607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Avskr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verdiforringelse av driftsmidler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7525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Nedskr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betydelig verdiforringelse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82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Annen driftskostnad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Restpost (kurs, konferanser, strøm, bredbånd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6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Driftsresultat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justering for finansposter og skatt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03796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Renteinntekt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4877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Rentekostnad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680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 før skatt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skattekostnad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301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 err="1"/>
                        <a:t>Skattekost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Betalbar skatt og endring i utsatt skatt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8322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Offisielt resultat – til EK eller utbytte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3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1B8209-4F64-8823-9C39-FB21B8F1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84" y="389850"/>
            <a:ext cx="8596668" cy="1320800"/>
          </a:xfrm>
        </p:spPr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2B70AD-DA2F-4782-1924-862B856C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7922D7F-2928-BC95-4AFF-72D59BBB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3" y="1131241"/>
            <a:ext cx="9221231" cy="522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245CDAA1-CDBF-4A8E-8FB3-D404A1C7D6EE}"/>
              </a:ext>
            </a:extLst>
          </p:cNvPr>
          <p:cNvSpPr txBox="1"/>
          <p:nvPr/>
        </p:nvSpPr>
        <p:spPr>
          <a:xfrm>
            <a:off x="839416" y="6381328"/>
            <a:ext cx="845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Kilde: https://www.norgesgruppen.no/globalassets/finansiell-informasjon/rapporter/2022/ng_ars--og-barekraftsrapport-2022.pdf</a:t>
            </a:r>
          </a:p>
        </p:txBody>
      </p:sp>
    </p:spTree>
    <p:extLst>
      <p:ext uri="{BB962C8B-B14F-4D97-AF65-F5344CB8AC3E}">
        <p14:creationId xmlns:p14="http://schemas.microsoft.com/office/powerpoint/2010/main" val="85456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A54EC2-5ED0-4768-0CD0-6FF6ECFA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flere 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BF7F17-4E73-D0B7-C36E-84D0376B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Sjekk Proff</a:t>
            </a:r>
          </a:p>
          <a:p>
            <a:r>
              <a:rPr lang="nb-NO" dirty="0"/>
              <a:t>For eksempel Backstube AS</a:t>
            </a:r>
          </a:p>
          <a:p>
            <a:r>
              <a:rPr lang="nb-NO" dirty="0">
                <a:hlinkClick r:id="rId2"/>
              </a:rPr>
              <a:t>https://www.proff.no/regnskap/backstube-as/oslo/butikkhandel/IF5FC8W10MC/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906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71EEC8-3746-9A71-C35D-1F2ADBB5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Balanseoppstillingen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5C917CF7-BCC9-26E0-9FB9-93A1ED3B7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433276"/>
              </p:ext>
            </p:extLst>
          </p:nvPr>
        </p:nvGraphicFramePr>
        <p:xfrm>
          <a:off x="672754" y="1918695"/>
          <a:ext cx="8596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0331864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704251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EIENDELER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EGENKAPITAL OG GJELD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46506"/>
                  </a:ext>
                </a:extLst>
              </a:tr>
            </a:tbl>
          </a:graphicData>
        </a:graphic>
      </p:graphicFrame>
      <p:sp>
        <p:nvSpPr>
          <p:cNvPr id="3" name="Rektangel 2">
            <a:extLst>
              <a:ext uri="{FF2B5EF4-FFF2-40B4-BE49-F238E27FC236}">
                <a16:creationId xmlns:a16="http://schemas.microsoft.com/office/drawing/2014/main" id="{9A74E79E-786C-36F0-94EB-071BAC17FD59}"/>
              </a:ext>
            </a:extLst>
          </p:cNvPr>
          <p:cNvSpPr/>
          <p:nvPr/>
        </p:nvSpPr>
        <p:spPr>
          <a:xfrm>
            <a:off x="691280" y="2282476"/>
            <a:ext cx="4271650" cy="166625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dirty="0"/>
          </a:p>
          <a:p>
            <a:r>
              <a:rPr lang="nb-NO" dirty="0"/>
              <a:t>ANLEGGSMIDLER (AM)</a:t>
            </a:r>
          </a:p>
          <a:p>
            <a:r>
              <a:rPr lang="nb-NO" dirty="0"/>
              <a:t>Bygninger</a:t>
            </a:r>
          </a:p>
          <a:p>
            <a:r>
              <a:rPr lang="nb-NO" dirty="0"/>
              <a:t>Biler</a:t>
            </a:r>
          </a:p>
          <a:p>
            <a:r>
              <a:rPr lang="nb-NO" dirty="0"/>
              <a:t>Maskiner</a:t>
            </a:r>
          </a:p>
          <a:p>
            <a:r>
              <a:rPr lang="nb-NO" dirty="0"/>
              <a:t>Ting som varer</a:t>
            </a:r>
          </a:p>
          <a:p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D25A962-AB6A-D985-C861-F219ABCACA58}"/>
              </a:ext>
            </a:extLst>
          </p:cNvPr>
          <p:cNvSpPr/>
          <p:nvPr/>
        </p:nvSpPr>
        <p:spPr>
          <a:xfrm>
            <a:off x="691280" y="3948727"/>
            <a:ext cx="4271650" cy="223224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/>
              <a:t>OMLØPSMIDLER (OM)</a:t>
            </a:r>
          </a:p>
          <a:p>
            <a:r>
              <a:rPr lang="nb-NO" dirty="0"/>
              <a:t>Varer på lager</a:t>
            </a:r>
          </a:p>
          <a:p>
            <a:r>
              <a:rPr lang="nb-NO" dirty="0"/>
              <a:t>Fordringer</a:t>
            </a:r>
          </a:p>
          <a:p>
            <a:r>
              <a:rPr lang="nb-NO" dirty="0"/>
              <a:t>Bankinnskudd</a:t>
            </a:r>
          </a:p>
          <a:p>
            <a:r>
              <a:rPr lang="nb-NO" dirty="0"/>
              <a:t>kontanter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2F95888-87D6-83CA-9DC3-4EC9CEFFD873}"/>
              </a:ext>
            </a:extLst>
          </p:cNvPr>
          <p:cNvSpPr/>
          <p:nvPr/>
        </p:nvSpPr>
        <p:spPr>
          <a:xfrm>
            <a:off x="4988232" y="2282477"/>
            <a:ext cx="4255532" cy="125761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dirty="0"/>
          </a:p>
          <a:p>
            <a:r>
              <a:rPr lang="nb-NO" dirty="0"/>
              <a:t>EGENKAPITAL (EK)</a:t>
            </a:r>
          </a:p>
          <a:p>
            <a:r>
              <a:rPr lang="nb-NO" dirty="0"/>
              <a:t>Innskutt og opptjent</a:t>
            </a:r>
          </a:p>
          <a:p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60FB401-36B9-61E4-BD84-F01D9FB9F8D4}"/>
              </a:ext>
            </a:extLst>
          </p:cNvPr>
          <p:cNvSpPr/>
          <p:nvPr/>
        </p:nvSpPr>
        <p:spPr>
          <a:xfrm>
            <a:off x="4988232" y="3541124"/>
            <a:ext cx="4255532" cy="125761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dirty="0"/>
          </a:p>
          <a:p>
            <a:r>
              <a:rPr lang="nb-NO" dirty="0"/>
              <a:t>LANGSIKTIG GJELD (LG)</a:t>
            </a:r>
          </a:p>
          <a:p>
            <a:r>
              <a:rPr lang="nb-NO" dirty="0"/>
              <a:t>Lån med pant</a:t>
            </a:r>
          </a:p>
          <a:p>
            <a:endParaRPr lang="nb-NO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CC23716-86E8-ADFD-7270-703887034407}"/>
              </a:ext>
            </a:extLst>
          </p:cNvPr>
          <p:cNvSpPr/>
          <p:nvPr/>
        </p:nvSpPr>
        <p:spPr>
          <a:xfrm>
            <a:off x="4988232" y="4798735"/>
            <a:ext cx="4255532" cy="138224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dirty="0"/>
          </a:p>
          <a:p>
            <a:r>
              <a:rPr lang="nb-NO" dirty="0"/>
              <a:t>KORTSIKTIG GJELD (LG)</a:t>
            </a:r>
          </a:p>
          <a:p>
            <a:r>
              <a:rPr lang="nb-NO" dirty="0"/>
              <a:t>Kassekreditt, </a:t>
            </a:r>
            <a:r>
              <a:rPr lang="nb-NO" dirty="0" err="1"/>
              <a:t>lev.gjeld</a:t>
            </a:r>
            <a:r>
              <a:rPr lang="nb-NO" dirty="0"/>
              <a:t> mm.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466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9E74CF-AE02-C88C-D643-1E0C670F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Viktig om balansen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700A0D-4621-9E86-29E8-EB633916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Balansen viser et øyeblikksbilde av </a:t>
            </a:r>
          </a:p>
          <a:p>
            <a:pPr marL="457200" lvl="1" indent="0">
              <a:buNone/>
            </a:pPr>
            <a:r>
              <a:rPr lang="nb-NO" dirty="0"/>
              <a:t>(1) hvilke ressurser bedriften har</a:t>
            </a:r>
          </a:p>
          <a:p>
            <a:pPr marL="457200" lvl="1" indent="0">
              <a:buNone/>
            </a:pPr>
            <a:r>
              <a:rPr lang="nb-NO" dirty="0"/>
              <a:t>(2) hvordan de er finansiert</a:t>
            </a:r>
          </a:p>
          <a:p>
            <a:r>
              <a:rPr lang="nb-NO" dirty="0"/>
              <a:t>Balansen er i stadig endring – den vi viser frem er et øyeblikksbilde</a:t>
            </a:r>
          </a:p>
          <a:p>
            <a:r>
              <a:rPr lang="nb-NO" dirty="0"/>
              <a:t>De to sidene av balansen skal ALLTID balansere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593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01CD93-F0D2-24A5-BE05-7987F474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begreper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57274A-58B7-277B-DFE8-CEAD85DB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4824"/>
            <a:ext cx="8596668" cy="4148731"/>
          </a:xfrm>
        </p:spPr>
        <p:txBody>
          <a:bodyPr>
            <a:normAutofit lnSpcReduction="10000"/>
          </a:bodyPr>
          <a:lstStyle/>
          <a:p>
            <a:r>
              <a:rPr lang="nb-NO" dirty="0"/>
              <a:t>Konto (2.3): </a:t>
            </a:r>
          </a:p>
          <a:p>
            <a:pPr lvl="1"/>
            <a:r>
              <a:rPr lang="nb-NO" dirty="0"/>
              <a:t>«Taksameter» som akkumulerer alle transaksjoner med visse fellestrekk, for eksempel. Konto for lønnsutbetalinger, husleie, reiseutgifter etc.</a:t>
            </a:r>
          </a:p>
          <a:p>
            <a:r>
              <a:rPr lang="nb-NO" dirty="0"/>
              <a:t>Kostnad </a:t>
            </a:r>
            <a:r>
              <a:rPr lang="nb-NO" dirty="0" err="1"/>
              <a:t>vs</a:t>
            </a:r>
            <a:r>
              <a:rPr lang="nb-NO" dirty="0"/>
              <a:t> utgift (2.4):</a:t>
            </a:r>
          </a:p>
          <a:p>
            <a:pPr lvl="1"/>
            <a:r>
              <a:rPr lang="nb-NO" dirty="0"/>
              <a:t>Utgift: anskaffelse/innkjøp av midler til produksjon (investering)</a:t>
            </a:r>
          </a:p>
          <a:p>
            <a:pPr lvl="1"/>
            <a:r>
              <a:rPr lang="nb-NO" dirty="0"/>
              <a:t>Kostnad: løpende forbruk og slitasje av midlene til produksjon</a:t>
            </a:r>
          </a:p>
          <a:p>
            <a:pPr lvl="1"/>
            <a:r>
              <a:rPr lang="nb-NO" dirty="0"/>
              <a:t>Periodisering av utgifter er viktig (</a:t>
            </a:r>
            <a:r>
              <a:rPr lang="nb-NO" dirty="0" err="1"/>
              <a:t>soon</a:t>
            </a:r>
            <a:r>
              <a:rPr lang="nb-NO" dirty="0"/>
              <a:t> to </a:t>
            </a:r>
            <a:r>
              <a:rPr lang="nb-NO" dirty="0" err="1"/>
              <a:t>come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65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326C6F-D406-864F-D10D-B40BEEE2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Effekt av transaksjoner på resultat og balanse (</a:t>
            </a:r>
            <a:r>
              <a:rPr lang="nb-NO" dirty="0" err="1"/>
              <a:t>Kap</a:t>
            </a:r>
            <a:r>
              <a:rPr lang="nb-NO" dirty="0"/>
              <a:t> 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AE2AF5-0419-E157-38A6-4A310C35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Balanseligningen</a:t>
            </a:r>
          </a:p>
          <a:p>
            <a:r>
              <a:rPr lang="nb-NO" sz="3200" dirty="0"/>
              <a:t>Salg til og betaling fra kunder</a:t>
            </a:r>
          </a:p>
          <a:p>
            <a:r>
              <a:rPr lang="nb-NO" sz="3200" dirty="0"/>
              <a:t>Varekjøp, vareforbruk og utbetalinger til leverandører</a:t>
            </a:r>
          </a:p>
          <a:p>
            <a:r>
              <a:rPr lang="nb-NO" sz="3200" dirty="0"/>
              <a:t>Mindre fokus: merverdiavgift, rabatter ved kjøp og salg, tap på fordringer, lønnskostnader etc.</a:t>
            </a:r>
          </a:p>
        </p:txBody>
      </p:sp>
    </p:spTree>
    <p:extLst>
      <p:ext uri="{BB962C8B-B14F-4D97-AF65-F5344CB8AC3E}">
        <p14:creationId xmlns:p14="http://schemas.microsoft.com/office/powerpoint/2010/main" val="411814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Kort repetisjon av </a:t>
            </a:r>
            <a:r>
              <a:rPr lang="nb-NO" sz="4400"/>
              <a:t>forelesning 1</a:t>
            </a:r>
            <a:endParaRPr lang="nb-NO" sz="4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772816"/>
            <a:ext cx="8596668" cy="4608512"/>
          </a:xfrm>
        </p:spPr>
        <p:txBody>
          <a:bodyPr>
            <a:normAutofit lnSpcReduction="10000"/>
          </a:bodyPr>
          <a:lstStyle/>
          <a:p>
            <a:r>
              <a:rPr lang="nb-NO" sz="4000" dirty="0"/>
              <a:t>Hva er økonomistyring?</a:t>
            </a:r>
          </a:p>
          <a:p>
            <a:r>
              <a:rPr lang="nb-NO" sz="4000" dirty="0"/>
              <a:t>Hva er forskjell på regnskap og budsjett?</a:t>
            </a:r>
          </a:p>
          <a:p>
            <a:r>
              <a:rPr lang="nb-NO" sz="4000" dirty="0"/>
              <a:t>Hva er forskjell på driftsregnskap og finansregnskap?</a:t>
            </a:r>
          </a:p>
          <a:p>
            <a:r>
              <a:rPr lang="nb-NO" sz="4000" dirty="0"/>
              <a:t>Hva er en KPI? </a:t>
            </a:r>
          </a:p>
          <a:p>
            <a:r>
              <a:rPr lang="nb-NO" sz="4000" dirty="0"/>
              <a:t>Hva er en god KPI?</a:t>
            </a:r>
          </a:p>
        </p:txBody>
      </p:sp>
    </p:spTree>
    <p:extLst>
      <p:ext uri="{BB962C8B-B14F-4D97-AF65-F5344CB8AC3E}">
        <p14:creationId xmlns:p14="http://schemas.microsoft.com/office/powerpoint/2010/main" val="243854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1C72FA-3361-474D-D749-23D2A130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Balanseligningen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B5608D8-2CA9-0E2D-87C4-7CBB7A86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dirty="0"/>
              <a:t> Eiendeler = egenkapital + gjeld</a:t>
            </a:r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sz="4000" dirty="0"/>
              <a:t>AM+OM = EK + LG + KG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240F236-43C0-6C99-699D-37DE84345487}"/>
              </a:ext>
            </a:extLst>
          </p:cNvPr>
          <p:cNvSpPr/>
          <p:nvPr/>
        </p:nvSpPr>
        <p:spPr>
          <a:xfrm>
            <a:off x="2279576" y="3212976"/>
            <a:ext cx="540060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Pil: ned 4">
            <a:extLst>
              <a:ext uri="{FF2B5EF4-FFF2-40B4-BE49-F238E27FC236}">
                <a16:creationId xmlns:a16="http://schemas.microsoft.com/office/drawing/2014/main" id="{BF469D19-F6F1-653F-DE7B-4D4BA5FAB7BA}"/>
              </a:ext>
            </a:extLst>
          </p:cNvPr>
          <p:cNvSpPr/>
          <p:nvPr/>
        </p:nvSpPr>
        <p:spPr>
          <a:xfrm>
            <a:off x="4719573" y="2708920"/>
            <a:ext cx="368315" cy="5040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C0FADC01-7C91-6BE7-72FE-ECEC37042844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r>
              <a:rPr lang="nb-NO" sz="3200" dirty="0"/>
              <a:t>«Det dobbelte bokholders prinsipp»</a:t>
            </a:r>
          </a:p>
          <a:p>
            <a:pPr lvl="1"/>
            <a:r>
              <a:rPr lang="nb-NO" sz="2800" dirty="0"/>
              <a:t>Transaksjon: dualitet</a:t>
            </a:r>
          </a:p>
        </p:txBody>
      </p:sp>
    </p:spTree>
    <p:extLst>
      <p:ext uri="{BB962C8B-B14F-4D97-AF65-F5344CB8AC3E}">
        <p14:creationId xmlns:p14="http://schemas.microsoft.com/office/powerpoint/2010/main" val="412925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7A3B5-D543-DD46-40C4-941B6E18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0688"/>
            <a:ext cx="8596668" cy="1320800"/>
          </a:xfrm>
        </p:spPr>
        <p:txBody>
          <a:bodyPr/>
          <a:lstStyle/>
          <a:p>
            <a:r>
              <a:rPr lang="nb-NO" dirty="0"/>
              <a:t>Eksempel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D329525-0FF4-3FA9-8FBE-2A8FEED94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545369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51DB83C5-2681-CE6E-FCE1-3D0621DDBBCC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Kjøper bil til 100 000</a:t>
            </a:r>
          </a:p>
        </p:txBody>
      </p:sp>
    </p:spTree>
    <p:extLst>
      <p:ext uri="{BB962C8B-B14F-4D97-AF65-F5344CB8AC3E}">
        <p14:creationId xmlns:p14="http://schemas.microsoft.com/office/powerpoint/2010/main" val="2761040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7A3B5-D543-DD46-40C4-941B6E1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D329525-0FF4-3FA9-8FBE-2A8FEED94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27647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+100 000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47ABE8-EAA5-D89D-F0D7-43CD47288F28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r>
              <a:rPr lang="nb-NO" sz="3200" dirty="0"/>
              <a:t>Hvordan blir dette finansiert?</a:t>
            </a:r>
          </a:p>
          <a:p>
            <a:pPr lvl="1"/>
            <a:r>
              <a:rPr lang="nb-NO" sz="2800" dirty="0"/>
              <a:t>Penger på konto?</a:t>
            </a:r>
          </a:p>
          <a:p>
            <a:pPr lvl="1"/>
            <a:r>
              <a:rPr lang="nb-NO" sz="2800" dirty="0"/>
              <a:t>Innskutt EK?</a:t>
            </a:r>
          </a:p>
          <a:p>
            <a:pPr lvl="1"/>
            <a:r>
              <a:rPr lang="nb-NO" sz="2800" dirty="0"/>
              <a:t>KG?</a:t>
            </a:r>
          </a:p>
        </p:txBody>
      </p:sp>
    </p:spTree>
    <p:extLst>
      <p:ext uri="{BB962C8B-B14F-4D97-AF65-F5344CB8AC3E}">
        <p14:creationId xmlns:p14="http://schemas.microsoft.com/office/powerpoint/2010/main" val="660617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7A3B5-D543-DD46-40C4-941B6E1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D329525-0FF4-3FA9-8FBE-2A8FEED94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107837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+100 000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47ABE8-EAA5-D89D-F0D7-43CD47288F28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r>
              <a:rPr lang="nb-NO" sz="3200" dirty="0"/>
              <a:t>Hvordan blir dette finansiert?</a:t>
            </a:r>
          </a:p>
          <a:p>
            <a:pPr lvl="1"/>
            <a:r>
              <a:rPr lang="nb-NO" sz="2800" dirty="0"/>
              <a:t>Penger på konto?</a:t>
            </a:r>
          </a:p>
          <a:p>
            <a:pPr lvl="1"/>
            <a:r>
              <a:rPr lang="nb-NO" sz="2800" dirty="0"/>
              <a:t>Innskutt EK?</a:t>
            </a:r>
          </a:p>
          <a:p>
            <a:pPr lvl="1"/>
            <a:r>
              <a:rPr lang="nb-NO" sz="2800" dirty="0"/>
              <a:t>KG?</a:t>
            </a:r>
          </a:p>
        </p:txBody>
      </p:sp>
    </p:spTree>
    <p:extLst>
      <p:ext uri="{BB962C8B-B14F-4D97-AF65-F5344CB8AC3E}">
        <p14:creationId xmlns:p14="http://schemas.microsoft.com/office/powerpoint/2010/main" val="1575770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7A3B5-D543-DD46-40C4-941B6E1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2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D329525-0FF4-3FA9-8FBE-2A8FEED94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603095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D22775A0-2242-CC28-34FA-4EF8C4692861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r>
              <a:rPr lang="nb-NO" sz="3200" dirty="0"/>
              <a:t>Selger varer for 100 000, med varekost 80 000.</a:t>
            </a:r>
          </a:p>
        </p:txBody>
      </p:sp>
    </p:spTree>
    <p:extLst>
      <p:ext uri="{BB962C8B-B14F-4D97-AF65-F5344CB8AC3E}">
        <p14:creationId xmlns:p14="http://schemas.microsoft.com/office/powerpoint/2010/main" val="2171488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7A3B5-D543-DD46-40C4-941B6E1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2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D329525-0FF4-3FA9-8FBE-2A8FEED94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29409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65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695771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 (Kasse)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-80’ (Lager)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1231E0B8-9B1F-440A-A98A-ACB788802F69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r>
              <a:rPr lang="nb-NO" sz="3200" dirty="0"/>
              <a:t>Hvordan blir dette anvendt?</a:t>
            </a:r>
          </a:p>
          <a:p>
            <a:pPr lvl="1"/>
            <a:r>
              <a:rPr lang="nb-NO" sz="2800" dirty="0"/>
              <a:t>EK?</a:t>
            </a:r>
          </a:p>
          <a:p>
            <a:pPr lvl="1"/>
            <a:r>
              <a:rPr lang="nb-NO" sz="2800" dirty="0"/>
              <a:t>Resultat?</a:t>
            </a:r>
          </a:p>
          <a:p>
            <a:pPr lvl="1"/>
            <a:r>
              <a:rPr lang="nb-NO" sz="2800" dirty="0"/>
              <a:t>Hva hvis man vil nedbetale gjeld?</a:t>
            </a:r>
          </a:p>
        </p:txBody>
      </p:sp>
    </p:spTree>
    <p:extLst>
      <p:ext uri="{BB962C8B-B14F-4D97-AF65-F5344CB8AC3E}">
        <p14:creationId xmlns:p14="http://schemas.microsoft.com/office/powerpoint/2010/main" val="2541319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7A3B5-D543-DD46-40C4-941B6E1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2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D329525-0FF4-3FA9-8FBE-2A8FEED94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41911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65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695771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 (Kasse)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-80’ (Lager)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+20’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-20’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31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1D91DD-A69A-4CBD-BF94-E314167E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 på kreditt (3.2.2)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85A418-2A2F-B31E-8D92-B6BD7460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7FE96190-2F24-459C-2996-DAE314E64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97800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F0502C7A-1965-172A-5115-05421119A063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Selger for 250 000 til en kunde som skal betale om 30 dager</a:t>
            </a:r>
          </a:p>
        </p:txBody>
      </p:sp>
    </p:spTree>
    <p:extLst>
      <p:ext uri="{BB962C8B-B14F-4D97-AF65-F5344CB8AC3E}">
        <p14:creationId xmlns:p14="http://schemas.microsoft.com/office/powerpoint/2010/main" val="497345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1D91DD-A69A-4CBD-BF94-E314167E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 på kreditt (3.2.2)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85A418-2A2F-B31E-8D92-B6BD7460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7FE96190-2F24-459C-2996-DAE314E64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983775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+ 250’ (KF)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250’ (</a:t>
                      </a:r>
                      <a:r>
                        <a:rPr lang="nb-NO" dirty="0" err="1"/>
                        <a:t>Innt</a:t>
                      </a:r>
                      <a:r>
                        <a:rPr lang="nb-NO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F0502C7A-1965-172A-5115-05421119A063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Selger for 250 000 til en kunde som skal betale om 30 dager (kundefordring)</a:t>
            </a:r>
          </a:p>
        </p:txBody>
      </p:sp>
    </p:spTree>
    <p:extLst>
      <p:ext uri="{BB962C8B-B14F-4D97-AF65-F5344CB8AC3E}">
        <p14:creationId xmlns:p14="http://schemas.microsoft.com/office/powerpoint/2010/main" val="3457082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1D91DD-A69A-4CBD-BF94-E314167E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 på kreditt (3.2.2)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85A418-2A2F-B31E-8D92-B6BD7460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7FE96190-2F24-459C-2996-DAE314E64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595412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+ 250’ (KF)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250’ (</a:t>
                      </a:r>
                      <a:r>
                        <a:rPr lang="nb-NO" dirty="0" err="1"/>
                        <a:t>Innt</a:t>
                      </a:r>
                      <a:r>
                        <a:rPr lang="nb-NO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-250’(KF)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+250(Kasse)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F0502C7A-1965-172A-5115-05421119A063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Etter 30 dager kommer pengene…</a:t>
            </a:r>
          </a:p>
        </p:txBody>
      </p:sp>
    </p:spTree>
    <p:extLst>
      <p:ext uri="{BB962C8B-B14F-4D97-AF65-F5344CB8AC3E}">
        <p14:creationId xmlns:p14="http://schemas.microsoft.com/office/powerpoint/2010/main" val="20671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4B3A63-513D-7F4D-89E4-200F93CE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oppklaringer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9C0D6D-E520-43C9-48E3-A921F359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b-NO" dirty="0"/>
              <a:t>Excel</a:t>
            </a:r>
          </a:p>
          <a:p>
            <a:pPr>
              <a:buFont typeface="+mj-lt"/>
              <a:buAutoNum type="arabicPeriod"/>
            </a:pPr>
            <a:r>
              <a:rPr lang="nb-NO" dirty="0"/>
              <a:t>Eksamen: data/penn/papir/kalkulator</a:t>
            </a:r>
          </a:p>
          <a:p>
            <a:pPr>
              <a:buFont typeface="+mj-lt"/>
              <a:buAutoNum type="arabicPeriod"/>
            </a:pPr>
            <a:r>
              <a:rPr lang="nb-NO" dirty="0"/>
              <a:t>Eksamen: forelesninger </a:t>
            </a:r>
            <a:r>
              <a:rPr lang="nb-NO" dirty="0" err="1"/>
              <a:t>vs</a:t>
            </a:r>
            <a:r>
              <a:rPr lang="nb-NO" dirty="0"/>
              <a:t> bok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969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1D91DD-A69A-4CBD-BF94-E314167E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 på kreditt (3.2.2)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85A418-2A2F-B31E-8D92-B6BD7460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7FE96190-2F24-459C-2996-DAE314E64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07661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055417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810019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+ 250’ (KF)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250’ (</a:t>
                      </a:r>
                      <a:r>
                        <a:rPr lang="nb-NO" dirty="0" err="1"/>
                        <a:t>Innt</a:t>
                      </a:r>
                      <a:r>
                        <a:rPr lang="nb-NO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-250’(KF)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-250 (</a:t>
                      </a:r>
                      <a:r>
                        <a:rPr lang="nb-NO" dirty="0" err="1">
                          <a:solidFill>
                            <a:srgbClr val="FF0000"/>
                          </a:solidFill>
                        </a:rPr>
                        <a:t>Kassekr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F0502C7A-1965-172A-5115-05421119A063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Dersom vi heller vil nedbetale gjeld…</a:t>
            </a:r>
          </a:p>
        </p:txBody>
      </p:sp>
    </p:spTree>
    <p:extLst>
      <p:ext uri="{BB962C8B-B14F-4D97-AF65-F5344CB8AC3E}">
        <p14:creationId xmlns:p14="http://schemas.microsoft.com/office/powerpoint/2010/main" val="395180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C7ABF4-A9DC-7C2B-47E5-353FBF7A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Kreditnota til kunde (3.2.3)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A827CF-EEAB-B13A-D068-D07BCECD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AE86BF1-4F33-7C0A-F1F7-3098A2FE8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702673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984079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089939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9747D682-3E93-6D01-8CA0-3CAFDFA8E5C9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Solgte vare for 100 000, men noen mangler, så derfor reduserer vi prisen til 80 000 </a:t>
            </a:r>
            <a:r>
              <a:rPr lang="nb-NO" sz="3200" dirty="0">
                <a:sym typeface="Wingdings" panose="05000000000000000000" pitchFamily="2" charset="2"/>
              </a:rPr>
              <a:t></a:t>
            </a:r>
            <a:r>
              <a:rPr lang="nb-NO" sz="3200" dirty="0"/>
              <a:t> kreditnota på 20 000.</a:t>
            </a:r>
          </a:p>
        </p:txBody>
      </p:sp>
    </p:spTree>
    <p:extLst>
      <p:ext uri="{BB962C8B-B14F-4D97-AF65-F5344CB8AC3E}">
        <p14:creationId xmlns:p14="http://schemas.microsoft.com/office/powerpoint/2010/main" val="2059257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C7ABF4-A9DC-7C2B-47E5-353FBF7A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Kreditnota til kunde (3.2.3)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A827CF-EEAB-B13A-D068-D07BCECD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AE86BF1-4F33-7C0A-F1F7-3098A2FE8457}"/>
              </a:ext>
            </a:extLst>
          </p:cNvPr>
          <p:cNvGraphicFramePr>
            <a:graphicFrameLocks/>
          </p:cNvGraphicFramePr>
          <p:nvPr/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984079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089939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+ 100’ (KF)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+ 100’ (Salg)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- 20’ (KF)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- 20’ (Salg)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9747D682-3E93-6D01-8CA0-3CAFDFA8E5C9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Solgte vare for 100 000, men noen mangler, så derfor reduserer vi prisen til 80 000 </a:t>
            </a:r>
            <a:r>
              <a:rPr lang="nb-NO" sz="3200" dirty="0">
                <a:sym typeface="Wingdings" panose="05000000000000000000" pitchFamily="2" charset="2"/>
              </a:rPr>
              <a:t></a:t>
            </a:r>
            <a:r>
              <a:rPr lang="nb-NO" sz="3200" dirty="0"/>
              <a:t> kreditnota på 20 000.</a:t>
            </a:r>
          </a:p>
        </p:txBody>
      </p:sp>
    </p:spTree>
    <p:extLst>
      <p:ext uri="{BB962C8B-B14F-4D97-AF65-F5344CB8AC3E}">
        <p14:creationId xmlns:p14="http://schemas.microsoft.com/office/powerpoint/2010/main" val="1523094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AE975B-6213-039B-359C-82B88969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Varekjøp, vareforbruk og betaling til leverandører (3.3)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199E14-8DCD-CC62-30A5-4815748A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D8A6DD3A-875F-D347-6EAC-0E6E3D827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374004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984079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089939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1991A6A0-D2BC-E628-EC95-221D37342DAA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Kjøpt varer for 200 000 fra en leverandør på kreditt (betales ila 60 dager)</a:t>
            </a:r>
          </a:p>
        </p:txBody>
      </p:sp>
    </p:spTree>
    <p:extLst>
      <p:ext uri="{BB962C8B-B14F-4D97-AF65-F5344CB8AC3E}">
        <p14:creationId xmlns:p14="http://schemas.microsoft.com/office/powerpoint/2010/main" val="411698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AE975B-6213-039B-359C-82B88969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Varekjøp, vareforbruk og betaling til leverandører (3.3)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199E14-8DCD-CC62-30A5-4815748A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D8A6DD3A-875F-D347-6EAC-0E6E3D827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944232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657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767779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08015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882027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+200’ (Lager)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+200 (Lev gjeld)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1991A6A0-D2BC-E628-EC95-221D37342DAA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Kjøpt varer for 200 000 fra en leverandør på kreditt (betales ila 60 dager)</a:t>
            </a:r>
          </a:p>
        </p:txBody>
      </p:sp>
    </p:spTree>
    <p:extLst>
      <p:ext uri="{BB962C8B-B14F-4D97-AF65-F5344CB8AC3E}">
        <p14:creationId xmlns:p14="http://schemas.microsoft.com/office/powerpoint/2010/main" val="4320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AE975B-6213-039B-359C-82B88969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Varekjøp, vareforbruk og betaling til leverandører (3.3)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199E14-8DCD-CC62-30A5-4815748A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D8A6DD3A-875F-D347-6EAC-0E6E3D827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169631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657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767779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08015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882027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+200’ (Lager)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+200 (Lev gjeld)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-200’ (Bank)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-200’(Lev gjeld)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1991A6A0-D2BC-E628-EC95-221D37342DAA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Kjøpt varer for 200 000 fra en leverandør på kreditt (betales ila 60 dager)</a:t>
            </a:r>
          </a:p>
          <a:p>
            <a:r>
              <a:rPr lang="nb-NO" sz="3200" dirty="0"/>
              <a:t>Vi betaler etter 60 dager</a:t>
            </a:r>
          </a:p>
        </p:txBody>
      </p:sp>
    </p:spTree>
    <p:extLst>
      <p:ext uri="{BB962C8B-B14F-4D97-AF65-F5344CB8AC3E}">
        <p14:creationId xmlns:p14="http://schemas.microsoft.com/office/powerpoint/2010/main" val="3816826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AE975B-6213-039B-359C-82B88969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Kreditnota fra leverandør (3.3.2)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199E14-8DCD-CC62-30A5-4815748A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D8A6DD3A-875F-D347-6EAC-0E6E3D827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703345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657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767779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08015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882027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+200’ (Lager)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+200 (Lev gjeld)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-50’ (Lager)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-50’ (Lev gjeld)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1991A6A0-D2BC-E628-EC95-221D37342DAA}"/>
              </a:ext>
            </a:extLst>
          </p:cNvPr>
          <p:cNvSpPr txBox="1">
            <a:spLocks/>
          </p:cNvSpPr>
          <p:nvPr/>
        </p:nvSpPr>
        <p:spPr>
          <a:xfrm>
            <a:off x="677334" y="4014788"/>
            <a:ext cx="8596668" cy="202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r>
              <a:rPr lang="nb-NO" sz="3200" dirty="0"/>
              <a:t>Kjøpt varer for 200 000 fra en leverandør, men godskrives 50 000</a:t>
            </a:r>
          </a:p>
        </p:txBody>
      </p:sp>
    </p:spTree>
    <p:extLst>
      <p:ext uri="{BB962C8B-B14F-4D97-AF65-F5344CB8AC3E}">
        <p14:creationId xmlns:p14="http://schemas.microsoft.com/office/powerpoint/2010/main" val="4165637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B608E0-F8AB-1B70-87A1-674DD5D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Registrering av vareforbruk (3.3.3)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834F3E-3506-8261-071F-9924FD1D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0AF434B8-9D74-1A88-8E3C-B2AEB2552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106320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984079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089939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74388DE0-9149-EF72-420A-D4D18324A187}"/>
              </a:ext>
            </a:extLst>
          </p:cNvPr>
          <p:cNvSpPr txBox="1">
            <a:spLocks/>
          </p:cNvSpPr>
          <p:nvPr/>
        </p:nvSpPr>
        <p:spPr>
          <a:xfrm>
            <a:off x="677334" y="4244976"/>
            <a:ext cx="8596668" cy="261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nb-NO" sz="3200" dirty="0"/>
              <a:t>Leverandør har levert og fakturert for 100’</a:t>
            </a:r>
          </a:p>
          <a:p>
            <a:pPr>
              <a:buAutoNum type="arabicPeriod"/>
            </a:pPr>
            <a:r>
              <a:rPr lang="nb-NO" sz="3200" dirty="0"/>
              <a:t>Etter 30 dager betaler vi ved å øke langsiktig gjeld</a:t>
            </a:r>
          </a:p>
          <a:p>
            <a:pPr>
              <a:buAutoNum type="arabicPeriod"/>
            </a:pPr>
            <a:r>
              <a:rPr lang="nb-NO" sz="3200" dirty="0"/>
              <a:t>Etter 50 dager blir varene solgt for 150’</a:t>
            </a:r>
          </a:p>
          <a:p>
            <a:pPr marL="0" indent="0">
              <a:buNone/>
            </a:pPr>
            <a:endParaRPr lang="nb-NO" sz="3200" dirty="0"/>
          </a:p>
          <a:p>
            <a:pPr>
              <a:buAutoNum type="arabicPeriod"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620719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B608E0-F8AB-1B70-87A1-674DD5D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Registrering av vareforbruk (3.3.3)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834F3E-3506-8261-071F-9924FD1D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0AF434B8-9D74-1A88-8E3C-B2AEB2552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854384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984079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089939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+100’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+100’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00B050"/>
                          </a:solidFill>
                        </a:rPr>
                        <a:t>+100’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00B050"/>
                          </a:solidFill>
                        </a:rPr>
                        <a:t>-100’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+150’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+150’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74388DE0-9149-EF72-420A-D4D18324A187}"/>
              </a:ext>
            </a:extLst>
          </p:cNvPr>
          <p:cNvSpPr txBox="1">
            <a:spLocks/>
          </p:cNvSpPr>
          <p:nvPr/>
        </p:nvSpPr>
        <p:spPr>
          <a:xfrm>
            <a:off x="677334" y="4244976"/>
            <a:ext cx="8596668" cy="261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nb-NO" sz="3200" dirty="0">
                <a:solidFill>
                  <a:srgbClr val="FF0000"/>
                </a:solidFill>
              </a:rPr>
              <a:t>Leverandør har levert og fakturert for 100’</a:t>
            </a:r>
          </a:p>
          <a:p>
            <a:pPr>
              <a:buAutoNum type="arabicPeriod"/>
            </a:pPr>
            <a:r>
              <a:rPr lang="nb-NO" sz="3200" dirty="0">
                <a:solidFill>
                  <a:srgbClr val="00B050"/>
                </a:solidFill>
              </a:rPr>
              <a:t>Etter 30 dager betaler vi ved å øke langsiktig gjeld</a:t>
            </a:r>
          </a:p>
          <a:p>
            <a:pPr>
              <a:buAutoNum type="arabicPeriod"/>
            </a:pPr>
            <a:r>
              <a:rPr lang="nb-NO" sz="3200" dirty="0"/>
              <a:t>Etter 50 dager blir varene solgt for 150’</a:t>
            </a:r>
          </a:p>
          <a:p>
            <a:pPr marL="0" indent="0">
              <a:buNone/>
            </a:pPr>
            <a:endParaRPr lang="nb-NO" sz="3200" dirty="0"/>
          </a:p>
          <a:p>
            <a:pPr>
              <a:buAutoNum type="arabicPeriod"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687917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68CB7E23-3BD6-DEC3-A624-8C85EE66E60C}"/>
              </a:ext>
            </a:extLst>
          </p:cNvPr>
          <p:cNvSpPr txBox="1"/>
          <p:nvPr/>
        </p:nvSpPr>
        <p:spPr>
          <a:xfrm>
            <a:off x="5159896" y="1484784"/>
            <a:ext cx="130997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3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726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Introduksjon til finansregnskapet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844824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nb-NO" dirty="0"/>
              <a:t>Finansregnskapet er det offisielle regnskapet</a:t>
            </a:r>
          </a:p>
          <a:p>
            <a:r>
              <a:rPr lang="nb-NO" dirty="0"/>
              <a:t>Det er bundet av mange lover og regler for hvordan ting skal gjøres </a:t>
            </a:r>
          </a:p>
          <a:p>
            <a:r>
              <a:rPr lang="nb-NO" dirty="0"/>
              <a:t>Dere skal ikke lære finansregnskap, men driftsregnskap</a:t>
            </a:r>
          </a:p>
          <a:p>
            <a:r>
              <a:rPr lang="nb-NO" dirty="0"/>
              <a:t>MEN, driftsregnskap baserer seg på finansregnskapet, men har samtidig mer informasjon</a:t>
            </a:r>
          </a:p>
          <a:p>
            <a:r>
              <a:rPr lang="nb-NO" dirty="0"/>
              <a:t>Derfor viktig å ha en grunnleggende forståelse av finansregnskapet (skatteregnskapet holder vi utenfor)</a:t>
            </a:r>
          </a:p>
        </p:txBody>
      </p:sp>
    </p:spTree>
    <p:extLst>
      <p:ext uri="{BB962C8B-B14F-4D97-AF65-F5344CB8AC3E}">
        <p14:creationId xmlns:p14="http://schemas.microsoft.com/office/powerpoint/2010/main" val="2078837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B608E0-F8AB-1B70-87A1-674DD5D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Registrering av vareforbruk (3.3.3)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834F3E-3506-8261-071F-9924FD1D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0AF434B8-9D74-1A88-8E3C-B2AEB2552F88}"/>
              </a:ext>
            </a:extLst>
          </p:cNvPr>
          <p:cNvGraphicFramePr>
            <a:graphicFrameLocks/>
          </p:cNvGraphicFramePr>
          <p:nvPr/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984079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089939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-100’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+150’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+150’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74388DE0-9149-EF72-420A-D4D18324A187}"/>
              </a:ext>
            </a:extLst>
          </p:cNvPr>
          <p:cNvSpPr txBox="1">
            <a:spLocks/>
          </p:cNvSpPr>
          <p:nvPr/>
        </p:nvSpPr>
        <p:spPr>
          <a:xfrm>
            <a:off x="677334" y="4244976"/>
            <a:ext cx="8596668" cy="261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nb-NO" sz="3200" dirty="0"/>
              <a:t>Leverandør har levert og fakturert for 100’</a:t>
            </a:r>
          </a:p>
          <a:p>
            <a:pPr>
              <a:buAutoNum type="arabicPeriod"/>
            </a:pPr>
            <a:r>
              <a:rPr lang="nb-NO" sz="3200" dirty="0"/>
              <a:t>Etter 30 dager betaler vi ved å øke langsiktig gjeld</a:t>
            </a:r>
          </a:p>
          <a:p>
            <a:pPr>
              <a:buAutoNum type="arabicPeriod"/>
            </a:pPr>
            <a:r>
              <a:rPr lang="nb-NO" sz="3200" dirty="0"/>
              <a:t>Etter 50 dager blir varene solgt for 150’</a:t>
            </a:r>
          </a:p>
          <a:p>
            <a:pPr marL="0" indent="0">
              <a:buNone/>
            </a:pPr>
            <a:endParaRPr lang="nb-NO" sz="3200" dirty="0"/>
          </a:p>
          <a:p>
            <a:pPr>
              <a:buAutoNum type="arabicPeriod"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4121559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B608E0-F8AB-1B70-87A1-674DD5D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Registrering av vareforbruk (3.3.3)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834F3E-3506-8261-071F-9924FD1D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0AF434B8-9D74-1A88-8E3C-B2AEB2552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104278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984079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089939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-100’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+150’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+150’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-100’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-100’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74388DE0-9149-EF72-420A-D4D18324A187}"/>
              </a:ext>
            </a:extLst>
          </p:cNvPr>
          <p:cNvSpPr txBox="1">
            <a:spLocks/>
          </p:cNvSpPr>
          <p:nvPr/>
        </p:nvSpPr>
        <p:spPr>
          <a:xfrm>
            <a:off x="677334" y="4244976"/>
            <a:ext cx="8596668" cy="261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nb-NO" sz="3200" dirty="0"/>
              <a:t>Leverandør har levert og fakturert for 100’</a:t>
            </a:r>
          </a:p>
          <a:p>
            <a:pPr>
              <a:buAutoNum type="arabicPeriod"/>
            </a:pPr>
            <a:r>
              <a:rPr lang="nb-NO" sz="3200" dirty="0"/>
              <a:t>Etter 30 dager betaler vi ved å øke langsiktig gjeld</a:t>
            </a:r>
          </a:p>
          <a:p>
            <a:pPr>
              <a:buAutoNum type="arabicPeriod"/>
            </a:pPr>
            <a:r>
              <a:rPr lang="nb-NO" sz="3200" dirty="0"/>
              <a:t>Etter 50 dager blir varene solgt for 150’</a:t>
            </a:r>
          </a:p>
          <a:p>
            <a:pPr marL="0" indent="0">
              <a:buNone/>
            </a:pPr>
            <a:endParaRPr lang="nb-NO" sz="3200" dirty="0"/>
          </a:p>
          <a:p>
            <a:pPr>
              <a:buAutoNum type="arabicPeriod"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930893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7A3B5-D543-DD46-40C4-941B6E1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2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D329525-0FF4-3FA9-8FBE-2A8FEED943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65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695771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 (Kasse)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-80’ (Lager)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1231E0B8-9B1F-440A-A98A-ACB788802F69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endParaRPr lang="nb-NO" sz="3200" dirty="0"/>
          </a:p>
          <a:p>
            <a:r>
              <a:rPr lang="nb-NO" sz="3200" dirty="0"/>
              <a:t>Hvordan blir dette anvendt?</a:t>
            </a:r>
          </a:p>
          <a:p>
            <a:pPr lvl="1"/>
            <a:r>
              <a:rPr lang="nb-NO" sz="2800" dirty="0"/>
              <a:t>EK?</a:t>
            </a:r>
          </a:p>
          <a:p>
            <a:pPr lvl="1"/>
            <a:r>
              <a:rPr lang="nb-NO" sz="2800" dirty="0"/>
              <a:t>Resultat?</a:t>
            </a:r>
          </a:p>
          <a:p>
            <a:pPr lvl="1"/>
            <a:r>
              <a:rPr lang="nb-NO" sz="2800" dirty="0"/>
              <a:t>Hva hvis man vil nedbetale gjeld?</a:t>
            </a:r>
          </a:p>
        </p:txBody>
      </p:sp>
    </p:spTree>
    <p:extLst>
      <p:ext uri="{BB962C8B-B14F-4D97-AF65-F5344CB8AC3E}">
        <p14:creationId xmlns:p14="http://schemas.microsoft.com/office/powerpoint/2010/main" val="3606451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7A3B5-D543-DD46-40C4-941B6E1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2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D329525-0FF4-3FA9-8FBE-2A8FEED943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65">
                  <a:extLst>
                    <a:ext uri="{9D8B030D-6E8A-4147-A177-3AD203B41FA5}">
                      <a16:colId xmlns:a16="http://schemas.microsoft.com/office/drawing/2014/main" val="2645408936"/>
                    </a:ext>
                  </a:extLst>
                </a:gridCol>
                <a:gridCol w="1695771">
                  <a:extLst>
                    <a:ext uri="{9D8B030D-6E8A-4147-A177-3AD203B41FA5}">
                      <a16:colId xmlns:a16="http://schemas.microsoft.com/office/drawing/2014/main" val="37436856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3980833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36226615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824795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90800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+100’ (Kasse)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-80’ (Lager)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+20’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-20’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9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583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2A5528-834F-8C17-FDF6-B5FB5B23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Merverdiavgift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7103A-1AF7-E6A8-458B-6418DD61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fokus her</a:t>
            </a:r>
          </a:p>
          <a:p>
            <a:r>
              <a:rPr lang="nb-NO" dirty="0"/>
              <a:t>MVA er nøytralt for bedrifter</a:t>
            </a:r>
          </a:p>
          <a:p>
            <a:r>
              <a:rPr lang="nb-NO" dirty="0"/>
              <a:t>Veldig kort hva som er tilnærming: </a:t>
            </a:r>
          </a:p>
          <a:p>
            <a:pPr lvl="1"/>
            <a:r>
              <a:rPr lang="nb-NO" dirty="0"/>
              <a:t>Krever inn MVA ved salg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r>
              <a:rPr lang="nb-NO" dirty="0"/>
              <a:t> kortsiktig gjeld til staten</a:t>
            </a:r>
          </a:p>
          <a:p>
            <a:pPr lvl="1"/>
            <a:r>
              <a:rPr lang="nb-NO" dirty="0"/>
              <a:t>Betaler kanskje MVA på kjøp </a:t>
            </a:r>
            <a:r>
              <a:rPr lang="nb-NO" dirty="0">
                <a:sym typeface="Wingdings" panose="05000000000000000000" pitchFamily="2" charset="2"/>
              </a:rPr>
              <a:t> kortsiktig «fordring», </a:t>
            </a:r>
            <a:r>
              <a:rPr lang="nb-NO" dirty="0" err="1">
                <a:sym typeface="Wingdings" panose="05000000000000000000" pitchFamily="2" charset="2"/>
              </a:rPr>
              <a:t>mva</a:t>
            </a:r>
            <a:r>
              <a:rPr lang="nb-NO" dirty="0">
                <a:sym typeface="Wingdings" panose="05000000000000000000" pitchFamily="2" charset="2"/>
              </a:rPr>
              <a:t> til gode 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19696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331847-0794-F222-E88F-1249625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5BFCD9-BEE6-4709-8A9F-38356E68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Viktig å forstå de grunnleggende prinsippene</a:t>
            </a:r>
          </a:p>
          <a:p>
            <a:r>
              <a:rPr lang="nb-NO" dirty="0"/>
              <a:t>Balansen må balansere </a:t>
            </a:r>
            <a:r>
              <a:rPr lang="nb-NO" dirty="0">
                <a:sym typeface="Wingdings" panose="05000000000000000000" pitchFamily="2" charset="2"/>
              </a:rPr>
              <a:t>, for hver transaksjon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19333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1D8222-3358-4694-FDF0-5D32538D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Prinsipper og regler for finansregnskapet (</a:t>
            </a:r>
            <a:r>
              <a:rPr lang="nb-NO" dirty="0" err="1"/>
              <a:t>Kap</a:t>
            </a:r>
            <a:r>
              <a:rPr lang="nb-NO" dirty="0"/>
              <a:t> 4)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8C40FD-026A-7F35-983C-AAFE2066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Kort om regnskapsprinsippene</a:t>
            </a:r>
          </a:p>
          <a:p>
            <a:r>
              <a:rPr lang="nb-NO" dirty="0" err="1"/>
              <a:t>Kostnadsføring</a:t>
            </a:r>
            <a:r>
              <a:rPr lang="nb-NO" dirty="0"/>
              <a:t> av anleggsmidler</a:t>
            </a:r>
          </a:p>
          <a:p>
            <a:r>
              <a:rPr lang="nb-NO" dirty="0" err="1"/>
              <a:t>Kostnadsføring</a:t>
            </a:r>
            <a:r>
              <a:rPr lang="nb-NO" dirty="0"/>
              <a:t> av omløpsmidler</a:t>
            </a:r>
          </a:p>
        </p:txBody>
      </p:sp>
    </p:spTree>
    <p:extLst>
      <p:ext uri="{BB962C8B-B14F-4D97-AF65-F5344CB8AC3E}">
        <p14:creationId xmlns:p14="http://schemas.microsoft.com/office/powerpoint/2010/main" val="620024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76BD4C-343C-008D-D5EF-3FE795A1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Prinsippene fra regnskapsloven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6C8EE7-45C6-28E7-5AB0-2EEF4ECF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Hva skal tas med? </a:t>
            </a:r>
          </a:p>
          <a:p>
            <a:r>
              <a:rPr lang="nb-NO" b="1" dirty="0"/>
              <a:t>Til hvilken pris?</a:t>
            </a:r>
          </a:p>
          <a:p>
            <a:r>
              <a:rPr lang="nb-NO" b="1" dirty="0"/>
              <a:t>Når skal det skrives inn?</a:t>
            </a:r>
          </a:p>
          <a:p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441608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76BD4C-343C-008D-D5EF-3FE795A1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Prinsippene fra regnskapsloven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6C8EE7-45C6-28E7-5AB0-2EEF4ECF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0739"/>
          </a:xfrm>
        </p:spPr>
        <p:txBody>
          <a:bodyPr>
            <a:normAutofit fontScale="92500" lnSpcReduction="10000"/>
          </a:bodyPr>
          <a:lstStyle/>
          <a:p>
            <a:r>
              <a:rPr lang="nb-NO" b="1" dirty="0"/>
              <a:t>Kongruensprinsippet:</a:t>
            </a:r>
            <a:r>
              <a:rPr lang="nb-NO" dirty="0"/>
              <a:t> alle </a:t>
            </a:r>
            <a:r>
              <a:rPr lang="nb-NO" dirty="0" err="1"/>
              <a:t>innt</a:t>
            </a:r>
            <a:r>
              <a:rPr lang="nb-NO" dirty="0"/>
              <a:t>. og </a:t>
            </a:r>
            <a:r>
              <a:rPr lang="nb-NO" dirty="0" err="1"/>
              <a:t>kostn</a:t>
            </a:r>
            <a:r>
              <a:rPr lang="nb-NO" dirty="0"/>
              <a:t>. skal med</a:t>
            </a:r>
          </a:p>
          <a:p>
            <a:r>
              <a:rPr lang="nb-NO" b="1" dirty="0"/>
              <a:t>Forsiktighetsprinsippet:</a:t>
            </a:r>
            <a:r>
              <a:rPr lang="nb-NO" dirty="0"/>
              <a:t> Ved usikkerhet, forsiktighet</a:t>
            </a:r>
          </a:p>
          <a:p>
            <a:r>
              <a:rPr lang="nb-NO" b="1" dirty="0"/>
              <a:t>Transaksjonsprinsippet:</a:t>
            </a:r>
            <a:r>
              <a:rPr lang="nb-NO" dirty="0"/>
              <a:t> verdien = vederlaget på </a:t>
            </a:r>
            <a:r>
              <a:rPr lang="nb-NO" dirty="0" err="1"/>
              <a:t>transaksjonstidpunktet</a:t>
            </a:r>
            <a:endParaRPr lang="nb-NO" dirty="0"/>
          </a:p>
          <a:p>
            <a:r>
              <a:rPr lang="nb-NO" b="1" dirty="0"/>
              <a:t>Opptjeningsprinsippet:</a:t>
            </a:r>
            <a:r>
              <a:rPr lang="nb-NO" dirty="0"/>
              <a:t> Når?</a:t>
            </a:r>
            <a:r>
              <a:rPr lang="nb-NO" b="1" dirty="0"/>
              <a:t> </a:t>
            </a:r>
            <a:r>
              <a:rPr lang="nb-NO" dirty="0"/>
              <a:t>Når varen eller tjenesten er levert</a:t>
            </a:r>
          </a:p>
          <a:p>
            <a:r>
              <a:rPr lang="nb-NO" b="1" dirty="0"/>
              <a:t>Sammenstillingsprinsippet:</a:t>
            </a:r>
            <a:r>
              <a:rPr lang="nb-NO" dirty="0"/>
              <a:t> utgifter skal kostnadsføres i samme periode som tilhørende inntekt</a:t>
            </a:r>
          </a:p>
          <a:p>
            <a:r>
              <a:rPr lang="nb-NO" dirty="0"/>
              <a:t>Oppsummert:  Når vare leveres, uavhengig av betaling. </a:t>
            </a:r>
          </a:p>
        </p:txBody>
      </p:sp>
    </p:spTree>
    <p:extLst>
      <p:ext uri="{BB962C8B-B14F-4D97-AF65-F5344CB8AC3E}">
        <p14:creationId xmlns:p14="http://schemas.microsoft.com/office/powerpoint/2010/main" val="7717596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1C47B6-DFEC-1327-2430-031FCB49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Kostnadsføring</a:t>
            </a:r>
            <a:r>
              <a:rPr lang="nb-NO" dirty="0"/>
              <a:t> av anleggsmidler (4.2)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9BCBDF-8CF7-511B-47E9-D71B53B2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Kostnadsføring</a:t>
            </a:r>
            <a:r>
              <a:rPr lang="nb-NO" dirty="0"/>
              <a:t> av anleggsmidler kalles avskrivning</a:t>
            </a:r>
          </a:p>
          <a:p>
            <a:r>
              <a:rPr lang="nb-NO" dirty="0"/>
              <a:t>Beskriver kostnadene ved å anleggsmiddelet slites ned over tid verdiforringes</a:t>
            </a:r>
          </a:p>
        </p:txBody>
      </p:sp>
    </p:spTree>
    <p:extLst>
      <p:ext uri="{BB962C8B-B14F-4D97-AF65-F5344CB8AC3E}">
        <p14:creationId xmlns:p14="http://schemas.microsoft.com/office/powerpoint/2010/main" val="127988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har vi regnskap? (2.1)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8596668" cy="4032448"/>
          </a:xfrm>
        </p:spPr>
        <p:txBody>
          <a:bodyPr>
            <a:normAutofit lnSpcReduction="10000"/>
          </a:bodyPr>
          <a:lstStyle/>
          <a:p>
            <a:pPr lvl="0" fontAlgn="base"/>
            <a:r>
              <a:rPr lang="nb-NO" sz="2600" dirty="0"/>
              <a:t>Gi en fremstilling av den økonomiske (i) stillingen og (ii) utviklingen til en virksomhet</a:t>
            </a:r>
          </a:p>
          <a:p>
            <a:pPr lvl="0" fontAlgn="base"/>
            <a:r>
              <a:rPr lang="nb-NO" sz="2600" b="1" dirty="0"/>
              <a:t>Den økonomiske stillingen: Balansen</a:t>
            </a:r>
          </a:p>
          <a:p>
            <a:pPr lvl="1" fontAlgn="base"/>
            <a:r>
              <a:rPr lang="nb-NO" sz="2200" dirty="0"/>
              <a:t>Hvilke eiendeler har selskapet?</a:t>
            </a:r>
          </a:p>
          <a:p>
            <a:pPr lvl="1" fontAlgn="base"/>
            <a:r>
              <a:rPr lang="nb-NO" sz="2200" dirty="0"/>
              <a:t>Egenkapital?</a:t>
            </a:r>
          </a:p>
          <a:p>
            <a:pPr lvl="1" fontAlgn="base"/>
            <a:r>
              <a:rPr lang="nb-NO" sz="2200" dirty="0"/>
              <a:t>Hva slags type gjeld?</a:t>
            </a:r>
          </a:p>
          <a:p>
            <a:pPr lvl="0" fontAlgn="base"/>
            <a:r>
              <a:rPr lang="nb-NO" sz="2600" b="1" dirty="0"/>
              <a:t>Den økonomiske utviklingen: Resultat</a:t>
            </a:r>
          </a:p>
          <a:p>
            <a:pPr lvl="1" fontAlgn="base"/>
            <a:r>
              <a:rPr lang="nb-NO" sz="2200" dirty="0"/>
              <a:t>Hvilke inntekter og kostnader i siste periode, og andre perioder?</a:t>
            </a:r>
          </a:p>
          <a:p>
            <a:pPr fontAlgn="base"/>
            <a:r>
              <a:rPr lang="nb-NO" sz="2600" dirty="0"/>
              <a:t>Likviditet: kontantstrømoppstilling </a:t>
            </a:r>
          </a:p>
          <a:p>
            <a:pPr lvl="0" fontAlgn="base"/>
            <a:endParaRPr lang="nb-NO" sz="2600" dirty="0"/>
          </a:p>
        </p:txBody>
      </p:sp>
    </p:spTree>
    <p:extLst>
      <p:ext uri="{BB962C8B-B14F-4D97-AF65-F5344CB8AC3E}">
        <p14:creationId xmlns:p14="http://schemas.microsoft.com/office/powerpoint/2010/main" val="995936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Avskrivninger og avskrivningsmetoder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Picture 2" descr="Comic Speech Bubbles With Text Bonus. Vintage Cartoon Illustration. Symbol,  Sticker Tag, Special Offer Label Stock Vector - Illustration of blank,  icon: 20209688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t="17537" r="9756" b="17829"/>
          <a:stretch/>
        </p:blipFill>
        <p:spPr bwMode="auto">
          <a:xfrm>
            <a:off x="2207568" y="1520788"/>
            <a:ext cx="482453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726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A9EA74-31E5-4A09-B146-01588763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0358"/>
            <a:ext cx="7543800" cy="1450757"/>
          </a:xfrm>
        </p:spPr>
        <p:txBody>
          <a:bodyPr>
            <a:normAutofit/>
          </a:bodyPr>
          <a:lstStyle/>
          <a:p>
            <a:r>
              <a:rPr lang="nb-NO" sz="4000" dirty="0"/>
              <a:t>Motiverende 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E89555-272D-4422-9503-35E6C0CB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12776"/>
            <a:ext cx="7543800" cy="4389487"/>
          </a:xfrm>
        </p:spPr>
        <p:txBody>
          <a:bodyPr>
            <a:normAutofit lnSpcReduction="10000"/>
          </a:bodyPr>
          <a:lstStyle/>
          <a:p>
            <a:r>
              <a:rPr lang="nb-NO" sz="2400" dirty="0"/>
              <a:t>Musikkforretningen «</a:t>
            </a:r>
            <a:r>
              <a:rPr lang="nb-NO" sz="2400" dirty="0" err="1"/>
              <a:t>Rock’nRoll</a:t>
            </a:r>
            <a:r>
              <a:rPr lang="nb-NO" sz="2400" dirty="0"/>
              <a:t>» har kjøpt en </a:t>
            </a:r>
            <a:r>
              <a:rPr lang="nb-NO" sz="2400" dirty="0" err="1"/>
              <a:t>fraktbil</a:t>
            </a:r>
            <a:r>
              <a:rPr lang="nb-NO" sz="2400" dirty="0"/>
              <a:t> til 500 000</a:t>
            </a:r>
          </a:p>
          <a:p>
            <a:r>
              <a:rPr lang="nb-NO" sz="2400" dirty="0"/>
              <a:t>Eieren er bedt av styret om å rydde opp og gi en ryddig oversikt over den løpende lønnsomheten i bedriften</a:t>
            </a:r>
          </a:p>
          <a:p>
            <a:r>
              <a:rPr lang="nb-NO" sz="2400" dirty="0"/>
              <a:t>Du er nyansatt økonomistyringskonsulent og skal komme med gode råd om hvordan kostnadsføre bilen</a:t>
            </a:r>
          </a:p>
          <a:p>
            <a:r>
              <a:rPr lang="nb-NO" sz="2400" dirty="0"/>
              <a:t>Eieren har ikke greie på dette og tenkte bare sette opp 500 000 som ekstraordinær kostnad</a:t>
            </a:r>
          </a:p>
          <a:p>
            <a:r>
              <a:rPr lang="nb-NO" sz="2400" dirty="0"/>
              <a:t>Du vet bedre. Hva tenker du er rett tilnærming for å gi et godt bilde av lønnsomheten i driften, når bilen har en levetid på 10 år?</a:t>
            </a:r>
          </a:p>
        </p:txBody>
      </p:sp>
      <p:pic>
        <p:nvPicPr>
          <p:cNvPr id="1026" name="Picture 2" descr="White car cartoon style isolated 1429645 Vector Art at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05" y="319345"/>
            <a:ext cx="15746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01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Avskrivninger og avskrivningsmetoder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270000"/>
            <a:ext cx="9235090" cy="4463586"/>
          </a:xfrm>
        </p:spPr>
        <p:txBody>
          <a:bodyPr>
            <a:noAutofit/>
          </a:bodyPr>
          <a:lstStyle/>
          <a:p>
            <a:r>
              <a:rPr lang="nb-NO" sz="2400" dirty="0"/>
              <a:t>Varige eiendeler (f.eks. bygninger og maskiner) forringes i verdi når de eldes og slites</a:t>
            </a:r>
          </a:p>
          <a:p>
            <a:pPr lvl="1"/>
            <a:r>
              <a:rPr lang="nb-NO" b="1" dirty="0"/>
              <a:t>Avskrivninger:</a:t>
            </a:r>
            <a:r>
              <a:rPr lang="nb-NO" dirty="0"/>
              <a:t> Systematisk verdiforringelse</a:t>
            </a:r>
          </a:p>
          <a:p>
            <a:pPr lvl="1"/>
            <a:r>
              <a:rPr lang="nb-NO" b="1" dirty="0"/>
              <a:t>Nedskrivninger:</a:t>
            </a:r>
            <a:r>
              <a:rPr lang="nb-NO" dirty="0"/>
              <a:t> Ekstraordinær verdireduksjon</a:t>
            </a:r>
          </a:p>
          <a:p>
            <a:r>
              <a:rPr lang="nb-NO" sz="2400" dirty="0"/>
              <a:t>Avskrivninger er viktig fordi det påvirker resultatet - lønnsomhet</a:t>
            </a:r>
          </a:p>
          <a:p>
            <a:pPr lvl="1"/>
            <a:r>
              <a:rPr lang="nb-NO" dirty="0"/>
              <a:t>Avskrivninger reduserer eiendelenes verdi og øker kostnadene tilsvarende</a:t>
            </a:r>
          </a:p>
          <a:p>
            <a:r>
              <a:rPr lang="nb-NO" sz="2400" dirty="0"/>
              <a:t>Driftsmidler med lav anskaffelseskostnad eller kort levetid (1-3 år) kostnadsføres gjerne direkte</a:t>
            </a:r>
          </a:p>
          <a:p>
            <a:r>
              <a:rPr lang="nb-NO" sz="2400" dirty="0"/>
              <a:t> Skattemessig krav for varige driftsmidler</a:t>
            </a:r>
          </a:p>
          <a:p>
            <a:pPr lvl="1"/>
            <a:r>
              <a:rPr lang="nb-NO" dirty="0"/>
              <a:t>Kostnad &gt; 15 000 kr og brukstid &gt; 3 år</a:t>
            </a:r>
          </a:p>
          <a:p>
            <a:pPr lvl="1"/>
            <a:endParaRPr lang="nb-NO" sz="2200" dirty="0"/>
          </a:p>
          <a:p>
            <a:pPr lvl="1"/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2034935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4400" dirty="0"/>
              <a:t>Utfordringer med avskrivninger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929656"/>
            <a:ext cx="9379106" cy="445167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Må beregne anskaffelsesverdien til driftsmiddelet</a:t>
            </a:r>
          </a:p>
          <a:p>
            <a:pPr marL="811530" lvl="1" indent="-514350"/>
            <a:r>
              <a:rPr lang="nb-NO" sz="2800" b="1" dirty="0"/>
              <a:t>Ta med alle kostnader </a:t>
            </a:r>
            <a:r>
              <a:rPr lang="nb-NO" sz="2800" dirty="0"/>
              <a:t>som må til for å få eiendelen driftsklar (beløp, frakt osv.) 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Må anslå utrangeringsverdien; 0 eller positiv? 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Må bestemme avskrivingstiden 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Velge avskrivningsmetode: </a:t>
            </a:r>
          </a:p>
          <a:p>
            <a:pPr lvl="1"/>
            <a:r>
              <a:rPr lang="nb-NO" sz="2800" dirty="0"/>
              <a:t>Lineære avskrivninger  </a:t>
            </a:r>
          </a:p>
          <a:p>
            <a:pPr lvl="1"/>
            <a:r>
              <a:rPr lang="nb-NO" sz="2800" dirty="0"/>
              <a:t>Saldometoden </a:t>
            </a:r>
          </a:p>
          <a:p>
            <a:pPr lvl="1"/>
            <a:r>
              <a:rPr lang="nb-NO" sz="2800" dirty="0"/>
              <a:t>Produksjonsenhetsmetoden</a:t>
            </a:r>
          </a:p>
        </p:txBody>
      </p:sp>
    </p:spTree>
    <p:extLst>
      <p:ext uri="{BB962C8B-B14F-4D97-AF65-F5344CB8AC3E}">
        <p14:creationId xmlns:p14="http://schemas.microsoft.com/office/powerpoint/2010/main" val="1032791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Lineære avskrivninger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nb-NO" dirty="0"/>
                  <a:t>Hver periode får like store avskrivningskostnader</a:t>
                </a:r>
              </a:p>
              <a:p>
                <a:pPr marL="114300" indent="0">
                  <a:buNone/>
                </a:pPr>
                <a:endParaRPr lang="nb-NO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dirty="0" smtClean="0">
                          <a:latin typeface="Cambria Math"/>
                        </a:rPr>
                        <m:t>Å</m:t>
                      </m:r>
                      <m:r>
                        <a:rPr lang="nb-NO" i="1" dirty="0" smtClean="0">
                          <a:latin typeface="Cambria Math"/>
                        </a:rPr>
                        <m:t>𝑟𝑙𝑖𝑔</m:t>
                      </m:r>
                      <m:r>
                        <a:rPr lang="nb-NO" i="1" dirty="0" smtClean="0">
                          <a:latin typeface="Cambria Math"/>
                        </a:rPr>
                        <m:t> </m:t>
                      </m:r>
                      <m:r>
                        <a:rPr lang="nb-NO" i="1" dirty="0" smtClean="0">
                          <a:latin typeface="Cambria Math"/>
                        </a:rPr>
                        <m:t>𝑎𝑣𝑠𝑘𝑟𝑖𝑣𝑛𝑖𝑛𝑔</m:t>
                      </m:r>
                      <m:r>
                        <a:rPr lang="nb-NO" i="1" dirty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b-NO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>
                              <a:latin typeface="Cambria Math"/>
                            </a:rPr>
                            <m:t>𝑎𝑛𝑠𝑘𝑎𝑓𝑓𝑒𝑙𝑠𝑒𝑠𝑘𝑜𝑠𝑡</m:t>
                          </m:r>
                          <m:r>
                            <a:rPr lang="nb-NO" i="1" dirty="0">
                              <a:latin typeface="Cambria Math"/>
                            </a:rPr>
                            <m:t> – </m:t>
                          </m:r>
                          <m:r>
                            <a:rPr lang="nb-NO" i="1" dirty="0">
                              <a:latin typeface="Cambria Math"/>
                            </a:rPr>
                            <m:t>𝑟𝑒𝑠𝑡𝑣𝑒𝑟𝑑𝑖</m:t>
                          </m:r>
                        </m:num>
                        <m:den>
                          <m:r>
                            <a:rPr lang="nb-NO" i="1" dirty="0">
                              <a:latin typeface="Cambria Math"/>
                            </a:rPr>
                            <m:t>𝑏𝑟𝑢𝑘𝑠𝑡𝑖𝑑</m:t>
                          </m:r>
                          <m:r>
                            <a:rPr lang="nb-NO" i="1" dirty="0">
                              <a:latin typeface="Cambria Math"/>
                            </a:rPr>
                            <m:t> </m:t>
                          </m:r>
                          <m:r>
                            <a:rPr lang="nb-NO" i="1" dirty="0">
                              <a:latin typeface="Cambria Math"/>
                            </a:rPr>
                            <m:t>𝑖</m:t>
                          </m:r>
                          <m:r>
                            <a:rPr lang="nb-NO" i="1" dirty="0">
                              <a:latin typeface="Cambria Math"/>
                            </a:rPr>
                            <m:t> å</m:t>
                          </m:r>
                          <m:r>
                            <a:rPr lang="nb-NO" i="1" dirty="0">
                              <a:latin typeface="Cambria Math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nb-NO" dirty="0"/>
                            <m:t> </m:t>
                          </m:r>
                        </m:den>
                      </m:f>
                    </m:oMath>
                  </m:oMathPara>
                </a14:m>
                <a:endParaRPr lang="nb-NO" dirty="0"/>
              </a:p>
              <a:p>
                <a:pPr marL="114300" indent="0">
                  <a:buNone/>
                </a:pPr>
                <a:endParaRPr lang="nb-NO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nb-NO" dirty="0"/>
                  <a:t>En maskin som kostet kr 500 000 har antatt 5 års levetid. Hva er årlig avskrivning?  </a:t>
                </a:r>
              </a:p>
              <a:p>
                <a:pPr marL="571500" indent="-457200">
                  <a:buFont typeface="+mj-lt"/>
                  <a:buAutoNum type="arabicPeriod"/>
                </a:pPr>
                <a:endParaRPr lang="nb-NO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nb-NO" dirty="0"/>
                  <a:t>Hva hvis restverdien etter 5 år er kr 50 000?  </a:t>
                </a:r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4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010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Saldometoden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Hvert år avskrives med konstant %</a:t>
            </a:r>
          </a:p>
          <a:p>
            <a:r>
              <a:rPr lang="nb-NO" sz="2000" dirty="0"/>
              <a:t>F.eks. en virksomhet har anskaffet en maskin til 100 000 og benytter 30% saldoavskrivning </a:t>
            </a:r>
          </a:p>
          <a:p>
            <a:r>
              <a:rPr lang="nb-NO" sz="2000" dirty="0"/>
              <a:t>Hva blir verdien i årets avskrivning i år 7?</a:t>
            </a:r>
          </a:p>
        </p:txBody>
      </p:sp>
      <p:pic>
        <p:nvPicPr>
          <p:cNvPr id="5" name="Picture 2" descr="C:\Users\mariam\Desktop\PPT\tab 6.4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t="6129" r="5661" b="12437"/>
          <a:stretch/>
        </p:blipFill>
        <p:spPr bwMode="auto">
          <a:xfrm>
            <a:off x="1703512" y="3861048"/>
            <a:ext cx="7126275" cy="254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Saldometoden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Hvert år avskrives med konstant %</a:t>
            </a:r>
          </a:p>
          <a:p>
            <a:r>
              <a:rPr lang="nb-NO" sz="2000" dirty="0"/>
              <a:t>F.eks. en virksomhet har anskaffet en maskin til 100 000 og benytter 30% saldoavskrivning </a:t>
            </a:r>
          </a:p>
          <a:p>
            <a:r>
              <a:rPr lang="nb-NO" sz="2000" dirty="0"/>
              <a:t>Hva blir verdien i årets avskrivning i år 7?</a:t>
            </a:r>
          </a:p>
        </p:txBody>
      </p:sp>
      <p:pic>
        <p:nvPicPr>
          <p:cNvPr id="5" name="Picture 2" descr="C:\Users\mariam\Desktop\PPT\tab 6.4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t="6129" r="5661" b="12437"/>
          <a:stretch/>
        </p:blipFill>
        <p:spPr bwMode="auto">
          <a:xfrm>
            <a:off x="2126792" y="3701683"/>
            <a:ext cx="7126275" cy="254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ildeforklaring med linje 1 3"/>
          <p:cNvSpPr/>
          <p:nvPr/>
        </p:nvSpPr>
        <p:spPr>
          <a:xfrm>
            <a:off x="8832304" y="3125619"/>
            <a:ext cx="1656184" cy="576064"/>
          </a:xfrm>
          <a:prstGeom prst="borderCallout1">
            <a:avLst>
              <a:gd name="adj1" fmla="val 38187"/>
              <a:gd name="adj2" fmla="val -446"/>
              <a:gd name="adj3" fmla="val 243258"/>
              <a:gd name="adj4" fmla="val -1294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100’*0,3</a:t>
            </a:r>
          </a:p>
        </p:txBody>
      </p:sp>
      <p:cxnSp>
        <p:nvCxnSpPr>
          <p:cNvPr id="8" name="Rett pilkobling 7"/>
          <p:cNvCxnSpPr/>
          <p:nvPr/>
        </p:nvCxnSpPr>
        <p:spPr>
          <a:xfrm flipH="1">
            <a:off x="4855282" y="4627474"/>
            <a:ext cx="3096344" cy="288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/>
          <p:cNvCxnSpPr/>
          <p:nvPr/>
        </p:nvCxnSpPr>
        <p:spPr>
          <a:xfrm flipH="1">
            <a:off x="4871864" y="4834512"/>
            <a:ext cx="3096344" cy="288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31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Produksjonsenhetsmetoden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44824"/>
                <a:ext cx="8596668" cy="38807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nb-NO" sz="2200" dirty="0"/>
                  <a:t>Bruksavhengig avskrivinger </a:t>
                </a:r>
              </a:p>
              <a:p>
                <a:r>
                  <a:rPr lang="nb-NO" sz="2200" dirty="0"/>
                  <a:t>Når varige driftsmiddel har forventet levetid definert ved bruk og ikke ved tidsperiode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/>
                        <m:t>Å</m:t>
                      </m:r>
                      <m:r>
                        <m:rPr>
                          <m:nor/>
                        </m:rPr>
                        <a:rPr lang="en-US" sz="2400"/>
                        <m:t>rlig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avskriving</m:t>
                      </m:r>
                      <m:r>
                        <m:rPr>
                          <m:nor/>
                        </m:rPr>
                        <a:rPr lang="en-US" sz="2400"/>
                        <m:t> = Å</m:t>
                      </m:r>
                      <m:r>
                        <m:rPr>
                          <m:nor/>
                        </m:rPr>
                        <a:rPr lang="en-US" sz="2400"/>
                        <m:t>rlig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ytelse</m:t>
                      </m:r>
                      <m:r>
                        <m:rPr>
                          <m:nor/>
                        </m:rPr>
                        <a:rPr lang="en-US" sz="2400"/>
                        <m:t> 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/>
                            <m:t>Anskaffelseskost</m:t>
                          </m:r>
                          <m:r>
                            <m:rPr>
                              <m:nor/>
                            </m:rPr>
                            <a:rPr lang="en-US" sz="2400"/>
                            <m:t> − </m:t>
                          </m:r>
                          <m:r>
                            <m:rPr>
                              <m:nor/>
                            </m:rPr>
                            <a:rPr lang="en-US" sz="2400"/>
                            <m:t>Restverdi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/>
                            <m:t>Total</m:t>
                          </m:r>
                          <m:r>
                            <m:rPr>
                              <m:nor/>
                            </m:rPr>
                            <a:rPr lang="en-US" sz="240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/>
                            <m:t>ytelse</m:t>
                          </m:r>
                        </m:den>
                      </m:f>
                    </m:oMath>
                  </m:oMathPara>
                </a14:m>
                <a:endParaRPr lang="nb-NO" sz="2400" dirty="0"/>
              </a:p>
              <a:p>
                <a:pPr marL="0" indent="0">
                  <a:buNone/>
                </a:pPr>
                <a:endParaRPr lang="nb-NO" sz="2400" dirty="0"/>
              </a:p>
              <a:p>
                <a:pPr marL="0" indent="0">
                  <a:buNone/>
                </a:pPr>
                <a:r>
                  <a:rPr lang="nb-NO" sz="2400" dirty="0"/>
                  <a:t>Eksempel: en maskin har forventet brukstid på </a:t>
                </a:r>
                <a:r>
                  <a:rPr lang="nb-NO" sz="2400" b="1" dirty="0"/>
                  <a:t>5000 timer </a:t>
                </a:r>
                <a:r>
                  <a:rPr lang="nb-NO" sz="2400" dirty="0"/>
                  <a:t>og skal avskrives det enkelte år i henhold til faktisk bruk. Avskrivningsgrunnlaget er </a:t>
                </a:r>
                <a:r>
                  <a:rPr lang="nb-NO" sz="2400" b="1" dirty="0"/>
                  <a:t>kr 500 000</a:t>
                </a:r>
                <a:r>
                  <a:rPr lang="nb-NO" sz="2400" dirty="0"/>
                  <a:t>. Hva blir da avskrivningen når maskinen er brukt </a:t>
                </a:r>
                <a:r>
                  <a:rPr lang="nb-NO" sz="2400" b="1" dirty="0"/>
                  <a:t>1500 timer </a:t>
                </a:r>
                <a:r>
                  <a:rPr lang="nb-NO" sz="2400" dirty="0"/>
                  <a:t>i perioden?</a:t>
                </a:r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44824"/>
                <a:ext cx="8596668" cy="3880773"/>
              </a:xfrm>
              <a:blipFill>
                <a:blip r:embed="rId2"/>
                <a:stretch>
                  <a:fillRect l="-922" t="-2358" r="-9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Sylinder 3"/>
          <p:cNvSpPr txBox="1"/>
          <p:nvPr/>
        </p:nvSpPr>
        <p:spPr>
          <a:xfrm>
            <a:off x="5638801" y="2973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71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Avskriving i ulike regnskap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83432" y="1772816"/>
            <a:ext cx="7992888" cy="4320480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Skatteregnskapet </a:t>
            </a:r>
          </a:p>
          <a:p>
            <a:pPr lvl="1"/>
            <a:r>
              <a:rPr lang="nb-NO" dirty="0"/>
              <a:t>Saldometoden – så lite man vil, opptil en gitt prosentsats</a:t>
            </a:r>
          </a:p>
          <a:p>
            <a:pPr lvl="1"/>
            <a:r>
              <a:rPr lang="nb-NO" dirty="0"/>
              <a:t>Til faste satser. F.eks. 30 % på kontormaskiner og 2% på forretningsbygg</a:t>
            </a:r>
          </a:p>
          <a:p>
            <a:r>
              <a:rPr lang="nb-NO" dirty="0"/>
              <a:t>Finansregnskapet </a:t>
            </a:r>
          </a:p>
          <a:p>
            <a:pPr lvl="1"/>
            <a:r>
              <a:rPr lang="nb-NO" dirty="0"/>
              <a:t>Fornuftig avskrivningsplan </a:t>
            </a:r>
          </a:p>
          <a:p>
            <a:pPr lvl="1"/>
            <a:r>
              <a:rPr lang="nb-NO" dirty="0"/>
              <a:t>Basert på anskaffelseskost  </a:t>
            </a:r>
          </a:p>
          <a:p>
            <a:r>
              <a:rPr lang="nb-NO" dirty="0"/>
              <a:t>Driftsregnskapet </a:t>
            </a:r>
          </a:p>
          <a:p>
            <a:pPr lvl="1"/>
            <a:r>
              <a:rPr lang="nb-NO" dirty="0"/>
              <a:t>Står fritt. Vanlig å bruke lineære avskrivninger</a:t>
            </a:r>
          </a:p>
          <a:p>
            <a:r>
              <a:rPr lang="nb-NO" dirty="0"/>
              <a:t>MERK: Avskrivninger reduserer eiendelenes verdi/øker kostnader</a:t>
            </a:r>
          </a:p>
        </p:txBody>
      </p:sp>
    </p:spTree>
    <p:extLst>
      <p:ext uri="{BB962C8B-B14F-4D97-AF65-F5344CB8AC3E}">
        <p14:creationId xmlns:p14="http://schemas.microsoft.com/office/powerpoint/2010/main" val="10589065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1C47B6-DFEC-1327-2430-031FCB49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Kostnadsføring</a:t>
            </a:r>
            <a:r>
              <a:rPr lang="nb-NO" dirty="0"/>
              <a:t>/verdivurdering av omløpsmidler (4.2)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9BCBDF-8CF7-511B-47E9-D71B53B2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Kostnadsføring</a:t>
            </a:r>
            <a:r>
              <a:rPr lang="nb-NO" dirty="0"/>
              <a:t> av anleggsmidler kalles avskrivning</a:t>
            </a:r>
          </a:p>
          <a:p>
            <a:r>
              <a:rPr lang="nb-NO" dirty="0"/>
              <a:t>Beskriver kostnadene ved å anleggsmiddelet slites ned over tid verdiforringes</a:t>
            </a:r>
          </a:p>
        </p:txBody>
      </p:sp>
    </p:spTree>
    <p:extLst>
      <p:ext uri="{BB962C8B-B14F-4D97-AF65-F5344CB8AC3E}">
        <p14:creationId xmlns:p14="http://schemas.microsoft.com/office/powerpoint/2010/main" val="140436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763F3E-099B-6508-3C66-58C7732F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lingo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8E1C4F-DE34-1106-26C3-F687514E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Regnskapet skal informere om</a:t>
            </a:r>
          </a:p>
          <a:p>
            <a:pPr lvl="1"/>
            <a:r>
              <a:rPr lang="nb-NO" sz="2800" b="1" dirty="0"/>
              <a:t>Lønnsomhet</a:t>
            </a:r>
            <a:r>
              <a:rPr lang="nb-NO" sz="2800" dirty="0"/>
              <a:t>: hvordan går det? Tjener eller taper vi penger? </a:t>
            </a:r>
          </a:p>
          <a:p>
            <a:pPr lvl="1"/>
            <a:r>
              <a:rPr lang="nb-NO" sz="2800" b="1" dirty="0"/>
              <a:t>Soliditet</a:t>
            </a:r>
            <a:r>
              <a:rPr lang="nb-NO" sz="2800" dirty="0"/>
              <a:t>: hvor mye tap tåler vi?</a:t>
            </a:r>
          </a:p>
          <a:p>
            <a:pPr lvl="1"/>
            <a:r>
              <a:rPr lang="nb-NO" sz="2800" b="1" dirty="0"/>
              <a:t>Likviditet</a:t>
            </a:r>
            <a:r>
              <a:rPr lang="nb-NO" sz="2800" dirty="0"/>
              <a:t>: i hvilken grad er vi i stand til å betale løpende forpliktelser?</a:t>
            </a:r>
          </a:p>
        </p:txBody>
      </p:sp>
    </p:spTree>
    <p:extLst>
      <p:ext uri="{BB962C8B-B14F-4D97-AF65-F5344CB8AC3E}">
        <p14:creationId xmlns:p14="http://schemas.microsoft.com/office/powerpoint/2010/main" val="3669020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A9EA74-31E5-4A09-B146-01588763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76672"/>
            <a:ext cx="7543800" cy="1450757"/>
          </a:xfrm>
        </p:spPr>
        <p:txBody>
          <a:bodyPr>
            <a:normAutofit/>
          </a:bodyPr>
          <a:lstStyle/>
          <a:p>
            <a:r>
              <a:rPr lang="nb-NO" sz="4000" dirty="0"/>
              <a:t>Motiverende eksempel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E89555-272D-4422-9503-35E6C0CB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683234"/>
            <a:ext cx="6696744" cy="4842110"/>
          </a:xfrm>
        </p:spPr>
        <p:txBody>
          <a:bodyPr>
            <a:normAutofit fontScale="92500"/>
          </a:bodyPr>
          <a:lstStyle/>
          <a:p>
            <a:r>
              <a:rPr lang="nb-NO" sz="2400" dirty="0"/>
              <a:t>Musikkforretningen «</a:t>
            </a:r>
            <a:r>
              <a:rPr lang="nb-NO" sz="2400" dirty="0" err="1"/>
              <a:t>Rock’nRoll</a:t>
            </a:r>
            <a:r>
              <a:rPr lang="nb-NO" sz="2400" dirty="0"/>
              <a:t>» har 50 gitarer på lager. 25 ble kjøpt inn i fjor når kronekursen var sterk til 1000 NOK per stykk. 25 ble kjøpt inn i år til 2000 per stykk. </a:t>
            </a:r>
            <a:r>
              <a:rPr lang="nb-NO" sz="2400" dirty="0" err="1"/>
              <a:t>Idag</a:t>
            </a:r>
            <a:r>
              <a:rPr lang="nb-NO" sz="2400" dirty="0"/>
              <a:t> koster de 2200 å kjøpe inn.</a:t>
            </a:r>
          </a:p>
          <a:p>
            <a:r>
              <a:rPr lang="nb-NO" sz="2400" dirty="0"/>
              <a:t>Du er nyansatt økonomistyringskonsulent og skal komme med gode råd om hvordan kostnadsføre en gitar</a:t>
            </a:r>
          </a:p>
          <a:p>
            <a:r>
              <a:rPr lang="nb-NO" sz="2400" dirty="0"/>
              <a:t>Eieren pleier å ta innkjøpsprisen på gitaren pluss 30%, og tar alltid de eldste varene på lager ved salg</a:t>
            </a:r>
          </a:p>
          <a:p>
            <a:r>
              <a:rPr lang="nb-NO" sz="2400" dirty="0"/>
              <a:t>Hva tenker du er rett tilnærming, både med hensyn til </a:t>
            </a:r>
            <a:r>
              <a:rPr lang="nb-NO" sz="2400" dirty="0" err="1"/>
              <a:t>kostnadsføring</a:t>
            </a:r>
            <a:r>
              <a:rPr lang="nb-NO" sz="2400" dirty="0"/>
              <a:t>, og pris som skal settes?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l="13780" r="3543"/>
          <a:stretch/>
        </p:blipFill>
        <p:spPr>
          <a:xfrm>
            <a:off x="7392144" y="2041426"/>
            <a:ext cx="2339752" cy="27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6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A9EA74-31E5-4A09-B146-01588763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1" y="323560"/>
            <a:ext cx="7543800" cy="1450757"/>
          </a:xfrm>
        </p:spPr>
        <p:txBody>
          <a:bodyPr>
            <a:normAutofit/>
          </a:bodyPr>
          <a:lstStyle/>
          <a:p>
            <a:r>
              <a:rPr lang="nb-NO" sz="4000" dirty="0"/>
              <a:t>Motiverende eksempel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E89555-272D-4422-9503-35E6C0CB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1" y="1484784"/>
            <a:ext cx="6480721" cy="4968552"/>
          </a:xfrm>
        </p:spPr>
        <p:txBody>
          <a:bodyPr>
            <a:normAutofit/>
          </a:bodyPr>
          <a:lstStyle/>
          <a:p>
            <a:r>
              <a:rPr lang="nb-NO" sz="2400" dirty="0"/>
              <a:t>Musikkforretningen «</a:t>
            </a:r>
            <a:r>
              <a:rPr lang="nb-NO" sz="2400" dirty="0" err="1"/>
              <a:t>Rock’nRoll</a:t>
            </a:r>
            <a:r>
              <a:rPr lang="nb-NO" sz="2400" dirty="0"/>
              <a:t>» hadde 10 pianoer på lager ved inngangen til måneden</a:t>
            </a:r>
          </a:p>
          <a:p>
            <a:r>
              <a:rPr lang="nb-NO" sz="2400" dirty="0"/>
              <a:t>De første 5 ble kjøpt inn for 5000, de siste 5 for 3000.</a:t>
            </a:r>
          </a:p>
          <a:p>
            <a:r>
              <a:rPr lang="nb-NO" sz="2400" dirty="0"/>
              <a:t>Eieren har solgt 6 pianoer i løpet av måneden, og samtidig kjøpt inn 3 nye til 4000</a:t>
            </a:r>
          </a:p>
          <a:p>
            <a:r>
              <a:rPr lang="nb-NO" sz="2400" dirty="0"/>
              <a:t>Du blir bedt om å komme med råd om hvordan verdsette lageret ved utgangen av måneden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l="13780" r="3543"/>
          <a:stretch/>
        </p:blipFill>
        <p:spPr>
          <a:xfrm>
            <a:off x="7357355" y="1484784"/>
            <a:ext cx="2339752" cy="27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71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Ulike metoder for beholdnings- og kostnadsvurdering av varer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9416" y="2060848"/>
            <a:ext cx="9145016" cy="4391578"/>
          </a:xfrm>
        </p:spPr>
        <p:txBody>
          <a:bodyPr>
            <a:normAutofit fontScale="92500" lnSpcReduction="20000"/>
          </a:bodyPr>
          <a:lstStyle/>
          <a:p>
            <a:r>
              <a:rPr lang="nb-NO" sz="2600" dirty="0"/>
              <a:t>Problemet er at innkjøp foregår i flere omganger til ulike priser. Dermed varierer innkjøpskostnad. Aktuelle metoder for vurdering:</a:t>
            </a:r>
          </a:p>
          <a:p>
            <a:pPr marL="457200" lvl="1" indent="0">
              <a:buNone/>
            </a:pPr>
            <a:r>
              <a:rPr lang="nb-NO" sz="2200" b="1" dirty="0"/>
              <a:t>1. Anskaffelseskostprinsippet</a:t>
            </a:r>
          </a:p>
          <a:p>
            <a:pPr marL="640080" lvl="2" indent="0">
              <a:buNone/>
            </a:pPr>
            <a:r>
              <a:rPr lang="nb-NO" sz="2600" b="1" i="1" dirty="0"/>
              <a:t>FIFO (first in, first </a:t>
            </a:r>
            <a:r>
              <a:rPr lang="nb-NO" sz="2600" b="1" i="1" dirty="0" err="1"/>
              <a:t>out</a:t>
            </a:r>
            <a:r>
              <a:rPr lang="nb-NO" sz="2600" b="1" dirty="0"/>
              <a:t>):</a:t>
            </a:r>
            <a:r>
              <a:rPr lang="nb-NO" sz="2600" dirty="0"/>
              <a:t> De eldste innkjøpsprisene blir brukt først ved materialuttak </a:t>
            </a:r>
          </a:p>
          <a:p>
            <a:pPr marL="640080" lvl="2" indent="0">
              <a:buNone/>
            </a:pPr>
            <a:r>
              <a:rPr lang="nb-NO" sz="2600" b="1" i="1" dirty="0"/>
              <a:t>LIFO (last in, first </a:t>
            </a:r>
            <a:r>
              <a:rPr lang="nb-NO" sz="2600" b="1" i="1" dirty="0" err="1"/>
              <a:t>out</a:t>
            </a:r>
            <a:r>
              <a:rPr lang="nb-NO" sz="2600" b="1" i="1" dirty="0"/>
              <a:t>)</a:t>
            </a:r>
            <a:r>
              <a:rPr lang="nb-NO" sz="2600" b="1" dirty="0"/>
              <a:t>: </a:t>
            </a:r>
            <a:r>
              <a:rPr lang="nb-NO" sz="2600" dirty="0"/>
              <a:t>De nyeste innkjøpsprisene blir brukt først ved materialuttak</a:t>
            </a:r>
          </a:p>
          <a:p>
            <a:pPr marL="640080" lvl="2" indent="0">
              <a:buNone/>
            </a:pPr>
            <a:r>
              <a:rPr lang="nb-NO" sz="2600" b="1" i="1" dirty="0"/>
              <a:t>Gjennomsnittspris</a:t>
            </a:r>
            <a:r>
              <a:rPr lang="nb-NO" sz="2600" b="1" dirty="0"/>
              <a:t>: </a:t>
            </a:r>
            <a:r>
              <a:rPr lang="nb-NO" sz="2600" dirty="0"/>
              <a:t>Bruk gjennomsnittspriser for innkjøp over en viss periode</a:t>
            </a:r>
          </a:p>
          <a:p>
            <a:pPr marL="457200" lvl="1" indent="0">
              <a:buNone/>
            </a:pPr>
            <a:r>
              <a:rPr lang="nb-NO" sz="2200" b="1" dirty="0"/>
              <a:t>2. Gjenanskaffelseskostprinsippet: </a:t>
            </a:r>
            <a:r>
              <a:rPr lang="nb-NO" sz="2200" dirty="0"/>
              <a:t>Hva koster gjenanskaffelse?</a:t>
            </a:r>
            <a:endParaRPr lang="nb-NO" sz="2200" b="1" dirty="0"/>
          </a:p>
          <a:p>
            <a:pPr marL="457200" lvl="1" indent="0">
              <a:buNone/>
            </a:pPr>
            <a:r>
              <a:rPr lang="nb-NO" sz="2200" dirty="0"/>
              <a:t>Vanligvis benyttes FIFO eller gjennomsnittspriser i finansregnskap.</a:t>
            </a:r>
          </a:p>
          <a:p>
            <a:pPr marL="457200" lvl="1" indent="0">
              <a:buNone/>
            </a:pPr>
            <a:r>
              <a:rPr lang="nb-NO" sz="2200" dirty="0"/>
              <a:t>I driftsregnskapet kan man velge fritt, og gjenanskaffelsesverdi er gjerne nyttig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75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dirty="0"/>
              <a:t>Hva er fordelene/bakdelene ved å benytte FIFO? Hva med gjennomsnittspris?</a:t>
            </a:r>
          </a:p>
          <a:p>
            <a:endParaRPr lang="nb-NO" sz="2800" dirty="0"/>
          </a:p>
          <a:p>
            <a:endParaRPr lang="nb-NO" dirty="0"/>
          </a:p>
        </p:txBody>
      </p:sp>
      <p:pic>
        <p:nvPicPr>
          <p:cNvPr id="1026" name="Picture 2" descr="Free Thinking Cartoon Images, Download Free Thinking Cartoon Images png  images, Free ClipArts on Clipart Libra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167" b="22070"/>
          <a:stretch/>
        </p:blipFill>
        <p:spPr bwMode="auto">
          <a:xfrm>
            <a:off x="3175468" y="3429000"/>
            <a:ext cx="360040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030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sz="2800" dirty="0"/>
              <a:t>FIFO: enkelt, men kan skape trøbbel ved betydelig variasjon i priser over tid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2800" dirty="0"/>
              <a:t>Gjennomsnittspriser: mer robust for prisendringer, men krever ny beregning hver gang noe tas ut av lageret</a:t>
            </a:r>
          </a:p>
          <a:p>
            <a:endParaRPr lang="nb-NO" sz="2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514155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FIFO vs. gjennomsnittspris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72816"/>
            <a:ext cx="8596668" cy="4680520"/>
          </a:xfrm>
        </p:spPr>
        <p:txBody>
          <a:bodyPr>
            <a:normAutofit/>
          </a:bodyPr>
          <a:lstStyle/>
          <a:p>
            <a:r>
              <a:rPr lang="nb-NO" dirty="0"/>
              <a:t>Eksempel: Tre innkjøp, i kronologisk rekkefølge: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100 </a:t>
            </a:r>
            <a:r>
              <a:rPr lang="nb-NO" dirty="0" err="1"/>
              <a:t>stk</a:t>
            </a:r>
            <a:r>
              <a:rPr lang="nb-NO" dirty="0"/>
              <a:t> a 1 kr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100 </a:t>
            </a:r>
            <a:r>
              <a:rPr lang="nb-NO" dirty="0" err="1"/>
              <a:t>stk</a:t>
            </a:r>
            <a:r>
              <a:rPr lang="nb-NO" dirty="0"/>
              <a:t> a 2 kr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100 </a:t>
            </a:r>
            <a:r>
              <a:rPr lang="nb-NO" dirty="0" err="1"/>
              <a:t>stk</a:t>
            </a:r>
            <a:r>
              <a:rPr lang="nb-NO" dirty="0"/>
              <a:t> a 3 kr </a:t>
            </a:r>
          </a:p>
          <a:p>
            <a:r>
              <a:rPr lang="nb-NO" dirty="0"/>
              <a:t>Forbruk nå: 150 stk. </a:t>
            </a:r>
          </a:p>
          <a:p>
            <a:r>
              <a:rPr lang="nb-NO" dirty="0"/>
              <a:t>Hva er materialkostnaden ved FIFO </a:t>
            </a:r>
            <a:r>
              <a:rPr lang="nb-NO" i="1" dirty="0"/>
              <a:t>(first in, first </a:t>
            </a:r>
            <a:r>
              <a:rPr lang="nb-NO" i="1" dirty="0" err="1"/>
              <a:t>out</a:t>
            </a:r>
            <a:r>
              <a:rPr lang="nb-NO" dirty="0"/>
              <a:t>) og gjennomsnittspris?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65026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FIFO vs. gjennomsnittspris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72816"/>
            <a:ext cx="8596668" cy="4680520"/>
          </a:xfrm>
        </p:spPr>
        <p:txBody>
          <a:bodyPr>
            <a:normAutofit/>
          </a:bodyPr>
          <a:lstStyle/>
          <a:p>
            <a:r>
              <a:rPr lang="nb-NO" dirty="0"/>
              <a:t>Eksempel: Tre innkjøp, i kronologisk rekkefølge: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100 </a:t>
            </a:r>
            <a:r>
              <a:rPr lang="nb-NO" dirty="0" err="1"/>
              <a:t>stk</a:t>
            </a:r>
            <a:r>
              <a:rPr lang="nb-NO" dirty="0"/>
              <a:t> a 1 kr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100 </a:t>
            </a:r>
            <a:r>
              <a:rPr lang="nb-NO" dirty="0" err="1"/>
              <a:t>stk</a:t>
            </a:r>
            <a:r>
              <a:rPr lang="nb-NO" dirty="0"/>
              <a:t> a 2 kr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100 </a:t>
            </a:r>
            <a:r>
              <a:rPr lang="nb-NO" dirty="0" err="1"/>
              <a:t>stk</a:t>
            </a:r>
            <a:r>
              <a:rPr lang="nb-NO" dirty="0"/>
              <a:t> a 3 kr </a:t>
            </a:r>
          </a:p>
          <a:p>
            <a:r>
              <a:rPr lang="nb-NO" dirty="0"/>
              <a:t>Forbruk nå: 150 stk. </a:t>
            </a:r>
          </a:p>
          <a:p>
            <a:r>
              <a:rPr lang="nb-NO" dirty="0"/>
              <a:t>Hva er materialkostnaden ved FIFO </a:t>
            </a:r>
            <a:r>
              <a:rPr lang="nb-NO" i="1" dirty="0"/>
              <a:t>(first in, first </a:t>
            </a:r>
            <a:r>
              <a:rPr lang="nb-NO" i="1" dirty="0" err="1"/>
              <a:t>out</a:t>
            </a:r>
            <a:r>
              <a:rPr lang="nb-NO" dirty="0"/>
              <a:t>) og gjennomsnittspris?</a:t>
            </a:r>
          </a:p>
          <a:p>
            <a:r>
              <a:rPr lang="nb-NO" dirty="0"/>
              <a:t>FIFO pr </a:t>
            </a:r>
            <a:r>
              <a:rPr lang="nb-NO" dirty="0" err="1"/>
              <a:t>stk</a:t>
            </a:r>
            <a:r>
              <a:rPr lang="nb-NO" dirty="0"/>
              <a:t>: (100*1 + 50*2) /150 = </a:t>
            </a:r>
            <a:r>
              <a:rPr lang="nb-NO" b="1" dirty="0"/>
              <a:t>1.33</a:t>
            </a:r>
            <a:r>
              <a:rPr lang="nb-NO" dirty="0"/>
              <a:t> </a:t>
            </a:r>
            <a:r>
              <a:rPr lang="nb-NO" dirty="0">
                <a:sym typeface="Wingdings" panose="05000000000000000000" pitchFamily="2" charset="2"/>
              </a:rPr>
              <a:t> *150</a:t>
            </a:r>
            <a:endParaRPr lang="nb-NO" dirty="0"/>
          </a:p>
          <a:p>
            <a:r>
              <a:rPr lang="nb-NO" dirty="0" err="1"/>
              <a:t>Gj.snitt</a:t>
            </a:r>
            <a:r>
              <a:rPr lang="nb-NO" dirty="0"/>
              <a:t> pr </a:t>
            </a:r>
            <a:r>
              <a:rPr lang="nb-NO" dirty="0" err="1"/>
              <a:t>stk</a:t>
            </a:r>
            <a:r>
              <a:rPr lang="nb-NO" dirty="0"/>
              <a:t>: (100*1+100*2+100*3)/300 = </a:t>
            </a:r>
            <a:r>
              <a:rPr lang="nb-NO" b="1" dirty="0"/>
              <a:t>2</a:t>
            </a:r>
            <a:r>
              <a:rPr lang="nb-NO" dirty="0"/>
              <a:t>  </a:t>
            </a:r>
            <a:r>
              <a:rPr lang="nb-NO" dirty="0">
                <a:sym typeface="Wingdings" panose="05000000000000000000" pitchFamily="2" charset="2"/>
              </a:rPr>
              <a:t>*150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1205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FIFO vs. gjennomsnittspris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567880"/>
            <a:ext cx="8596668" cy="4680520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Eksempel: Tre innkjøp, i kronologisk rekkefølge: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100 </a:t>
            </a:r>
            <a:r>
              <a:rPr lang="nb-NO" dirty="0" err="1"/>
              <a:t>stk</a:t>
            </a:r>
            <a:r>
              <a:rPr lang="nb-NO" dirty="0"/>
              <a:t> a 1 kr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100 </a:t>
            </a:r>
            <a:r>
              <a:rPr lang="nb-NO" dirty="0" err="1"/>
              <a:t>stk</a:t>
            </a:r>
            <a:r>
              <a:rPr lang="nb-NO" dirty="0"/>
              <a:t> a 2 kr 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100 </a:t>
            </a:r>
            <a:r>
              <a:rPr lang="nb-NO" dirty="0" err="1"/>
              <a:t>stk</a:t>
            </a:r>
            <a:r>
              <a:rPr lang="nb-NO" dirty="0"/>
              <a:t> a 3 kr </a:t>
            </a:r>
          </a:p>
          <a:p>
            <a:r>
              <a:rPr lang="nb-NO" dirty="0"/>
              <a:t>Forbruk nå: 150 stk. </a:t>
            </a:r>
          </a:p>
          <a:p>
            <a:r>
              <a:rPr lang="nb-NO" dirty="0"/>
              <a:t>Hva er materialkostnaden ved FIFO </a:t>
            </a:r>
            <a:r>
              <a:rPr lang="nb-NO" i="1" dirty="0"/>
              <a:t>(first in, first </a:t>
            </a:r>
            <a:r>
              <a:rPr lang="nb-NO" i="1" dirty="0" err="1"/>
              <a:t>out</a:t>
            </a:r>
            <a:r>
              <a:rPr lang="nb-NO" dirty="0"/>
              <a:t>) og gjennomsnittspris?</a:t>
            </a:r>
          </a:p>
          <a:p>
            <a:r>
              <a:rPr lang="nb-NO" dirty="0"/>
              <a:t>FIFO pr </a:t>
            </a:r>
            <a:r>
              <a:rPr lang="nb-NO" dirty="0" err="1"/>
              <a:t>stk</a:t>
            </a:r>
            <a:r>
              <a:rPr lang="nb-NO" dirty="0"/>
              <a:t>: (100*1 + 50*2) /150 = </a:t>
            </a:r>
            <a:r>
              <a:rPr lang="nb-NO" b="1" dirty="0"/>
              <a:t>1.33</a:t>
            </a:r>
            <a:r>
              <a:rPr lang="nb-NO" dirty="0"/>
              <a:t> </a:t>
            </a:r>
            <a:r>
              <a:rPr lang="nb-NO" dirty="0">
                <a:sym typeface="Wingdings" panose="05000000000000000000" pitchFamily="2" charset="2"/>
              </a:rPr>
              <a:t> *150</a:t>
            </a:r>
            <a:endParaRPr lang="nb-NO" dirty="0"/>
          </a:p>
          <a:p>
            <a:r>
              <a:rPr lang="nb-NO" dirty="0" err="1"/>
              <a:t>Gj.snitt</a:t>
            </a:r>
            <a:r>
              <a:rPr lang="nb-NO" dirty="0"/>
              <a:t> pr </a:t>
            </a:r>
            <a:r>
              <a:rPr lang="nb-NO" dirty="0" err="1"/>
              <a:t>stk</a:t>
            </a:r>
            <a:r>
              <a:rPr lang="nb-NO" dirty="0"/>
              <a:t>: (100*1+100*2+100*3)/300 = </a:t>
            </a:r>
            <a:r>
              <a:rPr lang="nb-NO" b="1" dirty="0"/>
              <a:t>2</a:t>
            </a:r>
            <a:r>
              <a:rPr lang="nb-NO" dirty="0"/>
              <a:t>  </a:t>
            </a:r>
            <a:r>
              <a:rPr lang="nb-NO" dirty="0">
                <a:sym typeface="Wingdings" panose="05000000000000000000" pitchFamily="2" charset="2"/>
              </a:rPr>
              <a:t>*150</a:t>
            </a:r>
          </a:p>
          <a:p>
            <a:r>
              <a:rPr lang="nb-NO" b="1" dirty="0">
                <a:sym typeface="Wingdings" panose="05000000000000000000" pitchFamily="2" charset="2"/>
              </a:rPr>
              <a:t>Hva er verdien av lageret som er igjen?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54353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Gjenanskaffelsesverdi prinsippet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412776"/>
            <a:ext cx="9451114" cy="3880773"/>
          </a:xfrm>
        </p:spPr>
        <p:txBody>
          <a:bodyPr>
            <a:noAutofit/>
          </a:bodyPr>
          <a:lstStyle/>
          <a:p>
            <a:r>
              <a:rPr lang="nb-NO" sz="3200" dirty="0"/>
              <a:t>Hva koster gjenanskaffelse?</a:t>
            </a:r>
          </a:p>
          <a:p>
            <a:r>
              <a:rPr lang="nb-NO" sz="3200" dirty="0"/>
              <a:t>F.eks. Hvor stor er fortjenesten?</a:t>
            </a:r>
          </a:p>
          <a:p>
            <a:pPr lvl="1"/>
            <a:r>
              <a:rPr lang="nb-NO" sz="2800" dirty="0"/>
              <a:t>En bilforhandler har kjøpt fem biler til 200 000 kr</a:t>
            </a:r>
          </a:p>
          <a:p>
            <a:pPr lvl="1"/>
            <a:r>
              <a:rPr lang="nb-NO" sz="2800" dirty="0"/>
              <a:t>Innkjøpsprisen på bilene går plutselig opp til 240 000 kr</a:t>
            </a:r>
          </a:p>
          <a:p>
            <a:pPr lvl="1"/>
            <a:r>
              <a:rPr lang="nb-NO" sz="2800" dirty="0"/>
              <a:t>Salgssjefen selger bilene til 288 000 kr</a:t>
            </a:r>
          </a:p>
          <a:p>
            <a:pPr lvl="1"/>
            <a:r>
              <a:rPr lang="nb-NO" sz="2800" dirty="0"/>
              <a:t>Basert på anskaffelseskost er fortjenesten </a:t>
            </a:r>
          </a:p>
          <a:p>
            <a:pPr lvl="2"/>
            <a:r>
              <a:rPr lang="nb-NO" dirty="0"/>
              <a:t>(288 000 * 5)-(200 000*5)=440 000</a:t>
            </a:r>
          </a:p>
          <a:p>
            <a:pPr lvl="1"/>
            <a:r>
              <a:rPr lang="nb-NO" sz="2800" dirty="0"/>
              <a:t>Basert på gjenanskaffelseskost</a:t>
            </a:r>
          </a:p>
          <a:p>
            <a:pPr lvl="2"/>
            <a:r>
              <a:rPr lang="nb-NO" dirty="0"/>
              <a:t>(288 000 * 5)-(240 000*5)=240 000</a:t>
            </a:r>
          </a:p>
        </p:txBody>
      </p:sp>
    </p:spTree>
    <p:extLst>
      <p:ext uri="{BB962C8B-B14F-4D97-AF65-F5344CB8AC3E}">
        <p14:creationId xmlns:p14="http://schemas.microsoft.com/office/powerpoint/2010/main" val="6638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588444-DA2B-19B4-03B9-4AF8D1A8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END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48680F-2C1D-8A76-CEC0-C43FF3D5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00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CE79AB-5740-FBDB-9E1C-F106056E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Hovedrapportene (2.2)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2DA86B-6FEF-E100-9372-81B34F68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b-NO" dirty="0"/>
              <a:t>Resultatoppstillingen </a:t>
            </a:r>
          </a:p>
          <a:p>
            <a:pPr>
              <a:buFont typeface="+mj-lt"/>
              <a:buAutoNum type="arabicPeriod"/>
            </a:pPr>
            <a:r>
              <a:rPr lang="nb-NO" dirty="0"/>
              <a:t>Balanseoppstillingen</a:t>
            </a:r>
          </a:p>
        </p:txBody>
      </p:sp>
    </p:spTree>
    <p:extLst>
      <p:ext uri="{BB962C8B-B14F-4D97-AF65-F5344CB8AC3E}">
        <p14:creationId xmlns:p14="http://schemas.microsoft.com/office/powerpoint/2010/main" val="3317845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0AEE0F-80C2-405D-A67A-7CBFCAB1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Egenaktivitet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D9CC94-49DC-4444-B996-297A28D6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776"/>
            <a:ext cx="8596668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b="1" dirty="0"/>
              <a:t>FIFO:</a:t>
            </a:r>
          </a:p>
          <a:p>
            <a:pPr marL="0" indent="0">
              <a:buNone/>
            </a:pPr>
            <a:r>
              <a:rPr lang="nb-NO" dirty="0"/>
              <a:t>Dato: 	1.1 		Inngående </a:t>
            </a:r>
            <a:r>
              <a:rPr lang="nb-NO" dirty="0" err="1"/>
              <a:t>beh</a:t>
            </a:r>
            <a:r>
              <a:rPr lang="nb-NO" dirty="0"/>
              <a:t> 50 </a:t>
            </a:r>
            <a:r>
              <a:rPr lang="nb-NO" dirty="0" err="1"/>
              <a:t>stk</a:t>
            </a:r>
            <a:r>
              <a:rPr lang="nb-NO" dirty="0"/>
              <a:t> à 200 NOK</a:t>
            </a:r>
          </a:p>
          <a:p>
            <a:pPr marL="0" indent="0">
              <a:buNone/>
            </a:pPr>
            <a:r>
              <a:rPr lang="nb-NO" dirty="0"/>
              <a:t>		5.1 		Solgt 10 fra lager</a:t>
            </a:r>
          </a:p>
          <a:p>
            <a:pPr marL="0" indent="0">
              <a:buNone/>
            </a:pPr>
            <a:r>
              <a:rPr lang="nb-NO" dirty="0"/>
              <a:t>		15.1 		Kjøpt inn 25 </a:t>
            </a:r>
            <a:r>
              <a:rPr lang="nb-NO" dirty="0" err="1"/>
              <a:t>stk</a:t>
            </a:r>
            <a:r>
              <a:rPr lang="nb-NO" dirty="0"/>
              <a:t> à 250, </a:t>
            </a:r>
            <a:r>
              <a:rPr lang="nb-NO" dirty="0" err="1"/>
              <a:t>tot</a:t>
            </a:r>
            <a:r>
              <a:rPr lang="nb-NO" dirty="0"/>
              <a:t>: 6250</a:t>
            </a:r>
          </a:p>
          <a:p>
            <a:pPr marL="0" indent="0">
              <a:buNone/>
            </a:pPr>
            <a:r>
              <a:rPr lang="nb-NO" dirty="0"/>
              <a:t>		20.1 		Kjøpt inn 25 </a:t>
            </a:r>
            <a:r>
              <a:rPr lang="nb-NO" dirty="0" err="1"/>
              <a:t>stk</a:t>
            </a:r>
            <a:r>
              <a:rPr lang="nb-NO" dirty="0"/>
              <a:t> à 230, </a:t>
            </a:r>
            <a:r>
              <a:rPr lang="nb-NO" dirty="0" err="1"/>
              <a:t>tot</a:t>
            </a:r>
            <a:r>
              <a:rPr lang="nb-NO" dirty="0"/>
              <a:t>: 5750</a:t>
            </a:r>
          </a:p>
          <a:p>
            <a:pPr marL="0" indent="0">
              <a:buNone/>
            </a:pPr>
            <a:r>
              <a:rPr lang="nb-NO" dirty="0"/>
              <a:t>		25.1 		Solgt 60 </a:t>
            </a:r>
            <a:r>
              <a:rPr lang="nb-NO" dirty="0" err="1"/>
              <a:t>stk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>
              <a:buAutoNum type="arabicParenR"/>
            </a:pPr>
            <a:r>
              <a:rPr lang="nb-NO" dirty="0"/>
              <a:t>Beholdning i </a:t>
            </a:r>
            <a:r>
              <a:rPr lang="nb-NO" dirty="0" err="1"/>
              <a:t>stk</a:t>
            </a:r>
            <a:r>
              <a:rPr lang="nb-NO" dirty="0"/>
              <a:t> ved utgangen av januar?</a:t>
            </a:r>
          </a:p>
          <a:p>
            <a:pPr>
              <a:buAutoNum type="arabicParenR"/>
            </a:pPr>
            <a:r>
              <a:rPr lang="nb-NO" dirty="0"/>
              <a:t>Hvor mye ble kjøpt inn for i januar?</a:t>
            </a:r>
          </a:p>
          <a:p>
            <a:pPr>
              <a:buAutoNum type="arabicParenR"/>
            </a:pPr>
            <a:r>
              <a:rPr lang="nb-NO" dirty="0"/>
              <a:t>Månedens forbruk i </a:t>
            </a:r>
            <a:r>
              <a:rPr lang="nb-NO" dirty="0" err="1"/>
              <a:t>stk</a:t>
            </a:r>
            <a:r>
              <a:rPr lang="nb-NO" dirty="0"/>
              <a:t> og kr? </a:t>
            </a:r>
          </a:p>
          <a:p>
            <a:pPr>
              <a:buAutoNum type="arabicParenR"/>
            </a:pPr>
            <a:r>
              <a:rPr lang="nb-NO" dirty="0"/>
              <a:t>Verdien av lageret 31.1?</a:t>
            </a:r>
          </a:p>
        </p:txBody>
      </p:sp>
    </p:spTree>
    <p:extLst>
      <p:ext uri="{BB962C8B-B14F-4D97-AF65-F5344CB8AC3E}">
        <p14:creationId xmlns:p14="http://schemas.microsoft.com/office/powerpoint/2010/main" val="3038552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0AEE0F-80C2-405D-A67A-7CBFCAB1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Egenaktivitet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D9CC94-49DC-4444-B996-297A28D6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7186"/>
            <a:ext cx="8596668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pPr>
              <a:buAutoNum type="arabicParenR"/>
            </a:pPr>
            <a:r>
              <a:rPr lang="nb-NO" dirty="0"/>
              <a:t>Beholdning i </a:t>
            </a:r>
            <a:r>
              <a:rPr lang="nb-NO" dirty="0" err="1"/>
              <a:t>stk</a:t>
            </a:r>
            <a:r>
              <a:rPr lang="nb-NO" dirty="0"/>
              <a:t> ved utgangen av januar? </a:t>
            </a:r>
            <a:br>
              <a:rPr lang="nb-NO" dirty="0"/>
            </a:br>
            <a:r>
              <a:rPr lang="nb-NO" dirty="0"/>
              <a:t>50-10+25+25-60 = 30</a:t>
            </a:r>
          </a:p>
          <a:p>
            <a:pPr>
              <a:buAutoNum type="arabicParenR"/>
            </a:pPr>
            <a:r>
              <a:rPr lang="nb-NO" dirty="0"/>
              <a:t>Hvor mye ble kjøpt inn for i januar? </a:t>
            </a:r>
            <a:br>
              <a:rPr lang="nb-NO" dirty="0"/>
            </a:br>
            <a:r>
              <a:rPr lang="nb-NO" dirty="0"/>
              <a:t>6250 + 5750 = 12 000</a:t>
            </a:r>
          </a:p>
          <a:p>
            <a:pPr>
              <a:buAutoNum type="arabicParenR"/>
            </a:pPr>
            <a:r>
              <a:rPr lang="nb-NO" dirty="0"/>
              <a:t>Månedens forbruk i </a:t>
            </a:r>
            <a:r>
              <a:rPr lang="nb-NO" dirty="0" err="1"/>
              <a:t>stk</a:t>
            </a:r>
            <a:r>
              <a:rPr lang="nb-NO" dirty="0"/>
              <a:t> og kr? </a:t>
            </a:r>
            <a:br>
              <a:rPr lang="nb-NO" dirty="0"/>
            </a:br>
            <a:r>
              <a:rPr lang="nb-NO" dirty="0"/>
              <a:t>70 </a:t>
            </a:r>
            <a:r>
              <a:rPr lang="nb-NO" dirty="0" err="1"/>
              <a:t>stk</a:t>
            </a:r>
            <a:r>
              <a:rPr lang="nb-NO" dirty="0"/>
              <a:t>: 10 x 200 + 40 x 200 + 20 x 250 = 15 000</a:t>
            </a:r>
          </a:p>
          <a:p>
            <a:pPr>
              <a:buAutoNum type="arabicParenR"/>
            </a:pPr>
            <a:r>
              <a:rPr lang="nb-NO" dirty="0"/>
              <a:t>Verdien av lageret 31.1? </a:t>
            </a:r>
            <a:br>
              <a:rPr lang="nb-NO" dirty="0"/>
            </a:br>
            <a:r>
              <a:rPr lang="nb-NO" dirty="0"/>
              <a:t>5x250 + 25x230 = 7000; eller </a:t>
            </a:r>
            <a:r>
              <a:rPr lang="nb-NO" dirty="0" err="1"/>
              <a:t>IB+innkjøp-forbruk</a:t>
            </a:r>
            <a:r>
              <a:rPr lang="nb-NO" dirty="0"/>
              <a:t> = UB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r>
              <a:rPr lang="nb-NO" dirty="0"/>
              <a:t> 10 000 + 12 000 – 15 000 = 7000  </a:t>
            </a:r>
          </a:p>
        </p:txBody>
      </p:sp>
    </p:spTree>
    <p:extLst>
      <p:ext uri="{BB962C8B-B14F-4D97-AF65-F5344CB8AC3E}">
        <p14:creationId xmlns:p14="http://schemas.microsoft.com/office/powerpoint/2010/main" val="2716647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ABBFE7-F87B-02EF-D84B-9CD08F6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5DFBDC-4517-8D5D-CC05-3AD5950F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2.2 b</a:t>
            </a:r>
            <a:r>
              <a:rPr lang="nb-NO" dirty="0"/>
              <a:t>, d, e, f</a:t>
            </a:r>
          </a:p>
          <a:p>
            <a:pPr marL="0" indent="0">
              <a:buNone/>
            </a:pPr>
            <a:r>
              <a:rPr lang="nb-NO" dirty="0"/>
              <a:t>3.2</a:t>
            </a:r>
          </a:p>
          <a:p>
            <a:pPr marL="0" indent="0">
              <a:buNone/>
            </a:pPr>
            <a:r>
              <a:rPr lang="nb-NO" dirty="0"/>
              <a:t>4.5 </a:t>
            </a:r>
            <a:r>
              <a:rPr lang="nb-NO" dirty="0" err="1"/>
              <a:t>b,c,d,f,g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4.6 e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61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Resultatoppstillingen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8CCB7787-4DBC-650D-FCCD-A9CFC16EB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001288"/>
              </p:ext>
            </p:extLst>
          </p:nvPr>
        </p:nvGraphicFramePr>
        <p:xfrm>
          <a:off x="623392" y="1340768"/>
          <a:ext cx="8596312" cy="518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944918023"/>
                    </a:ext>
                  </a:extLst>
                </a:gridCol>
                <a:gridCol w="5643984">
                  <a:extLst>
                    <a:ext uri="{9D8B030D-6E8A-4147-A177-3AD203B41FA5}">
                      <a16:colId xmlns:a16="http://schemas.microsoft.com/office/drawing/2014/main" val="738828205"/>
                    </a:ext>
                  </a:extLst>
                </a:gridCol>
              </a:tblGrid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Resultatoppstilling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99069"/>
                  </a:ext>
                </a:extLst>
              </a:tr>
              <a:tr h="304513">
                <a:tc>
                  <a:txBody>
                    <a:bodyPr/>
                    <a:lstStyle/>
                    <a:p>
                      <a:r>
                        <a:rPr lang="nb-NO" sz="1400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Inntekt fra den egentlige virksomheten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81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Annen driftsinntekt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Andre inntekter (salg av </a:t>
                      </a:r>
                      <a:r>
                        <a:rPr lang="nb-NO" sz="1400" i="1" dirty="0" err="1"/>
                        <a:t>feks</a:t>
                      </a:r>
                      <a:r>
                        <a:rPr lang="nb-NO" sz="1400" i="1" dirty="0"/>
                        <a:t> salg anleggsmidler)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703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Sum driftsinntekter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inntekter fra drift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035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Varekostnad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for varer knyttet til produksjon av varer som selges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214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Lønnskostnad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kostnader knyttet til å lønne ansatte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66607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Avskr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verdiforringelse av driftsmidler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7525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Nedskr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betydelig verdiforringelse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82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Annen driftskostnad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Restpost (kurs, konferanser, strøm, bredbånd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6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Driftsresultat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justering for finansposter og skatt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03796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Renteinntekt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4877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Rentekostnad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680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 før skatt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skattekostnad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301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 err="1"/>
                        <a:t>Skattekost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Betalbar skatt og endring i utsatt skatt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8322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Offisielt resultat – til EK eller utbytte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7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Resultatoppstillingen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8CCB7787-4DBC-650D-FCCD-A9CFC16EB1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392" y="1340768"/>
          <a:ext cx="8596312" cy="518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944918023"/>
                    </a:ext>
                  </a:extLst>
                </a:gridCol>
                <a:gridCol w="5643984">
                  <a:extLst>
                    <a:ext uri="{9D8B030D-6E8A-4147-A177-3AD203B41FA5}">
                      <a16:colId xmlns:a16="http://schemas.microsoft.com/office/drawing/2014/main" val="738828205"/>
                    </a:ext>
                  </a:extLst>
                </a:gridCol>
              </a:tblGrid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Resultatoppstilling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99069"/>
                  </a:ext>
                </a:extLst>
              </a:tr>
              <a:tr h="304513">
                <a:tc>
                  <a:txBody>
                    <a:bodyPr/>
                    <a:lstStyle/>
                    <a:p>
                      <a:r>
                        <a:rPr lang="nb-NO" sz="1400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Inntekt fra den egentlige virksomheten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81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Annen driftsinntekt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i="1" dirty="0"/>
                        <a:t>Andre inntekter (salg av </a:t>
                      </a:r>
                      <a:r>
                        <a:rPr lang="nb-NO" sz="1400" i="1" dirty="0" err="1"/>
                        <a:t>feks</a:t>
                      </a:r>
                      <a:r>
                        <a:rPr lang="nb-NO" sz="1400" i="1" dirty="0"/>
                        <a:t> salg anleggsmidler)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703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Sum driftsinntekter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inntekter fra drift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0359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Varekostnad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for varer knyttet til produksjon av varer som selges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214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Lønnskostnad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Alle kostnader knyttet til å lønne ansatte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66607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Avskr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verdiforringelse av driftsmidler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7525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</a:t>
                      </a:r>
                      <a:r>
                        <a:rPr lang="nb-NO" sz="1400" dirty="0" err="1"/>
                        <a:t>Nedskr</a:t>
                      </a:r>
                      <a:r>
                        <a:rPr lang="nb-NO" sz="1400" dirty="0"/>
                        <a:t> varige driftsmidler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Kostnad knyttet til betydelig verdiforringelse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82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- Annen driftskostnad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Restpost (kurs, konferanser, strøm, bredbånd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607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Driftsresultat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justering for finansposter og skatt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03796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+ Renteinntekt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48779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/>
                        <a:t>Rentekostnad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Gevinst på salg av aksjer eller valuta, eller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680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 før skatt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Resultat før skattekostnad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3018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sz="1400" dirty="0" err="1"/>
                        <a:t>Skattekost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Betalbar skatt og endring i utsatt skatt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83228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nb-NO" sz="1400" dirty="0"/>
                        <a:t>= Ordinært 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Offisielt resultat – til EK eller utbytte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9331"/>
                  </a:ext>
                </a:extLst>
              </a:tr>
            </a:tbl>
          </a:graphicData>
        </a:graphic>
      </p:graphicFrame>
      <p:sp>
        <p:nvSpPr>
          <p:cNvPr id="3" name="Rektangel 2">
            <a:extLst>
              <a:ext uri="{FF2B5EF4-FFF2-40B4-BE49-F238E27FC236}">
                <a16:creationId xmlns:a16="http://schemas.microsoft.com/office/drawing/2014/main" id="{A97462C4-8634-9412-747C-2B2D3DF33F05}"/>
              </a:ext>
            </a:extLst>
          </p:cNvPr>
          <p:cNvSpPr/>
          <p:nvPr/>
        </p:nvSpPr>
        <p:spPr>
          <a:xfrm>
            <a:off x="479376" y="2060848"/>
            <a:ext cx="8928992" cy="453650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030212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Blå v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.potx" id="{101C4CF1-9E95-423A-AADE-BDAC15F758E0}" vid="{E474E240-4D7B-4EAD-9EA2-469EBE69A7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31266</TotalTime>
  <Words>3660</Words>
  <Application>Microsoft Office PowerPoint</Application>
  <PresentationFormat>Widescreen</PresentationFormat>
  <Paragraphs>736</Paragraphs>
  <Slides>72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72</vt:i4>
      </vt:variant>
    </vt:vector>
  </HeadingPairs>
  <TitlesOfParts>
    <vt:vector size="78" baseType="lpstr">
      <vt:lpstr>Arial</vt:lpstr>
      <vt:lpstr>Calibri</vt:lpstr>
      <vt:lpstr>Cambria Math</vt:lpstr>
      <vt:lpstr>Trebuchet MS</vt:lpstr>
      <vt:lpstr>Wingdings 3</vt:lpstr>
      <vt:lpstr>Fasett</vt:lpstr>
      <vt:lpstr>HØKON1201 Forelesning 2: Grunnleggende regnskapsforståelse  (kap. 2-2.4, 3-3.4, 4)</vt:lpstr>
      <vt:lpstr>Kort repetisjon av forelesning 1</vt:lpstr>
      <vt:lpstr>Noen oppklaringer</vt:lpstr>
      <vt:lpstr>Introduksjon til finansregnskapet</vt:lpstr>
      <vt:lpstr>Hvorfor har vi regnskap? (2.1)</vt:lpstr>
      <vt:lpstr>Dagens lingo</vt:lpstr>
      <vt:lpstr>Hovedrapportene (2.2)</vt:lpstr>
      <vt:lpstr>Resultatoppstillingen</vt:lpstr>
      <vt:lpstr>Resultatoppstillingen</vt:lpstr>
      <vt:lpstr>Resultatoppstillingen</vt:lpstr>
      <vt:lpstr>Resultatoppstillingen</vt:lpstr>
      <vt:lpstr>Resultatoppstillingen</vt:lpstr>
      <vt:lpstr>Resultatoppstillingen</vt:lpstr>
      <vt:lpstr>Eksempel</vt:lpstr>
      <vt:lpstr>Noen flere eksempler</vt:lpstr>
      <vt:lpstr>Balanseoppstillingen</vt:lpstr>
      <vt:lpstr>Viktig om balansen</vt:lpstr>
      <vt:lpstr>Noen begreper</vt:lpstr>
      <vt:lpstr>Effekt av transaksjoner på resultat og balanse (Kap 3)</vt:lpstr>
      <vt:lpstr>Balanseligningen</vt:lpstr>
      <vt:lpstr>Eksempel</vt:lpstr>
      <vt:lpstr>Eksempel 1</vt:lpstr>
      <vt:lpstr>Eksempel 1</vt:lpstr>
      <vt:lpstr>Eksempel 2</vt:lpstr>
      <vt:lpstr>Eksempel 2</vt:lpstr>
      <vt:lpstr>Eksempel 2</vt:lpstr>
      <vt:lpstr>Salg på kreditt (3.2.2)</vt:lpstr>
      <vt:lpstr>Salg på kreditt (3.2.2)</vt:lpstr>
      <vt:lpstr>Salg på kreditt (3.2.2)</vt:lpstr>
      <vt:lpstr>Salg på kreditt (3.2.2)</vt:lpstr>
      <vt:lpstr>Kreditnota til kunde (3.2.3)</vt:lpstr>
      <vt:lpstr>Kreditnota til kunde (3.2.3)</vt:lpstr>
      <vt:lpstr>Varekjøp, vareforbruk og betaling til leverandører (3.3)</vt:lpstr>
      <vt:lpstr>Varekjøp, vareforbruk og betaling til leverandører (3.3)</vt:lpstr>
      <vt:lpstr>Varekjøp, vareforbruk og betaling til leverandører (3.3)</vt:lpstr>
      <vt:lpstr>Kreditnota fra leverandør (3.3.2)</vt:lpstr>
      <vt:lpstr>Registrering av vareforbruk (3.3.3)</vt:lpstr>
      <vt:lpstr>Registrering av vareforbruk (3.3.3)</vt:lpstr>
      <vt:lpstr>PowerPoint-presentasjon</vt:lpstr>
      <vt:lpstr>Registrering av vareforbruk (3.3.3)</vt:lpstr>
      <vt:lpstr>Registrering av vareforbruk (3.3.3)</vt:lpstr>
      <vt:lpstr>Eksempel 2</vt:lpstr>
      <vt:lpstr>Eksempel 2</vt:lpstr>
      <vt:lpstr>Merverdiavgift</vt:lpstr>
      <vt:lpstr>Oppsummering</vt:lpstr>
      <vt:lpstr>Prinsipper og regler for finansregnskapet (Kap 4)</vt:lpstr>
      <vt:lpstr>Prinsippene fra regnskapsloven</vt:lpstr>
      <vt:lpstr>Prinsippene fra regnskapsloven</vt:lpstr>
      <vt:lpstr>Kostnadsføring av anleggsmidler (4.2)</vt:lpstr>
      <vt:lpstr>Avskrivninger og avskrivningsmetoder</vt:lpstr>
      <vt:lpstr>Motiverende eksempel</vt:lpstr>
      <vt:lpstr>Avskrivninger og avskrivningsmetoder</vt:lpstr>
      <vt:lpstr>Utfordringer med avskrivninger</vt:lpstr>
      <vt:lpstr>Lineære avskrivninger</vt:lpstr>
      <vt:lpstr>Saldometoden</vt:lpstr>
      <vt:lpstr>Saldometoden</vt:lpstr>
      <vt:lpstr>Produksjonsenhetsmetoden </vt:lpstr>
      <vt:lpstr>Avskriving i ulike regnskap</vt:lpstr>
      <vt:lpstr>Kostnadsføring/verdivurdering av omløpsmidler (4.2)</vt:lpstr>
      <vt:lpstr>Motiverende eksempel 1</vt:lpstr>
      <vt:lpstr>Motiverende eksempel 2</vt:lpstr>
      <vt:lpstr>Ulike metoder for beholdnings- og kostnadsvurdering av varer</vt:lpstr>
      <vt:lpstr>Tenk etter… </vt:lpstr>
      <vt:lpstr>Tenk etter… </vt:lpstr>
      <vt:lpstr>FIFO vs. gjennomsnittspris</vt:lpstr>
      <vt:lpstr>FIFO vs. gjennomsnittspris</vt:lpstr>
      <vt:lpstr>FIFO vs. gjennomsnittspris</vt:lpstr>
      <vt:lpstr>Gjenanskaffelsesverdi prinsippet</vt:lpstr>
      <vt:lpstr>THE END</vt:lpstr>
      <vt:lpstr>Egenaktivitet</vt:lpstr>
      <vt:lpstr>Egenaktivitet</vt:lpstr>
      <vt:lpstr>Oppgaver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HØKON1201</dc:title>
  <dc:creator>Jonas Minet Kinge</dc:creator>
  <cp:lastModifiedBy>Bjørn-Atle Reme</cp:lastModifiedBy>
  <cp:revision>414</cp:revision>
  <cp:lastPrinted>2021-08-22T18:32:59Z</cp:lastPrinted>
  <dcterms:created xsi:type="dcterms:W3CDTF">2016-04-19T12:58:41Z</dcterms:created>
  <dcterms:modified xsi:type="dcterms:W3CDTF">2023-08-29T11:14:25Z</dcterms:modified>
</cp:coreProperties>
</file>