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notesMasterIdLst>
    <p:notesMasterId r:id="rId63"/>
  </p:notesMasterIdLst>
  <p:handoutMasterIdLst>
    <p:handoutMasterId r:id="rId64"/>
  </p:handoutMasterIdLst>
  <p:sldIdLst>
    <p:sldId id="256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9" r:id="rId12"/>
    <p:sldId id="395" r:id="rId13"/>
    <p:sldId id="396" r:id="rId14"/>
    <p:sldId id="398" r:id="rId15"/>
    <p:sldId id="397" r:id="rId16"/>
    <p:sldId id="258" r:id="rId17"/>
    <p:sldId id="345" r:id="rId18"/>
    <p:sldId id="287" r:id="rId19"/>
    <p:sldId id="292" r:id="rId20"/>
    <p:sldId id="293" r:id="rId21"/>
    <p:sldId id="309" r:id="rId22"/>
    <p:sldId id="294" r:id="rId23"/>
    <p:sldId id="257" r:id="rId24"/>
    <p:sldId id="327" r:id="rId25"/>
    <p:sldId id="295" r:id="rId26"/>
    <p:sldId id="297" r:id="rId27"/>
    <p:sldId id="301" r:id="rId28"/>
    <p:sldId id="302" r:id="rId29"/>
    <p:sldId id="262" r:id="rId30"/>
    <p:sldId id="312" r:id="rId31"/>
    <p:sldId id="311" r:id="rId32"/>
    <p:sldId id="265" r:id="rId33"/>
    <p:sldId id="313" r:id="rId34"/>
    <p:sldId id="269" r:id="rId35"/>
    <p:sldId id="330" r:id="rId36"/>
    <p:sldId id="271" r:id="rId37"/>
    <p:sldId id="272" r:id="rId38"/>
    <p:sldId id="273" r:id="rId39"/>
    <p:sldId id="260" r:id="rId40"/>
    <p:sldId id="261" r:id="rId41"/>
    <p:sldId id="331" r:id="rId42"/>
    <p:sldId id="277" r:id="rId43"/>
    <p:sldId id="281" r:id="rId44"/>
    <p:sldId id="279" r:id="rId45"/>
    <p:sldId id="282" r:id="rId46"/>
    <p:sldId id="335" r:id="rId47"/>
    <p:sldId id="336" r:id="rId48"/>
    <p:sldId id="288" r:id="rId49"/>
    <p:sldId id="337" r:id="rId50"/>
    <p:sldId id="338" r:id="rId51"/>
    <p:sldId id="339" r:id="rId52"/>
    <p:sldId id="296" r:id="rId53"/>
    <p:sldId id="289" r:id="rId54"/>
    <p:sldId id="291" r:id="rId55"/>
    <p:sldId id="290" r:id="rId56"/>
    <p:sldId id="341" r:id="rId57"/>
    <p:sldId id="342" r:id="rId58"/>
    <p:sldId id="343" r:id="rId59"/>
    <p:sldId id="300" r:id="rId60"/>
    <p:sldId id="333" r:id="rId61"/>
    <p:sldId id="344" r:id="rId62"/>
  </p:sldIdLst>
  <p:sldSz cx="12192000" cy="6858000"/>
  <p:notesSz cx="6788150" cy="9923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s Minet Kinge" initials="JMK" lastIdx="2" clrIdx="0"/>
  <p:cmAuthor id="1" name="Kinge, Jonas Minet" initials="KJM" lastIdx="1" clrIdx="1">
    <p:extLst>
      <p:ext uri="{19B8F6BF-5375-455C-9EA6-DF929625EA0E}">
        <p15:presenceInfo xmlns:p15="http://schemas.microsoft.com/office/powerpoint/2012/main" userId="S-1-5-21-1801674531-963894560-682003330-666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519" autoAdjust="0"/>
    <p:restoredTop sz="94660"/>
  </p:normalViewPr>
  <p:slideViewPr>
    <p:cSldViewPr>
      <p:cViewPr varScale="1">
        <p:scale>
          <a:sx n="63" d="100"/>
          <a:sy n="63" d="100"/>
        </p:scale>
        <p:origin x="60" y="7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317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ørn-Atle Reme" userId="bd30463f-b3e3-4af5-a412-240b4d1989f8" providerId="ADAL" clId="{149983C3-DAB2-4BE2-86D2-1DD557C88352}"/>
    <pc:docChg chg="delSld">
      <pc:chgData name="Bjørn-Atle Reme" userId="bd30463f-b3e3-4af5-a412-240b4d1989f8" providerId="ADAL" clId="{149983C3-DAB2-4BE2-86D2-1DD557C88352}" dt="2023-09-25T20:13:53.978" v="5" actId="47"/>
      <pc:docMkLst>
        <pc:docMk/>
      </pc:docMkLst>
      <pc:sldChg chg="del">
        <pc:chgData name="Bjørn-Atle Reme" userId="bd30463f-b3e3-4af5-a412-240b4d1989f8" providerId="ADAL" clId="{149983C3-DAB2-4BE2-86D2-1DD557C88352}" dt="2023-09-25T20:13:13.711" v="1" actId="47"/>
        <pc:sldMkLst>
          <pc:docMk/>
          <pc:sldMk cId="751009959" sldId="266"/>
        </pc:sldMkLst>
      </pc:sldChg>
      <pc:sldChg chg="del">
        <pc:chgData name="Bjørn-Atle Reme" userId="bd30463f-b3e3-4af5-a412-240b4d1989f8" providerId="ADAL" clId="{149983C3-DAB2-4BE2-86D2-1DD557C88352}" dt="2023-09-25T20:13:38.496" v="3" actId="47"/>
        <pc:sldMkLst>
          <pc:docMk/>
          <pc:sldMk cId="4255825158" sldId="276"/>
        </pc:sldMkLst>
      </pc:sldChg>
      <pc:sldChg chg="del">
        <pc:chgData name="Bjørn-Atle Reme" userId="bd30463f-b3e3-4af5-a412-240b4d1989f8" providerId="ADAL" clId="{149983C3-DAB2-4BE2-86D2-1DD557C88352}" dt="2023-09-25T20:13:53.978" v="5" actId="47"/>
        <pc:sldMkLst>
          <pc:docMk/>
          <pc:sldMk cId="2070201134" sldId="285"/>
        </pc:sldMkLst>
      </pc:sldChg>
      <pc:sldChg chg="del">
        <pc:chgData name="Bjørn-Atle Reme" userId="bd30463f-b3e3-4af5-a412-240b4d1989f8" providerId="ADAL" clId="{149983C3-DAB2-4BE2-86D2-1DD557C88352}" dt="2023-09-25T20:13:46.222" v="4" actId="47"/>
        <pc:sldMkLst>
          <pc:docMk/>
          <pc:sldMk cId="1362781915" sldId="334"/>
        </pc:sldMkLst>
      </pc:sldChg>
      <pc:sldChg chg="del">
        <pc:chgData name="Bjørn-Atle Reme" userId="bd30463f-b3e3-4af5-a412-240b4d1989f8" providerId="ADAL" clId="{149983C3-DAB2-4BE2-86D2-1DD557C88352}" dt="2023-09-25T20:13:30.304" v="2" actId="47"/>
        <pc:sldMkLst>
          <pc:docMk/>
          <pc:sldMk cId="783602276" sldId="340"/>
        </pc:sldMkLst>
      </pc:sldChg>
      <pc:sldChg chg="del">
        <pc:chgData name="Bjørn-Atle Reme" userId="bd30463f-b3e3-4af5-a412-240b4d1989f8" providerId="ADAL" clId="{149983C3-DAB2-4BE2-86D2-1DD557C88352}" dt="2023-09-25T20:13:07.318" v="0" actId="47"/>
        <pc:sldMkLst>
          <pc:docMk/>
          <pc:sldMk cId="621523667" sldId="4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45049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r">
              <a:defRPr sz="1200"/>
            </a:lvl1pPr>
          </a:lstStyle>
          <a:p>
            <a:fld id="{255EC686-F92A-4568-9C52-E9139A523BB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2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45049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r">
              <a:defRPr sz="1200"/>
            </a:lvl1pPr>
          </a:lstStyle>
          <a:p>
            <a:fld id="{41AD95C2-3358-42D8-8D1D-FD874149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5049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r">
              <a:defRPr sz="1200"/>
            </a:lvl1pPr>
          </a:lstStyle>
          <a:p>
            <a:fld id="{7C0D40A2-48B7-4B22-AB5B-9F1C1887E40F}" type="datetimeFigureOut">
              <a:rPr lang="nb-NO" smtClean="0"/>
              <a:t>25.09.2023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5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1" tIns="45580" rIns="91161" bIns="4558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8818" y="4713647"/>
            <a:ext cx="5430519" cy="4465559"/>
          </a:xfrm>
          <a:prstGeom prst="rect">
            <a:avLst/>
          </a:prstGeom>
        </p:spPr>
        <p:txBody>
          <a:bodyPr vert="horz" lIns="91161" tIns="45580" rIns="91161" bIns="4558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2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5049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r">
              <a:defRPr sz="1200"/>
            </a:lvl1pPr>
          </a:lstStyle>
          <a:p>
            <a:fld id="{CE191AA9-8BC6-482C-80AD-1C5F996969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68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H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4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4695-7427-4405-BA18-D46A8BA2317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914400" indent="-4572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371600" indent="-4572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7145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1717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829734" y="854529"/>
            <a:ext cx="7138474" cy="5148943"/>
          </a:xfrm>
        </p:spPr>
        <p:txBody>
          <a:bodyPr anchor="ctr">
            <a:normAutofit/>
          </a:bodyPr>
          <a:lstStyle/>
          <a:p>
            <a:pPr algn="l"/>
            <a:r>
              <a:rPr lang="nb-NO" sz="6000" dirty="0"/>
              <a:t>HØKON1201</a:t>
            </a:r>
            <a:br>
              <a:rPr lang="nb-NO" sz="6000" dirty="0"/>
            </a:br>
            <a:r>
              <a:rPr lang="nb-NO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Forelesning 6: Beslutninger på kort sikt (Kap. 10)</a:t>
            </a:r>
            <a:endParaRPr lang="en-US" sz="6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Undertittel 3"/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nb-NO" sz="2000" dirty="0">
                <a:solidFill>
                  <a:srgbClr val="FFFFFF"/>
                </a:solidFill>
              </a:rPr>
              <a:t>Bedriftsøkonomi</a:t>
            </a:r>
          </a:p>
        </p:txBody>
      </p:sp>
    </p:spTree>
    <p:extLst>
      <p:ext uri="{BB962C8B-B14F-4D97-AF65-F5344CB8AC3E}">
        <p14:creationId xmlns:p14="http://schemas.microsoft.com/office/powerpoint/2010/main" val="8673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15841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  <a:p>
            <a:pPr algn="ctr"/>
            <a:r>
              <a:rPr lang="nb-NO" dirty="0"/>
              <a:t>200 timer</a:t>
            </a:r>
          </a:p>
          <a:p>
            <a:pPr algn="ctr"/>
            <a:r>
              <a:rPr lang="nb-NO" dirty="0"/>
              <a:t>1000 pr time DL</a:t>
            </a:r>
          </a:p>
          <a:p>
            <a:pPr algn="ctr"/>
            <a:r>
              <a:rPr lang="nb-NO" dirty="0">
                <a:solidFill>
                  <a:srgbClr val="FF0000"/>
                </a:solidFill>
              </a:rPr>
              <a:t>2500 pr time i ID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932924" cy="15841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  <a:p>
            <a:pPr algn="ctr"/>
            <a:r>
              <a:rPr lang="nb-NO" dirty="0"/>
              <a:t>300 timer</a:t>
            </a:r>
          </a:p>
          <a:p>
            <a:pPr algn="ctr"/>
            <a:r>
              <a:rPr lang="nb-NO" dirty="0"/>
              <a:t>1000 pr time DL</a:t>
            </a:r>
          </a:p>
          <a:p>
            <a:pPr algn="ctr"/>
            <a:r>
              <a:rPr lang="nb-NO" dirty="0">
                <a:solidFill>
                  <a:srgbClr val="FF0000"/>
                </a:solidFill>
              </a:rPr>
              <a:t>1667 pr time ID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2CF037D4-56DF-9A63-FE40-4CEC31C9C829}"/>
              </a:ext>
            </a:extLst>
          </p:cNvPr>
          <p:cNvCxnSpPr/>
          <p:nvPr/>
        </p:nvCxnSpPr>
        <p:spPr>
          <a:xfrm>
            <a:off x="3863752" y="4258514"/>
            <a:ext cx="0" cy="68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2A26B551-55EF-6BEE-BBD9-2BF682CD96D3}"/>
              </a:ext>
            </a:extLst>
          </p:cNvPr>
          <p:cNvCxnSpPr/>
          <p:nvPr/>
        </p:nvCxnSpPr>
        <p:spPr>
          <a:xfrm>
            <a:off x="6240016" y="4258514"/>
            <a:ext cx="0" cy="68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ky 4">
            <a:extLst>
              <a:ext uri="{FF2B5EF4-FFF2-40B4-BE49-F238E27FC236}">
                <a16:creationId xmlns:a16="http://schemas.microsoft.com/office/drawing/2014/main" id="{FDBA2CA5-74B2-CAD4-5CA6-437313F86A13}"/>
              </a:ext>
            </a:extLst>
          </p:cNvPr>
          <p:cNvSpPr/>
          <p:nvPr/>
        </p:nvSpPr>
        <p:spPr>
          <a:xfrm>
            <a:off x="7239422" y="3451435"/>
            <a:ext cx="3024325" cy="165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Direkte arbeidstimer for enkelt?</a:t>
            </a:r>
          </a:p>
        </p:txBody>
      </p:sp>
    </p:spTree>
    <p:extLst>
      <p:ext uri="{BB962C8B-B14F-4D97-AF65-F5344CB8AC3E}">
        <p14:creationId xmlns:p14="http://schemas.microsoft.com/office/powerpoint/2010/main" val="324134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2088"/>
            <a:ext cx="2330490" cy="58080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0B07B19-8F75-F5A6-79D1-206BB0552D7C}"/>
              </a:ext>
            </a:extLst>
          </p:cNvPr>
          <p:cNvSpPr/>
          <p:nvPr/>
        </p:nvSpPr>
        <p:spPr>
          <a:xfrm>
            <a:off x="2135560" y="3196269"/>
            <a:ext cx="1440160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Brukerstøtte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2745FB21-412D-8F03-56C6-2CAF0922D090}"/>
              </a:ext>
            </a:extLst>
          </p:cNvPr>
          <p:cNvSpPr/>
          <p:nvPr/>
        </p:nvSpPr>
        <p:spPr>
          <a:xfrm>
            <a:off x="3845750" y="3196269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Timebooking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3103A3A7-FA6A-BC10-2EAD-C0AF6386DD25}"/>
              </a:ext>
            </a:extLst>
          </p:cNvPr>
          <p:cNvSpPr/>
          <p:nvPr/>
        </p:nvSpPr>
        <p:spPr>
          <a:xfrm>
            <a:off x="5555940" y="3207407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Oppfølging</a:t>
            </a:r>
            <a:endParaRPr lang="nb-NO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089C883-B700-655A-F4A4-AE3436029666}"/>
              </a:ext>
            </a:extLst>
          </p:cNvPr>
          <p:cNvSpPr/>
          <p:nvPr/>
        </p:nvSpPr>
        <p:spPr>
          <a:xfrm>
            <a:off x="7176120" y="3207407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Markedsføring</a:t>
            </a: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13CB3AB0-3F60-FF5C-046E-73AE562F651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15680" y="2492895"/>
            <a:ext cx="2893437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ECD7DB4A-D8DE-3466-D0C2-29BB016D9EF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932581" y="2492895"/>
            <a:ext cx="1176536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C45DF22C-A581-695A-F96F-8721F5251C4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09117" y="2492895"/>
            <a:ext cx="166903" cy="71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63FE5A10-C4BE-B0E7-769F-522E730562A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09117" y="2492895"/>
            <a:ext cx="1427043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l: venstre 3">
            <a:extLst>
              <a:ext uri="{FF2B5EF4-FFF2-40B4-BE49-F238E27FC236}">
                <a16:creationId xmlns:a16="http://schemas.microsoft.com/office/drawing/2014/main" id="{D20035B8-E53F-6435-9F9B-5A3C9BEABAD0}"/>
              </a:ext>
            </a:extLst>
          </p:cNvPr>
          <p:cNvSpPr/>
          <p:nvPr/>
        </p:nvSpPr>
        <p:spPr>
          <a:xfrm>
            <a:off x="8712696" y="2793941"/>
            <a:ext cx="1689055" cy="13207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Aktiviteter</a:t>
            </a:r>
          </a:p>
        </p:txBody>
      </p:sp>
    </p:spTree>
    <p:extLst>
      <p:ext uri="{BB962C8B-B14F-4D97-AF65-F5344CB8AC3E}">
        <p14:creationId xmlns:p14="http://schemas.microsoft.com/office/powerpoint/2010/main" val="296889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2088"/>
            <a:ext cx="2330490" cy="58080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0B07B19-8F75-F5A6-79D1-206BB0552D7C}"/>
              </a:ext>
            </a:extLst>
          </p:cNvPr>
          <p:cNvSpPr/>
          <p:nvPr/>
        </p:nvSpPr>
        <p:spPr>
          <a:xfrm>
            <a:off x="2135560" y="3196269"/>
            <a:ext cx="1440160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Brukerstøtte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2745FB21-412D-8F03-56C6-2CAF0922D090}"/>
              </a:ext>
            </a:extLst>
          </p:cNvPr>
          <p:cNvSpPr/>
          <p:nvPr/>
        </p:nvSpPr>
        <p:spPr>
          <a:xfrm>
            <a:off x="3845750" y="3196269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Timebooking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3103A3A7-FA6A-BC10-2EAD-C0AF6386DD25}"/>
              </a:ext>
            </a:extLst>
          </p:cNvPr>
          <p:cNvSpPr/>
          <p:nvPr/>
        </p:nvSpPr>
        <p:spPr>
          <a:xfrm>
            <a:off x="5555940" y="3207407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Oppfølging</a:t>
            </a:r>
            <a:endParaRPr lang="nb-NO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089C883-B700-655A-F4A4-AE3436029666}"/>
              </a:ext>
            </a:extLst>
          </p:cNvPr>
          <p:cNvSpPr/>
          <p:nvPr/>
        </p:nvSpPr>
        <p:spPr>
          <a:xfrm>
            <a:off x="7176120" y="3207407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Markedsføring</a:t>
            </a: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13CB3AB0-3F60-FF5C-046E-73AE562F651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15680" y="2492895"/>
            <a:ext cx="2893437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ECD7DB4A-D8DE-3466-D0C2-29BB016D9EF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932581" y="2492895"/>
            <a:ext cx="1176536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C45DF22C-A581-695A-F96F-8721F5251C4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09117" y="2492895"/>
            <a:ext cx="166903" cy="71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63FE5A10-C4BE-B0E7-769F-522E730562A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09117" y="2492895"/>
            <a:ext cx="1427043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55B036C3-8A27-D5BA-72F7-BAAA1370B1A4}"/>
              </a:ext>
            </a:extLst>
          </p:cNvPr>
          <p:cNvSpPr txBox="1"/>
          <p:nvPr/>
        </p:nvSpPr>
        <p:spPr>
          <a:xfrm>
            <a:off x="3439961" y="267822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125’</a:t>
            </a:r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A9F53EE4-659D-3069-2BF8-60DAA057A921}"/>
              </a:ext>
            </a:extLst>
          </p:cNvPr>
          <p:cNvSpPr txBox="1"/>
          <p:nvPr/>
        </p:nvSpPr>
        <p:spPr>
          <a:xfrm>
            <a:off x="4640456" y="27439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75’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B41B5AE3-04A1-0B66-997C-A1A2DF3FAD9E}"/>
              </a:ext>
            </a:extLst>
          </p:cNvPr>
          <p:cNvSpPr txBox="1"/>
          <p:nvPr/>
        </p:nvSpPr>
        <p:spPr>
          <a:xfrm>
            <a:off x="6161577" y="2721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150’</a:t>
            </a:r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5F00C2EE-0D43-9101-4860-2563AF39EA3A}"/>
              </a:ext>
            </a:extLst>
          </p:cNvPr>
          <p:cNvSpPr txBox="1"/>
          <p:nvPr/>
        </p:nvSpPr>
        <p:spPr>
          <a:xfrm>
            <a:off x="7019383" y="26654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150’</a:t>
            </a:r>
          </a:p>
        </p:txBody>
      </p:sp>
    </p:spTree>
    <p:extLst>
      <p:ext uri="{BB962C8B-B14F-4D97-AF65-F5344CB8AC3E}">
        <p14:creationId xmlns:p14="http://schemas.microsoft.com/office/powerpoint/2010/main" val="238853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2088"/>
            <a:ext cx="2330490" cy="58080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0B07B19-8F75-F5A6-79D1-206BB0552D7C}"/>
              </a:ext>
            </a:extLst>
          </p:cNvPr>
          <p:cNvSpPr/>
          <p:nvPr/>
        </p:nvSpPr>
        <p:spPr>
          <a:xfrm>
            <a:off x="2135560" y="3221750"/>
            <a:ext cx="1440160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Brukerstøtte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2745FB21-412D-8F03-56C6-2CAF0922D090}"/>
              </a:ext>
            </a:extLst>
          </p:cNvPr>
          <p:cNvSpPr/>
          <p:nvPr/>
        </p:nvSpPr>
        <p:spPr>
          <a:xfrm>
            <a:off x="3845750" y="3221750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Timebooking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3103A3A7-FA6A-BC10-2EAD-C0AF6386DD25}"/>
              </a:ext>
            </a:extLst>
          </p:cNvPr>
          <p:cNvSpPr/>
          <p:nvPr/>
        </p:nvSpPr>
        <p:spPr>
          <a:xfrm>
            <a:off x="5555940" y="3232888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Oppfølging</a:t>
            </a:r>
            <a:endParaRPr lang="nb-NO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089C883-B700-655A-F4A4-AE3436029666}"/>
              </a:ext>
            </a:extLst>
          </p:cNvPr>
          <p:cNvSpPr/>
          <p:nvPr/>
        </p:nvSpPr>
        <p:spPr>
          <a:xfrm>
            <a:off x="7176120" y="3232888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Markedsføring</a:t>
            </a: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13CB3AB0-3F60-FF5C-046E-73AE562F651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15680" y="2492895"/>
            <a:ext cx="2893437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ECD7DB4A-D8DE-3466-D0C2-29BB016D9EF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932581" y="2492895"/>
            <a:ext cx="1176536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C45DF22C-A581-695A-F96F-8721F5251C4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09117" y="2492895"/>
            <a:ext cx="166903" cy="7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63FE5A10-C4BE-B0E7-769F-522E730562A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09117" y="2492895"/>
            <a:ext cx="1427043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ktangel 3">
            <a:extLst>
              <a:ext uri="{FF2B5EF4-FFF2-40B4-BE49-F238E27FC236}">
                <a16:creationId xmlns:a16="http://schemas.microsoft.com/office/drawing/2014/main" id="{4675C3A6-FA4E-0DC9-FCD2-C1EECA5A585E}"/>
              </a:ext>
            </a:extLst>
          </p:cNvPr>
          <p:cNvSpPr/>
          <p:nvPr/>
        </p:nvSpPr>
        <p:spPr>
          <a:xfrm>
            <a:off x="2135560" y="3753036"/>
            <a:ext cx="1440160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400t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A237A57-A634-FC81-0D94-3C2F7A55D926}"/>
              </a:ext>
            </a:extLst>
          </p:cNvPr>
          <p:cNvSpPr/>
          <p:nvPr/>
        </p:nvSpPr>
        <p:spPr>
          <a:xfrm>
            <a:off x="3845750" y="3753036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200 </a:t>
            </a:r>
            <a:r>
              <a:rPr lang="nb-NO" sz="1600" dirty="0" err="1"/>
              <a:t>books</a:t>
            </a:r>
            <a:endParaRPr lang="nb-NO" sz="1600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11271A7-2E81-40B4-B184-1327B0798303}"/>
              </a:ext>
            </a:extLst>
          </p:cNvPr>
          <p:cNvSpPr/>
          <p:nvPr/>
        </p:nvSpPr>
        <p:spPr>
          <a:xfrm>
            <a:off x="5555940" y="3764174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350t</a:t>
            </a:r>
            <a:endParaRPr lang="nb-NO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0336335B-E0A0-319F-2EAF-5A13C3FC955E}"/>
              </a:ext>
            </a:extLst>
          </p:cNvPr>
          <p:cNvSpPr/>
          <p:nvPr/>
        </p:nvSpPr>
        <p:spPr>
          <a:xfrm>
            <a:off x="7176120" y="3764174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700t</a:t>
            </a:r>
          </a:p>
        </p:txBody>
      </p:sp>
      <p:sp>
        <p:nvSpPr>
          <p:cNvPr id="16" name="Pil: venstre 15">
            <a:extLst>
              <a:ext uri="{FF2B5EF4-FFF2-40B4-BE49-F238E27FC236}">
                <a16:creationId xmlns:a16="http://schemas.microsoft.com/office/drawing/2014/main" id="{DBB17A1B-43D9-F21C-5294-133913DC0F05}"/>
              </a:ext>
            </a:extLst>
          </p:cNvPr>
          <p:cNvSpPr/>
          <p:nvPr/>
        </p:nvSpPr>
        <p:spPr>
          <a:xfrm>
            <a:off x="8796300" y="3317011"/>
            <a:ext cx="1584176" cy="13207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Disponibel kapasitet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7E0803AE-2BB2-5EBE-74A6-90D09E79CC21}"/>
              </a:ext>
            </a:extLst>
          </p:cNvPr>
          <p:cNvSpPr txBox="1"/>
          <p:nvPr/>
        </p:nvSpPr>
        <p:spPr>
          <a:xfrm>
            <a:off x="3439961" y="267822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125’</a:t>
            </a:r>
          </a:p>
        </p:txBody>
      </p:sp>
    </p:spTree>
    <p:extLst>
      <p:ext uri="{BB962C8B-B14F-4D97-AF65-F5344CB8AC3E}">
        <p14:creationId xmlns:p14="http://schemas.microsoft.com/office/powerpoint/2010/main" val="19440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2088"/>
            <a:ext cx="2330490" cy="58080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0B07B19-8F75-F5A6-79D1-206BB0552D7C}"/>
              </a:ext>
            </a:extLst>
          </p:cNvPr>
          <p:cNvSpPr/>
          <p:nvPr/>
        </p:nvSpPr>
        <p:spPr>
          <a:xfrm>
            <a:off x="2135560" y="3221750"/>
            <a:ext cx="1440160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Brukerstøtte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2745FB21-412D-8F03-56C6-2CAF0922D090}"/>
              </a:ext>
            </a:extLst>
          </p:cNvPr>
          <p:cNvSpPr/>
          <p:nvPr/>
        </p:nvSpPr>
        <p:spPr>
          <a:xfrm>
            <a:off x="3845750" y="3221750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Timebooking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3103A3A7-FA6A-BC10-2EAD-C0AF6386DD25}"/>
              </a:ext>
            </a:extLst>
          </p:cNvPr>
          <p:cNvSpPr/>
          <p:nvPr/>
        </p:nvSpPr>
        <p:spPr>
          <a:xfrm>
            <a:off x="5555940" y="3232888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Oppfølging</a:t>
            </a:r>
            <a:endParaRPr lang="nb-NO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089C883-B700-655A-F4A4-AE3436029666}"/>
              </a:ext>
            </a:extLst>
          </p:cNvPr>
          <p:cNvSpPr/>
          <p:nvPr/>
        </p:nvSpPr>
        <p:spPr>
          <a:xfrm>
            <a:off x="7176120" y="3232888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Markedsføring</a:t>
            </a: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13CB3AB0-3F60-FF5C-046E-73AE562F651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15680" y="2492895"/>
            <a:ext cx="2893437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ECD7DB4A-D8DE-3466-D0C2-29BB016D9EF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932581" y="2492895"/>
            <a:ext cx="1176536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C45DF22C-A581-695A-F96F-8721F5251C4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09117" y="2492895"/>
            <a:ext cx="166903" cy="7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63FE5A10-C4BE-B0E7-769F-522E730562A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09117" y="2492895"/>
            <a:ext cx="1427043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ktangel 3">
            <a:extLst>
              <a:ext uri="{FF2B5EF4-FFF2-40B4-BE49-F238E27FC236}">
                <a16:creationId xmlns:a16="http://schemas.microsoft.com/office/drawing/2014/main" id="{4675C3A6-FA4E-0DC9-FCD2-C1EECA5A585E}"/>
              </a:ext>
            </a:extLst>
          </p:cNvPr>
          <p:cNvSpPr/>
          <p:nvPr/>
        </p:nvSpPr>
        <p:spPr>
          <a:xfrm>
            <a:off x="2135560" y="3753036"/>
            <a:ext cx="1440160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400t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A237A57-A634-FC81-0D94-3C2F7A55D926}"/>
              </a:ext>
            </a:extLst>
          </p:cNvPr>
          <p:cNvSpPr/>
          <p:nvPr/>
        </p:nvSpPr>
        <p:spPr>
          <a:xfrm>
            <a:off x="3845750" y="3753036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200 </a:t>
            </a:r>
            <a:r>
              <a:rPr lang="nb-NO" sz="1600" dirty="0" err="1"/>
              <a:t>books</a:t>
            </a:r>
            <a:endParaRPr lang="nb-NO" sz="1600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11271A7-2E81-40B4-B184-1327B0798303}"/>
              </a:ext>
            </a:extLst>
          </p:cNvPr>
          <p:cNvSpPr/>
          <p:nvPr/>
        </p:nvSpPr>
        <p:spPr>
          <a:xfrm>
            <a:off x="5555940" y="3764174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350t</a:t>
            </a:r>
            <a:endParaRPr lang="nb-NO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0336335B-E0A0-319F-2EAF-5A13C3FC955E}"/>
              </a:ext>
            </a:extLst>
          </p:cNvPr>
          <p:cNvSpPr/>
          <p:nvPr/>
        </p:nvSpPr>
        <p:spPr>
          <a:xfrm>
            <a:off x="7176120" y="3764174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700t</a:t>
            </a:r>
          </a:p>
        </p:txBody>
      </p:sp>
      <p:sp>
        <p:nvSpPr>
          <p:cNvPr id="16" name="Pil: venstre 15">
            <a:extLst>
              <a:ext uri="{FF2B5EF4-FFF2-40B4-BE49-F238E27FC236}">
                <a16:creationId xmlns:a16="http://schemas.microsoft.com/office/drawing/2014/main" id="{DBB17A1B-43D9-F21C-5294-133913DC0F05}"/>
              </a:ext>
            </a:extLst>
          </p:cNvPr>
          <p:cNvSpPr/>
          <p:nvPr/>
        </p:nvSpPr>
        <p:spPr>
          <a:xfrm>
            <a:off x="8796300" y="3317011"/>
            <a:ext cx="1584176" cy="13207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Disponibel kapasitet</a:t>
            </a:r>
          </a:p>
        </p:txBody>
      </p:sp>
      <p:sp>
        <p:nvSpPr>
          <p:cNvPr id="3" name="Sky 2">
            <a:extLst>
              <a:ext uri="{FF2B5EF4-FFF2-40B4-BE49-F238E27FC236}">
                <a16:creationId xmlns:a16="http://schemas.microsoft.com/office/drawing/2014/main" id="{CE8FCD7C-0E08-3959-4153-819DEE6C248B}"/>
              </a:ext>
            </a:extLst>
          </p:cNvPr>
          <p:cNvSpPr/>
          <p:nvPr/>
        </p:nvSpPr>
        <p:spPr>
          <a:xfrm>
            <a:off x="-177698" y="2399366"/>
            <a:ext cx="3132349" cy="14801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Aktivitetssats brukerstøtte: 125’/400t</a:t>
            </a:r>
          </a:p>
        </p:txBody>
      </p:sp>
    </p:spTree>
    <p:extLst>
      <p:ext uri="{BB962C8B-B14F-4D97-AF65-F5344CB8AC3E}">
        <p14:creationId xmlns:p14="http://schemas.microsoft.com/office/powerpoint/2010/main" val="307138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2088"/>
            <a:ext cx="2330490" cy="58080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54103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54103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0B07B19-8F75-F5A6-79D1-206BB0552D7C}"/>
              </a:ext>
            </a:extLst>
          </p:cNvPr>
          <p:cNvSpPr/>
          <p:nvPr/>
        </p:nvSpPr>
        <p:spPr>
          <a:xfrm>
            <a:off x="2135560" y="3221750"/>
            <a:ext cx="1440160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Brukerstøtte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2745FB21-412D-8F03-56C6-2CAF0922D090}"/>
              </a:ext>
            </a:extLst>
          </p:cNvPr>
          <p:cNvSpPr/>
          <p:nvPr/>
        </p:nvSpPr>
        <p:spPr>
          <a:xfrm>
            <a:off x="3845750" y="3221750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Timebooking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3103A3A7-FA6A-BC10-2EAD-C0AF6386DD25}"/>
              </a:ext>
            </a:extLst>
          </p:cNvPr>
          <p:cNvSpPr/>
          <p:nvPr/>
        </p:nvSpPr>
        <p:spPr>
          <a:xfrm>
            <a:off x="5555940" y="3232888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Oppfølging</a:t>
            </a:r>
            <a:endParaRPr lang="nb-NO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089C883-B700-655A-F4A4-AE3436029666}"/>
              </a:ext>
            </a:extLst>
          </p:cNvPr>
          <p:cNvSpPr/>
          <p:nvPr/>
        </p:nvSpPr>
        <p:spPr>
          <a:xfrm>
            <a:off x="7176120" y="3232888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Markedsføring</a:t>
            </a: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13CB3AB0-3F60-FF5C-046E-73AE562F651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15680" y="2492895"/>
            <a:ext cx="2893437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ECD7DB4A-D8DE-3466-D0C2-29BB016D9EF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932581" y="2492895"/>
            <a:ext cx="1176536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C45DF22C-A581-695A-F96F-8721F5251C4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09117" y="2492895"/>
            <a:ext cx="166903" cy="7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63FE5A10-C4BE-B0E7-769F-522E730562A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09117" y="2492895"/>
            <a:ext cx="1427043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ktangel 3">
            <a:extLst>
              <a:ext uri="{FF2B5EF4-FFF2-40B4-BE49-F238E27FC236}">
                <a16:creationId xmlns:a16="http://schemas.microsoft.com/office/drawing/2014/main" id="{4675C3A6-FA4E-0DC9-FCD2-C1EECA5A585E}"/>
              </a:ext>
            </a:extLst>
          </p:cNvPr>
          <p:cNvSpPr/>
          <p:nvPr/>
        </p:nvSpPr>
        <p:spPr>
          <a:xfrm>
            <a:off x="2135560" y="3753036"/>
            <a:ext cx="1440160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400t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A237A57-A634-FC81-0D94-3C2F7A55D926}"/>
              </a:ext>
            </a:extLst>
          </p:cNvPr>
          <p:cNvSpPr/>
          <p:nvPr/>
        </p:nvSpPr>
        <p:spPr>
          <a:xfrm>
            <a:off x="3845750" y="3753036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200 </a:t>
            </a:r>
            <a:r>
              <a:rPr lang="nb-NO" sz="1600" dirty="0" err="1"/>
              <a:t>books</a:t>
            </a:r>
            <a:endParaRPr lang="nb-NO" sz="1600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11271A7-2E81-40B4-B184-1327B0798303}"/>
              </a:ext>
            </a:extLst>
          </p:cNvPr>
          <p:cNvSpPr/>
          <p:nvPr/>
        </p:nvSpPr>
        <p:spPr>
          <a:xfrm>
            <a:off x="5555940" y="3764174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350t</a:t>
            </a:r>
            <a:endParaRPr lang="nb-NO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0336335B-E0A0-319F-2EAF-5A13C3FC955E}"/>
              </a:ext>
            </a:extLst>
          </p:cNvPr>
          <p:cNvSpPr/>
          <p:nvPr/>
        </p:nvSpPr>
        <p:spPr>
          <a:xfrm>
            <a:off x="7176120" y="3764174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700t</a:t>
            </a:r>
          </a:p>
        </p:txBody>
      </p: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04C5BC28-F346-3830-B9F3-408F20845EE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855640" y="4257093"/>
            <a:ext cx="1110479" cy="69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F47B67EB-D756-BBF2-0634-24A9F2DB5BE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855640" y="4257093"/>
            <a:ext cx="3168352" cy="68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9D821A65-2312-C774-BC6F-556E285E5891}"/>
              </a:ext>
            </a:extLst>
          </p:cNvPr>
          <p:cNvCxnSpPr>
            <a:cxnSpLocks/>
          </p:cNvCxnSpPr>
          <p:nvPr/>
        </p:nvCxnSpPr>
        <p:spPr>
          <a:xfrm flipH="1">
            <a:off x="4146139" y="4261694"/>
            <a:ext cx="529786" cy="67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AE13FB2A-DB7C-3118-21F4-CF1C7C6F0925}"/>
              </a:ext>
            </a:extLst>
          </p:cNvPr>
          <p:cNvCxnSpPr>
            <a:cxnSpLocks/>
          </p:cNvCxnSpPr>
          <p:nvPr/>
        </p:nvCxnSpPr>
        <p:spPr>
          <a:xfrm>
            <a:off x="4675925" y="4261694"/>
            <a:ext cx="1492083" cy="66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D85A310A-83D6-AA2D-3574-B25DC98017C7}"/>
              </a:ext>
            </a:extLst>
          </p:cNvPr>
          <p:cNvCxnSpPr>
            <a:cxnSpLocks/>
          </p:cNvCxnSpPr>
          <p:nvPr/>
        </p:nvCxnSpPr>
        <p:spPr>
          <a:xfrm>
            <a:off x="6430078" y="4283968"/>
            <a:ext cx="37253" cy="65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C94BDF2E-68CB-06C9-8555-6E88A7109E10}"/>
              </a:ext>
            </a:extLst>
          </p:cNvPr>
          <p:cNvCxnSpPr>
            <a:cxnSpLocks/>
          </p:cNvCxnSpPr>
          <p:nvPr/>
        </p:nvCxnSpPr>
        <p:spPr>
          <a:xfrm flipH="1">
            <a:off x="4675925" y="4283968"/>
            <a:ext cx="1754153" cy="64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A8214444-FCD7-E065-94E7-3F4358EDE653}"/>
              </a:ext>
            </a:extLst>
          </p:cNvPr>
          <p:cNvCxnSpPr>
            <a:cxnSpLocks/>
          </p:cNvCxnSpPr>
          <p:nvPr/>
        </p:nvCxnSpPr>
        <p:spPr>
          <a:xfrm flipH="1">
            <a:off x="6996100" y="4277785"/>
            <a:ext cx="540060" cy="67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9B3CAEDD-133E-D578-BE22-B506A036E052}"/>
              </a:ext>
            </a:extLst>
          </p:cNvPr>
          <p:cNvCxnSpPr>
            <a:cxnSpLocks/>
          </p:cNvCxnSpPr>
          <p:nvPr/>
        </p:nvCxnSpPr>
        <p:spPr>
          <a:xfrm flipH="1">
            <a:off x="4932581" y="4277785"/>
            <a:ext cx="2603579" cy="65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ky 43">
            <a:extLst>
              <a:ext uri="{FF2B5EF4-FFF2-40B4-BE49-F238E27FC236}">
                <a16:creationId xmlns:a16="http://schemas.microsoft.com/office/drawing/2014/main" id="{231D8D1F-AE38-9ACA-DB3F-F9DAA20AD5E0}"/>
              </a:ext>
            </a:extLst>
          </p:cNvPr>
          <p:cNvSpPr/>
          <p:nvPr/>
        </p:nvSpPr>
        <p:spPr>
          <a:xfrm>
            <a:off x="7524869" y="4295460"/>
            <a:ext cx="3132349" cy="14801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Kostn.obj belastes basert på faktisk bruk</a:t>
            </a:r>
          </a:p>
        </p:txBody>
      </p:sp>
    </p:spTree>
    <p:extLst>
      <p:ext uri="{BB962C8B-B14F-4D97-AF65-F5344CB8AC3E}">
        <p14:creationId xmlns:p14="http://schemas.microsoft.com/office/powerpoint/2010/main" val="59436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3F7B40-4DF0-19D5-7E49-16AF30E7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Kort repetisjon av forelesning 5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77B339-59C2-E149-5BF7-8A165DE6D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307098" cy="4450928"/>
          </a:xfrm>
        </p:spPr>
        <p:txBody>
          <a:bodyPr>
            <a:normAutofit/>
          </a:bodyPr>
          <a:lstStyle/>
          <a:p>
            <a:r>
              <a:rPr lang="nb-NO" dirty="0"/>
              <a:t>Divisjonskalkulasjon (total kost/</a:t>
            </a:r>
            <a:r>
              <a:rPr lang="nb-NO" dirty="0" err="1"/>
              <a:t>ant.ent</a:t>
            </a:r>
            <a:r>
              <a:rPr lang="nb-NO" dirty="0"/>
              <a:t>)</a:t>
            </a:r>
          </a:p>
          <a:p>
            <a:r>
              <a:rPr lang="nb-NO" dirty="0"/>
              <a:t>Ekvivalenskalkulasjon (ekvivalensenheter)</a:t>
            </a:r>
          </a:p>
          <a:p>
            <a:r>
              <a:rPr lang="nb-NO" dirty="0"/>
              <a:t>Tilleggskalkulasjon (</a:t>
            </a:r>
            <a:r>
              <a:rPr lang="nb-NO" dirty="0" err="1"/>
              <a:t>indir</a:t>
            </a:r>
            <a:r>
              <a:rPr lang="nb-NO" dirty="0"/>
              <a:t>. kost fordeles ved tilleggssatser) </a:t>
            </a:r>
          </a:p>
          <a:p>
            <a:r>
              <a:rPr lang="nb-NO" dirty="0"/>
              <a:t>Produktkalkulasjon:</a:t>
            </a:r>
          </a:p>
          <a:p>
            <a:pPr lvl="1"/>
            <a:r>
              <a:rPr lang="nb-NO" dirty="0"/>
              <a:t>Selvkostkalkyle (kalkyle som inkluderer faste kostnader)</a:t>
            </a:r>
          </a:p>
          <a:p>
            <a:pPr lvl="1"/>
            <a:r>
              <a:rPr lang="nb-NO" dirty="0"/>
              <a:t>Bidragskalkyle (kalkyle som ikke inkluderer FK – dekningsbidrag)</a:t>
            </a:r>
          </a:p>
          <a:p>
            <a:pPr lvl="1"/>
            <a:r>
              <a:rPr lang="nb-NO" dirty="0"/>
              <a:t>ABC-kalkyle (aktivitetsbasert fordeling av </a:t>
            </a:r>
            <a:r>
              <a:rPr lang="nb-NO" dirty="0" err="1"/>
              <a:t>indir</a:t>
            </a:r>
            <a:r>
              <a:rPr lang="nb-NO" dirty="0"/>
              <a:t> kost – tilleggskalk.)</a:t>
            </a:r>
          </a:p>
          <a:p>
            <a:pPr marL="0" indent="0">
              <a:buNone/>
            </a:pPr>
            <a:r>
              <a:rPr lang="nb-NO" sz="2400" b="1" dirty="0"/>
              <a:t>MERK: </a:t>
            </a:r>
            <a:r>
              <a:rPr lang="nb-NO" sz="2400" dirty="0"/>
              <a:t>De 3 typene produktkalkulasjon kan være tilleggskalkulasjon</a:t>
            </a:r>
          </a:p>
        </p:txBody>
      </p:sp>
    </p:spTree>
    <p:extLst>
      <p:ext uri="{BB962C8B-B14F-4D97-AF65-F5344CB8AC3E}">
        <p14:creationId xmlns:p14="http://schemas.microsoft.com/office/powerpoint/2010/main" val="156743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Denne forelesningen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72816"/>
            <a:ext cx="8596668" cy="4661476"/>
          </a:xfrm>
        </p:spPr>
        <p:txBody>
          <a:bodyPr>
            <a:normAutofit fontScale="85000" lnSpcReduction="20000"/>
          </a:bodyPr>
          <a:lstStyle/>
          <a:p>
            <a:r>
              <a:rPr lang="nb-NO" sz="3600" dirty="0"/>
              <a:t>Beslutninger på kort sikt:</a:t>
            </a:r>
          </a:p>
          <a:p>
            <a:pPr lvl="1"/>
            <a:r>
              <a:rPr lang="nb-NO" sz="3200" dirty="0"/>
              <a:t>Få god forståelse for forskjellen på beslutninger på kort og lang sikt</a:t>
            </a:r>
          </a:p>
          <a:p>
            <a:pPr lvl="1"/>
            <a:r>
              <a:rPr lang="nb-NO" sz="3200" dirty="0"/>
              <a:t>Opparbeide forståelse av relevante og irrelevante kostnader på kort sikt</a:t>
            </a:r>
          </a:p>
          <a:p>
            <a:r>
              <a:rPr lang="nb-NO" sz="3600" dirty="0"/>
              <a:t>KVR-analyser:</a:t>
            </a:r>
          </a:p>
          <a:p>
            <a:pPr lvl="1"/>
            <a:r>
              <a:rPr lang="nb-NO" sz="3200" dirty="0"/>
              <a:t>Beregne nullpunktsomsetning</a:t>
            </a:r>
          </a:p>
          <a:p>
            <a:pPr lvl="1"/>
            <a:r>
              <a:rPr lang="nb-NO" sz="3200" dirty="0"/>
              <a:t>Beregne sikkerhetsmargin/sikkerhetsgrad</a:t>
            </a:r>
          </a:p>
          <a:p>
            <a:pPr lvl="1"/>
            <a:r>
              <a:rPr lang="nb-NO" sz="3200" dirty="0"/>
              <a:t>Lage nullpunktdiagrammer</a:t>
            </a:r>
          </a:p>
          <a:p>
            <a:pPr lvl="1"/>
            <a:r>
              <a:rPr lang="nb-NO" sz="3200" dirty="0"/>
              <a:t>Diskutere forutsetninger for KRV-analyser</a:t>
            </a:r>
          </a:p>
          <a:p>
            <a:pPr marL="457200" indent="-457200">
              <a:buFont typeface="+mj-lt"/>
              <a:buAutoNum type="arabicPeriod"/>
            </a:pPr>
            <a:endParaRPr lang="nb-NO" sz="3200" dirty="0"/>
          </a:p>
          <a:p>
            <a:pPr>
              <a:buFont typeface="+mj-lt"/>
              <a:buAutoNum type="arabicPeriod"/>
            </a:pP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23923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Beslutninger på kort sikt</a:t>
            </a:r>
          </a:p>
        </p:txBody>
      </p:sp>
      <p:pic>
        <p:nvPicPr>
          <p:cNvPr id="5" name="Picture 2" descr="cartoon shout WHY? Clipart | +1,566,198 clip arts">
            <a:extLst>
              <a:ext uri="{FF2B5EF4-FFF2-40B4-BE49-F238E27FC236}">
                <a16:creationId xmlns:a16="http://schemas.microsoft.com/office/drawing/2014/main" id="{63039F51-6348-4A9B-8170-4DBC6BBA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200275"/>
            <a:ext cx="63817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276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2 hovedgrunner</a:t>
            </a:r>
            <a:endParaRPr lang="en-US" b="1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77334" y="1930400"/>
            <a:ext cx="9163082" cy="469741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altLang="nb-NO" sz="3000" dirty="0"/>
              <a:t>De fleste økonomiske analysene er på kort sikt</a:t>
            </a:r>
          </a:p>
          <a:p>
            <a:pPr marL="971550" lvl="1" indent="-571500">
              <a:buFont typeface="+mj-lt"/>
              <a:buAutoNum type="romanLcPeriod"/>
            </a:pPr>
            <a:r>
              <a:rPr lang="nb-NO" altLang="nb-NO" sz="2600" dirty="0"/>
              <a:t>Prissetting</a:t>
            </a:r>
          </a:p>
          <a:p>
            <a:pPr marL="971550" lvl="1" indent="-571500">
              <a:buFont typeface="+mj-lt"/>
              <a:buAutoNum type="romanLcPeriod"/>
            </a:pPr>
            <a:r>
              <a:rPr lang="nb-NO" altLang="nb-NO" sz="2600" dirty="0"/>
              <a:t>Lønnsomhet av markedsføringskampanje</a:t>
            </a:r>
          </a:p>
          <a:p>
            <a:pPr marL="971550" lvl="1" indent="-571500">
              <a:buFont typeface="+mj-lt"/>
              <a:buAutoNum type="romanLcPeriod"/>
            </a:pPr>
            <a:r>
              <a:rPr lang="nb-NO" altLang="nb-NO" sz="2600" dirty="0"/>
              <a:t>Lønnsomhet av rabatter</a:t>
            </a:r>
          </a:p>
          <a:p>
            <a:pPr marL="971550" lvl="1" indent="-571500">
              <a:buFont typeface="+mj-lt"/>
              <a:buAutoNum type="romanLcPeriod"/>
            </a:pPr>
            <a:r>
              <a:rPr lang="nb-NO" altLang="nb-NO" sz="2600" dirty="0"/>
              <a:t>Laveste lønnsomme pris ved ledig kapasitet</a:t>
            </a:r>
          </a:p>
          <a:p>
            <a:pPr marL="514350" indent="-514350">
              <a:buFont typeface="+mj-lt"/>
              <a:buAutoNum type="arabicPeriod"/>
            </a:pPr>
            <a:r>
              <a:rPr lang="nb-NO" altLang="nb-NO" sz="3000" dirty="0"/>
              <a:t>Dersom man ikke tenker gjennom implikasjonene av tidshorisonten kan det føre til uheldige/ukloke skjevheter i analysene</a:t>
            </a:r>
          </a:p>
          <a:p>
            <a:pPr marL="0" indent="0">
              <a:buNone/>
            </a:pPr>
            <a:r>
              <a:rPr lang="nb-NO" altLang="nb-NO" sz="3000" dirty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7195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2579966" y="3351548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4494650" y="3321763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BCE96B2-0D41-E031-C18B-43A6C13A6B91}"/>
              </a:ext>
            </a:extLst>
          </p:cNvPr>
          <p:cNvSpPr/>
          <p:nvPr/>
        </p:nvSpPr>
        <p:spPr>
          <a:xfrm>
            <a:off x="6312024" y="3329371"/>
            <a:ext cx="1440160" cy="89171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Admavd</a:t>
            </a:r>
            <a:r>
              <a:rPr lang="nb-NO" dirty="0"/>
              <a:t>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2088"/>
            <a:ext cx="2330490" cy="58080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E8FD2D3-C7FC-6634-8A71-A0D197A750D7}"/>
              </a:ext>
            </a:extLst>
          </p:cNvPr>
          <p:cNvSpPr/>
          <p:nvPr/>
        </p:nvSpPr>
        <p:spPr>
          <a:xfrm>
            <a:off x="9167630" y="3324808"/>
            <a:ext cx="18002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Kost.sted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A9A3BBFD-AE01-5C03-FC53-CB1E094F9353}"/>
              </a:ext>
            </a:extLst>
          </p:cNvPr>
          <p:cNvSpPr/>
          <p:nvPr/>
        </p:nvSpPr>
        <p:spPr>
          <a:xfrm>
            <a:off x="9167630" y="4927601"/>
            <a:ext cx="18002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Kost.obj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ACF7BB88-9991-5E38-21A5-FD2C429CFE67}"/>
              </a:ext>
            </a:extLst>
          </p:cNvPr>
          <p:cNvCxnSpPr>
            <a:stCxn id="11" idx="1"/>
          </p:cNvCxnSpPr>
          <p:nvPr/>
        </p:nvCxnSpPr>
        <p:spPr>
          <a:xfrm flipH="1">
            <a:off x="8328248" y="3576836"/>
            <a:ext cx="83938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359EAE78-88B6-B62D-A29D-AB531D1F55BC}"/>
              </a:ext>
            </a:extLst>
          </p:cNvPr>
          <p:cNvCxnSpPr/>
          <p:nvPr/>
        </p:nvCxnSpPr>
        <p:spPr>
          <a:xfrm flipH="1">
            <a:off x="8289860" y="5193196"/>
            <a:ext cx="83938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311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Beslutninger på kort sikt</a:t>
            </a:r>
          </a:p>
        </p:txBody>
      </p:sp>
      <p:pic>
        <p:nvPicPr>
          <p:cNvPr id="3074" name="Picture 2" descr="Speech Bubble Cartoon How Sign向量圖形及更多剪貼畫圖片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12" y="1946289"/>
            <a:ext cx="4608512" cy="323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24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95400" y="260648"/>
            <a:ext cx="3300646" cy="4463889"/>
          </a:xfrm>
        </p:spPr>
        <p:txBody>
          <a:bodyPr anchor="ctr">
            <a:normAutofit/>
          </a:bodyPr>
          <a:lstStyle/>
          <a:p>
            <a:r>
              <a:rPr lang="nb-NO" dirty="0"/>
              <a:t>Kort oppsummert</a:t>
            </a:r>
            <a:endParaRPr lang="en-US" dirty="0"/>
          </a:p>
        </p:txBody>
      </p:sp>
      <p:sp>
        <p:nvSpPr>
          <p:cNvPr id="3" name="Eksplosjon: 14 punkt 2">
            <a:extLst>
              <a:ext uri="{FF2B5EF4-FFF2-40B4-BE49-F238E27FC236}">
                <a16:creationId xmlns:a16="http://schemas.microsoft.com/office/drawing/2014/main" id="{BEA12B6A-B873-6A7B-37F4-B47A0E88701B}"/>
              </a:ext>
            </a:extLst>
          </p:cNvPr>
          <p:cNvSpPr/>
          <p:nvPr/>
        </p:nvSpPr>
        <p:spPr>
          <a:xfrm>
            <a:off x="1271464" y="2564904"/>
            <a:ext cx="10585176" cy="3312368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nb-NO" altLang="nb-NO" sz="4000" b="1" dirty="0"/>
          </a:p>
          <a:p>
            <a:pPr marL="0" indent="0">
              <a:buNone/>
            </a:pPr>
            <a:endParaRPr lang="nb-NO" altLang="nb-NO" sz="4000" b="1" dirty="0"/>
          </a:p>
          <a:p>
            <a:pPr marL="0" indent="0">
              <a:buNone/>
            </a:pPr>
            <a:r>
              <a:rPr lang="nb-NO" altLang="nb-NO" sz="4400" b="1" dirty="0"/>
              <a:t>Bidragsmetoden</a:t>
            </a:r>
          </a:p>
          <a:p>
            <a:pPr marL="201168" lvl="1" indent="0">
              <a:buNone/>
            </a:pPr>
            <a:endParaRPr lang="nb-NO" altLang="nb-NO" dirty="0"/>
          </a:p>
          <a:p>
            <a:pPr lvl="1"/>
            <a:endParaRPr lang="nb-NO" altLang="nb-NO" dirty="0"/>
          </a:p>
          <a:p>
            <a:pPr marL="457200" lvl="1" indent="0">
              <a:buNone/>
            </a:pPr>
            <a:endParaRPr lang="nb-NO" altLang="nb-NO" dirty="0"/>
          </a:p>
          <a:p>
            <a:pPr lvl="1"/>
            <a:endParaRPr lang="nb-NO" alt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7592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69726" y="612237"/>
            <a:ext cx="8596668" cy="1320800"/>
          </a:xfrm>
        </p:spPr>
        <p:txBody>
          <a:bodyPr/>
          <a:lstStyle/>
          <a:p>
            <a:r>
              <a:rPr lang="nb-NO" dirty="0"/>
              <a:t>Kort oppsummert</a:t>
            </a:r>
            <a:endParaRPr lang="en-US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3392" y="1498103"/>
            <a:ext cx="9073008" cy="4752528"/>
          </a:xfrm>
        </p:spPr>
        <p:txBody>
          <a:bodyPr>
            <a:normAutofit/>
          </a:bodyPr>
          <a:lstStyle/>
          <a:p>
            <a:r>
              <a:rPr lang="nb-NO" altLang="nb-NO" sz="3200" b="1" dirty="0"/>
              <a:t>Bidragsmetoden</a:t>
            </a:r>
          </a:p>
          <a:p>
            <a:pPr lvl="1"/>
            <a:r>
              <a:rPr lang="nb-NO" altLang="nb-NO" sz="2800" dirty="0"/>
              <a:t>Fokus på variable kostnader (faste er irrelevante)</a:t>
            </a:r>
          </a:p>
          <a:p>
            <a:pPr lvl="1"/>
            <a:r>
              <a:rPr lang="nb-NO" altLang="nb-NO" sz="2800" dirty="0"/>
              <a:t>Legger eksisterende kapasitet til grunn</a:t>
            </a:r>
          </a:p>
          <a:p>
            <a:pPr lvl="2"/>
            <a:r>
              <a:rPr lang="nb-NO" altLang="nb-NO" sz="2400" dirty="0"/>
              <a:t>Relevant område</a:t>
            </a:r>
          </a:p>
          <a:p>
            <a:pPr lvl="1"/>
            <a:r>
              <a:rPr lang="nb-NO" altLang="nb-NO" sz="2800" dirty="0"/>
              <a:t>Ignorere </a:t>
            </a:r>
            <a:r>
              <a:rPr lang="nb-NO" altLang="nb-NO" sz="2800" dirty="0" err="1"/>
              <a:t>sunk</a:t>
            </a:r>
            <a:r>
              <a:rPr lang="nb-NO" altLang="nb-NO" sz="2800" dirty="0"/>
              <a:t> </a:t>
            </a:r>
            <a:r>
              <a:rPr lang="nb-NO" altLang="nb-NO" sz="2800" dirty="0" err="1"/>
              <a:t>cost</a:t>
            </a:r>
            <a:endParaRPr lang="nb-NO" altLang="nb-NO" sz="2800" dirty="0"/>
          </a:p>
          <a:p>
            <a:pPr lvl="1"/>
            <a:r>
              <a:rPr lang="nb-NO" altLang="nb-NO" sz="2800" dirty="0"/>
              <a:t>Dvs. fokus på kostnader som kan påvirkes på kort sikt</a:t>
            </a:r>
          </a:p>
          <a:p>
            <a:pPr lvl="1"/>
            <a:r>
              <a:rPr lang="nb-NO" altLang="nb-NO" sz="2800" b="1" dirty="0"/>
              <a:t>Marginalkostnadstankegang</a:t>
            </a:r>
          </a:p>
          <a:p>
            <a:r>
              <a:rPr lang="nb-NO" altLang="nb-NO" dirty="0"/>
              <a:t>Resten av kapittelet er grovt sett </a:t>
            </a:r>
            <a:r>
              <a:rPr lang="nb-NO" altLang="nb-NO" dirty="0" err="1"/>
              <a:t>riffing</a:t>
            </a:r>
            <a:r>
              <a:rPr lang="nb-NO" altLang="nb-NO" dirty="0"/>
              <a:t> over disse</a:t>
            </a:r>
          </a:p>
          <a:p>
            <a:pPr lvl="1"/>
            <a:endParaRPr lang="nb-NO" altLang="nb-NO" sz="2800" dirty="0"/>
          </a:p>
          <a:p>
            <a:pPr marL="457200" lvl="1" indent="0">
              <a:buNone/>
            </a:pPr>
            <a:endParaRPr lang="nb-NO" altLang="nb-NO" dirty="0"/>
          </a:p>
          <a:p>
            <a:pPr lvl="1"/>
            <a:endParaRPr lang="nb-NO" altLang="nb-NO" dirty="0"/>
          </a:p>
          <a:p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52947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Beslutninger på kort sikt i praksis</a:t>
            </a:r>
            <a:endParaRPr lang="en-US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77334" y="1923256"/>
            <a:ext cx="8596668" cy="3880773"/>
          </a:xfrm>
        </p:spPr>
        <p:txBody>
          <a:bodyPr>
            <a:normAutofit/>
          </a:bodyPr>
          <a:lstStyle/>
          <a:p>
            <a:r>
              <a:rPr lang="nb-NO" altLang="nb-NO" sz="3000" dirty="0"/>
              <a:t> Hva er kort sikt?</a:t>
            </a:r>
          </a:p>
          <a:p>
            <a:pPr lvl="1"/>
            <a:r>
              <a:rPr lang="nb-NO" altLang="nb-NO" sz="2600" dirty="0"/>
              <a:t>Som regel 1 år</a:t>
            </a:r>
          </a:p>
          <a:p>
            <a:pPr lvl="1"/>
            <a:r>
              <a:rPr lang="nb-NO" altLang="nb-NO" sz="2600" dirty="0"/>
              <a:t>Opp til 2 år</a:t>
            </a:r>
          </a:p>
          <a:p>
            <a:r>
              <a:rPr lang="nb-NO" altLang="nb-NO" sz="3000" dirty="0"/>
              <a:t>Hva er viktig å fokusere på når en skal ta beslutninger på kort sikt?</a:t>
            </a:r>
          </a:p>
          <a:p>
            <a:pPr lvl="1"/>
            <a:r>
              <a:rPr lang="nb-NO" altLang="nb-NO" sz="2600" dirty="0"/>
              <a:t>Relevante inntekter og kostnader – som alltid!</a:t>
            </a:r>
          </a:p>
          <a:p>
            <a:pPr lvl="1"/>
            <a:r>
              <a:rPr lang="nb-NO" altLang="nb-NO" sz="2600" dirty="0"/>
              <a:t>Men, hva er de relevante inntektene og kostnadene?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18857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Hva er relevant og irrelevant ved beslutninger på kort sikt (10.4)?</a:t>
            </a:r>
          </a:p>
        </p:txBody>
      </p:sp>
      <p:pic>
        <p:nvPicPr>
          <p:cNvPr id="7" name="Picture 2" descr="C:\Users\mariam\Desktop\PPT\tab 9.1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" t="9545" r="4280" b="7732"/>
          <a:stretch/>
        </p:blipFill>
        <p:spPr bwMode="auto">
          <a:xfrm>
            <a:off x="1447276" y="1930400"/>
            <a:ext cx="7056784" cy="453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B2E27102-46EE-8881-7942-809E03EF697B}"/>
              </a:ext>
            </a:extLst>
          </p:cNvPr>
          <p:cNvCxnSpPr/>
          <p:nvPr/>
        </p:nvCxnSpPr>
        <p:spPr>
          <a:xfrm>
            <a:off x="4151784" y="3212976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AEB974E9-62D7-ACA4-B664-B2EBEA469702}"/>
              </a:ext>
            </a:extLst>
          </p:cNvPr>
          <p:cNvCxnSpPr>
            <a:cxnSpLocks/>
          </p:cNvCxnSpPr>
          <p:nvPr/>
        </p:nvCxnSpPr>
        <p:spPr>
          <a:xfrm>
            <a:off x="2135560" y="3861048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9A08618A-FB56-948B-8826-F10481136D9E}"/>
              </a:ext>
            </a:extLst>
          </p:cNvPr>
          <p:cNvCxnSpPr>
            <a:cxnSpLocks/>
          </p:cNvCxnSpPr>
          <p:nvPr/>
        </p:nvCxnSpPr>
        <p:spPr>
          <a:xfrm>
            <a:off x="2711624" y="4941168"/>
            <a:ext cx="1584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6247EB51-437E-2142-1FD6-1F0EE88BA633}"/>
              </a:ext>
            </a:extLst>
          </p:cNvPr>
          <p:cNvCxnSpPr>
            <a:cxnSpLocks/>
          </p:cNvCxnSpPr>
          <p:nvPr/>
        </p:nvCxnSpPr>
        <p:spPr>
          <a:xfrm>
            <a:off x="1703512" y="5733256"/>
            <a:ext cx="1008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980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Hva er relevant og irrelevant ved beslutninger på kort sikt?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1203767" y="3703465"/>
            <a:ext cx="7543801" cy="2448272"/>
          </a:xfrm>
        </p:spPr>
        <p:txBody>
          <a:bodyPr>
            <a:normAutofit/>
          </a:bodyPr>
          <a:lstStyle/>
          <a:p>
            <a:r>
              <a:rPr lang="nb-NO" altLang="nb-NO" sz="3000" dirty="0"/>
              <a:t> </a:t>
            </a:r>
            <a:r>
              <a:rPr lang="nb-NO" altLang="nb-NO" sz="3000" b="1" dirty="0" err="1"/>
              <a:t>Sunk</a:t>
            </a:r>
            <a:r>
              <a:rPr lang="nb-NO" altLang="nb-NO" sz="3000" b="1" dirty="0"/>
              <a:t> </a:t>
            </a:r>
            <a:r>
              <a:rPr lang="nb-NO" altLang="nb-NO" sz="3000" b="1" dirty="0" err="1"/>
              <a:t>cost</a:t>
            </a:r>
            <a:r>
              <a:rPr lang="nb-NO" altLang="nb-NO" sz="3000" b="1" dirty="0"/>
              <a:t>: </a:t>
            </a:r>
          </a:p>
          <a:p>
            <a:pPr lvl="1"/>
            <a:r>
              <a:rPr lang="nb-NO" altLang="nb-NO" sz="2800" dirty="0"/>
              <a:t>Eksempel: salg/bytte av leilighet med tap</a:t>
            </a:r>
          </a:p>
          <a:p>
            <a:pPr lvl="1"/>
            <a:r>
              <a:rPr lang="nb-NO" altLang="nb-NO" sz="2800" dirty="0"/>
              <a:t>Eksempel: markedsføringskampanje</a:t>
            </a:r>
          </a:p>
        </p:txBody>
      </p:sp>
      <p:pic>
        <p:nvPicPr>
          <p:cNvPr id="7" name="Picture 2" descr="C:\Users\mariam\Desktop\PPT\tab 9.1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" t="9545" r="4280" b="61406"/>
          <a:stretch/>
        </p:blipFill>
        <p:spPr bwMode="auto">
          <a:xfrm>
            <a:off x="1203767" y="1930400"/>
            <a:ext cx="7056784" cy="159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228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Hva er relevant og irrelevant ved beslutninger på kort sikt?</a:t>
            </a:r>
          </a:p>
        </p:txBody>
      </p:sp>
      <p:pic>
        <p:nvPicPr>
          <p:cNvPr id="7" name="Picture 2" descr="C:\Users\mariam\Desktop\PPT\tab 9.1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" t="9545" r="4280" b="71925"/>
          <a:stretch/>
        </p:blipFill>
        <p:spPr bwMode="auto">
          <a:xfrm>
            <a:off x="983432" y="2129053"/>
            <a:ext cx="7056784" cy="10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mariam\Desktop\PPT\tab 9.1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" t="39787" r="4280" b="40490"/>
          <a:stretch/>
        </p:blipFill>
        <p:spPr bwMode="auto">
          <a:xfrm>
            <a:off x="983432" y="3143828"/>
            <a:ext cx="7056784" cy="10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3D54BB49-B406-E4BF-3277-7C80E7213B6C}"/>
              </a:ext>
            </a:extLst>
          </p:cNvPr>
          <p:cNvSpPr txBox="1"/>
          <p:nvPr/>
        </p:nvSpPr>
        <p:spPr>
          <a:xfrm>
            <a:off x="1343472" y="4293150"/>
            <a:ext cx="6961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Eksempel:</a:t>
            </a:r>
          </a:p>
          <a:p>
            <a:pPr marL="285750" indent="-285750">
              <a:buFontTx/>
              <a:buChar char="-"/>
            </a:pPr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Markedsføringskampanje til 80 000 kr, øker salg med 250 enheter. Pris på varen er 1000. VK per enhet 300; FK per enhet 500.</a:t>
            </a:r>
          </a:p>
          <a:p>
            <a:endParaRPr lang="nb-NO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b-N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07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Hva er relevant og irrelevant ved beslutninger på kort sikt?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nb-NO" sz="2400" dirty="0"/>
              <a:t>En elektromotor har i flere år stått lagret med en bokført verdi </a:t>
            </a:r>
            <a:r>
              <a:rPr lang="nb-NO" sz="2400" u="sng" dirty="0"/>
              <a:t>kr 110 000</a:t>
            </a:r>
            <a:r>
              <a:rPr lang="nb-NO" sz="2400" dirty="0"/>
              <a:t>. Produksjonssjefen kan nå benytte den i et prosjekt som blir lønnsomt om han får den for </a:t>
            </a:r>
            <a:r>
              <a:rPr lang="nb-NO" sz="2400" u="sng" dirty="0"/>
              <a:t>kr 20 000</a:t>
            </a:r>
            <a:r>
              <a:rPr lang="nb-NO" sz="2400" dirty="0"/>
              <a:t>. Skraphandleren har tilbudt </a:t>
            </a:r>
            <a:r>
              <a:rPr lang="nb-NO" sz="2400" u="sng" dirty="0"/>
              <a:t>kr 10 000 </a:t>
            </a:r>
            <a:r>
              <a:rPr lang="nb-NO" sz="2400" dirty="0"/>
              <a:t>for motoren, mens en forhandler har tilbudt </a:t>
            </a:r>
            <a:r>
              <a:rPr lang="nb-NO" sz="2400" u="sng" dirty="0"/>
              <a:t>kr 40 000</a:t>
            </a:r>
            <a:r>
              <a:rPr lang="nb-NO" sz="2400" dirty="0"/>
              <a:t>.</a:t>
            </a:r>
          </a:p>
          <a:p>
            <a:pPr marL="114300" indent="0">
              <a:buNone/>
            </a:pPr>
            <a:r>
              <a:rPr lang="nb-NO" sz="3200" i="1" dirty="0">
                <a:solidFill>
                  <a:schemeClr val="tx1"/>
                </a:solidFill>
              </a:rPr>
              <a:t>Hva mener du er riktig kostnad for bruk av motoren i produksjonssjefens prosjekt?</a:t>
            </a:r>
          </a:p>
        </p:txBody>
      </p:sp>
      <p:pic>
        <p:nvPicPr>
          <p:cNvPr id="4" name="Picture 2" descr="https://www.fredrikstad.kommune.no/Documents/virksomheter/omsorg-oppvekst/Emil-Morchs-Minne/Bilder/smiley-sp%C3%B8rsm%C3%A5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394" y="-27776"/>
            <a:ext cx="1230261" cy="12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055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Hva er relevant og irrelevant ved beslutninger på kort sikt?</a:t>
            </a:r>
          </a:p>
        </p:txBody>
      </p:sp>
      <p:pic>
        <p:nvPicPr>
          <p:cNvPr id="7" name="Picture 2" descr="C:\Users\mariam\Desktop\PPT\tab 9.1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" t="9545" r="4280" b="71925"/>
          <a:stretch/>
        </p:blipFill>
        <p:spPr bwMode="auto">
          <a:xfrm>
            <a:off x="983432" y="2148706"/>
            <a:ext cx="7056784" cy="10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mariam\Desktop\PPT\tab 9.1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" t="59510" r="4280" b="24712"/>
          <a:stretch/>
        </p:blipFill>
        <p:spPr bwMode="auto">
          <a:xfrm>
            <a:off x="983432" y="3163480"/>
            <a:ext cx="705678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/>
          <p:cNvSpPr txBox="1"/>
          <p:nvPr/>
        </p:nvSpPr>
        <p:spPr>
          <a:xfrm>
            <a:off x="983432" y="4197787"/>
            <a:ext cx="69619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Ekspempel</a:t>
            </a:r>
            <a:r>
              <a:rPr lang="nb-NO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Underskudd på 1 000 000</a:t>
            </a:r>
          </a:p>
          <a:p>
            <a:pPr marL="285750" indent="-285750">
              <a:buFontTx/>
              <a:buChar char="-"/>
            </a:pPr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Internleie til eiendomsdivisjonen på 2 000 000</a:t>
            </a:r>
          </a:p>
          <a:p>
            <a:pPr marL="285750" indent="-285750">
              <a:buFontTx/>
              <a:buChar char="-"/>
            </a:pPr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Dersom annen avdeling overtar: spare 2 200 000</a:t>
            </a:r>
          </a:p>
          <a:p>
            <a:pPr marL="285750" indent="-285750">
              <a:buFontTx/>
              <a:buChar char="-"/>
            </a:pPr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Konsernavgift for støttefunksjoner: 4 000 000</a:t>
            </a:r>
          </a:p>
          <a:p>
            <a:pPr marL="285750" indent="-285750">
              <a:buFontTx/>
              <a:buChar char="-"/>
            </a:pPr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Reduksjon i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indir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kost ved nedleggelse:  1 800 000</a:t>
            </a:r>
          </a:p>
          <a:p>
            <a:pPr marL="285750" indent="-285750">
              <a:buFontTx/>
              <a:buChar char="-"/>
            </a:pPr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Hva er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reellt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underskudd?</a:t>
            </a:r>
          </a:p>
        </p:txBody>
      </p:sp>
    </p:spTree>
    <p:extLst>
      <p:ext uri="{BB962C8B-B14F-4D97-AF65-F5344CB8AC3E}">
        <p14:creationId xmlns:p14="http://schemas.microsoft.com/office/powerpoint/2010/main" val="1498585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Effekt hele foretaket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9376" y="1772816"/>
            <a:ext cx="8596668" cy="3880773"/>
          </a:xfrm>
        </p:spPr>
        <p:txBody>
          <a:bodyPr>
            <a:normAutofit/>
          </a:bodyPr>
          <a:lstStyle/>
          <a:p>
            <a:r>
              <a:rPr lang="nb-NO" sz="2400" dirty="0"/>
              <a:t>Man må se på virkningen av beslutningen på hele foretaket</a:t>
            </a:r>
          </a:p>
          <a:p>
            <a:pPr lvl="1"/>
            <a:r>
              <a:rPr lang="nb-NO" sz="2000" dirty="0"/>
              <a:t>Hvis man legger ned en avdeling kan det hende det påvirker kostnader i andre avdelinger f.eks. kan kostnader ved hovedkontoret reduseres </a:t>
            </a:r>
          </a:p>
          <a:p>
            <a:pPr lvl="1"/>
            <a:r>
              <a:rPr lang="nb-NO" sz="2000" dirty="0"/>
              <a:t>Intensiv markedsføring av et produkt kan føre til redusert salg av lignende produkter</a:t>
            </a:r>
          </a:p>
          <a:p>
            <a:pPr lvl="2"/>
            <a:r>
              <a:rPr lang="nb-NO" sz="2400" dirty="0"/>
              <a:t>F.eks. en type potetgull</a:t>
            </a:r>
          </a:p>
        </p:txBody>
      </p:sp>
    </p:spTree>
    <p:extLst>
      <p:ext uri="{BB962C8B-B14F-4D97-AF65-F5344CB8AC3E}">
        <p14:creationId xmlns:p14="http://schemas.microsoft.com/office/powerpoint/2010/main" val="286677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2579966" y="3351548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4494650" y="3321763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BCE96B2-0D41-E031-C18B-43A6C13A6B91}"/>
              </a:ext>
            </a:extLst>
          </p:cNvPr>
          <p:cNvSpPr/>
          <p:nvPr/>
        </p:nvSpPr>
        <p:spPr>
          <a:xfrm>
            <a:off x="6312024" y="3329371"/>
            <a:ext cx="1440160" cy="89171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Admavd</a:t>
            </a:r>
            <a:r>
              <a:rPr lang="nb-NO" dirty="0"/>
              <a:t>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40CC6B86-1419-0E43-013D-4B52AC8F7546}"/>
              </a:ext>
            </a:extLst>
          </p:cNvPr>
          <p:cNvCxnSpPr/>
          <p:nvPr/>
        </p:nvCxnSpPr>
        <p:spPr>
          <a:xfrm flipH="1">
            <a:off x="3575720" y="2491273"/>
            <a:ext cx="2808312" cy="83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3C019EFC-F847-EA93-B566-7D2A06F35BEA}"/>
              </a:ext>
            </a:extLst>
          </p:cNvPr>
          <p:cNvCxnSpPr>
            <a:cxnSpLocks/>
          </p:cNvCxnSpPr>
          <p:nvPr/>
        </p:nvCxnSpPr>
        <p:spPr>
          <a:xfrm flipH="1">
            <a:off x="5519936" y="2491273"/>
            <a:ext cx="792088" cy="83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8FA7BB5-D801-F0EB-60FF-2AE16CE5930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312024" y="2491273"/>
            <a:ext cx="720080" cy="83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2D81EDB9-0CA5-FD5A-CD80-B6982D0BE9EC}"/>
              </a:ext>
            </a:extLst>
          </p:cNvPr>
          <p:cNvSpPr txBox="1"/>
          <p:nvPr/>
        </p:nvSpPr>
        <p:spPr>
          <a:xfrm>
            <a:off x="8112224" y="2675432"/>
            <a:ext cx="3347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Fordelingsnøkkel:</a:t>
            </a:r>
            <a:r>
              <a:rPr lang="nb-NO" dirty="0"/>
              <a:t> ant ansatte</a:t>
            </a:r>
          </a:p>
          <a:p>
            <a:r>
              <a:rPr lang="nb-NO" dirty="0" err="1"/>
              <a:t>Adm</a:t>
            </a:r>
            <a:r>
              <a:rPr lang="nb-NO" dirty="0"/>
              <a:t> = 1; Øye = 2; Kne = 2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716F1E1D-057B-DD41-B7FC-75D3CBCEB8B9}"/>
              </a:ext>
            </a:extLst>
          </p:cNvPr>
          <p:cNvSpPr txBox="1"/>
          <p:nvPr/>
        </p:nvSpPr>
        <p:spPr>
          <a:xfrm>
            <a:off x="6588634" y="265048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100’</a:t>
            </a:r>
            <a:endParaRPr lang="nb-NO" dirty="0"/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2C6BC46A-22AE-ED07-CFE3-45CBFAE5CD61}"/>
              </a:ext>
            </a:extLst>
          </p:cNvPr>
          <p:cNvSpPr txBox="1"/>
          <p:nvPr/>
        </p:nvSpPr>
        <p:spPr>
          <a:xfrm>
            <a:off x="5841711" y="281393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200’</a:t>
            </a:r>
            <a:endParaRPr lang="nb-NO" dirty="0"/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3609F8CA-C2B2-1F0C-DCDF-AF0D1036F89C}"/>
              </a:ext>
            </a:extLst>
          </p:cNvPr>
          <p:cNvSpPr txBox="1"/>
          <p:nvPr/>
        </p:nvSpPr>
        <p:spPr>
          <a:xfrm>
            <a:off x="4157859" y="269851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200’</a:t>
            </a:r>
            <a:endParaRPr lang="nb-NO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4871D520-F241-3C07-4AAF-055B8815CBE1}"/>
              </a:ext>
            </a:extLst>
          </p:cNvPr>
          <p:cNvSpPr/>
          <p:nvPr/>
        </p:nvSpPr>
        <p:spPr>
          <a:xfrm>
            <a:off x="1762595" y="1700808"/>
            <a:ext cx="2690530" cy="949673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6279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51114" cy="1320800"/>
          </a:xfrm>
        </p:spPr>
        <p:txBody>
          <a:bodyPr>
            <a:noAutofit/>
          </a:bodyPr>
          <a:lstStyle/>
          <a:p>
            <a:r>
              <a:rPr lang="nb-NO" sz="3600" dirty="0"/>
              <a:t>Hva er laveste pris for en tilleggsordre når man har tilgjengelig kapasitet? (10.5)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Ved ledig kapasitet godtas alle ordre som gir positivt dekningsbidrag, selv om full kostnadsdekning ikke oppnås </a:t>
            </a:r>
          </a:p>
          <a:p>
            <a:pPr marL="0" indent="0">
              <a:buNone/>
            </a:pPr>
            <a:endParaRPr lang="nb-N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96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sz="2600" dirty="0">
                <a:solidFill>
                  <a:schemeClr val="bg1">
                    <a:lumMod val="50000"/>
                  </a:schemeClr>
                </a:solidFill>
              </a:rPr>
              <a:t>Ved ledig kapasitet godtas alle ordre som gir positivt dekningsbidrag, selv om full kostnadsdekning ikke oppnås </a:t>
            </a:r>
          </a:p>
          <a:p>
            <a:r>
              <a:rPr lang="nb-NO" sz="2600" dirty="0">
                <a:solidFill>
                  <a:schemeClr val="bg1">
                    <a:lumMod val="50000"/>
                  </a:schemeClr>
                </a:solidFill>
              </a:rPr>
              <a:t>Ser bort fra faste kostnader</a:t>
            </a:r>
          </a:p>
          <a:p>
            <a:pPr lvl="1"/>
            <a:r>
              <a:rPr lang="nb-NO" sz="2600" b="1" dirty="0">
                <a:solidFill>
                  <a:schemeClr val="bg1">
                    <a:lumMod val="50000"/>
                  </a:schemeClr>
                </a:solidFill>
              </a:rPr>
              <a:t>Forutsatt:</a:t>
            </a:r>
            <a:r>
              <a:rPr lang="nb-NO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nb-NO" sz="2600" dirty="0">
                <a:solidFill>
                  <a:schemeClr val="bg1">
                    <a:lumMod val="50000"/>
                  </a:schemeClr>
                </a:solidFill>
              </a:rPr>
              <a:t>Ledig kapasitet</a:t>
            </a:r>
          </a:p>
          <a:p>
            <a:pPr lvl="2"/>
            <a:r>
              <a:rPr lang="nb-NO" sz="2600" dirty="0">
                <a:solidFill>
                  <a:schemeClr val="bg1">
                    <a:lumMod val="50000"/>
                  </a:schemeClr>
                </a:solidFill>
              </a:rPr>
              <a:t>Faste kostnader er faste</a:t>
            </a:r>
          </a:p>
          <a:p>
            <a:pPr lvl="2"/>
            <a:r>
              <a:rPr lang="nb-NO" sz="2600" dirty="0">
                <a:solidFill>
                  <a:schemeClr val="bg1">
                    <a:lumMod val="50000"/>
                  </a:schemeClr>
                </a:solidFill>
              </a:rPr>
              <a:t>Den lave prisen må ikke «smitte»</a:t>
            </a:r>
          </a:p>
          <a:p>
            <a:pPr lvl="2"/>
            <a:r>
              <a:rPr lang="nb-NO" sz="2600" dirty="0">
                <a:solidFill>
                  <a:schemeClr val="bg1">
                    <a:lumMod val="50000"/>
                  </a:schemeClr>
                </a:solidFill>
              </a:rPr>
              <a:t>Bedre prisede ordre er ikke tilgjengelig</a:t>
            </a:r>
          </a:p>
          <a:p>
            <a:pPr lvl="2"/>
            <a:r>
              <a:rPr lang="nb-NO" sz="2600" dirty="0">
                <a:solidFill>
                  <a:schemeClr val="bg1">
                    <a:lumMod val="50000"/>
                  </a:schemeClr>
                </a:solidFill>
              </a:rPr>
              <a:t>På lengre sikt må alle kostnader (inkludert faste) dekkes</a:t>
            </a:r>
          </a:p>
          <a:p>
            <a:pPr lvl="2"/>
            <a:r>
              <a:rPr lang="nb-NO" sz="2600" dirty="0">
                <a:solidFill>
                  <a:schemeClr val="bg1">
                    <a:lumMod val="50000"/>
                  </a:schemeClr>
                </a:solidFill>
              </a:rPr>
              <a:t>Ellers vurder nedleggelse</a:t>
            </a:r>
          </a:p>
          <a:p>
            <a:pPr lvl="1"/>
            <a:endParaRPr lang="nb-N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854D9F02-55CD-4E21-9483-AA0D6250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51114" cy="1320800"/>
          </a:xfrm>
        </p:spPr>
        <p:txBody>
          <a:bodyPr>
            <a:noAutofit/>
          </a:bodyPr>
          <a:lstStyle/>
          <a:p>
            <a:r>
              <a:rPr lang="nb-NO" sz="3600" dirty="0"/>
              <a:t>Hva er laveste pris for en tilleggsordre når man har tilgjengelig kapasitet?</a:t>
            </a:r>
          </a:p>
        </p:txBody>
      </p:sp>
    </p:spTree>
    <p:extLst>
      <p:ext uri="{BB962C8B-B14F-4D97-AF65-F5344CB8AC3E}">
        <p14:creationId xmlns:p14="http://schemas.microsoft.com/office/powerpoint/2010/main" val="1271186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Avvikling av et produkt (10.6)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nb-NO" dirty="0"/>
          </a:p>
          <a:p>
            <a:pPr marL="114300" indent="0">
              <a:buNone/>
            </a:pPr>
            <a:endParaRPr lang="nb-NO" dirty="0"/>
          </a:p>
          <a:p>
            <a:pPr marL="114300" indent="0">
              <a:buNone/>
            </a:pPr>
            <a:endParaRPr lang="nb-NO" dirty="0"/>
          </a:p>
          <a:p>
            <a:endParaRPr lang="nb-NO" dirty="0"/>
          </a:p>
          <a:p>
            <a:pPr marL="114300" indent="0">
              <a:buNone/>
            </a:pPr>
            <a:r>
              <a:rPr lang="nb-NO" dirty="0"/>
              <a:t>Bør bedriften avvikle produkt C? 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1927668" y="19456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7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TOTALT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Salgsinntekter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  <a:r>
                        <a:rPr lang="nb-NO" baseline="0" dirty="0"/>
                        <a:t> 000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8 000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24 000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dirty="0"/>
                        <a:t>Selvkost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nb-NO" dirty="0"/>
                        <a:t>=</a:t>
                      </a:r>
                      <a:r>
                        <a:rPr lang="nb-NO" baseline="0" dirty="0"/>
                        <a:t> </a:t>
                      </a:r>
                      <a:r>
                        <a:rPr lang="nb-NO" dirty="0"/>
                        <a:t>Fortjeneste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2" descr="https://www.fredrikstad.kommune.no/Documents/virksomheter/omsorg-oppvekst/Emil-Morchs-Minne/Bilder/smiley-sp%C3%B8rsm%C3%A5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4293096"/>
            <a:ext cx="1656184" cy="161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726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Andre lignende problemstillinger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0414" y="1700808"/>
            <a:ext cx="8596668" cy="4547592"/>
          </a:xfrm>
        </p:spPr>
        <p:txBody>
          <a:bodyPr>
            <a:normAutofit lnSpcReduction="10000"/>
          </a:bodyPr>
          <a:lstStyle/>
          <a:p>
            <a:r>
              <a:rPr lang="nb-NO" b="1" dirty="0"/>
              <a:t>Nedleggelse av avdelinger</a:t>
            </a:r>
          </a:p>
          <a:p>
            <a:pPr lvl="1"/>
            <a:r>
              <a:rPr lang="nb-NO" dirty="0"/>
              <a:t>Bidragsmetode. Full fordeling av kostnader kan føre galt av sted</a:t>
            </a:r>
          </a:p>
          <a:p>
            <a:r>
              <a:rPr lang="nb-NO" b="1" dirty="0"/>
              <a:t>Produsere selv eller kjøpe fra andre? (10.7)</a:t>
            </a:r>
          </a:p>
          <a:p>
            <a:pPr lvl="1"/>
            <a:r>
              <a:rPr lang="nb-NO" dirty="0"/>
              <a:t>Kostnader ved ekstern kjøp sammenlignes kun med kostnader som elimineres ved in-house produksjon, VK og sparte FK</a:t>
            </a:r>
          </a:p>
          <a:p>
            <a:r>
              <a:rPr lang="nb-NO" b="1" dirty="0"/>
              <a:t>Lønnsomheten av kampanje og rabatt </a:t>
            </a:r>
          </a:p>
          <a:p>
            <a:pPr lvl="1"/>
            <a:r>
              <a:rPr lang="nb-NO" dirty="0"/>
              <a:t>Øke salget med </a:t>
            </a:r>
            <a:r>
              <a:rPr lang="nb-NO" dirty="0" err="1"/>
              <a:t>X</a:t>
            </a:r>
            <a:r>
              <a:rPr lang="nb-NO" dirty="0"/>
              <a:t> enheter, men lavere pris. Er det lønnsomt? DB*økt kvantum &gt; Tot. VK?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39980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Kostnad-nytte analyser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00808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nb-NO" sz="2400" dirty="0"/>
              <a:t>Ofte vanskelig (eller ikke relevant) å måle inntekter, eks verdien av fine kontorer, sykkelsti, kystvakt</a:t>
            </a:r>
          </a:p>
          <a:p>
            <a:r>
              <a:rPr lang="nb-NO" sz="2400" dirty="0"/>
              <a:t> Ingen markedspris for varene man investerer i </a:t>
            </a:r>
          </a:p>
          <a:p>
            <a:r>
              <a:rPr lang="nb-NO" sz="2400" dirty="0"/>
              <a:t> Hvordan vurdere nytten opp mot kostnaden?</a:t>
            </a:r>
          </a:p>
          <a:p>
            <a:pPr lvl="1"/>
            <a:r>
              <a:rPr lang="nb-NO" sz="2000" dirty="0"/>
              <a:t>Kostnader enkelt</a:t>
            </a:r>
          </a:p>
          <a:p>
            <a:pPr lvl="1"/>
            <a:r>
              <a:rPr lang="nb-NO" sz="2200" dirty="0"/>
              <a:t>Nytte vanskeligere. Ofte: betalingsvilje eller nødvendig kompensasjon</a:t>
            </a:r>
          </a:p>
          <a:p>
            <a:r>
              <a:rPr lang="nb-NO" sz="2400" dirty="0"/>
              <a:t>Sentralt i prioritering av legemidler og i spesialisthelsetjenesten </a:t>
            </a:r>
          </a:p>
          <a:p>
            <a:pPr lvl="1"/>
            <a:r>
              <a:rPr lang="nb-NO" sz="2000" dirty="0"/>
              <a:t>Måler nytte med samlemål som kombinerer dødelighet og sykelighet</a:t>
            </a:r>
          </a:p>
          <a:p>
            <a:endParaRPr lang="nb-NO" dirty="0"/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9FA59841-04A9-CA70-2F03-3CBD75160AAC}"/>
              </a:ext>
            </a:extLst>
          </p:cNvPr>
          <p:cNvSpPr txBox="1">
            <a:spLocks/>
          </p:cNvSpPr>
          <p:nvPr/>
        </p:nvSpPr>
        <p:spPr>
          <a:xfrm>
            <a:off x="677334" y="61601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b-NO" dirty="0"/>
              <a:t>Kostnad-nytte analyser (10.8)</a:t>
            </a:r>
          </a:p>
        </p:txBody>
      </p:sp>
    </p:spTree>
    <p:extLst>
      <p:ext uri="{BB962C8B-B14F-4D97-AF65-F5344CB8AC3E}">
        <p14:creationId xmlns:p14="http://schemas.microsoft.com/office/powerpoint/2010/main" val="765220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35360" y="1493928"/>
            <a:ext cx="5519286" cy="59766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KRV-analyse: «kostnad-resultat-volum», kort sikt </a:t>
            </a:r>
          </a:p>
          <a:p>
            <a:pPr>
              <a:lnSpc>
                <a:spcPct val="90000"/>
              </a:lnSpc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Nullpunkt ofte kalt “Break-</a:t>
            </a:r>
            <a:r>
              <a:rPr lang="nb-NO" sz="2400" dirty="0" err="1">
                <a:solidFill>
                  <a:schemeClr val="bg1">
                    <a:lumMod val="50000"/>
                  </a:schemeClr>
                </a:solidFill>
              </a:rPr>
              <a:t>even</a:t>
            </a: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pPr>
              <a:lnSpc>
                <a:spcPct val="90000"/>
              </a:lnSpc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Salg som er akkurat stort nok til å gi overskudd = 0</a:t>
            </a:r>
          </a:p>
          <a:p>
            <a:pPr lvl="1">
              <a:lnSpc>
                <a:spcPct val="90000"/>
              </a:lnSpc>
            </a:pP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Dvs. dekningsbidrag akkurat stor nok til å dekke de faste kostnadene</a:t>
            </a:r>
          </a:p>
          <a:p>
            <a:pPr>
              <a:lnSpc>
                <a:spcPct val="90000"/>
              </a:lnSpc>
            </a:pPr>
            <a:r>
              <a:rPr lang="nb-NO" sz="2400" dirty="0" err="1">
                <a:solidFill>
                  <a:schemeClr val="bg1">
                    <a:lumMod val="50000"/>
                  </a:schemeClr>
                </a:solidFill>
              </a:rPr>
              <a:t>Nullpunktanalyser</a:t>
            </a: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 er knyttet til bidragsmetoden</a:t>
            </a:r>
          </a:p>
          <a:p>
            <a:pPr>
              <a:lnSpc>
                <a:spcPct val="90000"/>
              </a:lnSpc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Brukes for å finne sikkerhetsmargin og sikkerhetsgrad</a:t>
            </a:r>
          </a:p>
          <a:p>
            <a:pPr lvl="1">
              <a:lnSpc>
                <a:spcPct val="90000"/>
              </a:lnSpc>
            </a:pP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Som hjelper i risikovurderinger</a:t>
            </a:r>
          </a:p>
        </p:txBody>
      </p:sp>
      <p:pic>
        <p:nvPicPr>
          <p:cNvPr id="1026" name="Picture 2" descr="How to Calculate the Break Even Point and Plot It on a Graph">
            <a:extLst>
              <a:ext uri="{FF2B5EF4-FFF2-40B4-BE49-F238E27FC236}">
                <a16:creationId xmlns:a16="http://schemas.microsoft.com/office/drawing/2014/main" id="{CDA2882D-CBBE-4F61-BCDE-CDE40546E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493928"/>
            <a:ext cx="5652435" cy="42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tel 1">
            <a:extLst>
              <a:ext uri="{FF2B5EF4-FFF2-40B4-BE49-F238E27FC236}">
                <a16:creationId xmlns:a16="http://schemas.microsoft.com/office/drawing/2014/main" id="{24C70064-4530-F3AA-31ED-8030D98F1779}"/>
              </a:ext>
            </a:extLst>
          </p:cNvPr>
          <p:cNvSpPr txBox="1">
            <a:spLocks/>
          </p:cNvSpPr>
          <p:nvPr/>
        </p:nvSpPr>
        <p:spPr>
          <a:xfrm>
            <a:off x="677334" y="61601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b-NO" dirty="0"/>
              <a:t>KVR-analyser (10.9)</a:t>
            </a:r>
          </a:p>
        </p:txBody>
      </p:sp>
    </p:spTree>
    <p:extLst>
      <p:ext uri="{BB962C8B-B14F-4D97-AF65-F5344CB8AC3E}">
        <p14:creationId xmlns:p14="http://schemas.microsoft.com/office/powerpoint/2010/main" val="575863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KVR og nullpunktsanalyser</a:t>
            </a:r>
          </a:p>
        </p:txBody>
      </p:sp>
      <p:pic>
        <p:nvPicPr>
          <p:cNvPr id="5" name="Picture 2" descr="cartoon shout WHY? Clipart | +1,566,198 clip arts">
            <a:extLst>
              <a:ext uri="{FF2B5EF4-FFF2-40B4-BE49-F238E27FC236}">
                <a16:creationId xmlns:a16="http://schemas.microsoft.com/office/drawing/2014/main" id="{4C6FCC94-52E7-45E4-8A7A-8DA443B0F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200275"/>
            <a:ext cx="63817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305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Fordi…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160589"/>
            <a:ext cx="8370994" cy="3880773"/>
          </a:xfrm>
        </p:spPr>
        <p:txBody>
          <a:bodyPr>
            <a:normAutofit/>
          </a:bodyPr>
          <a:lstStyle/>
          <a:p>
            <a:r>
              <a:rPr lang="nb-NO" sz="3600" dirty="0"/>
              <a:t>Mye brukt i praksis</a:t>
            </a:r>
          </a:p>
          <a:p>
            <a:r>
              <a:rPr lang="nb-NO" sz="3600" dirty="0"/>
              <a:t>Relativt enkelt </a:t>
            </a:r>
          </a:p>
          <a:p>
            <a:r>
              <a:rPr lang="nb-NO" sz="3600" dirty="0"/>
              <a:t>Nyttig verktøy for å danne et bilde av lønnsomhet og sikkerhetsmargin (risiko) av driften</a:t>
            </a:r>
          </a:p>
          <a:p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592970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Nullpunktomsetning (10.9.1)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191344" y="1628800"/>
                <a:ext cx="9883162" cy="3880773"/>
              </a:xfrm>
            </p:spPr>
            <p:txBody>
              <a:bodyPr>
                <a:noAutofit/>
              </a:bodyPr>
              <a:lstStyle/>
              <a:p>
                <a:r>
                  <a:rPr lang="nb-NO" sz="2400" dirty="0"/>
                  <a:t> Forskjellig i </a:t>
                </a:r>
                <a:r>
                  <a:rPr lang="nb-NO" sz="2400" dirty="0" err="1"/>
                  <a:t>enproduktvirksomhet</a:t>
                </a:r>
                <a:r>
                  <a:rPr lang="nb-NO" sz="2400" dirty="0"/>
                  <a:t> og </a:t>
                </a:r>
                <a:r>
                  <a:rPr lang="nb-NO" sz="2400" dirty="0" err="1"/>
                  <a:t>flerproduktvirksomhet</a:t>
                </a:r>
                <a:endParaRPr lang="nb-NO" sz="2400" dirty="0"/>
              </a:p>
              <a:p>
                <a:r>
                  <a:rPr lang="nb-NO" sz="2400" dirty="0"/>
                  <a:t> </a:t>
                </a:r>
                <a:r>
                  <a:rPr lang="nb-NO" sz="2400" b="1" dirty="0" err="1"/>
                  <a:t>Enproduktvirksomhet</a:t>
                </a:r>
                <a:r>
                  <a:rPr lang="nb-NO" sz="2400" dirty="0"/>
                  <a:t>: antall enheter som må selges for å nå nullpunkt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sz="2400" i="1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𝐹𝐾</m:t>
                        </m:r>
                      </m:num>
                      <m:den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𝐷𝐵</m:t>
                        </m:r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𝑒𝑛h𝑒𝑡</m:t>
                        </m:r>
                      </m:den>
                    </m:f>
                  </m:oMath>
                </a14:m>
                <a:endParaRPr lang="nb-NO" sz="2400" dirty="0"/>
              </a:p>
              <a:p>
                <a:r>
                  <a:rPr lang="nb-NO" sz="2400" dirty="0"/>
                  <a:t> </a:t>
                </a:r>
                <a:r>
                  <a:rPr lang="nb-NO" sz="2400" b="1" dirty="0" err="1"/>
                  <a:t>Flerproduktvirksomhet</a:t>
                </a:r>
                <a:r>
                  <a:rPr lang="nb-NO" sz="2400" dirty="0"/>
                  <a:t>: nullpunkt i kr, </a:t>
                </a:r>
                <a:r>
                  <a:rPr lang="nb-NO" sz="2400" dirty="0" err="1"/>
                  <a:t>dvs</a:t>
                </a:r>
                <a:r>
                  <a:rPr lang="nb-NO" sz="2400" dirty="0"/>
                  <a:t> DB = FK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sz="2400" i="1">
                        <a:latin typeface="Cambria Math" panose="02040503050406030204" pitchFamily="18" charset="0"/>
                      </a:rPr>
                      <m:t>𝑁𝑃𝑂</m:t>
                    </m:r>
                    <m:r>
                      <a:rPr lang="nb-N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nb-N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𝐷𝐺</m:t>
                    </m:r>
                    <m:r>
                      <a:rPr lang="nb-N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𝐹𝐾</m:t>
                    </m:r>
                  </m:oMath>
                </a14:m>
                <a:r>
                  <a:rPr lang="nb-NO" sz="2400" dirty="0">
                    <a:ea typeface="Cambria Math" panose="02040503050406030204" pitchFamily="18" charset="0"/>
                  </a:rPr>
                  <a:t>, (DG er DB i %)</a:t>
                </a:r>
              </a:p>
              <a:p>
                <a:pPr lvl="1"/>
                <a:r>
                  <a:rPr lang="nb-NO" sz="2400" dirty="0"/>
                  <a:t>Formel for nullpunkt i kr blir dermed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sz="2400" i="1">
                        <a:latin typeface="Cambria Math" panose="02040503050406030204" pitchFamily="18" charset="0"/>
                      </a:rPr>
                      <m:t>𝑁𝑃𝑂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𝐹𝐾</m:t>
                        </m:r>
                      </m:num>
                      <m:den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𝐷𝐺</m:t>
                        </m:r>
                      </m:den>
                    </m:f>
                  </m:oMath>
                </a14:m>
                <a:endParaRPr lang="nb-NO" sz="2400" dirty="0"/>
              </a:p>
              <a:p>
                <a:pPr lvl="1"/>
                <a:r>
                  <a:rPr lang="nb-NO" sz="2400" b="1" dirty="0"/>
                  <a:t>Merk:</a:t>
                </a:r>
                <a:r>
                  <a:rPr lang="nb-NO" sz="2400" dirty="0"/>
                  <a:t> NP er nullpunkt i enheter, NPO er i omsetning (kroner)</a:t>
                </a:r>
              </a:p>
            </p:txBody>
          </p:sp>
        </mc:Choice>
        <mc:Fallback xmlns=""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344" y="1628800"/>
                <a:ext cx="9883162" cy="3880773"/>
              </a:xfrm>
              <a:blipFill>
                <a:blip r:embed="rId2"/>
                <a:stretch>
                  <a:fillRect l="-493" t="-1256" b="-2244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77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Sikkerhetsmargin (10.9.2)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844824"/>
            <a:ext cx="8596668" cy="3880773"/>
          </a:xfrm>
        </p:spPr>
        <p:txBody>
          <a:bodyPr>
            <a:normAutofit/>
          </a:bodyPr>
          <a:lstStyle/>
          <a:p>
            <a:pPr marL="571500" indent="-457200"/>
            <a:r>
              <a:rPr lang="nb-NO" sz="2600" dirty="0"/>
              <a:t>Gir utrykk for hvor mye salget kan synke før man taper penger</a:t>
            </a:r>
          </a:p>
          <a:p>
            <a:pPr marL="571500" indent="-457200"/>
            <a:r>
              <a:rPr lang="nb-NO" sz="2600" dirty="0"/>
              <a:t>Formel for sikkerhetsmargin (SM):</a:t>
            </a:r>
          </a:p>
          <a:p>
            <a:pPr marL="571500" indent="-457200"/>
            <a:r>
              <a:rPr lang="nb-NO" sz="2600" dirty="0">
                <a:solidFill>
                  <a:srgbClr val="00B050"/>
                </a:solidFill>
              </a:rPr>
              <a:t>SM i kr = Salgsinntekt – NPO </a:t>
            </a:r>
            <a:endParaRPr lang="nb-NO" sz="2600" dirty="0"/>
          </a:p>
          <a:p>
            <a:pPr marL="571500" indent="-457200"/>
            <a:r>
              <a:rPr lang="nb-NO" sz="2600" dirty="0"/>
              <a:t>En virksomhet med faste kostnader på kr 4 000 000 har regnet ut sitt NPO til kr 10 000 000. Man regner med å nå omsetning på 11 800 000. Hvor stor er sikkerhetsmarginen i kr? Hvor stort blir overskuddet?</a:t>
            </a:r>
          </a:p>
          <a:p>
            <a:pPr marL="11430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942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2975180" y="379864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2947459" y="2789632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BCE96B2-0D41-E031-C18B-43A6C13A6B91}"/>
              </a:ext>
            </a:extLst>
          </p:cNvPr>
          <p:cNvSpPr/>
          <p:nvPr/>
        </p:nvSpPr>
        <p:spPr>
          <a:xfrm>
            <a:off x="6312024" y="3329371"/>
            <a:ext cx="1440160" cy="89171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Admavd</a:t>
            </a:r>
            <a:r>
              <a:rPr lang="nb-NO" dirty="0"/>
              <a:t>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716F1E1D-057B-DD41-B7FC-75D3CBCEB8B9}"/>
              </a:ext>
            </a:extLst>
          </p:cNvPr>
          <p:cNvSpPr txBox="1"/>
          <p:nvPr/>
        </p:nvSpPr>
        <p:spPr>
          <a:xfrm>
            <a:off x="6354230" y="3874107"/>
            <a:ext cx="142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100’ + 500’</a:t>
            </a:r>
            <a:endParaRPr lang="nb-NO" dirty="0"/>
          </a:p>
        </p:txBody>
      </p: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7B1A7E09-A8EA-EC79-2E28-B1861A44048B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 flipV="1">
            <a:off x="4387619" y="3237772"/>
            <a:ext cx="1924405" cy="53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14F67FAD-F05A-0A4B-FC21-394D12B1DA27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4415340" y="3775228"/>
            <a:ext cx="1896684" cy="45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4CB5421A-2BFA-C285-7B8B-A68CC017FA69}"/>
              </a:ext>
            </a:extLst>
          </p:cNvPr>
          <p:cNvSpPr txBox="1"/>
          <p:nvPr/>
        </p:nvSpPr>
        <p:spPr>
          <a:xfrm>
            <a:off x="4702338" y="299478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300’</a:t>
            </a:r>
            <a:endParaRPr lang="nb-NO" dirty="0"/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63D92E66-DF9D-7F7B-EAF8-9DC18B72496D}"/>
              </a:ext>
            </a:extLst>
          </p:cNvPr>
          <p:cNvSpPr txBox="1"/>
          <p:nvPr/>
        </p:nvSpPr>
        <p:spPr>
          <a:xfrm>
            <a:off x="4600315" y="376229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300’</a:t>
            </a:r>
            <a:endParaRPr lang="nb-NO" dirty="0"/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92A4FFF7-B7AC-B266-F2EE-10C4007664A3}"/>
              </a:ext>
            </a:extLst>
          </p:cNvPr>
          <p:cNvSpPr txBox="1"/>
          <p:nvPr/>
        </p:nvSpPr>
        <p:spPr>
          <a:xfrm>
            <a:off x="8203445" y="3283508"/>
            <a:ext cx="1757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Adm</a:t>
            </a:r>
            <a:r>
              <a:rPr lang="nb-NO" b="1" dirty="0"/>
              <a:t> </a:t>
            </a:r>
            <a:r>
              <a:rPr lang="nb-NO" b="1" dirty="0" err="1"/>
              <a:t>avd</a:t>
            </a:r>
            <a:endParaRPr lang="nb-NO" b="1" dirty="0"/>
          </a:p>
          <a:p>
            <a:r>
              <a:rPr lang="nb-NO" dirty="0"/>
              <a:t>1 ansatt: 500’</a:t>
            </a:r>
          </a:p>
          <a:p>
            <a:r>
              <a:rPr lang="nb-NO" dirty="0" err="1"/>
              <a:t>Indir</a:t>
            </a:r>
            <a:r>
              <a:rPr lang="nb-NO" dirty="0"/>
              <a:t> kost: 100’</a:t>
            </a:r>
          </a:p>
        </p:txBody>
      </p:sp>
    </p:spTree>
    <p:extLst>
      <p:ext uri="{BB962C8B-B14F-4D97-AF65-F5344CB8AC3E}">
        <p14:creationId xmlns:p14="http://schemas.microsoft.com/office/powerpoint/2010/main" val="2680908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Sikkerhetsgrad (10.9.3)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nb-NO" dirty="0"/>
                  <a:t>Sikkerhetsmargin i %</a:t>
                </a:r>
              </a:p>
              <a:p>
                <a:r>
                  <a:rPr lang="nb-NO" dirty="0"/>
                  <a:t>Uttrykker hvor mye salget kan synke før vi begynner å tape penger</a:t>
                </a:r>
              </a:p>
              <a:p>
                <a:pPr marL="0" indent="0">
                  <a:buNone/>
                </a:pPr>
                <a:r>
                  <a:rPr lang="nb-NO" dirty="0"/>
                  <a:t>			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𝑠𝑖𝑘𝑘𝑒𝑟h𝑒𝑡𝑠𝑔𝑟𝑎𝑑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</a:rPr>
                          <m:t>𝑠𝑎𝑙𝑔𝑠𝑖𝑛𝑛𝑡𝑒𝑘𝑡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𝑘𝑟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𝑁𝑃𝑂</m:t>
                        </m:r>
                      </m:num>
                      <m:den>
                        <m:r>
                          <a:rPr lang="nb-NO" i="1">
                            <a:latin typeface="Cambria Math" panose="02040503050406030204" pitchFamily="18" charset="0"/>
                          </a:rPr>
                          <m:t>𝑠𝑎𝑙𝑔𝑠𝑖𝑛𝑛𝑡𝑒𝑘𝑡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𝑘𝑟</m:t>
                        </m:r>
                      </m:den>
                    </m:f>
                  </m:oMath>
                </a14:m>
                <a:endParaRPr lang="nb-NO" dirty="0"/>
              </a:p>
              <a:p>
                <a:pPr marL="0" indent="0">
                  <a:buNone/>
                </a:pPr>
                <a:r>
                  <a:rPr lang="nb-NO" dirty="0" err="1"/>
                  <a:t>Dvs</a:t>
                </a:r>
                <a:r>
                  <a:rPr lang="nb-NO" dirty="0"/>
                  <a:t>:</a:t>
                </a:r>
              </a:p>
              <a:p>
                <a:pPr marL="114300" indent="0">
                  <a:buNone/>
                </a:pPr>
                <a:endParaRPr lang="nb-NO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𝑠𝑖𝑘𝑘𝑒𝑟h𝑒𝑡𝑠𝑔𝑟𝑎𝑑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𝑠𝑖𝑘𝑘𝑒𝑟h𝑒𝑡𝑠𝑚𝑎𝑟𝑔𝑖𝑛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𝑘𝑟</m:t>
                          </m:r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𝑠𝑎𝑙𝑔𝑠𝑖𝑛𝑛𝑡𝑒𝑘𝑡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𝑘𝑟</m:t>
                          </m:r>
                        </m:den>
                      </m:f>
                    </m:oMath>
                  </m:oMathPara>
                </a14:m>
                <a:endParaRPr lang="nb-NO" dirty="0"/>
              </a:p>
              <a:p>
                <a:pPr marL="114300" indent="0">
                  <a:buNone/>
                </a:pPr>
                <a:endParaRPr lang="nb-NO" dirty="0"/>
              </a:p>
              <a:p>
                <a:pPr marL="114300" indent="0">
                  <a:buNone/>
                </a:pPr>
                <a:endParaRPr lang="nb-NO" dirty="0"/>
              </a:p>
            </p:txBody>
          </p:sp>
        </mc:Choice>
        <mc:Fallback xmlns=""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  <a:blipFill>
                <a:blip r:embed="rId2"/>
                <a:stretch>
                  <a:fillRect l="-1277" t="-2516" r="-134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951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Nødvendig salg for et gitt overskudd (10.9.4)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00808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nb-NO" sz="3200" dirty="0"/>
                  <a:t> </a:t>
                </a:r>
                <a:r>
                  <a:rPr lang="nb-NO" dirty="0"/>
                  <a:t>Hva må til for å nå målsatt overskudd?</a:t>
                </a:r>
              </a:p>
              <a:p>
                <a:pPr marL="457200"/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𝑙𝑠𝑎𝑡𝑡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𝑠𝑎𝑙𝑔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𝐷𝐺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𝐹𝐾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𝑙𝑠𝑎𝑡𝑡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𝑜𝑣𝑒𝑟𝑠𝑘𝑢𝑑𝑑</m:t>
                    </m:r>
                  </m:oMath>
                </a14:m>
                <a:endParaRPr lang="nb-NO" dirty="0"/>
              </a:p>
              <a:p>
                <a:pPr marL="457200"/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𝑙𝑠𝑎𝑡𝑡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𝑠𝑎𝑙𝑔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𝐹𝐾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å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𝑙𝑠𝑎𝑡𝑡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𝑜𝑣𝑒𝑟𝑠𝑘𝑢𝑑𝑑</m:t>
                        </m:r>
                      </m:num>
                      <m:den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𝐷𝐺</m:t>
                        </m:r>
                      </m:den>
                    </m:f>
                  </m:oMath>
                </a14:m>
                <a:endParaRPr lang="nb-NO" dirty="0"/>
              </a:p>
            </p:txBody>
          </p:sp>
        </mc:Choice>
        <mc:Fallback xmlns=""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00808"/>
                <a:ext cx="8596668" cy="3880773"/>
              </a:xfrm>
              <a:blipFill>
                <a:blip r:embed="rId2"/>
                <a:stretch>
                  <a:fillRect l="-1631" t="-172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640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Tenk etter…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b-NO" dirty="0"/>
                  <a:t>Dersom man har mange produkter, hva kan være problemet med formelen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𝑁𝑃𝑂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</a:rPr>
                          <m:t>𝐹𝐾</m:t>
                        </m:r>
                      </m:num>
                      <m:den>
                        <m:r>
                          <a:rPr lang="nb-NO" i="1">
                            <a:latin typeface="Cambria Math" panose="02040503050406030204" pitchFamily="18" charset="0"/>
                          </a:rPr>
                          <m:t>𝐷𝐺</m:t>
                        </m:r>
                      </m:den>
                    </m:f>
                  </m:oMath>
                </a14:m>
                <a:r>
                  <a:rPr lang="nb-NO" dirty="0"/>
                  <a:t>?  (implisitte forutsetninger)</a:t>
                </a:r>
              </a:p>
            </p:txBody>
          </p:sp>
        </mc:Choice>
        <mc:Fallback xmlns=""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7" t="-141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047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Nullpunktdiagrammer (10.9.5)</a:t>
            </a:r>
          </a:p>
        </p:txBody>
      </p:sp>
      <p:cxnSp>
        <p:nvCxnSpPr>
          <p:cNvPr id="5" name="Rett pilkobling 4"/>
          <p:cNvCxnSpPr/>
          <p:nvPr/>
        </p:nvCxnSpPr>
        <p:spPr>
          <a:xfrm flipV="1">
            <a:off x="4079776" y="2132856"/>
            <a:ext cx="0" cy="338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/>
          <p:cNvCxnSpPr/>
          <p:nvPr/>
        </p:nvCxnSpPr>
        <p:spPr>
          <a:xfrm>
            <a:off x="4079776" y="5492538"/>
            <a:ext cx="496855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ksplosjon 2 15"/>
          <p:cNvSpPr/>
          <p:nvPr/>
        </p:nvSpPr>
        <p:spPr>
          <a:xfrm>
            <a:off x="6564052" y="2276872"/>
            <a:ext cx="3708412" cy="1728192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/>
              <a:t>Hva skal stå hvor?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82008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Nullpunktdiagrammer</a:t>
            </a:r>
          </a:p>
        </p:txBody>
      </p:sp>
      <p:cxnSp>
        <p:nvCxnSpPr>
          <p:cNvPr id="5" name="Rett pilkobling 4"/>
          <p:cNvCxnSpPr/>
          <p:nvPr/>
        </p:nvCxnSpPr>
        <p:spPr>
          <a:xfrm flipV="1">
            <a:off x="4079776" y="2132856"/>
            <a:ext cx="0" cy="338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/>
          <p:cNvCxnSpPr/>
          <p:nvPr/>
        </p:nvCxnSpPr>
        <p:spPr>
          <a:xfrm>
            <a:off x="4079776" y="5492538"/>
            <a:ext cx="496855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Sylinder 13"/>
          <p:cNvSpPr txBox="1"/>
          <p:nvPr/>
        </p:nvSpPr>
        <p:spPr>
          <a:xfrm>
            <a:off x="6118861" y="4950888"/>
            <a:ext cx="424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 – det som kan direkte påvirkes: salg i NOK</a:t>
            </a:r>
          </a:p>
        </p:txBody>
      </p:sp>
      <p:sp>
        <p:nvSpPr>
          <p:cNvPr id="15" name="TekstSylinder 14"/>
          <p:cNvSpPr txBox="1"/>
          <p:nvPr/>
        </p:nvSpPr>
        <p:spPr>
          <a:xfrm>
            <a:off x="2825427" y="1763524"/>
            <a:ext cx="450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 – det som påvirkes av x: Totalt antall kroner  </a:t>
            </a:r>
          </a:p>
        </p:txBody>
      </p:sp>
      <p:sp>
        <p:nvSpPr>
          <p:cNvPr id="16" name="Eksplosjon 2 15"/>
          <p:cNvSpPr/>
          <p:nvPr/>
        </p:nvSpPr>
        <p:spPr>
          <a:xfrm>
            <a:off x="6564052" y="2276872"/>
            <a:ext cx="3708412" cy="1728192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/>
              <a:t>Hva skal stå hvor?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5466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Tenk etter…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Hvorfor ikke antall enheter på x-aksen?</a:t>
            </a:r>
          </a:p>
        </p:txBody>
      </p:sp>
      <p:pic>
        <p:nvPicPr>
          <p:cNvPr id="4" name="Picture 2" descr="https://www.fredrikstad.kommune.no/Documents/virksomheter/omsorg-oppvekst/Emil-Morchs-Minne/Bilder/smiley-sp%C3%B8rsm%C3%A5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3292670"/>
            <a:ext cx="1656184" cy="161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455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Nullpunktdiagrammer</a:t>
            </a:r>
          </a:p>
        </p:txBody>
      </p:sp>
      <p:cxnSp>
        <p:nvCxnSpPr>
          <p:cNvPr id="5" name="Rett pilkobling 4"/>
          <p:cNvCxnSpPr/>
          <p:nvPr/>
        </p:nvCxnSpPr>
        <p:spPr>
          <a:xfrm flipV="1">
            <a:off x="4079776" y="2132856"/>
            <a:ext cx="0" cy="338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/>
          <p:cNvCxnSpPr/>
          <p:nvPr/>
        </p:nvCxnSpPr>
        <p:spPr>
          <a:xfrm>
            <a:off x="4079776" y="5492538"/>
            <a:ext cx="496855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Sylinder 2"/>
          <p:cNvSpPr txBox="1"/>
          <p:nvPr/>
        </p:nvSpPr>
        <p:spPr>
          <a:xfrm>
            <a:off x="3359696" y="213285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NOK</a:t>
            </a:r>
          </a:p>
        </p:txBody>
      </p:sp>
      <p:sp>
        <p:nvSpPr>
          <p:cNvPr id="9" name="TekstSylinder 8"/>
          <p:cNvSpPr txBox="1"/>
          <p:nvPr/>
        </p:nvSpPr>
        <p:spPr>
          <a:xfrm>
            <a:off x="8616280" y="56612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Salg i NOK</a:t>
            </a:r>
          </a:p>
        </p:txBody>
      </p:sp>
    </p:spTree>
    <p:extLst>
      <p:ext uri="{BB962C8B-B14F-4D97-AF65-F5344CB8AC3E}">
        <p14:creationId xmlns:p14="http://schemas.microsoft.com/office/powerpoint/2010/main" val="18618608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Nullpunktdiagrammer</a:t>
            </a:r>
          </a:p>
        </p:txBody>
      </p:sp>
      <p:cxnSp>
        <p:nvCxnSpPr>
          <p:cNvPr id="5" name="Rett pilkobling 4"/>
          <p:cNvCxnSpPr/>
          <p:nvPr/>
        </p:nvCxnSpPr>
        <p:spPr>
          <a:xfrm flipV="1">
            <a:off x="4079776" y="2132856"/>
            <a:ext cx="0" cy="338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/>
          <p:cNvCxnSpPr/>
          <p:nvPr/>
        </p:nvCxnSpPr>
        <p:spPr>
          <a:xfrm>
            <a:off x="4079776" y="5492538"/>
            <a:ext cx="496855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Sylinder 2"/>
          <p:cNvSpPr txBox="1"/>
          <p:nvPr/>
        </p:nvSpPr>
        <p:spPr>
          <a:xfrm>
            <a:off x="3359696" y="213285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NOK</a:t>
            </a:r>
          </a:p>
        </p:txBody>
      </p:sp>
      <p:sp>
        <p:nvSpPr>
          <p:cNvPr id="9" name="TekstSylinder 8"/>
          <p:cNvSpPr txBox="1"/>
          <p:nvPr/>
        </p:nvSpPr>
        <p:spPr>
          <a:xfrm>
            <a:off x="8616280" y="56612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Salg i NOK</a:t>
            </a:r>
          </a:p>
        </p:txBody>
      </p:sp>
      <p:cxnSp>
        <p:nvCxnSpPr>
          <p:cNvPr id="7" name="Rett linje 6"/>
          <p:cNvCxnSpPr/>
          <p:nvPr/>
        </p:nvCxnSpPr>
        <p:spPr>
          <a:xfrm>
            <a:off x="3863752" y="4581128"/>
            <a:ext cx="5040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9034941" y="439646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486036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Nullpunktdiagrammer</a:t>
            </a:r>
          </a:p>
        </p:txBody>
      </p:sp>
      <p:cxnSp>
        <p:nvCxnSpPr>
          <p:cNvPr id="5" name="Rett pilkobling 4"/>
          <p:cNvCxnSpPr/>
          <p:nvPr/>
        </p:nvCxnSpPr>
        <p:spPr>
          <a:xfrm flipV="1">
            <a:off x="4079776" y="2132856"/>
            <a:ext cx="0" cy="338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/>
          <p:cNvCxnSpPr/>
          <p:nvPr/>
        </p:nvCxnSpPr>
        <p:spPr>
          <a:xfrm>
            <a:off x="4079776" y="5492538"/>
            <a:ext cx="496855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Sylinder 2"/>
          <p:cNvSpPr txBox="1"/>
          <p:nvPr/>
        </p:nvSpPr>
        <p:spPr>
          <a:xfrm>
            <a:off x="3359696" y="213285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NOK</a:t>
            </a:r>
          </a:p>
        </p:txBody>
      </p:sp>
      <p:sp>
        <p:nvSpPr>
          <p:cNvPr id="9" name="TekstSylinder 8"/>
          <p:cNvSpPr txBox="1"/>
          <p:nvPr/>
        </p:nvSpPr>
        <p:spPr>
          <a:xfrm>
            <a:off x="8616280" y="56612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Salg i NOK</a:t>
            </a:r>
          </a:p>
        </p:txBody>
      </p:sp>
      <p:cxnSp>
        <p:nvCxnSpPr>
          <p:cNvPr id="7" name="Rett linje 6"/>
          <p:cNvCxnSpPr/>
          <p:nvPr/>
        </p:nvCxnSpPr>
        <p:spPr>
          <a:xfrm>
            <a:off x="3863752" y="4581128"/>
            <a:ext cx="5040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9034941" y="439646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FK</a:t>
            </a:r>
          </a:p>
        </p:txBody>
      </p:sp>
      <p:cxnSp>
        <p:nvCxnSpPr>
          <p:cNvPr id="20" name="Rett linje 19"/>
          <p:cNvCxnSpPr/>
          <p:nvPr/>
        </p:nvCxnSpPr>
        <p:spPr>
          <a:xfrm flipV="1">
            <a:off x="4076638" y="3764346"/>
            <a:ext cx="3744416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7920102" y="34994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VK</a:t>
            </a:r>
          </a:p>
        </p:txBody>
      </p:sp>
    </p:spTree>
    <p:extLst>
      <p:ext uri="{BB962C8B-B14F-4D97-AF65-F5344CB8AC3E}">
        <p14:creationId xmlns:p14="http://schemas.microsoft.com/office/powerpoint/2010/main" val="3590879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Nullpunktdiagrammer</a:t>
            </a:r>
          </a:p>
        </p:txBody>
      </p:sp>
      <p:cxnSp>
        <p:nvCxnSpPr>
          <p:cNvPr id="5" name="Rett pilkobling 4"/>
          <p:cNvCxnSpPr/>
          <p:nvPr/>
        </p:nvCxnSpPr>
        <p:spPr>
          <a:xfrm flipV="1">
            <a:off x="4079776" y="2132856"/>
            <a:ext cx="0" cy="338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/>
          <p:cNvCxnSpPr/>
          <p:nvPr/>
        </p:nvCxnSpPr>
        <p:spPr>
          <a:xfrm>
            <a:off x="4079776" y="5492538"/>
            <a:ext cx="496855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Sylinder 2"/>
          <p:cNvSpPr txBox="1"/>
          <p:nvPr/>
        </p:nvSpPr>
        <p:spPr>
          <a:xfrm>
            <a:off x="3359696" y="213285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NOK</a:t>
            </a:r>
          </a:p>
        </p:txBody>
      </p:sp>
      <p:sp>
        <p:nvSpPr>
          <p:cNvPr id="9" name="TekstSylinder 8"/>
          <p:cNvSpPr txBox="1"/>
          <p:nvPr/>
        </p:nvSpPr>
        <p:spPr>
          <a:xfrm>
            <a:off x="8616280" y="56612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Salg i NOK</a:t>
            </a:r>
          </a:p>
        </p:txBody>
      </p:sp>
      <p:cxnSp>
        <p:nvCxnSpPr>
          <p:cNvPr id="7" name="Rett linje 6"/>
          <p:cNvCxnSpPr/>
          <p:nvPr/>
        </p:nvCxnSpPr>
        <p:spPr>
          <a:xfrm>
            <a:off x="3863752" y="4581128"/>
            <a:ext cx="5040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9034941" y="439646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FK</a:t>
            </a:r>
          </a:p>
        </p:txBody>
      </p:sp>
      <p:cxnSp>
        <p:nvCxnSpPr>
          <p:cNvPr id="10" name="Rett linje 9"/>
          <p:cNvCxnSpPr/>
          <p:nvPr/>
        </p:nvCxnSpPr>
        <p:spPr>
          <a:xfrm flipV="1">
            <a:off x="4079776" y="2852936"/>
            <a:ext cx="3744416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7824192" y="2648770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Totale Kostnader</a:t>
            </a:r>
          </a:p>
        </p:txBody>
      </p:sp>
    </p:spTree>
    <p:extLst>
      <p:ext uri="{BB962C8B-B14F-4D97-AF65-F5344CB8AC3E}">
        <p14:creationId xmlns:p14="http://schemas.microsoft.com/office/powerpoint/2010/main" val="164909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</p:spTree>
    <p:extLst>
      <p:ext uri="{BB962C8B-B14F-4D97-AF65-F5344CB8AC3E}">
        <p14:creationId xmlns:p14="http://schemas.microsoft.com/office/powerpoint/2010/main" val="1056425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Nullpunktdiagrammer</a:t>
            </a:r>
          </a:p>
        </p:txBody>
      </p:sp>
      <p:cxnSp>
        <p:nvCxnSpPr>
          <p:cNvPr id="5" name="Rett pilkobling 4"/>
          <p:cNvCxnSpPr/>
          <p:nvPr/>
        </p:nvCxnSpPr>
        <p:spPr>
          <a:xfrm flipV="1">
            <a:off x="4079776" y="2132856"/>
            <a:ext cx="0" cy="338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/>
          <p:cNvCxnSpPr/>
          <p:nvPr/>
        </p:nvCxnSpPr>
        <p:spPr>
          <a:xfrm>
            <a:off x="4079776" y="5492538"/>
            <a:ext cx="496855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Sylinder 2"/>
          <p:cNvSpPr txBox="1"/>
          <p:nvPr/>
        </p:nvSpPr>
        <p:spPr>
          <a:xfrm>
            <a:off x="3359696" y="213285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NOK</a:t>
            </a:r>
          </a:p>
        </p:txBody>
      </p:sp>
      <p:sp>
        <p:nvSpPr>
          <p:cNvPr id="9" name="TekstSylinder 8"/>
          <p:cNvSpPr txBox="1"/>
          <p:nvPr/>
        </p:nvSpPr>
        <p:spPr>
          <a:xfrm>
            <a:off x="8616280" y="56612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Salg i NOK</a:t>
            </a:r>
          </a:p>
        </p:txBody>
      </p:sp>
      <p:cxnSp>
        <p:nvCxnSpPr>
          <p:cNvPr id="7" name="Rett linje 6"/>
          <p:cNvCxnSpPr/>
          <p:nvPr/>
        </p:nvCxnSpPr>
        <p:spPr>
          <a:xfrm>
            <a:off x="3863752" y="4581128"/>
            <a:ext cx="5040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9034941" y="439646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FK</a:t>
            </a:r>
          </a:p>
        </p:txBody>
      </p:sp>
      <p:cxnSp>
        <p:nvCxnSpPr>
          <p:cNvPr id="10" name="Rett linje 9"/>
          <p:cNvCxnSpPr/>
          <p:nvPr/>
        </p:nvCxnSpPr>
        <p:spPr>
          <a:xfrm flipV="1">
            <a:off x="4079776" y="2852936"/>
            <a:ext cx="3744416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7824192" y="2648770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Totale Kostnader</a:t>
            </a:r>
          </a:p>
        </p:txBody>
      </p:sp>
      <p:cxnSp>
        <p:nvCxnSpPr>
          <p:cNvPr id="12" name="Rett linje 11"/>
          <p:cNvCxnSpPr/>
          <p:nvPr/>
        </p:nvCxnSpPr>
        <p:spPr>
          <a:xfrm flipV="1">
            <a:off x="4079776" y="1988840"/>
            <a:ext cx="3528392" cy="350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7608169" y="1751786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Salgsinntekt</a:t>
            </a:r>
          </a:p>
        </p:txBody>
      </p:sp>
      <p:cxnSp>
        <p:nvCxnSpPr>
          <p:cNvPr id="20" name="Rett linje 19"/>
          <p:cNvCxnSpPr/>
          <p:nvPr/>
        </p:nvCxnSpPr>
        <p:spPr>
          <a:xfrm flipV="1">
            <a:off x="4076638" y="3764346"/>
            <a:ext cx="3744416" cy="1728192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7920102" y="34994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VK</a:t>
            </a:r>
          </a:p>
        </p:txBody>
      </p:sp>
    </p:spTree>
    <p:extLst>
      <p:ext uri="{BB962C8B-B14F-4D97-AF65-F5344CB8AC3E}">
        <p14:creationId xmlns:p14="http://schemas.microsoft.com/office/powerpoint/2010/main" val="4258160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Tenk etter…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Hva blir helningen på salgsinntekt?</a:t>
            </a:r>
          </a:p>
        </p:txBody>
      </p:sp>
      <p:pic>
        <p:nvPicPr>
          <p:cNvPr id="4" name="Picture 2" descr="https://www.fredrikstad.kommune.no/Documents/virksomheter/omsorg-oppvekst/Emil-Morchs-Minne/Bilder/smiley-sp%C3%B8rsm%C3%A5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356992"/>
            <a:ext cx="1656184" cy="161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289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Tenk etter…[litt vanskeligere]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Hva blir helningen på VK? Og hvordan henger dette sammen med dekningsgrad?</a:t>
            </a:r>
          </a:p>
        </p:txBody>
      </p:sp>
      <p:pic>
        <p:nvPicPr>
          <p:cNvPr id="4" name="Picture 2" descr="https://www.fredrikstad.kommune.no/Documents/virksomheter/omsorg-oppvekst/Emil-Morchs-Minne/Bilder/smiley-sp%C3%B8rsm%C3%A5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356992"/>
            <a:ext cx="1656184" cy="161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52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Nullpunktdiagrammer</a:t>
            </a:r>
          </a:p>
        </p:txBody>
      </p:sp>
      <p:cxnSp>
        <p:nvCxnSpPr>
          <p:cNvPr id="5" name="Rett pilkobling 4"/>
          <p:cNvCxnSpPr/>
          <p:nvPr/>
        </p:nvCxnSpPr>
        <p:spPr>
          <a:xfrm flipV="1">
            <a:off x="4079776" y="2132856"/>
            <a:ext cx="0" cy="338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/>
          <p:cNvCxnSpPr/>
          <p:nvPr/>
        </p:nvCxnSpPr>
        <p:spPr>
          <a:xfrm>
            <a:off x="4079776" y="5492538"/>
            <a:ext cx="496855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Sylinder 2"/>
          <p:cNvSpPr txBox="1"/>
          <p:nvPr/>
        </p:nvSpPr>
        <p:spPr>
          <a:xfrm>
            <a:off x="3359696" y="213285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NOK</a:t>
            </a:r>
          </a:p>
        </p:txBody>
      </p:sp>
      <p:sp>
        <p:nvSpPr>
          <p:cNvPr id="9" name="TekstSylinder 8"/>
          <p:cNvSpPr txBox="1"/>
          <p:nvPr/>
        </p:nvSpPr>
        <p:spPr>
          <a:xfrm>
            <a:off x="8616280" y="56612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Salg i NOK</a:t>
            </a:r>
          </a:p>
        </p:txBody>
      </p:sp>
      <p:cxnSp>
        <p:nvCxnSpPr>
          <p:cNvPr id="7" name="Rett linje 6"/>
          <p:cNvCxnSpPr/>
          <p:nvPr/>
        </p:nvCxnSpPr>
        <p:spPr>
          <a:xfrm>
            <a:off x="3863752" y="4581128"/>
            <a:ext cx="5040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9034941" y="439646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FK</a:t>
            </a:r>
          </a:p>
        </p:txBody>
      </p:sp>
      <p:cxnSp>
        <p:nvCxnSpPr>
          <p:cNvPr id="10" name="Rett linje 9"/>
          <p:cNvCxnSpPr/>
          <p:nvPr/>
        </p:nvCxnSpPr>
        <p:spPr>
          <a:xfrm flipV="1">
            <a:off x="4079776" y="2852936"/>
            <a:ext cx="3744416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7824192" y="2648770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Totale Kostnader</a:t>
            </a:r>
          </a:p>
        </p:txBody>
      </p:sp>
      <p:cxnSp>
        <p:nvCxnSpPr>
          <p:cNvPr id="12" name="Rett linje 11"/>
          <p:cNvCxnSpPr/>
          <p:nvPr/>
        </p:nvCxnSpPr>
        <p:spPr>
          <a:xfrm flipV="1">
            <a:off x="4079776" y="1988840"/>
            <a:ext cx="3528392" cy="350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7608169" y="1751786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Salgsinntekt</a:t>
            </a:r>
          </a:p>
        </p:txBody>
      </p:sp>
      <p:cxnSp>
        <p:nvCxnSpPr>
          <p:cNvPr id="20" name="Rett linje 19"/>
          <p:cNvCxnSpPr/>
          <p:nvPr/>
        </p:nvCxnSpPr>
        <p:spPr>
          <a:xfrm flipV="1">
            <a:off x="4076638" y="3764346"/>
            <a:ext cx="3744416" cy="1728192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7920102" y="34994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VK</a:t>
            </a:r>
          </a:p>
        </p:txBody>
      </p:sp>
      <p:cxnSp>
        <p:nvCxnSpPr>
          <p:cNvPr id="15" name="Rett linje 14"/>
          <p:cNvCxnSpPr/>
          <p:nvPr/>
        </p:nvCxnSpPr>
        <p:spPr>
          <a:xfrm flipV="1">
            <a:off x="5807968" y="2317524"/>
            <a:ext cx="0" cy="334372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5500427" y="576357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NPO</a:t>
            </a:r>
          </a:p>
        </p:txBody>
      </p:sp>
    </p:spTree>
    <p:extLst>
      <p:ext uri="{BB962C8B-B14F-4D97-AF65-F5344CB8AC3E}">
        <p14:creationId xmlns:p14="http://schemas.microsoft.com/office/powerpoint/2010/main" val="340699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Nullpunktdiagrammer</a:t>
            </a:r>
          </a:p>
        </p:txBody>
      </p:sp>
      <p:cxnSp>
        <p:nvCxnSpPr>
          <p:cNvPr id="5" name="Rett pilkobling 4"/>
          <p:cNvCxnSpPr/>
          <p:nvPr/>
        </p:nvCxnSpPr>
        <p:spPr>
          <a:xfrm flipV="1">
            <a:off x="4079776" y="2132856"/>
            <a:ext cx="0" cy="338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/>
          <p:cNvCxnSpPr/>
          <p:nvPr/>
        </p:nvCxnSpPr>
        <p:spPr>
          <a:xfrm>
            <a:off x="4079776" y="5492538"/>
            <a:ext cx="496855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Sylinder 2"/>
          <p:cNvSpPr txBox="1"/>
          <p:nvPr/>
        </p:nvSpPr>
        <p:spPr>
          <a:xfrm>
            <a:off x="3359696" y="213285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NOK</a:t>
            </a:r>
          </a:p>
        </p:txBody>
      </p:sp>
      <p:sp>
        <p:nvSpPr>
          <p:cNvPr id="9" name="TekstSylinder 8"/>
          <p:cNvSpPr txBox="1"/>
          <p:nvPr/>
        </p:nvSpPr>
        <p:spPr>
          <a:xfrm>
            <a:off x="8616280" y="56612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Salg i NOK</a:t>
            </a:r>
          </a:p>
        </p:txBody>
      </p:sp>
      <p:cxnSp>
        <p:nvCxnSpPr>
          <p:cNvPr id="7" name="Rett linje 6"/>
          <p:cNvCxnSpPr/>
          <p:nvPr/>
        </p:nvCxnSpPr>
        <p:spPr>
          <a:xfrm>
            <a:off x="3863752" y="4581128"/>
            <a:ext cx="5040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9034941" y="439646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FK</a:t>
            </a:r>
          </a:p>
        </p:txBody>
      </p:sp>
      <p:cxnSp>
        <p:nvCxnSpPr>
          <p:cNvPr id="10" name="Rett linje 9"/>
          <p:cNvCxnSpPr/>
          <p:nvPr/>
        </p:nvCxnSpPr>
        <p:spPr>
          <a:xfrm flipV="1">
            <a:off x="4079776" y="2852936"/>
            <a:ext cx="3744416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7824192" y="2648770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Totale Kostnader</a:t>
            </a:r>
          </a:p>
        </p:txBody>
      </p:sp>
      <p:cxnSp>
        <p:nvCxnSpPr>
          <p:cNvPr id="12" name="Rett linje 11"/>
          <p:cNvCxnSpPr/>
          <p:nvPr/>
        </p:nvCxnSpPr>
        <p:spPr>
          <a:xfrm flipV="1">
            <a:off x="4079776" y="1988840"/>
            <a:ext cx="3528392" cy="350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7608169" y="1751786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Salgsinntekt</a:t>
            </a:r>
          </a:p>
        </p:txBody>
      </p:sp>
      <p:cxnSp>
        <p:nvCxnSpPr>
          <p:cNvPr id="20" name="Rett linje 19"/>
          <p:cNvCxnSpPr/>
          <p:nvPr/>
        </p:nvCxnSpPr>
        <p:spPr>
          <a:xfrm flipV="1">
            <a:off x="4076638" y="3764346"/>
            <a:ext cx="3744416" cy="1728192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7920102" y="34994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VK</a:t>
            </a:r>
          </a:p>
        </p:txBody>
      </p:sp>
      <p:cxnSp>
        <p:nvCxnSpPr>
          <p:cNvPr id="15" name="Rett linje 14"/>
          <p:cNvCxnSpPr/>
          <p:nvPr/>
        </p:nvCxnSpPr>
        <p:spPr>
          <a:xfrm flipV="1">
            <a:off x="5807968" y="2317524"/>
            <a:ext cx="0" cy="334372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5500427" y="576357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NPO</a:t>
            </a:r>
          </a:p>
        </p:txBody>
      </p:sp>
      <p:sp>
        <p:nvSpPr>
          <p:cNvPr id="24" name="Likebent trekant 23"/>
          <p:cNvSpPr/>
          <p:nvPr/>
        </p:nvSpPr>
        <p:spPr>
          <a:xfrm rot="14139146">
            <a:off x="6346791" y="2063045"/>
            <a:ext cx="752032" cy="2146469"/>
          </a:xfrm>
          <a:prstGeom prst="triangle">
            <a:avLst>
              <a:gd name="adj" fmla="val 471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0537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Nullpunktdiagrammer</a:t>
            </a:r>
          </a:p>
        </p:txBody>
      </p:sp>
      <p:cxnSp>
        <p:nvCxnSpPr>
          <p:cNvPr id="5" name="Rett pilkobling 4"/>
          <p:cNvCxnSpPr/>
          <p:nvPr/>
        </p:nvCxnSpPr>
        <p:spPr>
          <a:xfrm flipV="1">
            <a:off x="4079776" y="2132856"/>
            <a:ext cx="0" cy="338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/>
          <p:cNvCxnSpPr/>
          <p:nvPr/>
        </p:nvCxnSpPr>
        <p:spPr>
          <a:xfrm>
            <a:off x="4079776" y="5492538"/>
            <a:ext cx="496855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Sylinder 2"/>
          <p:cNvSpPr txBox="1"/>
          <p:nvPr/>
        </p:nvSpPr>
        <p:spPr>
          <a:xfrm>
            <a:off x="3359696" y="213285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NOK</a:t>
            </a:r>
          </a:p>
        </p:txBody>
      </p:sp>
      <p:sp>
        <p:nvSpPr>
          <p:cNvPr id="9" name="TekstSylinder 8"/>
          <p:cNvSpPr txBox="1"/>
          <p:nvPr/>
        </p:nvSpPr>
        <p:spPr>
          <a:xfrm>
            <a:off x="8616280" y="56612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Salg i NOK</a:t>
            </a:r>
          </a:p>
        </p:txBody>
      </p:sp>
      <p:cxnSp>
        <p:nvCxnSpPr>
          <p:cNvPr id="7" name="Rett linje 6"/>
          <p:cNvCxnSpPr/>
          <p:nvPr/>
        </p:nvCxnSpPr>
        <p:spPr>
          <a:xfrm>
            <a:off x="3863752" y="4581128"/>
            <a:ext cx="5040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9034941" y="439646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FK</a:t>
            </a:r>
          </a:p>
        </p:txBody>
      </p:sp>
      <p:cxnSp>
        <p:nvCxnSpPr>
          <p:cNvPr id="10" name="Rett linje 9"/>
          <p:cNvCxnSpPr/>
          <p:nvPr/>
        </p:nvCxnSpPr>
        <p:spPr>
          <a:xfrm flipV="1">
            <a:off x="4079776" y="2852936"/>
            <a:ext cx="3744416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7824192" y="2648770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Totale Kostnader</a:t>
            </a:r>
          </a:p>
        </p:txBody>
      </p:sp>
      <p:cxnSp>
        <p:nvCxnSpPr>
          <p:cNvPr id="12" name="Rett linje 11"/>
          <p:cNvCxnSpPr/>
          <p:nvPr/>
        </p:nvCxnSpPr>
        <p:spPr>
          <a:xfrm flipV="1">
            <a:off x="4079776" y="1988840"/>
            <a:ext cx="3528392" cy="350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7608169" y="1751786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Salgsinntekt</a:t>
            </a:r>
          </a:p>
        </p:txBody>
      </p:sp>
      <p:cxnSp>
        <p:nvCxnSpPr>
          <p:cNvPr id="20" name="Rett linje 19"/>
          <p:cNvCxnSpPr/>
          <p:nvPr/>
        </p:nvCxnSpPr>
        <p:spPr>
          <a:xfrm flipV="1">
            <a:off x="4076638" y="3764346"/>
            <a:ext cx="3744416" cy="1728192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7920102" y="34994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VK</a:t>
            </a:r>
          </a:p>
        </p:txBody>
      </p:sp>
      <p:cxnSp>
        <p:nvCxnSpPr>
          <p:cNvPr id="15" name="Rett linje 14"/>
          <p:cNvCxnSpPr/>
          <p:nvPr/>
        </p:nvCxnSpPr>
        <p:spPr>
          <a:xfrm flipV="1">
            <a:off x="5807968" y="2317524"/>
            <a:ext cx="0" cy="334372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5500427" y="576357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NPO</a:t>
            </a:r>
          </a:p>
        </p:txBody>
      </p:sp>
      <p:sp>
        <p:nvSpPr>
          <p:cNvPr id="24" name="Likebent trekant 23"/>
          <p:cNvSpPr/>
          <p:nvPr/>
        </p:nvSpPr>
        <p:spPr>
          <a:xfrm rot="14139146">
            <a:off x="6347830" y="2061077"/>
            <a:ext cx="749954" cy="2147889"/>
          </a:xfrm>
          <a:prstGeom prst="triangle">
            <a:avLst>
              <a:gd name="adj" fmla="val 4696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Likebent trekant 24"/>
          <p:cNvSpPr/>
          <p:nvPr/>
        </p:nvSpPr>
        <p:spPr>
          <a:xfrm rot="14139146" flipV="1">
            <a:off x="4700970" y="3434508"/>
            <a:ext cx="632010" cy="1821504"/>
          </a:xfrm>
          <a:prstGeom prst="triangle">
            <a:avLst>
              <a:gd name="adj" fmla="val 5291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86014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Nullpunktdiagrammer</a:t>
            </a:r>
          </a:p>
        </p:txBody>
      </p:sp>
      <p:cxnSp>
        <p:nvCxnSpPr>
          <p:cNvPr id="5" name="Rett pilkobling 4"/>
          <p:cNvCxnSpPr/>
          <p:nvPr/>
        </p:nvCxnSpPr>
        <p:spPr>
          <a:xfrm flipV="1">
            <a:off x="4079776" y="2132856"/>
            <a:ext cx="0" cy="338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/>
          <p:cNvCxnSpPr/>
          <p:nvPr/>
        </p:nvCxnSpPr>
        <p:spPr>
          <a:xfrm>
            <a:off x="4079776" y="5492538"/>
            <a:ext cx="496855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Sylinder 2"/>
          <p:cNvSpPr txBox="1"/>
          <p:nvPr/>
        </p:nvSpPr>
        <p:spPr>
          <a:xfrm>
            <a:off x="3359696" y="213285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NOK</a:t>
            </a:r>
          </a:p>
        </p:txBody>
      </p:sp>
      <p:sp>
        <p:nvSpPr>
          <p:cNvPr id="9" name="TekstSylinder 8"/>
          <p:cNvSpPr txBox="1"/>
          <p:nvPr/>
        </p:nvSpPr>
        <p:spPr>
          <a:xfrm>
            <a:off x="8616280" y="56612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Salg i NOK</a:t>
            </a:r>
          </a:p>
        </p:txBody>
      </p:sp>
      <p:cxnSp>
        <p:nvCxnSpPr>
          <p:cNvPr id="7" name="Rett linje 6"/>
          <p:cNvCxnSpPr/>
          <p:nvPr/>
        </p:nvCxnSpPr>
        <p:spPr>
          <a:xfrm>
            <a:off x="3863752" y="4581128"/>
            <a:ext cx="5040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9034941" y="439646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FK</a:t>
            </a:r>
          </a:p>
        </p:txBody>
      </p:sp>
      <p:cxnSp>
        <p:nvCxnSpPr>
          <p:cNvPr id="10" name="Rett linje 9"/>
          <p:cNvCxnSpPr/>
          <p:nvPr/>
        </p:nvCxnSpPr>
        <p:spPr>
          <a:xfrm flipV="1">
            <a:off x="4079776" y="2852936"/>
            <a:ext cx="3744416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7824192" y="2648770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Totale Kostnader</a:t>
            </a:r>
          </a:p>
        </p:txBody>
      </p:sp>
      <p:cxnSp>
        <p:nvCxnSpPr>
          <p:cNvPr id="12" name="Rett linje 11"/>
          <p:cNvCxnSpPr/>
          <p:nvPr/>
        </p:nvCxnSpPr>
        <p:spPr>
          <a:xfrm flipV="1">
            <a:off x="4079776" y="1988840"/>
            <a:ext cx="3528392" cy="350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7608169" y="1751786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Salgsinntekt</a:t>
            </a:r>
          </a:p>
        </p:txBody>
      </p:sp>
      <p:cxnSp>
        <p:nvCxnSpPr>
          <p:cNvPr id="20" name="Rett linje 19"/>
          <p:cNvCxnSpPr/>
          <p:nvPr/>
        </p:nvCxnSpPr>
        <p:spPr>
          <a:xfrm flipV="1">
            <a:off x="4076638" y="3764346"/>
            <a:ext cx="3744416" cy="1728192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7920102" y="34994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VK</a:t>
            </a:r>
          </a:p>
        </p:txBody>
      </p:sp>
      <p:cxnSp>
        <p:nvCxnSpPr>
          <p:cNvPr id="15" name="Rett linje 14"/>
          <p:cNvCxnSpPr/>
          <p:nvPr/>
        </p:nvCxnSpPr>
        <p:spPr>
          <a:xfrm flipV="1">
            <a:off x="5807968" y="2317524"/>
            <a:ext cx="0" cy="334372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5500427" y="576357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NPO</a:t>
            </a:r>
          </a:p>
        </p:txBody>
      </p:sp>
      <p:cxnSp>
        <p:nvCxnSpPr>
          <p:cNvPr id="22" name="Rett pilkobling 21"/>
          <p:cNvCxnSpPr/>
          <p:nvPr/>
        </p:nvCxnSpPr>
        <p:spPr>
          <a:xfrm>
            <a:off x="6816080" y="2317524"/>
            <a:ext cx="0" cy="31750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6304303" y="5517232"/>
            <a:ext cx="123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bg2">
                    <a:lumMod val="50000"/>
                  </a:schemeClr>
                </a:solidFill>
              </a:rPr>
              <a:t>Faktisk salg</a:t>
            </a:r>
          </a:p>
        </p:txBody>
      </p:sp>
      <p:cxnSp>
        <p:nvCxnSpPr>
          <p:cNvPr id="13" name="Rett pilkobling 12"/>
          <p:cNvCxnSpPr/>
          <p:nvPr/>
        </p:nvCxnSpPr>
        <p:spPr>
          <a:xfrm>
            <a:off x="5807968" y="4941168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kstSylinder 13"/>
          <p:cNvSpPr txBox="1"/>
          <p:nvPr/>
        </p:nvSpPr>
        <p:spPr>
          <a:xfrm>
            <a:off x="6020855" y="491726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SM</a:t>
            </a:r>
          </a:p>
        </p:txBody>
      </p:sp>
    </p:spTree>
    <p:extLst>
      <p:ext uri="{BB962C8B-B14F-4D97-AF65-F5344CB8AC3E}">
        <p14:creationId xmlns:p14="http://schemas.microsoft.com/office/powerpoint/2010/main" val="6277561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Nullpunktdiagrammer</a:t>
            </a:r>
          </a:p>
        </p:txBody>
      </p:sp>
      <p:cxnSp>
        <p:nvCxnSpPr>
          <p:cNvPr id="5" name="Rett pilkobling 4"/>
          <p:cNvCxnSpPr/>
          <p:nvPr/>
        </p:nvCxnSpPr>
        <p:spPr>
          <a:xfrm flipV="1">
            <a:off x="4079776" y="2132856"/>
            <a:ext cx="0" cy="338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/>
          <p:cNvCxnSpPr/>
          <p:nvPr/>
        </p:nvCxnSpPr>
        <p:spPr>
          <a:xfrm>
            <a:off x="4079776" y="5492538"/>
            <a:ext cx="496855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Sylinder 2"/>
          <p:cNvSpPr txBox="1"/>
          <p:nvPr/>
        </p:nvSpPr>
        <p:spPr>
          <a:xfrm>
            <a:off x="3359696" y="213285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NOK</a:t>
            </a:r>
          </a:p>
        </p:txBody>
      </p:sp>
      <p:sp>
        <p:nvSpPr>
          <p:cNvPr id="9" name="TekstSylinder 8"/>
          <p:cNvSpPr txBox="1"/>
          <p:nvPr/>
        </p:nvSpPr>
        <p:spPr>
          <a:xfrm>
            <a:off x="8616280" y="56612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Salg i NOK</a:t>
            </a:r>
          </a:p>
        </p:txBody>
      </p:sp>
      <p:cxnSp>
        <p:nvCxnSpPr>
          <p:cNvPr id="7" name="Rett linje 6"/>
          <p:cNvCxnSpPr/>
          <p:nvPr/>
        </p:nvCxnSpPr>
        <p:spPr>
          <a:xfrm>
            <a:off x="3863752" y="4581128"/>
            <a:ext cx="5040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9034941" y="439646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FK</a:t>
            </a:r>
          </a:p>
        </p:txBody>
      </p:sp>
      <p:cxnSp>
        <p:nvCxnSpPr>
          <p:cNvPr id="10" name="Rett linje 9"/>
          <p:cNvCxnSpPr/>
          <p:nvPr/>
        </p:nvCxnSpPr>
        <p:spPr>
          <a:xfrm flipV="1">
            <a:off x="4079776" y="2852936"/>
            <a:ext cx="3744416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7824192" y="2648770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Totale Kostnader</a:t>
            </a:r>
          </a:p>
        </p:txBody>
      </p:sp>
      <p:cxnSp>
        <p:nvCxnSpPr>
          <p:cNvPr id="12" name="Rett linje 11"/>
          <p:cNvCxnSpPr/>
          <p:nvPr/>
        </p:nvCxnSpPr>
        <p:spPr>
          <a:xfrm flipV="1">
            <a:off x="4079776" y="1988840"/>
            <a:ext cx="3528392" cy="350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7608169" y="1751786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Salgsinntekt</a:t>
            </a:r>
          </a:p>
        </p:txBody>
      </p:sp>
      <p:cxnSp>
        <p:nvCxnSpPr>
          <p:cNvPr id="20" name="Rett linje 19"/>
          <p:cNvCxnSpPr/>
          <p:nvPr/>
        </p:nvCxnSpPr>
        <p:spPr>
          <a:xfrm flipV="1">
            <a:off x="4076638" y="3764346"/>
            <a:ext cx="3744416" cy="1728192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7920102" y="34994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VK</a:t>
            </a:r>
          </a:p>
        </p:txBody>
      </p:sp>
      <p:cxnSp>
        <p:nvCxnSpPr>
          <p:cNvPr id="15" name="Rett linje 14"/>
          <p:cNvCxnSpPr/>
          <p:nvPr/>
        </p:nvCxnSpPr>
        <p:spPr>
          <a:xfrm flipV="1">
            <a:off x="5807968" y="2317524"/>
            <a:ext cx="0" cy="334372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5500427" y="576357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NPO</a:t>
            </a:r>
          </a:p>
        </p:txBody>
      </p:sp>
      <p:cxnSp>
        <p:nvCxnSpPr>
          <p:cNvPr id="22" name="Rett pilkobling 21"/>
          <p:cNvCxnSpPr/>
          <p:nvPr/>
        </p:nvCxnSpPr>
        <p:spPr>
          <a:xfrm>
            <a:off x="6816080" y="2317524"/>
            <a:ext cx="0" cy="31750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6304303" y="5517232"/>
            <a:ext cx="123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bg2">
                    <a:lumMod val="50000"/>
                  </a:schemeClr>
                </a:solidFill>
              </a:rPr>
              <a:t>Faktisk salg</a:t>
            </a:r>
          </a:p>
        </p:txBody>
      </p:sp>
      <p:cxnSp>
        <p:nvCxnSpPr>
          <p:cNvPr id="13" name="Rett pilkobling 12"/>
          <p:cNvCxnSpPr/>
          <p:nvPr/>
        </p:nvCxnSpPr>
        <p:spPr>
          <a:xfrm>
            <a:off x="5807968" y="4941168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kstSylinder 13"/>
          <p:cNvSpPr txBox="1"/>
          <p:nvPr/>
        </p:nvSpPr>
        <p:spPr>
          <a:xfrm>
            <a:off x="6020855" y="491726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SM</a:t>
            </a:r>
          </a:p>
        </p:txBody>
      </p:sp>
      <p:sp>
        <p:nvSpPr>
          <p:cNvPr id="4" name="Høyre klammeparentes 3"/>
          <p:cNvSpPr/>
          <p:nvPr/>
        </p:nvSpPr>
        <p:spPr>
          <a:xfrm>
            <a:off x="7176120" y="2502188"/>
            <a:ext cx="144016" cy="15028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7316192" y="310737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7425672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Normale forutsetninger for </a:t>
            </a:r>
            <a:r>
              <a:rPr lang="nb-NO" dirty="0" err="1"/>
              <a:t>nullpunktanalyse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457200"/>
            <a:r>
              <a:rPr lang="nb-NO" sz="2400" dirty="0"/>
              <a:t>Kostnader kan riktig fordeles inn i faste og variable</a:t>
            </a:r>
          </a:p>
          <a:p>
            <a:pPr marL="571500" indent="-457200"/>
            <a:r>
              <a:rPr lang="nb-NO" sz="2400" dirty="0"/>
              <a:t>Variable kostnader varierer proporsjonalt med produksjons-/salgsvolumet</a:t>
            </a:r>
          </a:p>
          <a:p>
            <a:pPr marL="571500" indent="-457200"/>
            <a:r>
              <a:rPr lang="nb-NO" sz="2400" dirty="0"/>
              <a:t>Salgsprisene påvirkes ikke av kvantum som selges</a:t>
            </a:r>
          </a:p>
          <a:p>
            <a:pPr marL="571500" indent="-457200"/>
            <a:r>
              <a:rPr lang="nb-NO" sz="2400" dirty="0"/>
              <a:t>Faste kostnader er faste</a:t>
            </a:r>
          </a:p>
          <a:p>
            <a:pPr marL="571500" indent="-457200"/>
            <a:r>
              <a:rPr lang="nb-NO" sz="2400" dirty="0"/>
              <a:t>Produktmiks forutsettes konstant</a:t>
            </a:r>
          </a:p>
          <a:p>
            <a:pPr marL="571500" indent="-457200"/>
            <a:r>
              <a:rPr lang="nb-NO" sz="2400" dirty="0"/>
              <a:t>Salg er lik produksjon</a:t>
            </a:r>
          </a:p>
          <a:p>
            <a:pPr marL="571500" indent="-457200"/>
            <a:r>
              <a:rPr lang="nb-NO" sz="2400" dirty="0"/>
              <a:t>Markedsforhold, produktivitet, kapasitet, og teknologi forutsettes uendret</a:t>
            </a:r>
          </a:p>
          <a:p>
            <a:pPr marL="571500" indent="-45720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00769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83432" y="261439"/>
            <a:ext cx="7543800" cy="1450757"/>
          </a:xfrm>
        </p:spPr>
        <p:txBody>
          <a:bodyPr>
            <a:normAutofit/>
          </a:bodyPr>
          <a:lstStyle/>
          <a:p>
            <a:r>
              <a:rPr lang="nb-NO" dirty="0"/>
              <a:t>Tenk etter: Beregning av nullpunktomsetning (NPO)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9416" y="1773068"/>
            <a:ext cx="8229600" cy="455672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nb-NO" sz="2400" dirty="0"/>
              <a:t>Hvor mange enheter må du selge for å få en salgsinntekt på kr 1 500 000 når du får kr 1 000 per enhet?</a:t>
            </a:r>
          </a:p>
          <a:p>
            <a:pPr marL="571500" indent="-457200">
              <a:buFont typeface="+mj-lt"/>
              <a:buAutoNum type="arabicPeriod"/>
            </a:pPr>
            <a:r>
              <a:rPr lang="nb-NO" sz="2400" dirty="0"/>
              <a:t>Variable kostnader per enhet er kr 600 og de faste per enhet er kr 300. Prisen er fortsatt kr 1 000. Totale faste kostnader i perioden er kr 400 000. Hvor mange enheter må selges for å nå nullpunkt?</a:t>
            </a:r>
          </a:p>
          <a:p>
            <a:pPr marL="571500" indent="-457200">
              <a:buFont typeface="+mj-lt"/>
              <a:buAutoNum type="arabicPeriod"/>
            </a:pPr>
            <a:r>
              <a:rPr lang="nb-NO" sz="2400" dirty="0"/>
              <a:t>Hva blir NPO i kroner? (hva er dekningsgraden?)</a:t>
            </a:r>
          </a:p>
          <a:p>
            <a:pPr marL="571500" indent="-457200">
              <a:buFont typeface="+mj-lt"/>
              <a:buAutoNum type="arabicPeriod"/>
            </a:pPr>
            <a:r>
              <a:rPr lang="nb-NO" sz="2400" dirty="0"/>
              <a:t>Hva skjer med NPO om DG øker til 50%?</a:t>
            </a:r>
          </a:p>
          <a:p>
            <a:pPr marL="571500" indent="-457200">
              <a:buFont typeface="+mj-lt"/>
              <a:buAutoNum type="arabicPeriod"/>
            </a:pPr>
            <a:r>
              <a:rPr lang="nb-NO" sz="2400" dirty="0"/>
              <a:t>Hva skjer med NPO om prisene øker, men FK og DG er uendret?</a:t>
            </a:r>
          </a:p>
          <a:p>
            <a:pPr marL="571500" indent="-457200">
              <a:buFont typeface="+mj-lt"/>
              <a:buAutoNum type="arabicPeriod"/>
            </a:pPr>
            <a:endParaRPr lang="nb-NO" sz="2400" dirty="0"/>
          </a:p>
        </p:txBody>
      </p:sp>
      <p:pic>
        <p:nvPicPr>
          <p:cNvPr id="4" name="Picture 2" descr="https://www.fredrikstad.kommune.no/Documents/virksomheter/omsorg-oppvekst/Emil-Morchs-Minne/Bilder/smiley-sp%C3%B8rsm%C3%A5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489" y="194601"/>
            <a:ext cx="1100527" cy="108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85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108012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  <a:p>
            <a:pPr algn="ctr"/>
            <a:r>
              <a:rPr lang="nb-NO" dirty="0"/>
              <a:t>200 timer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108012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  <a:p>
            <a:pPr algn="ctr"/>
            <a:r>
              <a:rPr lang="nb-NO" dirty="0"/>
              <a:t>300 timer</a:t>
            </a:r>
          </a:p>
        </p:txBody>
      </p:sp>
    </p:spTree>
    <p:extLst>
      <p:ext uri="{BB962C8B-B14F-4D97-AF65-F5344CB8AC3E}">
        <p14:creationId xmlns:p14="http://schemas.microsoft.com/office/powerpoint/2010/main" val="29481314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/>
              <a:t>Oppgave: Nødvendig salg for et gitt overskudd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132856"/>
            <a:ext cx="8596668" cy="3880773"/>
          </a:xfrm>
        </p:spPr>
        <p:txBody>
          <a:bodyPr>
            <a:noAutofit/>
          </a:bodyPr>
          <a:lstStyle/>
          <a:p>
            <a:pPr marL="457200"/>
            <a:r>
              <a:rPr lang="nb-NO" sz="2400" dirty="0"/>
              <a:t>Eks: En virksomhet har en gjennomsnittlig DG på 35%, faste kostander på totalt kr 10 500 000 og har satt som mål å oppnå et overskudd på kr 3 500 000 før skatt. </a:t>
            </a:r>
          </a:p>
          <a:p>
            <a:pPr marL="457200"/>
            <a:r>
              <a:rPr lang="nb-NO" sz="2400" dirty="0"/>
              <a:t>Hva utgjør nullpunktsomsetningen?</a:t>
            </a:r>
          </a:p>
          <a:p>
            <a:pPr marL="457200"/>
            <a:r>
              <a:rPr lang="nb-NO" sz="2400" dirty="0"/>
              <a:t>Hvilken omsetning må til for å nå det ønskede overskuddet på kr 3 500 000?</a:t>
            </a:r>
          </a:p>
        </p:txBody>
      </p:sp>
    </p:spTree>
    <p:extLst>
      <p:ext uri="{BB962C8B-B14F-4D97-AF65-F5344CB8AC3E}">
        <p14:creationId xmlns:p14="http://schemas.microsoft.com/office/powerpoint/2010/main" val="1161283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10.8</a:t>
            </a:r>
          </a:p>
          <a:p>
            <a:r>
              <a:rPr lang="nb-NO" dirty="0"/>
              <a:t>10.9</a:t>
            </a:r>
          </a:p>
          <a:p>
            <a:r>
              <a:rPr lang="nb-NO" dirty="0"/>
              <a:t>10.10</a:t>
            </a:r>
          </a:p>
          <a:p>
            <a:r>
              <a:rPr lang="nb-NO" dirty="0"/>
              <a:t>10.23 a-f</a:t>
            </a:r>
          </a:p>
          <a:p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66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108012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  <a:p>
            <a:pPr algn="ctr"/>
            <a:r>
              <a:rPr lang="nb-NO" dirty="0"/>
              <a:t>200 timer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108012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  <a:p>
            <a:pPr algn="ctr"/>
            <a:r>
              <a:rPr lang="nb-NO" dirty="0"/>
              <a:t>300 timer</a:t>
            </a:r>
          </a:p>
        </p:txBody>
      </p:sp>
      <p:cxnSp>
        <p:nvCxnSpPr>
          <p:cNvPr id="6" name="Kobling: vinkel 5">
            <a:extLst>
              <a:ext uri="{FF2B5EF4-FFF2-40B4-BE49-F238E27FC236}">
                <a16:creationId xmlns:a16="http://schemas.microsoft.com/office/drawing/2014/main" id="{4F908166-7039-551D-598C-303C23044FCB}"/>
              </a:ext>
            </a:extLst>
          </p:cNvPr>
          <p:cNvCxnSpPr/>
          <p:nvPr/>
        </p:nvCxnSpPr>
        <p:spPr>
          <a:xfrm rot="16200000" flipH="1">
            <a:off x="1198645" y="3932244"/>
            <a:ext cx="3241983" cy="360040"/>
          </a:xfrm>
          <a:prstGeom prst="bentConnector3">
            <a:avLst>
              <a:gd name="adj1" fmla="val 99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obling: vinkel 11">
            <a:extLst>
              <a:ext uri="{FF2B5EF4-FFF2-40B4-BE49-F238E27FC236}">
                <a16:creationId xmlns:a16="http://schemas.microsoft.com/office/drawing/2014/main" id="{82B40135-49B5-9384-2958-A3750132B8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8191" y="2997203"/>
            <a:ext cx="2436330" cy="1424468"/>
          </a:xfrm>
          <a:prstGeom prst="bentConnector3">
            <a:avLst>
              <a:gd name="adj1" fmla="val 27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76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15841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  <a:p>
            <a:pPr algn="ctr"/>
            <a:r>
              <a:rPr lang="nb-NO" dirty="0"/>
              <a:t>200 timer</a:t>
            </a:r>
          </a:p>
          <a:p>
            <a:pPr algn="ctr"/>
            <a:r>
              <a:rPr lang="nb-NO" dirty="0"/>
              <a:t>1000’ pr time DL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932924" cy="15841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  <a:p>
            <a:pPr algn="ctr"/>
            <a:r>
              <a:rPr lang="nb-NO" dirty="0"/>
              <a:t>300 timer</a:t>
            </a:r>
          </a:p>
          <a:p>
            <a:pPr algn="ctr"/>
            <a:r>
              <a:rPr lang="nb-NO" dirty="0"/>
              <a:t>1000’ pr time DL</a:t>
            </a:r>
          </a:p>
          <a:p>
            <a:pPr algn="ctr"/>
            <a:endParaRPr lang="nb-NO" dirty="0"/>
          </a:p>
        </p:txBody>
      </p:sp>
      <p:cxnSp>
        <p:nvCxnSpPr>
          <p:cNvPr id="6" name="Kobling: vinkel 5">
            <a:extLst>
              <a:ext uri="{FF2B5EF4-FFF2-40B4-BE49-F238E27FC236}">
                <a16:creationId xmlns:a16="http://schemas.microsoft.com/office/drawing/2014/main" id="{4F908166-7039-551D-598C-303C23044FCB}"/>
              </a:ext>
            </a:extLst>
          </p:cNvPr>
          <p:cNvCxnSpPr/>
          <p:nvPr/>
        </p:nvCxnSpPr>
        <p:spPr>
          <a:xfrm rot="16200000" flipH="1">
            <a:off x="1198645" y="3932244"/>
            <a:ext cx="3241983" cy="360040"/>
          </a:xfrm>
          <a:prstGeom prst="bentConnector3">
            <a:avLst>
              <a:gd name="adj1" fmla="val 99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obling: vinkel 11">
            <a:extLst>
              <a:ext uri="{FF2B5EF4-FFF2-40B4-BE49-F238E27FC236}">
                <a16:creationId xmlns:a16="http://schemas.microsoft.com/office/drawing/2014/main" id="{82B40135-49B5-9384-2958-A3750132B8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8191" y="2997203"/>
            <a:ext cx="2436330" cy="1424468"/>
          </a:xfrm>
          <a:prstGeom prst="bentConnector3">
            <a:avLst>
              <a:gd name="adj1" fmla="val 27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41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15841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  <a:p>
            <a:pPr algn="ctr"/>
            <a:r>
              <a:rPr lang="nb-NO" dirty="0"/>
              <a:t>200 timer</a:t>
            </a:r>
          </a:p>
          <a:p>
            <a:pPr algn="ctr"/>
            <a:r>
              <a:rPr lang="nb-NO" dirty="0"/>
              <a:t>1000 pr time DL</a:t>
            </a:r>
          </a:p>
          <a:p>
            <a:pPr algn="ctr"/>
            <a:r>
              <a:rPr lang="nb-NO" dirty="0"/>
              <a:t>2500 pr time i ID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932924" cy="15841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  <a:p>
            <a:pPr algn="ctr"/>
            <a:r>
              <a:rPr lang="nb-NO" dirty="0"/>
              <a:t>300 timer</a:t>
            </a:r>
          </a:p>
          <a:p>
            <a:pPr algn="ctr"/>
            <a:r>
              <a:rPr lang="nb-NO" dirty="0"/>
              <a:t>1000 pr time DL</a:t>
            </a:r>
          </a:p>
          <a:p>
            <a:pPr algn="ctr"/>
            <a:r>
              <a:rPr lang="nb-NO" dirty="0"/>
              <a:t>1667 pr time ID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2CF037D4-56DF-9A63-FE40-4CEC31C9C829}"/>
              </a:ext>
            </a:extLst>
          </p:cNvPr>
          <p:cNvCxnSpPr/>
          <p:nvPr/>
        </p:nvCxnSpPr>
        <p:spPr>
          <a:xfrm>
            <a:off x="3863752" y="4258514"/>
            <a:ext cx="0" cy="68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2A26B551-55EF-6BEE-BBD9-2BF682CD96D3}"/>
              </a:ext>
            </a:extLst>
          </p:cNvPr>
          <p:cNvCxnSpPr/>
          <p:nvPr/>
        </p:nvCxnSpPr>
        <p:spPr>
          <a:xfrm>
            <a:off x="6240016" y="4258514"/>
            <a:ext cx="0" cy="68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89508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Blå v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.potx" id="{101C4CF1-9E95-423A-AADE-BDAC15F758E0}" vid="{E474E240-4D7B-4EAD-9EA2-469EBE69A7D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</Template>
  <TotalTime>37104</TotalTime>
  <Words>2030</Words>
  <Application>Microsoft Office PowerPoint</Application>
  <PresentationFormat>Widescreen</PresentationFormat>
  <Paragraphs>483</Paragraphs>
  <Slides>61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61</vt:i4>
      </vt:variant>
    </vt:vector>
  </HeadingPairs>
  <TitlesOfParts>
    <vt:vector size="67" baseType="lpstr">
      <vt:lpstr>Arial</vt:lpstr>
      <vt:lpstr>Calibri</vt:lpstr>
      <vt:lpstr>Cambria Math</vt:lpstr>
      <vt:lpstr>Trebuchet MS</vt:lpstr>
      <vt:lpstr>Wingdings 3</vt:lpstr>
      <vt:lpstr>Fasett</vt:lpstr>
      <vt:lpstr>HØKON1201 Forelesning 6: Beslutninger på kort sikt (Kap. 10)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Kort repetisjon av forelesning 5</vt:lpstr>
      <vt:lpstr>Denne forelesningen</vt:lpstr>
      <vt:lpstr>Beslutninger på kort sikt</vt:lpstr>
      <vt:lpstr>2 hovedgrunner</vt:lpstr>
      <vt:lpstr>Beslutninger på kort sikt</vt:lpstr>
      <vt:lpstr>Kort oppsummert</vt:lpstr>
      <vt:lpstr>Kort oppsummert</vt:lpstr>
      <vt:lpstr>Beslutninger på kort sikt i praksis</vt:lpstr>
      <vt:lpstr>Hva er relevant og irrelevant ved beslutninger på kort sikt (10.4)?</vt:lpstr>
      <vt:lpstr>Hva er relevant og irrelevant ved beslutninger på kort sikt?</vt:lpstr>
      <vt:lpstr>Hva er relevant og irrelevant ved beslutninger på kort sikt?</vt:lpstr>
      <vt:lpstr>Hva er relevant og irrelevant ved beslutninger på kort sikt?</vt:lpstr>
      <vt:lpstr>Hva er relevant og irrelevant ved beslutninger på kort sikt?</vt:lpstr>
      <vt:lpstr>Effekt hele foretaket</vt:lpstr>
      <vt:lpstr>Hva er laveste pris for en tilleggsordre når man har tilgjengelig kapasitet? (10.5)</vt:lpstr>
      <vt:lpstr>Hva er laveste pris for en tilleggsordre når man har tilgjengelig kapasitet?</vt:lpstr>
      <vt:lpstr>Avvikling av et produkt (10.6)</vt:lpstr>
      <vt:lpstr>Andre lignende problemstillinger</vt:lpstr>
      <vt:lpstr>Kostnad-nytte analyser</vt:lpstr>
      <vt:lpstr>PowerPoint-presentasjon</vt:lpstr>
      <vt:lpstr>KVR og nullpunktsanalyser</vt:lpstr>
      <vt:lpstr>Fordi…</vt:lpstr>
      <vt:lpstr>Nullpunktomsetning (10.9.1)</vt:lpstr>
      <vt:lpstr>Sikkerhetsmargin (10.9.2)</vt:lpstr>
      <vt:lpstr>Sikkerhetsgrad (10.9.3)</vt:lpstr>
      <vt:lpstr>Nødvendig salg for et gitt overskudd (10.9.4)</vt:lpstr>
      <vt:lpstr>Tenk etter…</vt:lpstr>
      <vt:lpstr>Nullpunktdiagrammer (10.9.5)</vt:lpstr>
      <vt:lpstr>Nullpunktdiagrammer</vt:lpstr>
      <vt:lpstr>Tenk etter…</vt:lpstr>
      <vt:lpstr>Nullpunktdiagrammer</vt:lpstr>
      <vt:lpstr>Nullpunktdiagrammer</vt:lpstr>
      <vt:lpstr>Nullpunktdiagrammer</vt:lpstr>
      <vt:lpstr>Nullpunktdiagrammer</vt:lpstr>
      <vt:lpstr>Nullpunktdiagrammer</vt:lpstr>
      <vt:lpstr>Tenk etter…</vt:lpstr>
      <vt:lpstr>Tenk etter…[litt vanskeligere]</vt:lpstr>
      <vt:lpstr>Nullpunktdiagrammer</vt:lpstr>
      <vt:lpstr>Nullpunktdiagrammer</vt:lpstr>
      <vt:lpstr>Nullpunktdiagrammer</vt:lpstr>
      <vt:lpstr>Nullpunktdiagrammer</vt:lpstr>
      <vt:lpstr>Nullpunktdiagrammer</vt:lpstr>
      <vt:lpstr>Normale forutsetninger for nullpunktanalyse</vt:lpstr>
      <vt:lpstr>Tenk etter: Beregning av nullpunktomsetning (NPO)</vt:lpstr>
      <vt:lpstr>Oppgave: Nødvendig salg for et gitt overskudd</vt:lpstr>
      <vt:lpstr>Oppgave</vt:lpstr>
    </vt:vector>
  </TitlesOfParts>
  <Company>FHI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HØKON1201</dc:title>
  <dc:creator>Jonas Minet Kinge</dc:creator>
  <cp:lastModifiedBy>Bjørn-Atle Reme</cp:lastModifiedBy>
  <cp:revision>419</cp:revision>
  <cp:lastPrinted>2021-08-22T18:32:59Z</cp:lastPrinted>
  <dcterms:created xsi:type="dcterms:W3CDTF">2016-04-19T12:58:41Z</dcterms:created>
  <dcterms:modified xsi:type="dcterms:W3CDTF">2023-09-25T20:13:56Z</dcterms:modified>
</cp:coreProperties>
</file>