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314" r:id="rId3"/>
    <p:sldId id="339" r:id="rId4"/>
    <p:sldId id="358" r:id="rId5"/>
    <p:sldId id="359" r:id="rId6"/>
    <p:sldId id="360" r:id="rId7"/>
    <p:sldId id="340" r:id="rId8"/>
    <p:sldId id="257" r:id="rId9"/>
    <p:sldId id="259" r:id="rId10"/>
    <p:sldId id="258" r:id="rId11"/>
    <p:sldId id="282" r:id="rId12"/>
    <p:sldId id="346" r:id="rId13"/>
    <p:sldId id="347" r:id="rId14"/>
    <p:sldId id="298" r:id="rId15"/>
    <p:sldId id="364" r:id="rId16"/>
    <p:sldId id="365" r:id="rId17"/>
    <p:sldId id="310" r:id="rId18"/>
    <p:sldId id="366" r:id="rId19"/>
    <p:sldId id="312" r:id="rId20"/>
    <p:sldId id="368" r:id="rId21"/>
    <p:sldId id="345" r:id="rId22"/>
    <p:sldId id="370" r:id="rId23"/>
    <p:sldId id="317" r:id="rId24"/>
    <p:sldId id="371" r:id="rId25"/>
    <p:sldId id="363" r:id="rId26"/>
    <p:sldId id="319" r:id="rId27"/>
    <p:sldId id="321" r:id="rId28"/>
    <p:sldId id="348" r:id="rId29"/>
    <p:sldId id="349" r:id="rId30"/>
    <p:sldId id="305" r:id="rId31"/>
    <p:sldId id="306" r:id="rId32"/>
    <p:sldId id="351" r:id="rId33"/>
    <p:sldId id="260" r:id="rId34"/>
    <p:sldId id="261" r:id="rId35"/>
    <p:sldId id="262" r:id="rId36"/>
    <p:sldId id="263" r:id="rId37"/>
    <p:sldId id="352" r:id="rId38"/>
    <p:sldId id="353" r:id="rId39"/>
    <p:sldId id="265" r:id="rId40"/>
    <p:sldId id="354" r:id="rId41"/>
    <p:sldId id="269" r:id="rId42"/>
    <p:sldId id="355" r:id="rId43"/>
    <p:sldId id="270" r:id="rId44"/>
    <p:sldId id="356" r:id="rId45"/>
    <p:sldId id="286" r:id="rId46"/>
    <p:sldId id="357" r:id="rId47"/>
    <p:sldId id="290" r:id="rId48"/>
    <p:sldId id="272" r:id="rId49"/>
    <p:sldId id="273" r:id="rId50"/>
    <p:sldId id="274" r:id="rId51"/>
    <p:sldId id="361" r:id="rId52"/>
  </p:sldIdLst>
  <p:sldSz cx="12192000" cy="6858000"/>
  <p:notesSz cx="6788150" cy="99234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as Minet Kinge" initials="JMK" lastIdx="2" clrIdx="0"/>
  <p:cmAuthor id="1" name="Kinge, Jonas Minet" initials="KJM" lastIdx="1" clrIdx="1">
    <p:extLst>
      <p:ext uri="{19B8F6BF-5375-455C-9EA6-DF929625EA0E}">
        <p15:presenceInfo xmlns:p15="http://schemas.microsoft.com/office/powerpoint/2012/main" userId="S-1-5-21-1801674531-963894560-682003330-6666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E18F1-E8F7-4DAF-8C35-644E2023A978}" v="2" dt="2023-10-24T08:34:45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ys stil 1 – uthevi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519" autoAdjust="0"/>
    <p:restoredTop sz="94660"/>
  </p:normalViewPr>
  <p:slideViewPr>
    <p:cSldViewPr>
      <p:cViewPr varScale="1">
        <p:scale>
          <a:sx n="93" d="100"/>
          <a:sy n="93" d="100"/>
        </p:scale>
        <p:origin x="69" y="6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317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ørn-Atle Reme" userId="bd30463f-b3e3-4af5-a412-240b4d1989f8" providerId="ADAL" clId="{CA9E18F1-E8F7-4DAF-8C35-644E2023A978}"/>
    <pc:docChg chg="custSel addSld delSld modSld sldOrd">
      <pc:chgData name="Bjørn-Atle Reme" userId="bd30463f-b3e3-4af5-a412-240b4d1989f8" providerId="ADAL" clId="{CA9E18F1-E8F7-4DAF-8C35-644E2023A978}" dt="2023-10-24T09:50:57.236" v="123" actId="47"/>
      <pc:docMkLst>
        <pc:docMk/>
      </pc:docMkLst>
      <pc:sldChg chg="modSp mod">
        <pc:chgData name="Bjørn-Atle Reme" userId="bd30463f-b3e3-4af5-a412-240b4d1989f8" providerId="ADAL" clId="{CA9E18F1-E8F7-4DAF-8C35-644E2023A978}" dt="2023-10-24T08:29:39.181" v="96" actId="27636"/>
        <pc:sldMkLst>
          <pc:docMk/>
          <pc:sldMk cId="343340718" sldId="265"/>
        </pc:sldMkLst>
        <pc:spChg chg="mod">
          <ac:chgData name="Bjørn-Atle Reme" userId="bd30463f-b3e3-4af5-a412-240b4d1989f8" providerId="ADAL" clId="{CA9E18F1-E8F7-4DAF-8C35-644E2023A978}" dt="2023-10-24T08:29:39.181" v="96" actId="27636"/>
          <ac:spMkLst>
            <pc:docMk/>
            <pc:sldMk cId="343340718" sldId="265"/>
            <ac:spMk id="3" creationId="{00000000-0000-0000-0000-000000000000}"/>
          </ac:spMkLst>
        </pc:spChg>
      </pc:sldChg>
      <pc:sldChg chg="ord">
        <pc:chgData name="Bjørn-Atle Reme" userId="bd30463f-b3e3-4af5-a412-240b4d1989f8" providerId="ADAL" clId="{CA9E18F1-E8F7-4DAF-8C35-644E2023A978}" dt="2023-10-24T08:30:05.218" v="112"/>
        <pc:sldMkLst>
          <pc:docMk/>
          <pc:sldMk cId="3754643251" sldId="270"/>
        </pc:sldMkLst>
      </pc:sldChg>
      <pc:sldChg chg="modSp mod">
        <pc:chgData name="Bjørn-Atle Reme" userId="bd30463f-b3e3-4af5-a412-240b4d1989f8" providerId="ADAL" clId="{CA9E18F1-E8F7-4DAF-8C35-644E2023A978}" dt="2023-10-24T08:31:04.926" v="116" actId="1076"/>
        <pc:sldMkLst>
          <pc:docMk/>
          <pc:sldMk cId="4062671880" sldId="286"/>
        </pc:sldMkLst>
        <pc:spChg chg="mod">
          <ac:chgData name="Bjørn-Atle Reme" userId="bd30463f-b3e3-4af5-a412-240b4d1989f8" providerId="ADAL" clId="{CA9E18F1-E8F7-4DAF-8C35-644E2023A978}" dt="2023-10-24T08:31:04.926" v="116" actId="1076"/>
          <ac:spMkLst>
            <pc:docMk/>
            <pc:sldMk cId="4062671880" sldId="286"/>
            <ac:spMk id="3" creationId="{00000000-0000-0000-0000-000000000000}"/>
          </ac:spMkLst>
        </pc:spChg>
      </pc:sldChg>
      <pc:sldChg chg="modSp">
        <pc:chgData name="Bjørn-Atle Reme" userId="bd30463f-b3e3-4af5-a412-240b4d1989f8" providerId="ADAL" clId="{CA9E18F1-E8F7-4DAF-8C35-644E2023A978}" dt="2023-10-24T08:34:45.806" v="121" actId="2711"/>
        <pc:sldMkLst>
          <pc:docMk/>
          <pc:sldMk cId="2094586930" sldId="290"/>
        </pc:sldMkLst>
        <pc:spChg chg="mod">
          <ac:chgData name="Bjørn-Atle Reme" userId="bd30463f-b3e3-4af5-a412-240b4d1989f8" providerId="ADAL" clId="{CA9E18F1-E8F7-4DAF-8C35-644E2023A978}" dt="2023-10-24T08:34:45.806" v="121" actId="2711"/>
          <ac:spMkLst>
            <pc:docMk/>
            <pc:sldMk cId="2094586930" sldId="290"/>
            <ac:spMk id="4" creationId="{00000000-0000-0000-0000-000000000000}"/>
          </ac:spMkLst>
        </pc:spChg>
      </pc:sldChg>
      <pc:sldChg chg="modSp mod">
        <pc:chgData name="Bjørn-Atle Reme" userId="bd30463f-b3e3-4af5-a412-240b4d1989f8" providerId="ADAL" clId="{CA9E18F1-E8F7-4DAF-8C35-644E2023A978}" dt="2023-10-24T08:29:54.172" v="110" actId="20577"/>
        <pc:sldMkLst>
          <pc:docMk/>
          <pc:sldMk cId="704968752" sldId="354"/>
        </pc:sldMkLst>
        <pc:spChg chg="mod">
          <ac:chgData name="Bjørn-Atle Reme" userId="bd30463f-b3e3-4af5-a412-240b4d1989f8" providerId="ADAL" clId="{CA9E18F1-E8F7-4DAF-8C35-644E2023A978}" dt="2023-10-24T08:29:54.172" v="110" actId="20577"/>
          <ac:spMkLst>
            <pc:docMk/>
            <pc:sldMk cId="704968752" sldId="354"/>
            <ac:spMk id="2" creationId="{00000000-0000-0000-0000-000000000000}"/>
          </ac:spMkLst>
        </pc:spChg>
      </pc:sldChg>
      <pc:sldChg chg="ord">
        <pc:chgData name="Bjørn-Atle Reme" userId="bd30463f-b3e3-4af5-a412-240b4d1989f8" providerId="ADAL" clId="{CA9E18F1-E8F7-4DAF-8C35-644E2023A978}" dt="2023-10-24T08:30:22.926" v="114"/>
        <pc:sldMkLst>
          <pc:docMk/>
          <pc:sldMk cId="402068886" sldId="355"/>
        </pc:sldMkLst>
      </pc:sldChg>
      <pc:sldChg chg="modSp mod">
        <pc:chgData name="Bjørn-Atle Reme" userId="bd30463f-b3e3-4af5-a412-240b4d1989f8" providerId="ADAL" clId="{CA9E18F1-E8F7-4DAF-8C35-644E2023A978}" dt="2023-10-24T08:33:34.022" v="119" actId="1076"/>
        <pc:sldMkLst>
          <pc:docMk/>
          <pc:sldMk cId="3977536869" sldId="357"/>
        </pc:sldMkLst>
        <pc:spChg chg="mod">
          <ac:chgData name="Bjørn-Atle Reme" userId="bd30463f-b3e3-4af5-a412-240b4d1989f8" providerId="ADAL" clId="{CA9E18F1-E8F7-4DAF-8C35-644E2023A978}" dt="2023-10-24T08:33:34.022" v="119" actId="1076"/>
          <ac:spMkLst>
            <pc:docMk/>
            <pc:sldMk cId="3977536869" sldId="357"/>
            <ac:spMk id="7" creationId="{7E95A446-7D1A-8F8A-6CBB-E7F76A5A18FD}"/>
          </ac:spMkLst>
        </pc:spChg>
      </pc:sldChg>
      <pc:sldChg chg="new del">
        <pc:chgData name="Bjørn-Atle Reme" userId="bd30463f-b3e3-4af5-a412-240b4d1989f8" providerId="ADAL" clId="{CA9E18F1-E8F7-4DAF-8C35-644E2023A978}" dt="2023-10-24T09:50:57.236" v="123" actId="47"/>
        <pc:sldMkLst>
          <pc:docMk/>
          <pc:sldMk cId="3807469915" sldId="3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45049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r">
              <a:defRPr sz="1200"/>
            </a:lvl1pPr>
          </a:lstStyle>
          <a:p>
            <a:fld id="{255EC686-F92A-4568-9C52-E9139A523BB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2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45049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r">
              <a:defRPr sz="1200"/>
            </a:lvl1pPr>
          </a:lstStyle>
          <a:p>
            <a:fld id="{41AD95C2-3358-42D8-8D1D-FD874149C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45049" y="1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/>
          <a:lstStyle>
            <a:lvl1pPr algn="r">
              <a:defRPr sz="1200"/>
            </a:lvl1pPr>
          </a:lstStyle>
          <a:p>
            <a:fld id="{7C0D40A2-48B7-4B22-AB5B-9F1C1887E40F}" type="datetimeFigureOut">
              <a:rPr lang="nb-NO" smtClean="0"/>
              <a:t>24.10.2023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5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61" tIns="45580" rIns="91161" bIns="4558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8818" y="4713647"/>
            <a:ext cx="5430519" cy="4465559"/>
          </a:xfrm>
          <a:prstGeom prst="rect">
            <a:avLst/>
          </a:prstGeom>
        </p:spPr>
        <p:txBody>
          <a:bodyPr vert="horz" lIns="91161" tIns="45580" rIns="91161" bIns="4558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2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45049" y="9425568"/>
            <a:ext cx="2941531" cy="496174"/>
          </a:xfrm>
          <a:prstGeom prst="rect">
            <a:avLst/>
          </a:prstGeom>
        </p:spPr>
        <p:txBody>
          <a:bodyPr vert="horz" lIns="91161" tIns="45580" rIns="91161" bIns="45580" rtlCol="0" anchor="b"/>
          <a:lstStyle>
            <a:lvl1pPr algn="r">
              <a:defRPr sz="1200"/>
            </a:lvl1pPr>
          </a:lstStyle>
          <a:p>
            <a:fld id="{CE191AA9-8BC6-482C-80AD-1C5F9969697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68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H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4695-7427-4405-BA18-D46A8BA2317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4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74695-7427-4405-BA18-D46A8BA2317A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3DCB57-16B7-4183-AE84-6AAB14E3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3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914400" indent="-4572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371600" indent="-4572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7145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1717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829734" y="854529"/>
            <a:ext cx="7786546" cy="5148943"/>
          </a:xfrm>
        </p:spPr>
        <p:txBody>
          <a:bodyPr anchor="ctr">
            <a:normAutofit/>
          </a:bodyPr>
          <a:lstStyle/>
          <a:p>
            <a:pPr algn="l"/>
            <a:r>
              <a:rPr lang="nb-NO" sz="6000" dirty="0"/>
              <a:t>HØKON1201</a:t>
            </a:r>
            <a:br>
              <a:rPr lang="nb-NO" sz="6000" dirty="0"/>
            </a:br>
            <a:r>
              <a:rPr lang="nb-NO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Forelesning 9: Prosjektanalyse 2 og finansiering (</a:t>
            </a:r>
            <a:r>
              <a:rPr lang="nb-NO" sz="24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Kap</a:t>
            </a:r>
            <a:r>
              <a:rPr lang="nb-NO" sz="24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14-15)</a:t>
            </a:r>
            <a:endParaRPr lang="en-US" sz="6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Undertittel 3"/>
          <p:cNvSpPr>
            <a:spLocks noGrp="1"/>
          </p:cNvSpPr>
          <p:nvPr>
            <p:ph type="subTitle" idx="1"/>
          </p:nvPr>
        </p:nvSpPr>
        <p:spPr>
          <a:xfrm>
            <a:off x="7534654" y="1892300"/>
            <a:ext cx="3425445" cy="3073400"/>
          </a:xfrm>
        </p:spPr>
        <p:txBody>
          <a:bodyPr anchor="ctr">
            <a:normAutofit/>
          </a:bodyPr>
          <a:lstStyle/>
          <a:p>
            <a:pPr algn="l"/>
            <a:r>
              <a:rPr lang="nb-NO" sz="2000" dirty="0">
                <a:solidFill>
                  <a:srgbClr val="FFFFFF"/>
                </a:solidFill>
              </a:rPr>
              <a:t>Bedriftsøkonomi</a:t>
            </a:r>
          </a:p>
        </p:txBody>
      </p:sp>
    </p:spTree>
    <p:extLst>
      <p:ext uri="{BB962C8B-B14F-4D97-AF65-F5344CB8AC3E}">
        <p14:creationId xmlns:p14="http://schemas.microsoft.com/office/powerpoint/2010/main" val="86735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F81606-4E0C-3586-6E02-ADA91FFF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Kontantstrømberegning (14.2)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0342ADC-D52F-E49B-9659-F62164127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5876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Vanskeligste og mest tidkrevende delen av prosjektanalysen – ofte stor usikkerhet</a:t>
            </a:r>
          </a:p>
          <a:p>
            <a:r>
              <a:rPr lang="nb-NO" dirty="0"/>
              <a:t>Ligger utenfor kurset å gjøre avansert analyse knyttet til risiko ved kontantstrømmene</a:t>
            </a:r>
          </a:p>
          <a:p>
            <a:r>
              <a:rPr lang="nb-NO" dirty="0"/>
              <a:t>I hovedsak 2 typer kontantstrømanalyser:</a:t>
            </a:r>
          </a:p>
          <a:p>
            <a:pPr lvl="1">
              <a:buAutoNum type="arabicPeriod"/>
            </a:pPr>
            <a:r>
              <a:rPr lang="nb-NO" b="1" dirty="0"/>
              <a:t>Til totalkapitalen – vårt hovedfokus</a:t>
            </a:r>
          </a:p>
          <a:p>
            <a:pPr lvl="1">
              <a:buAutoNum type="arabicPeriod"/>
            </a:pPr>
            <a:r>
              <a:rPr lang="nb-NO" dirty="0"/>
              <a:t>Til egenkapitalen</a:t>
            </a:r>
          </a:p>
          <a:p>
            <a:r>
              <a:rPr lang="nb-NO" dirty="0"/>
              <a:t>Vi styrer unna </a:t>
            </a:r>
            <a:r>
              <a:rPr lang="nb-NO" dirty="0" err="1"/>
              <a:t>skattebetrakninger</a:t>
            </a:r>
            <a:r>
              <a:rPr lang="nb-NO" dirty="0"/>
              <a:t>, men KS beregnes vanligvis etter skatt</a:t>
            </a:r>
          </a:p>
        </p:txBody>
      </p:sp>
    </p:spTree>
    <p:extLst>
      <p:ext uri="{BB962C8B-B14F-4D97-AF65-F5344CB8AC3E}">
        <p14:creationId xmlns:p14="http://schemas.microsoft.com/office/powerpoint/2010/main" val="287519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b="1" dirty="0"/>
              <a:t>Relevante og irrelevante kontantstrømelementer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2060848"/>
            <a:ext cx="8596668" cy="45807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sz="2200" dirty="0"/>
              <a:t>Det er netto endring i bedriftens totale kontantstrøm forårsaket av prosjektet som utgjør prosjektets relevante kontantstrøm</a:t>
            </a:r>
          </a:p>
          <a:p>
            <a:r>
              <a:rPr lang="nb-NO" sz="2200" dirty="0"/>
              <a:t>Dekningsbidrag (= salgsinntekt-variable kostnader). </a:t>
            </a:r>
            <a:r>
              <a:rPr lang="nb-NO" sz="2200" dirty="0">
                <a:solidFill>
                  <a:srgbClr val="FF0000"/>
                </a:solidFill>
              </a:rPr>
              <a:t>RELEVANT</a:t>
            </a:r>
            <a:endParaRPr lang="nb-NO" sz="2200" dirty="0"/>
          </a:p>
          <a:p>
            <a:r>
              <a:rPr lang="nb-NO" sz="2200" dirty="0"/>
              <a:t>Avskrivninger gir ingen direkte kontantstrømeffekt. </a:t>
            </a:r>
            <a:r>
              <a:rPr lang="nb-NO" sz="2200" dirty="0">
                <a:solidFill>
                  <a:srgbClr val="FF0000"/>
                </a:solidFill>
              </a:rPr>
              <a:t>IRRELEVANT</a:t>
            </a:r>
            <a:endParaRPr lang="nb-NO" sz="2200" dirty="0"/>
          </a:p>
          <a:p>
            <a:r>
              <a:rPr lang="nb-NO" sz="2200" dirty="0"/>
              <a:t> Avdrag og gjeldsrenter holdes normalt utenfor </a:t>
            </a:r>
            <a:r>
              <a:rPr lang="nb-NO" sz="2200" dirty="0">
                <a:solidFill>
                  <a:srgbClr val="FF0000"/>
                </a:solidFill>
              </a:rPr>
              <a:t>OFTE IRRELEVANT</a:t>
            </a:r>
          </a:p>
          <a:p>
            <a:pPr lvl="1"/>
            <a:r>
              <a:rPr lang="nb-NO" sz="1900" dirty="0"/>
              <a:t>Om vi benytter totalkapitalmetoden</a:t>
            </a:r>
          </a:p>
          <a:p>
            <a:pPr lvl="1"/>
            <a:r>
              <a:rPr lang="nb-NO" sz="1900" dirty="0"/>
              <a:t>Om vi benytter egenkapitalmetoden tar vi også med lån til prosjektet – renter på </a:t>
            </a:r>
            <a:r>
              <a:rPr lang="nb-NO" sz="1900" dirty="0" err="1"/>
              <a:t>lånet</a:t>
            </a:r>
            <a:r>
              <a:rPr lang="nb-NO" sz="1900" dirty="0"/>
              <a:t> - avdrag</a:t>
            </a:r>
          </a:p>
          <a:p>
            <a:r>
              <a:rPr lang="nb-NO" sz="2200" dirty="0"/>
              <a:t> </a:t>
            </a:r>
            <a:r>
              <a:rPr lang="nb-NO" sz="2200" dirty="0" err="1"/>
              <a:t>Sunk</a:t>
            </a:r>
            <a:r>
              <a:rPr lang="nb-NO" sz="2200" dirty="0"/>
              <a:t> </a:t>
            </a:r>
            <a:r>
              <a:rPr lang="nb-NO" sz="2200" dirty="0" err="1"/>
              <a:t>cost</a:t>
            </a:r>
            <a:r>
              <a:rPr lang="nb-NO" sz="2200" dirty="0"/>
              <a:t> holdes utenfor. </a:t>
            </a:r>
            <a:r>
              <a:rPr lang="nb-NO" sz="2200" dirty="0">
                <a:solidFill>
                  <a:srgbClr val="FF0000"/>
                </a:solidFill>
              </a:rPr>
              <a:t>IRRELEVANT</a:t>
            </a:r>
          </a:p>
          <a:p>
            <a:r>
              <a:rPr lang="nb-NO" sz="2200" b="1" dirty="0"/>
              <a:t>Endring i arbeidskapital </a:t>
            </a:r>
            <a:r>
              <a:rPr lang="nb-NO" sz="2200" dirty="0"/>
              <a:t>er et viktig kontantstrømselement </a:t>
            </a:r>
            <a:r>
              <a:rPr lang="nb-NO" sz="2200" dirty="0">
                <a:solidFill>
                  <a:srgbClr val="FF0000"/>
                </a:solidFill>
              </a:rPr>
              <a:t>RELEVANT</a:t>
            </a:r>
            <a:r>
              <a:rPr lang="nb-NO" sz="2200" dirty="0"/>
              <a:t> (arbeidskapital = omløpsmidler - kortsiktig gjeld)</a:t>
            </a:r>
          </a:p>
          <a:p>
            <a:pPr lvl="1"/>
            <a:r>
              <a:rPr lang="nb-NO" sz="1900" dirty="0"/>
              <a:t>F.eks. økning i kundefordringer medfører redusert kontantstrøm</a:t>
            </a:r>
          </a:p>
          <a:p>
            <a:pPr lvl="1"/>
            <a:r>
              <a:rPr lang="nb-NO" sz="1900" dirty="0"/>
              <a:t>Økning leverandørgjeld medfører økt kontantstrøm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6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543EED-1A69-F6EA-B27A-26C1AEC4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Tommelfingerregel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062066C-5861-561A-8B17-268FE6E0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800" dirty="0"/>
              <a:t>Kontantstrøm i periode t: </a:t>
            </a:r>
          </a:p>
          <a:p>
            <a:pPr marL="0" indent="0">
              <a:buNone/>
            </a:pPr>
            <a:r>
              <a:rPr lang="nb-NO" sz="2800" dirty="0" err="1"/>
              <a:t>Salgsinnt</a:t>
            </a:r>
            <a:r>
              <a:rPr lang="nb-NO" sz="2800" dirty="0"/>
              <a:t> – Variabel kostnad – betalbare FK – </a:t>
            </a:r>
            <a:r>
              <a:rPr lang="nb-NO" sz="2800" dirty="0" err="1"/>
              <a:t>endr</a:t>
            </a:r>
            <a:r>
              <a:rPr lang="nb-NO" sz="2800" dirty="0"/>
              <a:t>. </a:t>
            </a:r>
            <a:r>
              <a:rPr lang="nb-NO" sz="2800" dirty="0" err="1"/>
              <a:t>ArbKap</a:t>
            </a:r>
            <a:endParaRPr lang="nb-NO" sz="2800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8370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DD3518-3F1E-A2C6-22D8-4338B2C6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Beregning av KS fra arbeidskapital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B67B5CEB-8432-F6F6-BABD-EC28E5E2D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791291"/>
              </p:ext>
            </p:extLst>
          </p:nvPr>
        </p:nvGraphicFramePr>
        <p:xfrm>
          <a:off x="911424" y="2924944"/>
          <a:ext cx="85963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14122669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382456624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88559341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643357598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65652465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37091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05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9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305631"/>
                  </a:ext>
                </a:extLst>
              </a:tr>
            </a:tbl>
          </a:graphicData>
        </a:graphic>
      </p:graphicFrame>
      <p:sp>
        <p:nvSpPr>
          <p:cNvPr id="5" name="Bildeforklaring: pil opp 4">
            <a:extLst>
              <a:ext uri="{FF2B5EF4-FFF2-40B4-BE49-F238E27FC236}">
                <a16:creationId xmlns:a16="http://schemas.microsoft.com/office/drawing/2014/main" id="{9D0177D3-3F61-77A9-0A4B-1D072AB24703}"/>
              </a:ext>
            </a:extLst>
          </p:cNvPr>
          <p:cNvSpPr/>
          <p:nvPr/>
        </p:nvSpPr>
        <p:spPr>
          <a:xfrm>
            <a:off x="2474810" y="4077072"/>
            <a:ext cx="1008112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0-150</a:t>
            </a:r>
          </a:p>
        </p:txBody>
      </p:sp>
      <p:sp>
        <p:nvSpPr>
          <p:cNvPr id="6" name="Bildeforklaring: pil opp 5">
            <a:extLst>
              <a:ext uri="{FF2B5EF4-FFF2-40B4-BE49-F238E27FC236}">
                <a16:creationId xmlns:a16="http://schemas.microsoft.com/office/drawing/2014/main" id="{2A89AD21-E7BD-3F11-E460-FE2E5741AA50}"/>
              </a:ext>
            </a:extLst>
          </p:cNvPr>
          <p:cNvSpPr/>
          <p:nvPr/>
        </p:nvSpPr>
        <p:spPr>
          <a:xfrm>
            <a:off x="3942066" y="4077072"/>
            <a:ext cx="1008112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150-200</a:t>
            </a:r>
          </a:p>
        </p:txBody>
      </p:sp>
      <p:sp>
        <p:nvSpPr>
          <p:cNvPr id="7" name="Bildeforklaring: pil opp 6">
            <a:extLst>
              <a:ext uri="{FF2B5EF4-FFF2-40B4-BE49-F238E27FC236}">
                <a16:creationId xmlns:a16="http://schemas.microsoft.com/office/drawing/2014/main" id="{51991A6E-1E4C-95AA-42C9-0262C140B274}"/>
              </a:ext>
            </a:extLst>
          </p:cNvPr>
          <p:cNvSpPr/>
          <p:nvPr/>
        </p:nvSpPr>
        <p:spPr>
          <a:xfrm>
            <a:off x="5433257" y="4077072"/>
            <a:ext cx="1008112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200-170</a:t>
            </a:r>
          </a:p>
        </p:txBody>
      </p:sp>
      <p:sp>
        <p:nvSpPr>
          <p:cNvPr id="8" name="Bildeforklaring: pil opp 7">
            <a:extLst>
              <a:ext uri="{FF2B5EF4-FFF2-40B4-BE49-F238E27FC236}">
                <a16:creationId xmlns:a16="http://schemas.microsoft.com/office/drawing/2014/main" id="{D66C0D08-5C6B-DB2E-4881-9BCD31D0B16B}"/>
              </a:ext>
            </a:extLst>
          </p:cNvPr>
          <p:cNvSpPr/>
          <p:nvPr/>
        </p:nvSpPr>
        <p:spPr>
          <a:xfrm>
            <a:off x="6816080" y="4080183"/>
            <a:ext cx="1008112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170-120</a:t>
            </a:r>
          </a:p>
        </p:txBody>
      </p:sp>
      <p:sp>
        <p:nvSpPr>
          <p:cNvPr id="9" name="Bildeforklaring: pil opp 8">
            <a:extLst>
              <a:ext uri="{FF2B5EF4-FFF2-40B4-BE49-F238E27FC236}">
                <a16:creationId xmlns:a16="http://schemas.microsoft.com/office/drawing/2014/main" id="{990414E8-E04E-86C7-BE8E-40DFCF011FB5}"/>
              </a:ext>
            </a:extLst>
          </p:cNvPr>
          <p:cNvSpPr/>
          <p:nvPr/>
        </p:nvSpPr>
        <p:spPr>
          <a:xfrm>
            <a:off x="8283336" y="4077072"/>
            <a:ext cx="1008112" cy="86409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120-0</a:t>
            </a:r>
          </a:p>
        </p:txBody>
      </p:sp>
    </p:spTree>
    <p:extLst>
      <p:ext uri="{BB962C8B-B14F-4D97-AF65-F5344CB8AC3E}">
        <p14:creationId xmlns:p14="http://schemas.microsoft.com/office/powerpoint/2010/main" val="101263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866938" cy="1320800"/>
          </a:xfrm>
        </p:spPr>
        <p:txBody>
          <a:bodyPr>
            <a:normAutofit fontScale="90000"/>
          </a:bodyPr>
          <a:lstStyle/>
          <a:p>
            <a:r>
              <a:rPr lang="nb-NO" dirty="0"/>
              <a:t>Eksempel på kontantstrømberegning (14.2.5)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71500" indent="-457200">
              <a:buAutoNum type="arabicPeriod"/>
            </a:pPr>
            <a:r>
              <a:rPr lang="nb-NO" dirty="0"/>
              <a:t>Salgsinntekter på tidspunkt 1-3: 10 000, 15 000, 13 000</a:t>
            </a:r>
          </a:p>
          <a:p>
            <a:pPr marL="571500" indent="-457200">
              <a:buAutoNum type="arabicPeriod"/>
            </a:pPr>
            <a:r>
              <a:rPr lang="nb-NO" dirty="0"/>
              <a:t>Variable kostnader: 60% av salgsinntekter</a:t>
            </a:r>
          </a:p>
          <a:p>
            <a:pPr marL="571500" indent="-457200">
              <a:buAutoNum type="arabicPeriod"/>
            </a:pPr>
            <a:r>
              <a:rPr lang="nb-NO" dirty="0"/>
              <a:t>Betalbare faste kostnader: 2 200 i hver periode</a:t>
            </a:r>
          </a:p>
          <a:p>
            <a:pPr marL="571500" indent="-457200">
              <a:buAutoNum type="arabicPeriod"/>
            </a:pPr>
            <a:r>
              <a:rPr lang="nb-NO" dirty="0"/>
              <a:t>Investering tidspunkt 0: 8 000</a:t>
            </a:r>
          </a:p>
          <a:p>
            <a:pPr marL="571500" indent="-457200">
              <a:buAutoNum type="arabicPeriod"/>
            </a:pPr>
            <a:r>
              <a:rPr lang="nb-NO" dirty="0"/>
              <a:t>Arbeidskapitalbehov: 15% av periodens salg, tilgjengelig ved begynnelsen av perioden. For å dekke kundefordringer og lagerhold. </a:t>
            </a:r>
          </a:p>
          <a:p>
            <a:pPr marL="571500" indent="-457200">
              <a:buAutoNum type="arabicPeriod"/>
            </a:pPr>
            <a:r>
              <a:rPr lang="nb-NO" dirty="0"/>
              <a:t>Låneopptak tidspunkt 0: 6000, avdras over 3 år med like store beløp</a:t>
            </a:r>
          </a:p>
          <a:p>
            <a:pPr marL="571500" indent="-457200">
              <a:buAutoNum type="arabicPeriod"/>
            </a:pPr>
            <a:r>
              <a:rPr lang="nb-NO" dirty="0"/>
              <a:t>Renten på lånet er 4% p.a. betalt etterskuddsvis</a:t>
            </a:r>
          </a:p>
          <a:p>
            <a:pPr marL="571500" indent="-457200">
              <a:buAutoNum type="arabicPeriod"/>
            </a:pPr>
            <a:r>
              <a:rPr lang="nb-NO" dirty="0"/>
              <a:t>Årlige skattemessige avskrivninger er på 20% saldoavskrivninger</a:t>
            </a:r>
          </a:p>
          <a:p>
            <a:pPr marL="571500" indent="-457200">
              <a:buAutoNum type="arabicPeriod"/>
            </a:pPr>
            <a:r>
              <a:rPr lang="nb-NO" dirty="0"/>
              <a:t>Antatt restverdi på investeringen er på tidspunkt 3: 5 096</a:t>
            </a:r>
          </a:p>
          <a:p>
            <a:pPr marL="571500" indent="-457200">
              <a:buAutoNum type="arabicPeriod"/>
            </a:pPr>
            <a:r>
              <a:rPr lang="nb-NO" dirty="0"/>
              <a:t>Skattesats: 25%</a:t>
            </a:r>
          </a:p>
          <a:p>
            <a:pPr marL="571500" indent="-457200"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5595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C28297-BA41-7C16-E758-2F2AFDA9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Fyll inn </a:t>
            </a:r>
            <a:r>
              <a:rPr lang="nb-NO" dirty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68E2F524-2A84-9E2A-0C31-7975D859E9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0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809">
                  <a:extLst>
                    <a:ext uri="{9D8B030D-6E8A-4147-A177-3AD203B41FA5}">
                      <a16:colId xmlns:a16="http://schemas.microsoft.com/office/drawing/2014/main" val="2743406410"/>
                    </a:ext>
                  </a:extLst>
                </a:gridCol>
                <a:gridCol w="1532625">
                  <a:extLst>
                    <a:ext uri="{9D8B030D-6E8A-4147-A177-3AD203B41FA5}">
                      <a16:colId xmlns:a16="http://schemas.microsoft.com/office/drawing/2014/main" val="1848857853"/>
                    </a:ext>
                  </a:extLst>
                </a:gridCol>
                <a:gridCol w="1532625">
                  <a:extLst>
                    <a:ext uri="{9D8B030D-6E8A-4147-A177-3AD203B41FA5}">
                      <a16:colId xmlns:a16="http://schemas.microsoft.com/office/drawing/2014/main" val="1499369952"/>
                    </a:ext>
                  </a:extLst>
                </a:gridCol>
                <a:gridCol w="1532625">
                  <a:extLst>
                    <a:ext uri="{9D8B030D-6E8A-4147-A177-3AD203B41FA5}">
                      <a16:colId xmlns:a16="http://schemas.microsoft.com/office/drawing/2014/main" val="4164303755"/>
                    </a:ext>
                  </a:extLst>
                </a:gridCol>
                <a:gridCol w="1532625">
                  <a:extLst>
                    <a:ext uri="{9D8B030D-6E8A-4147-A177-3AD203B41FA5}">
                      <a16:colId xmlns:a16="http://schemas.microsoft.com/office/drawing/2014/main" val="1531528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8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Salgsinntekt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5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Var 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2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Dekningsbidr</a:t>
                      </a:r>
                      <a:r>
                        <a:rPr lang="nb-NO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8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Betalbare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Endring </a:t>
                      </a:r>
                      <a:r>
                        <a:rPr lang="nb-NO" dirty="0" err="1"/>
                        <a:t>ArbKap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7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Kontantstrøm fra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6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Inv./utrangering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51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Kontantstrøm til TK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03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09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866938" cy="1320800"/>
          </a:xfrm>
        </p:spPr>
        <p:txBody>
          <a:bodyPr>
            <a:normAutofit fontScale="90000"/>
          </a:bodyPr>
          <a:lstStyle/>
          <a:p>
            <a:r>
              <a:rPr lang="nb-NO" dirty="0"/>
              <a:t>Eksempel på kontantstrømberegning (14.2.5)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2160589"/>
            <a:ext cx="6498786" cy="3880773"/>
          </a:xfrm>
        </p:spPr>
        <p:txBody>
          <a:bodyPr>
            <a:normAutofit fontScale="55000" lnSpcReduction="20000"/>
          </a:bodyPr>
          <a:lstStyle/>
          <a:p>
            <a:pPr marL="571500" indent="-457200">
              <a:buAutoNum type="arabicPeriod"/>
            </a:pPr>
            <a:r>
              <a:rPr lang="nb-NO" dirty="0"/>
              <a:t>Salgsinntekter på tidspunkt 1-3: 10 000, 15 000, 13 000</a:t>
            </a:r>
          </a:p>
          <a:p>
            <a:pPr marL="571500" indent="-457200">
              <a:buAutoNum type="arabicPeriod"/>
            </a:pPr>
            <a:r>
              <a:rPr lang="nb-NO" dirty="0"/>
              <a:t>Variable kostnader: 60% av salgsinntekter</a:t>
            </a:r>
          </a:p>
          <a:p>
            <a:pPr marL="571500" indent="-457200">
              <a:buAutoNum type="arabicPeriod"/>
            </a:pPr>
            <a:r>
              <a:rPr lang="nb-NO" dirty="0"/>
              <a:t>Betalbare faste kostnader: 2 200 i hver periode</a:t>
            </a:r>
          </a:p>
          <a:p>
            <a:pPr marL="571500" indent="-457200">
              <a:buAutoNum type="arabicPeriod"/>
            </a:pPr>
            <a:r>
              <a:rPr lang="nb-NO" dirty="0"/>
              <a:t>Investering tidspunkt 0: 8 000</a:t>
            </a:r>
          </a:p>
          <a:p>
            <a:pPr marL="571500" indent="-457200">
              <a:buAutoNum type="arabicPeriod"/>
            </a:pPr>
            <a:r>
              <a:rPr lang="nb-NO" dirty="0"/>
              <a:t>Arbeidskapitalbehov: 15% av periodens salg, tilgjengelig ved begynnelsen av perioden. For å dekke kundefordringer og lagerhold. </a:t>
            </a:r>
          </a:p>
          <a:p>
            <a:pPr marL="571500" indent="-457200">
              <a:buAutoNum type="arabicPeriod"/>
            </a:pPr>
            <a:r>
              <a:rPr lang="nb-NO" dirty="0"/>
              <a:t>Låneopptak tidspunkt 0: 6000, avdras over 3 år med like store beløp</a:t>
            </a:r>
          </a:p>
          <a:p>
            <a:pPr marL="571500" indent="-457200">
              <a:buAutoNum type="arabicPeriod"/>
            </a:pPr>
            <a:r>
              <a:rPr lang="nb-NO" dirty="0"/>
              <a:t>Renten på lånet er 4% p.a. betalt etterskuddsvis</a:t>
            </a:r>
          </a:p>
          <a:p>
            <a:pPr marL="571500" indent="-457200">
              <a:buAutoNum type="arabicPeriod"/>
            </a:pPr>
            <a:r>
              <a:rPr lang="nb-NO" dirty="0"/>
              <a:t>Årlige skattemessige avskrivninger er på 20% saldoavskrivninger</a:t>
            </a:r>
          </a:p>
          <a:p>
            <a:pPr marL="571500" indent="-457200">
              <a:buAutoNum type="arabicPeriod"/>
            </a:pPr>
            <a:r>
              <a:rPr lang="nb-NO" dirty="0"/>
              <a:t>Antatt restverdi på investeringen er på tidspunkt 3: 5 096</a:t>
            </a:r>
          </a:p>
          <a:p>
            <a:pPr marL="571500" indent="-457200">
              <a:buAutoNum type="arabicPeriod"/>
            </a:pPr>
            <a:r>
              <a:rPr lang="nb-NO" dirty="0"/>
              <a:t>Skattesats: 25%</a:t>
            </a:r>
          </a:p>
          <a:p>
            <a:pPr marL="571500" indent="-457200">
              <a:buAutoNum type="arabicPeriod"/>
            </a:pPr>
            <a:endParaRPr lang="nb-NO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F5611004-7C6C-6528-7663-13A149EEB7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172680"/>
              </p:ext>
            </p:extLst>
          </p:nvPr>
        </p:nvGraphicFramePr>
        <p:xfrm>
          <a:off x="6744072" y="4054629"/>
          <a:ext cx="5058098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890">
                  <a:extLst>
                    <a:ext uri="{9D8B030D-6E8A-4147-A177-3AD203B41FA5}">
                      <a16:colId xmlns:a16="http://schemas.microsoft.com/office/drawing/2014/main" val="2743406410"/>
                    </a:ext>
                  </a:extLst>
                </a:gridCol>
                <a:gridCol w="901802">
                  <a:extLst>
                    <a:ext uri="{9D8B030D-6E8A-4147-A177-3AD203B41FA5}">
                      <a16:colId xmlns:a16="http://schemas.microsoft.com/office/drawing/2014/main" val="1848857853"/>
                    </a:ext>
                  </a:extLst>
                </a:gridCol>
                <a:gridCol w="901802">
                  <a:extLst>
                    <a:ext uri="{9D8B030D-6E8A-4147-A177-3AD203B41FA5}">
                      <a16:colId xmlns:a16="http://schemas.microsoft.com/office/drawing/2014/main" val="1499369952"/>
                    </a:ext>
                  </a:extLst>
                </a:gridCol>
                <a:gridCol w="901802">
                  <a:extLst>
                    <a:ext uri="{9D8B030D-6E8A-4147-A177-3AD203B41FA5}">
                      <a16:colId xmlns:a16="http://schemas.microsoft.com/office/drawing/2014/main" val="4164303755"/>
                    </a:ext>
                  </a:extLst>
                </a:gridCol>
                <a:gridCol w="901802">
                  <a:extLst>
                    <a:ext uri="{9D8B030D-6E8A-4147-A177-3AD203B41FA5}">
                      <a16:colId xmlns:a16="http://schemas.microsoft.com/office/drawing/2014/main" val="1531528667"/>
                    </a:ext>
                  </a:extLst>
                </a:gridCol>
              </a:tblGrid>
              <a:tr h="197902"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T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T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T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100" dirty="0"/>
                        <a:t>T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875200"/>
                  </a:ext>
                </a:extLst>
              </a:tr>
              <a:tr h="197902">
                <a:tc>
                  <a:txBody>
                    <a:bodyPr/>
                    <a:lstStyle/>
                    <a:p>
                      <a:r>
                        <a:rPr lang="nb-NO" sz="1100" dirty="0"/>
                        <a:t>Salgsinntekt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53056"/>
                  </a:ext>
                </a:extLst>
              </a:tr>
              <a:tr h="197902">
                <a:tc>
                  <a:txBody>
                    <a:bodyPr/>
                    <a:lstStyle/>
                    <a:p>
                      <a:r>
                        <a:rPr lang="nb-NO" sz="1100" dirty="0"/>
                        <a:t>Var 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22289"/>
                  </a:ext>
                </a:extLst>
              </a:tr>
              <a:tr h="197902">
                <a:tc>
                  <a:txBody>
                    <a:bodyPr/>
                    <a:lstStyle/>
                    <a:p>
                      <a:r>
                        <a:rPr lang="nb-NO" sz="1100" dirty="0" err="1"/>
                        <a:t>Dekningsbidr</a:t>
                      </a:r>
                      <a:r>
                        <a:rPr lang="nb-NO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82632"/>
                  </a:ext>
                </a:extLst>
              </a:tr>
              <a:tr h="197902">
                <a:tc>
                  <a:txBody>
                    <a:bodyPr/>
                    <a:lstStyle/>
                    <a:p>
                      <a:r>
                        <a:rPr lang="nb-NO" sz="1100" dirty="0"/>
                        <a:t>Betalbare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97968"/>
                  </a:ext>
                </a:extLst>
              </a:tr>
              <a:tr h="197902">
                <a:tc>
                  <a:txBody>
                    <a:bodyPr/>
                    <a:lstStyle/>
                    <a:p>
                      <a:r>
                        <a:rPr lang="nb-NO" sz="1100" dirty="0"/>
                        <a:t>Endring </a:t>
                      </a:r>
                      <a:r>
                        <a:rPr lang="nb-NO" sz="1100" dirty="0" err="1"/>
                        <a:t>ArbKap</a:t>
                      </a:r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78765"/>
                  </a:ext>
                </a:extLst>
              </a:tr>
              <a:tr h="197902">
                <a:tc>
                  <a:txBody>
                    <a:bodyPr/>
                    <a:lstStyle/>
                    <a:p>
                      <a:r>
                        <a:rPr lang="nb-NO" sz="1100" dirty="0"/>
                        <a:t>Kontantstrøm fra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60359"/>
                  </a:ext>
                </a:extLst>
              </a:tr>
              <a:tr h="197902">
                <a:tc>
                  <a:txBody>
                    <a:bodyPr/>
                    <a:lstStyle/>
                    <a:p>
                      <a:r>
                        <a:rPr lang="nb-NO" sz="1100" dirty="0"/>
                        <a:t>Inv./utrangering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510429"/>
                  </a:ext>
                </a:extLst>
              </a:tr>
              <a:tr h="197902">
                <a:tc>
                  <a:txBody>
                    <a:bodyPr/>
                    <a:lstStyle/>
                    <a:p>
                      <a:r>
                        <a:rPr lang="nb-NO" sz="1100" dirty="0"/>
                        <a:t>Kontantstrøm til TK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03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21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Eksempel på kontantstrømberegning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nb-NO" sz="2400" dirty="0"/>
              <a:t>Salgsinntekter på tidspunkt 1-3: 10 000, 15 000, 13 000</a:t>
            </a:r>
          </a:p>
          <a:p>
            <a:pPr marL="571500" indent="-457200">
              <a:buAutoNum type="arabicPeriod"/>
            </a:pPr>
            <a:r>
              <a:rPr lang="nb-NO" sz="2400" dirty="0"/>
              <a:t>Variable kostnader: 60% av salgsinntekter</a:t>
            </a:r>
          </a:p>
          <a:p>
            <a:pPr marL="114300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971291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68E2F524-2A84-9E2A-0C31-7975D859E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353160"/>
              </p:ext>
            </p:extLst>
          </p:nvPr>
        </p:nvGraphicFramePr>
        <p:xfrm>
          <a:off x="677863" y="2160588"/>
          <a:ext cx="85963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25">
                  <a:extLst>
                    <a:ext uri="{9D8B030D-6E8A-4147-A177-3AD203B41FA5}">
                      <a16:colId xmlns:a16="http://schemas.microsoft.com/office/drawing/2014/main" val="2743406410"/>
                    </a:ext>
                  </a:extLst>
                </a:gridCol>
                <a:gridCol w="1388609">
                  <a:extLst>
                    <a:ext uri="{9D8B030D-6E8A-4147-A177-3AD203B41FA5}">
                      <a16:colId xmlns:a16="http://schemas.microsoft.com/office/drawing/2014/main" val="1848857853"/>
                    </a:ext>
                  </a:extLst>
                </a:gridCol>
                <a:gridCol w="1532625">
                  <a:extLst>
                    <a:ext uri="{9D8B030D-6E8A-4147-A177-3AD203B41FA5}">
                      <a16:colId xmlns:a16="http://schemas.microsoft.com/office/drawing/2014/main" val="1499369952"/>
                    </a:ext>
                  </a:extLst>
                </a:gridCol>
                <a:gridCol w="1532625">
                  <a:extLst>
                    <a:ext uri="{9D8B030D-6E8A-4147-A177-3AD203B41FA5}">
                      <a16:colId xmlns:a16="http://schemas.microsoft.com/office/drawing/2014/main" val="4164303755"/>
                    </a:ext>
                  </a:extLst>
                </a:gridCol>
                <a:gridCol w="1532625">
                  <a:extLst>
                    <a:ext uri="{9D8B030D-6E8A-4147-A177-3AD203B41FA5}">
                      <a16:colId xmlns:a16="http://schemas.microsoft.com/office/drawing/2014/main" val="1531528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8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Salgsinntekt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+15 000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+13 000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5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Var 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-7800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22289"/>
                  </a:ext>
                </a:extLst>
              </a:tr>
            </a:tbl>
          </a:graphicData>
        </a:graphic>
      </p:graphicFrame>
      <p:sp>
        <p:nvSpPr>
          <p:cNvPr id="3" name="Tittel 1">
            <a:extLst>
              <a:ext uri="{FF2B5EF4-FFF2-40B4-BE49-F238E27FC236}">
                <a16:creationId xmlns:a16="http://schemas.microsoft.com/office/drawing/2014/main" id="{C3E03848-6CF1-8427-C3E3-C806B7182373}"/>
              </a:ext>
            </a:extLst>
          </p:cNvPr>
          <p:cNvSpPr txBox="1">
            <a:spLocks/>
          </p:cNvSpPr>
          <p:nvPr/>
        </p:nvSpPr>
        <p:spPr>
          <a:xfrm>
            <a:off x="623392" y="69269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b-NO" sz="2800" dirty="0"/>
              <a:t>Eksempel på kontantstrømberegning før skatt</a:t>
            </a:r>
          </a:p>
        </p:txBody>
      </p:sp>
    </p:spTree>
    <p:extLst>
      <p:ext uri="{BB962C8B-B14F-4D97-AF65-F5344CB8AC3E}">
        <p14:creationId xmlns:p14="http://schemas.microsoft.com/office/powerpoint/2010/main" val="1763443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Eksempel på kontantstrømberegning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nb-NO" sz="2400" dirty="0"/>
              <a:t>Salgsinntekter på tidspunkt 1-3: 10 000, 15 000, 13 000</a:t>
            </a:r>
          </a:p>
          <a:p>
            <a:pPr marL="571500" indent="-457200">
              <a:buAutoNum type="arabicPeriod"/>
            </a:pPr>
            <a:r>
              <a:rPr lang="nb-NO" sz="2400" dirty="0"/>
              <a:t>Variable kostnader: 60% av salgsinntekter</a:t>
            </a:r>
          </a:p>
          <a:p>
            <a:pPr marL="571500" indent="-457200">
              <a:buAutoNum type="arabicPeriod"/>
            </a:pPr>
            <a:r>
              <a:rPr lang="nb-NO" sz="2400" dirty="0"/>
              <a:t>Betalbare faste kostnader: 2 200 i hver periode</a:t>
            </a:r>
          </a:p>
          <a:p>
            <a:pPr marL="11430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3796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75842" y="548680"/>
            <a:ext cx="8596668" cy="1320800"/>
          </a:xfrm>
        </p:spPr>
        <p:txBody>
          <a:bodyPr/>
          <a:lstStyle/>
          <a:p>
            <a:r>
              <a:rPr lang="nb-NO" dirty="0"/>
              <a:t>Prosjektanalyse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56543" y="1848979"/>
            <a:ext cx="9001000" cy="4023360"/>
          </a:xfrm>
        </p:spPr>
        <p:txBody>
          <a:bodyPr>
            <a:normAutofit fontScale="92500"/>
          </a:bodyPr>
          <a:lstStyle/>
          <a:p>
            <a:r>
              <a:rPr lang="nb-NO" dirty="0"/>
              <a:t> </a:t>
            </a:r>
            <a:r>
              <a:rPr lang="nb-NO" u="sng" dirty="0"/>
              <a:t>Nåverdimetoden</a:t>
            </a:r>
            <a:r>
              <a:rPr lang="nb-NO" dirty="0"/>
              <a:t> – hva er prosjektets nåverdi i </a:t>
            </a:r>
            <a:r>
              <a:rPr lang="nb-NO" dirty="0">
                <a:solidFill>
                  <a:srgbClr val="FF0000"/>
                </a:solidFill>
              </a:rPr>
              <a:t>NOK </a:t>
            </a:r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(r kjent)?</a:t>
            </a:r>
          </a:p>
          <a:p>
            <a:endParaRPr lang="nb-NO" dirty="0">
              <a:solidFill>
                <a:srgbClr val="FF0000"/>
              </a:solidFill>
            </a:endParaRPr>
          </a:p>
          <a:p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u="sng" dirty="0"/>
              <a:t>Internrentemetoden</a:t>
            </a:r>
            <a:r>
              <a:rPr lang="nb-NO" dirty="0"/>
              <a:t> – hva er prosjektets avkastning?</a:t>
            </a:r>
          </a:p>
          <a:p>
            <a:endParaRPr lang="nb-NO" dirty="0">
              <a:solidFill>
                <a:srgbClr val="FF0000"/>
              </a:solidFill>
            </a:endParaRPr>
          </a:p>
          <a:p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u="sng" dirty="0"/>
              <a:t>Tilbakebetalingsmetoden </a:t>
            </a:r>
            <a:r>
              <a:rPr lang="nb-NO" dirty="0"/>
              <a:t>– hvor raskt får man pengene tilbake (ignorerer pengenes tidsverdi)?</a:t>
            </a:r>
          </a:p>
          <a:p>
            <a:r>
              <a:rPr lang="nb-NO" u="sng" dirty="0"/>
              <a:t>Annuitetsmetoden</a:t>
            </a:r>
            <a:r>
              <a:rPr lang="nb-NO" dirty="0"/>
              <a:t> – hvilken årlig annuitet tilsvarer investeringen? </a:t>
            </a: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Sylinder 3"/>
              <p:cNvSpPr txBox="1"/>
              <p:nvPr/>
            </p:nvSpPr>
            <p:spPr>
              <a:xfrm>
                <a:off x="2572767" y="2446680"/>
                <a:ext cx="4968551" cy="4235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𝑁𝑉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nb-NO" dirty="0"/>
                  <a:t> +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nb-NO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nb-NO" dirty="0"/>
              </a:p>
            </p:txBody>
          </p:sp>
        </mc:Choice>
        <mc:Fallback xmlns="">
          <p:sp>
            <p:nvSpPr>
              <p:cNvPr id="4" name="TekstSylin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767" y="2446680"/>
                <a:ext cx="4968551" cy="423514"/>
              </a:xfrm>
              <a:prstGeom prst="rect">
                <a:avLst/>
              </a:prstGeom>
              <a:blipFill>
                <a:blip r:embed="rId2"/>
                <a:stretch>
                  <a:fillRect l="-1595" t="-7143" b="-10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Sylinder 4"/>
              <p:cNvSpPr txBox="1"/>
              <p:nvPr/>
            </p:nvSpPr>
            <p:spPr>
              <a:xfrm>
                <a:off x="2855640" y="3447395"/>
                <a:ext cx="4968551" cy="4235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𝐶𝐹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nb-NO" dirty="0"/>
                  <a:t> +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𝐶𝐹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nb-NO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nb-NO" dirty="0"/>
              </a:p>
            </p:txBody>
          </p:sp>
        </mc:Choice>
        <mc:Fallback xmlns="">
          <p:sp>
            <p:nvSpPr>
              <p:cNvPr id="5" name="TekstSylin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3447395"/>
                <a:ext cx="4968551" cy="423514"/>
              </a:xfrm>
              <a:prstGeom prst="rect">
                <a:avLst/>
              </a:prstGeom>
              <a:blipFill>
                <a:blip r:embed="rId3"/>
                <a:stretch>
                  <a:fillRect l="-1595" t="-7246" b="-1014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82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C28297-BA41-7C16-E758-2F2AFDA9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Eksempel på kontantstrømberegning før skatt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68E2F524-2A84-9E2A-0C31-7975D859E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161869"/>
              </p:ext>
            </p:extLst>
          </p:nvPr>
        </p:nvGraphicFramePr>
        <p:xfrm>
          <a:off x="677863" y="2160588"/>
          <a:ext cx="85963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25">
                  <a:extLst>
                    <a:ext uri="{9D8B030D-6E8A-4147-A177-3AD203B41FA5}">
                      <a16:colId xmlns:a16="http://schemas.microsoft.com/office/drawing/2014/main" val="2743406410"/>
                    </a:ext>
                  </a:extLst>
                </a:gridCol>
                <a:gridCol w="1388609">
                  <a:extLst>
                    <a:ext uri="{9D8B030D-6E8A-4147-A177-3AD203B41FA5}">
                      <a16:colId xmlns:a16="http://schemas.microsoft.com/office/drawing/2014/main" val="1848857853"/>
                    </a:ext>
                  </a:extLst>
                </a:gridCol>
                <a:gridCol w="1532625">
                  <a:extLst>
                    <a:ext uri="{9D8B030D-6E8A-4147-A177-3AD203B41FA5}">
                      <a16:colId xmlns:a16="http://schemas.microsoft.com/office/drawing/2014/main" val="1499369952"/>
                    </a:ext>
                  </a:extLst>
                </a:gridCol>
                <a:gridCol w="1532625">
                  <a:extLst>
                    <a:ext uri="{9D8B030D-6E8A-4147-A177-3AD203B41FA5}">
                      <a16:colId xmlns:a16="http://schemas.microsoft.com/office/drawing/2014/main" val="4164303755"/>
                    </a:ext>
                  </a:extLst>
                </a:gridCol>
                <a:gridCol w="1532625">
                  <a:extLst>
                    <a:ext uri="{9D8B030D-6E8A-4147-A177-3AD203B41FA5}">
                      <a16:colId xmlns:a16="http://schemas.microsoft.com/office/drawing/2014/main" val="1531528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8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Salgsinntekt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+15 000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+13 000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5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Var 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-7800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2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b="1" dirty="0" err="1"/>
                        <a:t>Dekningsbidr</a:t>
                      </a:r>
                      <a:r>
                        <a:rPr lang="nb-NO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+4000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+6000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+5200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8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Betalbare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-2200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-2200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-2200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9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463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Eksempel på kontantstrømberegning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0" indent="-457200">
              <a:buAutoNum type="arabicPeriod"/>
            </a:pPr>
            <a:r>
              <a:rPr lang="nb-NO" dirty="0"/>
              <a:t>Salgsinntekter på tidspunkt 1-3: 10 000, 15 000, 13 000</a:t>
            </a:r>
          </a:p>
          <a:p>
            <a:pPr marL="571500" indent="-457200">
              <a:buAutoNum type="arabicPeriod"/>
            </a:pPr>
            <a:r>
              <a:rPr lang="nb-NO" dirty="0"/>
              <a:t>Variable kostnader: 60% av salgsinntekter</a:t>
            </a:r>
          </a:p>
          <a:p>
            <a:pPr marL="571500" indent="-457200">
              <a:buAutoNum type="arabicPeriod"/>
            </a:pPr>
            <a:r>
              <a:rPr lang="nb-NO" dirty="0"/>
              <a:t>Betalbare faste kostnader: 2 200 i hver periode</a:t>
            </a:r>
          </a:p>
          <a:p>
            <a:pPr marL="571500" indent="-457200">
              <a:buAutoNum type="arabicPeriod"/>
            </a:pPr>
            <a:r>
              <a:rPr lang="nb-NO" dirty="0"/>
              <a:t>Investering tidspunkt 0: 8 000</a:t>
            </a:r>
          </a:p>
          <a:p>
            <a:pPr marL="571500" indent="-457200">
              <a:buAutoNum type="arabicPeriod"/>
            </a:pPr>
            <a:r>
              <a:rPr lang="nb-NO" dirty="0"/>
              <a:t>Arbeidskapitalbehov: 15% av periodens salg, tilgjengelig ved begynnelsen av perioden. For å dekke kundefordringer og lagerhold. </a:t>
            </a:r>
          </a:p>
          <a:p>
            <a:pPr marL="571500" indent="-457200">
              <a:buAutoNum type="arabicPeriod"/>
            </a:pPr>
            <a:r>
              <a:rPr lang="nb-NO" dirty="0"/>
              <a:t>Årlige skattemessige avskrivninger er på 20% saldoavskrivninger</a:t>
            </a:r>
          </a:p>
          <a:p>
            <a:pPr marL="571500" indent="-457200">
              <a:buAutoNum type="arabicPeriod"/>
            </a:pPr>
            <a:r>
              <a:rPr lang="nb-NO" dirty="0"/>
              <a:t>Antatt restverdi på investeringen er på tidspunkt 3: 5 096</a:t>
            </a:r>
          </a:p>
          <a:p>
            <a:pPr marL="571500" indent="-457200">
              <a:buAutoNum type="arabicPeriod"/>
            </a:pPr>
            <a:r>
              <a:rPr lang="nb-NO" dirty="0"/>
              <a:t>Skattesats: 27%</a:t>
            </a:r>
          </a:p>
          <a:p>
            <a:pPr marL="571500" indent="-457200">
              <a:buAutoNum type="arabicPeriod"/>
            </a:pPr>
            <a:endParaRPr lang="nb-NO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F839F3D-B6CA-A323-12D0-B0D6C116DA44}"/>
              </a:ext>
            </a:extLst>
          </p:cNvPr>
          <p:cNvSpPr/>
          <p:nvPr/>
        </p:nvSpPr>
        <p:spPr>
          <a:xfrm>
            <a:off x="767408" y="3717032"/>
            <a:ext cx="8424936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10AEB34A-32F3-1BE9-93AF-A8A5A8E6EC66}"/>
              </a:ext>
            </a:extLst>
          </p:cNvPr>
          <p:cNvSpPr/>
          <p:nvPr/>
        </p:nvSpPr>
        <p:spPr>
          <a:xfrm>
            <a:off x="767408" y="5168280"/>
            <a:ext cx="6840760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0819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C28297-BA41-7C16-E758-2F2AFDA9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Eksempel på kontantstrømberegning før skatt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68E2F524-2A84-9E2A-0C31-7975D859E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92338"/>
              </p:ext>
            </p:extLst>
          </p:nvPr>
        </p:nvGraphicFramePr>
        <p:xfrm>
          <a:off x="677863" y="2160588"/>
          <a:ext cx="859630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25">
                  <a:extLst>
                    <a:ext uri="{9D8B030D-6E8A-4147-A177-3AD203B41FA5}">
                      <a16:colId xmlns:a16="http://schemas.microsoft.com/office/drawing/2014/main" val="2743406410"/>
                    </a:ext>
                  </a:extLst>
                </a:gridCol>
                <a:gridCol w="1388609">
                  <a:extLst>
                    <a:ext uri="{9D8B030D-6E8A-4147-A177-3AD203B41FA5}">
                      <a16:colId xmlns:a16="http://schemas.microsoft.com/office/drawing/2014/main" val="1848857853"/>
                    </a:ext>
                  </a:extLst>
                </a:gridCol>
                <a:gridCol w="1532625">
                  <a:extLst>
                    <a:ext uri="{9D8B030D-6E8A-4147-A177-3AD203B41FA5}">
                      <a16:colId xmlns:a16="http://schemas.microsoft.com/office/drawing/2014/main" val="1499369952"/>
                    </a:ext>
                  </a:extLst>
                </a:gridCol>
                <a:gridCol w="1532625">
                  <a:extLst>
                    <a:ext uri="{9D8B030D-6E8A-4147-A177-3AD203B41FA5}">
                      <a16:colId xmlns:a16="http://schemas.microsoft.com/office/drawing/2014/main" val="4164303755"/>
                    </a:ext>
                  </a:extLst>
                </a:gridCol>
                <a:gridCol w="1532625">
                  <a:extLst>
                    <a:ext uri="{9D8B030D-6E8A-4147-A177-3AD203B41FA5}">
                      <a16:colId xmlns:a16="http://schemas.microsoft.com/office/drawing/2014/main" val="1531528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8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Salgsinntekt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+15 000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+13 000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5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Var 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-7800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2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b="1" dirty="0" err="1"/>
                        <a:t>Dekningsbidr</a:t>
                      </a:r>
                      <a:r>
                        <a:rPr lang="nb-NO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+4000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+6000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+5200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8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Betalbare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-2200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Endring </a:t>
                      </a:r>
                      <a:r>
                        <a:rPr lang="nb-NO" dirty="0" err="1"/>
                        <a:t>ArbKap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7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b="1" dirty="0"/>
                        <a:t>Kontantstrøm fra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6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Inv./utrangering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-8000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+5096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51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Kontantstrøm til TK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+4100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03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512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Eksempel på kontantstrømberegning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nb-NO" sz="2000" dirty="0"/>
              <a:t>Salgsinntekter på tidspunkt 1-3: 10 000, 15 000, 13 000</a:t>
            </a:r>
          </a:p>
          <a:p>
            <a:pPr marL="571500" indent="-457200">
              <a:buAutoNum type="arabicPeriod"/>
            </a:pPr>
            <a:r>
              <a:rPr lang="nb-NO" sz="2000" dirty="0"/>
              <a:t>Variable kostnader: 60% av salgsinntekter</a:t>
            </a:r>
          </a:p>
          <a:p>
            <a:pPr marL="571500" indent="-457200">
              <a:buAutoNum type="arabicPeriod"/>
            </a:pPr>
            <a:r>
              <a:rPr lang="nb-NO" sz="2000" dirty="0"/>
              <a:t>Betalbare faste kostnader: 2 200 i hver periode</a:t>
            </a:r>
          </a:p>
          <a:p>
            <a:pPr marL="571500" indent="-457200">
              <a:buAutoNum type="arabicPeriod"/>
            </a:pPr>
            <a:r>
              <a:rPr lang="nb-NO" sz="2000" dirty="0"/>
              <a:t>Investering tidspunkt 0: 8 000</a:t>
            </a:r>
          </a:p>
          <a:p>
            <a:pPr marL="571500" indent="-457200">
              <a:buAutoNum type="arabicPeriod"/>
            </a:pPr>
            <a:r>
              <a:rPr lang="nb-NO" sz="2000" dirty="0"/>
              <a:t>Arbeidskapitalbehov: 15% av periodens salg, tilgjengelig ved begynnelsen av perioden. For å dekke kundefordringer og lagerhold. </a:t>
            </a:r>
          </a:p>
        </p:txBody>
      </p:sp>
    </p:spTree>
    <p:extLst>
      <p:ext uri="{BB962C8B-B14F-4D97-AF65-F5344CB8AC3E}">
        <p14:creationId xmlns:p14="http://schemas.microsoft.com/office/powerpoint/2010/main" val="356685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C28297-BA41-7C16-E758-2F2AFDA9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Eksempel på kontantstrømberegning før skatt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68E2F524-2A84-9E2A-0C31-7975D859E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148867"/>
              </p:ext>
            </p:extLst>
          </p:nvPr>
        </p:nvGraphicFramePr>
        <p:xfrm>
          <a:off x="677863" y="2160588"/>
          <a:ext cx="8596309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25">
                  <a:extLst>
                    <a:ext uri="{9D8B030D-6E8A-4147-A177-3AD203B41FA5}">
                      <a16:colId xmlns:a16="http://schemas.microsoft.com/office/drawing/2014/main" val="2743406410"/>
                    </a:ext>
                  </a:extLst>
                </a:gridCol>
                <a:gridCol w="1388609">
                  <a:extLst>
                    <a:ext uri="{9D8B030D-6E8A-4147-A177-3AD203B41FA5}">
                      <a16:colId xmlns:a16="http://schemas.microsoft.com/office/drawing/2014/main" val="1848857853"/>
                    </a:ext>
                  </a:extLst>
                </a:gridCol>
                <a:gridCol w="1532625">
                  <a:extLst>
                    <a:ext uri="{9D8B030D-6E8A-4147-A177-3AD203B41FA5}">
                      <a16:colId xmlns:a16="http://schemas.microsoft.com/office/drawing/2014/main" val="1499369952"/>
                    </a:ext>
                  </a:extLst>
                </a:gridCol>
                <a:gridCol w="1532625">
                  <a:extLst>
                    <a:ext uri="{9D8B030D-6E8A-4147-A177-3AD203B41FA5}">
                      <a16:colId xmlns:a16="http://schemas.microsoft.com/office/drawing/2014/main" val="4164303755"/>
                    </a:ext>
                  </a:extLst>
                </a:gridCol>
                <a:gridCol w="1532625">
                  <a:extLst>
                    <a:ext uri="{9D8B030D-6E8A-4147-A177-3AD203B41FA5}">
                      <a16:colId xmlns:a16="http://schemas.microsoft.com/office/drawing/2014/main" val="1531528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8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Salgsinntekt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+15 000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+13 000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5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Var 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-7800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2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b="1" dirty="0" err="1"/>
                        <a:t>Dekningsbidr</a:t>
                      </a:r>
                      <a:r>
                        <a:rPr lang="nb-NO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+4000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+6000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+5200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8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Betalbare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-2200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Endring </a:t>
                      </a:r>
                      <a:r>
                        <a:rPr lang="nb-NO" dirty="0" err="1"/>
                        <a:t>ArbKap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-1500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-750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+1950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78765"/>
                  </a:ext>
                </a:extLst>
              </a:tr>
              <a:tr h="267508">
                <a:tc>
                  <a:txBody>
                    <a:bodyPr/>
                    <a:lstStyle/>
                    <a:p>
                      <a:r>
                        <a:rPr lang="nb-NO" b="1" dirty="0"/>
                        <a:t>Kontantstrøm fra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6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Inv./utrangering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+5096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51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Kontantstrøm til TK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+4100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03080"/>
                  </a:ext>
                </a:extLst>
              </a:tr>
            </a:tbl>
          </a:graphicData>
        </a:graphic>
      </p:graphicFrame>
      <p:sp>
        <p:nvSpPr>
          <p:cNvPr id="3" name="Rektangel 2">
            <a:extLst>
              <a:ext uri="{FF2B5EF4-FFF2-40B4-BE49-F238E27FC236}">
                <a16:creationId xmlns:a16="http://schemas.microsoft.com/office/drawing/2014/main" id="{AD90A9AB-718D-8E32-5849-FEAA3ECC55BF}"/>
              </a:ext>
            </a:extLst>
          </p:cNvPr>
          <p:cNvSpPr/>
          <p:nvPr/>
        </p:nvSpPr>
        <p:spPr>
          <a:xfrm>
            <a:off x="551384" y="5498148"/>
            <a:ext cx="754643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rgbClr val="FF0000"/>
              </a:solidFill>
            </a:endParaRPr>
          </a:p>
          <a:p>
            <a:pPr algn="ctr"/>
            <a:endParaRPr lang="nb-NO" dirty="0">
              <a:solidFill>
                <a:srgbClr val="FF0000"/>
              </a:solidFill>
            </a:endParaRPr>
          </a:p>
          <a:p>
            <a:r>
              <a:rPr lang="nb-NO" dirty="0">
                <a:solidFill>
                  <a:srgbClr val="FF0000"/>
                </a:solidFill>
              </a:rPr>
              <a:t>T0: 15% av (0 – 10 000)</a:t>
            </a:r>
          </a:p>
          <a:p>
            <a:r>
              <a:rPr lang="nb-NO" dirty="0">
                <a:solidFill>
                  <a:srgbClr val="FF0000"/>
                </a:solidFill>
              </a:rPr>
              <a:t>T1: 15% av (10 000 – 15 000)</a:t>
            </a:r>
          </a:p>
          <a:p>
            <a:r>
              <a:rPr lang="nb-NO" dirty="0">
                <a:solidFill>
                  <a:srgbClr val="FF0000"/>
                </a:solidFill>
              </a:rPr>
              <a:t>T2: 15% av (15 000 – 13 000)</a:t>
            </a:r>
          </a:p>
          <a:p>
            <a:r>
              <a:rPr lang="nb-NO" dirty="0">
                <a:solidFill>
                  <a:srgbClr val="FF0000"/>
                </a:solidFill>
              </a:rPr>
              <a:t>T3: 15% av (13 000 – 0)</a:t>
            </a:r>
          </a:p>
          <a:p>
            <a:pPr algn="ctr"/>
            <a:r>
              <a:rPr lang="nb-NO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8B2E64FD-C5F6-3C68-AC00-684999CAE491}"/>
              </a:ext>
            </a:extLst>
          </p:cNvPr>
          <p:cNvCxnSpPr>
            <a:cxnSpLocks/>
          </p:cNvCxnSpPr>
          <p:nvPr/>
        </p:nvCxnSpPr>
        <p:spPr>
          <a:xfrm flipV="1">
            <a:off x="3013937" y="4293096"/>
            <a:ext cx="849815" cy="135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56B826E3-86D8-F8A0-FB6C-AFCE7E334B57}"/>
              </a:ext>
            </a:extLst>
          </p:cNvPr>
          <p:cNvCxnSpPr>
            <a:cxnSpLocks/>
          </p:cNvCxnSpPr>
          <p:nvPr/>
        </p:nvCxnSpPr>
        <p:spPr>
          <a:xfrm flipV="1">
            <a:off x="3590001" y="4293096"/>
            <a:ext cx="1785919" cy="164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E38BE9CC-E7E3-6D27-7A47-31B0BFEA5413}"/>
              </a:ext>
            </a:extLst>
          </p:cNvPr>
          <p:cNvCxnSpPr>
            <a:cxnSpLocks/>
          </p:cNvCxnSpPr>
          <p:nvPr/>
        </p:nvCxnSpPr>
        <p:spPr>
          <a:xfrm flipV="1">
            <a:off x="3590001" y="4221088"/>
            <a:ext cx="3082063" cy="2004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17FE50A2-8FE5-7F44-9B2C-6034C79850BC}"/>
              </a:ext>
            </a:extLst>
          </p:cNvPr>
          <p:cNvCxnSpPr>
            <a:cxnSpLocks/>
          </p:cNvCxnSpPr>
          <p:nvPr/>
        </p:nvCxnSpPr>
        <p:spPr>
          <a:xfrm flipV="1">
            <a:off x="3438844" y="4301901"/>
            <a:ext cx="4785457" cy="222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57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C28297-BA41-7C16-E758-2F2AFDA98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Eksempel på kontantstrømberegning før skatt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68E2F524-2A84-9E2A-0C31-7975D859E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264612"/>
              </p:ext>
            </p:extLst>
          </p:nvPr>
        </p:nvGraphicFramePr>
        <p:xfrm>
          <a:off x="677863" y="2160588"/>
          <a:ext cx="859630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9825">
                  <a:extLst>
                    <a:ext uri="{9D8B030D-6E8A-4147-A177-3AD203B41FA5}">
                      <a16:colId xmlns:a16="http://schemas.microsoft.com/office/drawing/2014/main" val="2743406410"/>
                    </a:ext>
                  </a:extLst>
                </a:gridCol>
                <a:gridCol w="1388609">
                  <a:extLst>
                    <a:ext uri="{9D8B030D-6E8A-4147-A177-3AD203B41FA5}">
                      <a16:colId xmlns:a16="http://schemas.microsoft.com/office/drawing/2014/main" val="1848857853"/>
                    </a:ext>
                  </a:extLst>
                </a:gridCol>
                <a:gridCol w="1532625">
                  <a:extLst>
                    <a:ext uri="{9D8B030D-6E8A-4147-A177-3AD203B41FA5}">
                      <a16:colId xmlns:a16="http://schemas.microsoft.com/office/drawing/2014/main" val="1499369952"/>
                    </a:ext>
                  </a:extLst>
                </a:gridCol>
                <a:gridCol w="1532625">
                  <a:extLst>
                    <a:ext uri="{9D8B030D-6E8A-4147-A177-3AD203B41FA5}">
                      <a16:colId xmlns:a16="http://schemas.microsoft.com/office/drawing/2014/main" val="4164303755"/>
                    </a:ext>
                  </a:extLst>
                </a:gridCol>
                <a:gridCol w="1532625">
                  <a:extLst>
                    <a:ext uri="{9D8B030D-6E8A-4147-A177-3AD203B41FA5}">
                      <a16:colId xmlns:a16="http://schemas.microsoft.com/office/drawing/2014/main" val="1531528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T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8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Salgsinntekt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+15 000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+13 000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5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Var kost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-7800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2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b="1" dirty="0" err="1"/>
                        <a:t>Dekningsbidr</a:t>
                      </a:r>
                      <a:r>
                        <a:rPr lang="nb-NO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+4000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+6000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+5200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8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Betalbare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-2200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9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Endring </a:t>
                      </a:r>
                      <a:r>
                        <a:rPr lang="nb-NO" dirty="0" err="1"/>
                        <a:t>ArbKap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78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b="1" dirty="0"/>
                        <a:t>Kontantstrøm fra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-1500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+1050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+4100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1" dirty="0"/>
                        <a:t>+4950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6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Inv./utrangering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+5096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51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Kontantstrøm til TK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-9500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+4100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+10046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03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664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Eksempel på kontantstrømberegning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0" indent="-457200">
              <a:buAutoNum type="arabicPeriod"/>
            </a:pPr>
            <a:r>
              <a:rPr lang="nb-NO" dirty="0"/>
              <a:t>Salgsinntekter på tidspunkt 1-3: 10 000, 15 000, 13 000</a:t>
            </a:r>
          </a:p>
          <a:p>
            <a:pPr marL="571500" indent="-457200">
              <a:buAutoNum type="arabicPeriod"/>
            </a:pPr>
            <a:r>
              <a:rPr lang="nb-NO" dirty="0"/>
              <a:t>Variable kostnader: 60% av salgsinntekter</a:t>
            </a:r>
          </a:p>
          <a:p>
            <a:pPr marL="571500" indent="-457200">
              <a:buAutoNum type="arabicPeriod"/>
            </a:pPr>
            <a:r>
              <a:rPr lang="nb-NO" dirty="0"/>
              <a:t>Betalbare faste kostnader: 2 200 i hver periode</a:t>
            </a:r>
          </a:p>
          <a:p>
            <a:pPr marL="571500" indent="-457200">
              <a:buAutoNum type="arabicPeriod"/>
            </a:pPr>
            <a:r>
              <a:rPr lang="nb-NO" dirty="0"/>
              <a:t>Investering tidspunkt 0: 8 000</a:t>
            </a:r>
          </a:p>
          <a:p>
            <a:pPr marL="571500" indent="-457200">
              <a:buAutoNum type="arabicPeriod"/>
            </a:pPr>
            <a:r>
              <a:rPr lang="nb-NO" dirty="0"/>
              <a:t>Arbeidskapitalbehov: 15% av periodens salg, tilgjengelig ved begynnelsen av perioden. For å dekke kundefordringer og lagerhold. </a:t>
            </a:r>
          </a:p>
          <a:p>
            <a:pPr marL="571500" indent="-457200">
              <a:buAutoNum type="arabicPeriod"/>
            </a:pPr>
            <a:r>
              <a:rPr lang="nb-NO" dirty="0">
                <a:solidFill>
                  <a:srgbClr val="FF0000"/>
                </a:solidFill>
              </a:rPr>
              <a:t>Årlige skattemessige avskrivninger er på 20% saldoavskrivninger</a:t>
            </a:r>
          </a:p>
          <a:p>
            <a:pPr marL="571500" indent="-457200">
              <a:buAutoNum type="arabicPeriod"/>
            </a:pPr>
            <a:r>
              <a:rPr lang="nb-NO" dirty="0"/>
              <a:t>Antatt restverdi på investeringen er på tidspunkt 3: 5 096</a:t>
            </a:r>
          </a:p>
          <a:p>
            <a:pPr marL="571500" indent="-457200">
              <a:buAutoNum type="arabicPeriod"/>
            </a:pPr>
            <a:r>
              <a:rPr lang="nb-NO" dirty="0">
                <a:solidFill>
                  <a:srgbClr val="FF0000"/>
                </a:solidFill>
              </a:rPr>
              <a:t>Skattesats: 25%</a:t>
            </a:r>
          </a:p>
          <a:p>
            <a:pPr marL="571500" indent="-457200"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38178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med skatt?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700808"/>
            <a:ext cx="8784976" cy="4023360"/>
          </a:xfrm>
        </p:spPr>
        <p:txBody>
          <a:bodyPr>
            <a:normAutofit/>
          </a:bodyPr>
          <a:lstStyle/>
          <a:p>
            <a:r>
              <a:rPr lang="nb-NO" sz="2400" dirty="0"/>
              <a:t>Litt krøkkete</a:t>
            </a:r>
          </a:p>
          <a:p>
            <a:r>
              <a:rPr lang="nb-NO" sz="2400" dirty="0"/>
              <a:t>Skattbart overskudd må justeres for avskrivninger</a:t>
            </a:r>
          </a:p>
          <a:p>
            <a:r>
              <a:rPr lang="nb-NO" sz="2400" dirty="0"/>
              <a:t>Saldoavskrivning (%), som kan kostnadsføres underveis</a:t>
            </a:r>
          </a:p>
          <a:p>
            <a:r>
              <a:rPr lang="nb-NO" sz="2400" dirty="0"/>
              <a:t>Restverdien settes opp mot salgsverdien: gevinst/tap ved salg beskattes</a:t>
            </a:r>
          </a:p>
          <a:p>
            <a:r>
              <a:rPr lang="nb-NO" sz="2400" dirty="0"/>
              <a:t>Kort oppsummert:</a:t>
            </a:r>
          </a:p>
          <a:p>
            <a:pPr lvl="1"/>
            <a:r>
              <a:rPr lang="nb-NO" sz="2000" dirty="0"/>
              <a:t>Skattbart overskudd = Dekningsbidrag – betalbare FK – avskrivninger – salg/tap av utstyr, skal skattes i hver periode (Tabell 14.3)</a:t>
            </a:r>
          </a:p>
        </p:txBody>
      </p:sp>
    </p:spTree>
    <p:extLst>
      <p:ext uri="{BB962C8B-B14F-4D97-AF65-F5344CB8AC3E}">
        <p14:creationId xmlns:p14="http://schemas.microsoft.com/office/powerpoint/2010/main" val="89245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16A00D-BB53-8988-A052-0C1DDB61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292494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nb-NO" dirty="0"/>
              <a:t>Kapitalbehov og finansiering (kap. 15)</a:t>
            </a:r>
          </a:p>
        </p:txBody>
      </p:sp>
    </p:spTree>
    <p:extLst>
      <p:ext uri="{BB962C8B-B14F-4D97-AF65-F5344CB8AC3E}">
        <p14:creationId xmlns:p14="http://schemas.microsoft.com/office/powerpoint/2010/main" val="583670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07D2E02-221D-459D-8F3B-C3986A608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8" name="Picture 4" descr="Why is the SAT/ACT important?">
            <a:extLst>
              <a:ext uri="{FF2B5EF4-FFF2-40B4-BE49-F238E27FC236}">
                <a16:creationId xmlns:a16="http://schemas.microsoft.com/office/drawing/2014/main" id="{C2102D12-6C0D-4AF1-9182-D1928E0A0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980728"/>
            <a:ext cx="8039252" cy="536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01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70464" y="714909"/>
            <a:ext cx="8596668" cy="1320800"/>
          </a:xfrm>
        </p:spPr>
        <p:txBody>
          <a:bodyPr/>
          <a:lstStyle/>
          <a:p>
            <a:r>
              <a:rPr lang="nb-NO" dirty="0"/>
              <a:t>Prosjekt</a:t>
            </a:r>
            <a:endParaRPr lang="en-US" dirty="0"/>
          </a:p>
        </p:txBody>
      </p:sp>
      <p:graphicFrame>
        <p:nvGraphicFramePr>
          <p:cNvPr id="4" name="Tabell 6">
            <a:extLst>
              <a:ext uri="{FF2B5EF4-FFF2-40B4-BE49-F238E27FC236}">
                <a16:creationId xmlns:a16="http://schemas.microsoft.com/office/drawing/2014/main" id="{F5BE3609-6DFE-6F01-7BE8-BEEBCFF4C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1995"/>
              </p:ext>
            </p:extLst>
          </p:nvPr>
        </p:nvGraphicFramePr>
        <p:xfrm>
          <a:off x="966649" y="2872740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869951212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1759228226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1599490387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3624069335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920167511"/>
                    </a:ext>
                  </a:extLst>
                </a:gridCol>
                <a:gridCol w="1164749">
                  <a:extLst>
                    <a:ext uri="{9D8B030D-6E8A-4147-A177-3AD203B41FA5}">
                      <a16:colId xmlns:a16="http://schemas.microsoft.com/office/drawing/2014/main" val="1907863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Prosjekt/tidspunkt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26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Prosjekt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98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48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Investeringsanalyse i perspektiv</a:t>
            </a:r>
          </a:p>
        </p:txBody>
      </p:sp>
      <p:pic>
        <p:nvPicPr>
          <p:cNvPr id="4" name="Picture 2" descr="C:\Users\mariam\Desktop\PPT\fig 4.7-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1" y="1737362"/>
            <a:ext cx="6794507" cy="360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ktangel 2"/>
          <p:cNvSpPr/>
          <p:nvPr/>
        </p:nvSpPr>
        <p:spPr>
          <a:xfrm>
            <a:off x="5951984" y="2276872"/>
            <a:ext cx="3240360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5892853" y="5249592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Hvor kommer pengene våre fra?</a:t>
            </a:r>
          </a:p>
        </p:txBody>
      </p:sp>
    </p:spTree>
    <p:extLst>
      <p:ext uri="{BB962C8B-B14F-4D97-AF65-F5344CB8AC3E}">
        <p14:creationId xmlns:p14="http://schemas.microsoft.com/office/powerpoint/2010/main" val="3723967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Investeringsanalyse i perspektiv</a:t>
            </a:r>
          </a:p>
        </p:txBody>
      </p:sp>
      <p:pic>
        <p:nvPicPr>
          <p:cNvPr id="4" name="Picture 2" descr="C:\Users\mariam\Desktop\PPT\fig 4.7-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1" y="1737362"/>
            <a:ext cx="6794507" cy="360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ktangel 2"/>
          <p:cNvSpPr/>
          <p:nvPr/>
        </p:nvSpPr>
        <p:spPr>
          <a:xfrm>
            <a:off x="3071664" y="2276872"/>
            <a:ext cx="2880320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2904909" y="5176186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Hva har vi fått ut av pengene?</a:t>
            </a:r>
          </a:p>
        </p:txBody>
      </p:sp>
    </p:spTree>
    <p:extLst>
      <p:ext uri="{BB962C8B-B14F-4D97-AF65-F5344CB8AC3E}">
        <p14:creationId xmlns:p14="http://schemas.microsoft.com/office/powerpoint/2010/main" val="1049032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 virksomhet trenger kapital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844824"/>
            <a:ext cx="8596668" cy="3880773"/>
          </a:xfrm>
        </p:spPr>
        <p:txBody>
          <a:bodyPr>
            <a:normAutofit/>
          </a:bodyPr>
          <a:lstStyle/>
          <a:p>
            <a:r>
              <a:rPr lang="nb-NO" sz="2400" dirty="0"/>
              <a:t>To hovedgrunner:</a:t>
            </a:r>
          </a:p>
          <a:p>
            <a:pPr marL="715518" lvl="1" indent="-514350">
              <a:buFont typeface="+mj-lt"/>
              <a:buAutoNum type="arabicPeriod"/>
            </a:pPr>
            <a:r>
              <a:rPr lang="nb-NO" sz="2400" b="1" dirty="0"/>
              <a:t>Investeringer:</a:t>
            </a:r>
            <a:r>
              <a:rPr lang="nb-NO" sz="2400" dirty="0"/>
              <a:t> Dyre anskaffelser som tjener bedriften over tid. </a:t>
            </a:r>
            <a:r>
              <a:rPr lang="nb-NO" sz="2400" i="1" dirty="0"/>
              <a:t>Maskiner, utstyr ol.</a:t>
            </a:r>
            <a:endParaRPr lang="nb-NO" sz="2400" dirty="0"/>
          </a:p>
          <a:p>
            <a:pPr marL="715518" lvl="1" indent="-514350">
              <a:buFont typeface="+mj-lt"/>
              <a:buAutoNum type="arabicPeriod"/>
            </a:pPr>
            <a:r>
              <a:rPr lang="nb-NO" sz="2400" b="1" dirty="0"/>
              <a:t>Drift:</a:t>
            </a:r>
            <a:r>
              <a:rPr lang="nb-NO" sz="2400" dirty="0"/>
              <a:t> </a:t>
            </a:r>
          </a:p>
          <a:p>
            <a:pPr marL="841248" lvl="2" indent="-457200">
              <a:buFont typeface="+mj-lt"/>
              <a:buAutoNum type="alphaLcParenR"/>
            </a:pPr>
            <a:r>
              <a:rPr lang="nb-NO" sz="2400" dirty="0"/>
              <a:t>F.eks. varelager, kreditt, likviditetsreserve for å dekke regninger og kostnader som påløper før produktene faktureres</a:t>
            </a:r>
          </a:p>
          <a:p>
            <a:pPr marL="841248" lvl="2" indent="-457200">
              <a:buFont typeface="+mj-lt"/>
              <a:buAutoNum type="alphaLcParenR"/>
            </a:pPr>
            <a:r>
              <a:rPr lang="nb-NO" sz="2400" dirty="0"/>
              <a:t>Noe dekkes av kreditt fra leverandører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35C0BC1-4075-430F-BEBA-5EA1132A7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188640"/>
            <a:ext cx="3542995" cy="17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703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Beregning av kapitalbehov: eksempel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69002"/>
              </p:ext>
            </p:extLst>
          </p:nvPr>
        </p:nvGraphicFramePr>
        <p:xfrm>
          <a:off x="909460" y="1700808"/>
          <a:ext cx="8352928" cy="4328011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6048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Investering i to servicebiler med innredning, verktøy og deler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Kr</a:t>
                      </a:r>
                      <a:r>
                        <a:rPr lang="en-US" sz="14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750 000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Driftskapitalbehov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058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nb-NO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 </a:t>
                      </a:r>
                      <a:r>
                        <a:rPr lang="nb-NO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Varelager</a:t>
                      </a:r>
                      <a:r>
                        <a:rPr lang="nb-NO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Årlig vareforbruk er beregnet til 1 120 000, og man 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regner med en omløpshastighet på varelageret på 4, dvs. 90 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dagers gjennomsnittlig lagringstid. 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[1 120 000/360]*90= 280 000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0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b. </a:t>
                      </a:r>
                      <a:r>
                        <a:rPr lang="nb-NO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Ordrer i arbeid</a:t>
                      </a:r>
                      <a:r>
                        <a:rPr lang="nb-NO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Daglig påbeløper i gjennomsnitt kostnader for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utført ikke fakturert arbeid på kr 8000. Det går ca. 45 dager i snitt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før faktura sendes. 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8000*45= 360 000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5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c. </a:t>
                      </a:r>
                      <a:r>
                        <a:rPr lang="nb-NO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Kundefordringer</a:t>
                      </a:r>
                      <a:r>
                        <a:rPr lang="nb-NO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Man regner med et årlig salg på kr 3 600 000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og en gjennomsnittlig kredittid på 30 dager. 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[3 600 000/360]*30= 300 000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6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d. </a:t>
                      </a:r>
                      <a:r>
                        <a:rPr lang="nb-NO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Likvidreserve</a:t>
                      </a:r>
                      <a:r>
                        <a:rPr lang="nb-NO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Man ønsker en likvidreserve på kr 120 000 til å dekke svingende likvidbehov og overraskelser. 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120 000 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6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e. </a:t>
                      </a:r>
                      <a:r>
                        <a:rPr lang="nb-NO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Kortsiktige</a:t>
                      </a:r>
                      <a:r>
                        <a:rPr lang="nb-NO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nb-NO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kreditter</a:t>
                      </a:r>
                      <a:r>
                        <a:rPr lang="nb-NO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Man regner med at leverandører i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gjennomsnitt vil ha kr 320 000 til gode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-320 000 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 driftskapitalbehov 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740 000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Totalt kapitalbehov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1 490 000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485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Ulike kapitalkilder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To </a:t>
            </a:r>
            <a:r>
              <a:rPr lang="nb-NO" sz="2800" dirty="0" err="1"/>
              <a:t>hovedkapitalkilder</a:t>
            </a:r>
            <a:endParaRPr lang="nb-NO" sz="2800" dirty="0"/>
          </a:p>
          <a:p>
            <a:pPr marL="658368" lvl="1" indent="-457200">
              <a:buFont typeface="+mj-lt"/>
              <a:buAutoNum type="arabicPeriod"/>
            </a:pPr>
            <a:r>
              <a:rPr lang="nb-NO" sz="2400" dirty="0"/>
              <a:t>Egenkapital</a:t>
            </a:r>
          </a:p>
          <a:p>
            <a:pPr marL="658368" lvl="1" indent="-457200">
              <a:buFont typeface="+mj-lt"/>
              <a:buAutoNum type="arabicPeriod"/>
            </a:pPr>
            <a:r>
              <a:rPr lang="nb-NO" sz="2400" dirty="0"/>
              <a:t>Gjeld</a:t>
            </a:r>
          </a:p>
          <a:p>
            <a:endParaRPr lang="nb-NO" sz="2800" dirty="0"/>
          </a:p>
          <a:p>
            <a:r>
              <a:rPr lang="nb-NO" sz="2800" dirty="0"/>
              <a:t>I noen tilfeller er det også ulike tilskuddsordninger</a:t>
            </a:r>
          </a:p>
          <a:p>
            <a:pPr lvl="1"/>
            <a:r>
              <a:rPr lang="nb-NO" sz="2400" dirty="0"/>
              <a:t>Se altinn.no</a:t>
            </a:r>
          </a:p>
        </p:txBody>
      </p:sp>
    </p:spTree>
    <p:extLst>
      <p:ext uri="{BB962C8B-B14F-4D97-AF65-F5344CB8AC3E}">
        <p14:creationId xmlns:p14="http://schemas.microsoft.com/office/powerpoint/2010/main" val="2675363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Ulike kapitalkilder: Egenkapital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63352" y="1417320"/>
            <a:ext cx="9213427" cy="4023360"/>
          </a:xfrm>
        </p:spPr>
        <p:txBody>
          <a:bodyPr>
            <a:noAutofit/>
          </a:bodyPr>
          <a:lstStyle/>
          <a:p>
            <a:pPr lvl="1"/>
            <a:r>
              <a:rPr lang="nb-NO" sz="2200" dirty="0"/>
              <a:t>Tilføres fra eierne</a:t>
            </a:r>
          </a:p>
          <a:p>
            <a:pPr lvl="1"/>
            <a:r>
              <a:rPr lang="nb-NO" sz="2200" dirty="0"/>
              <a:t>Ved oppstart bør vi ha minst 30% av forventet kapitalbehov dekket av egenkapital</a:t>
            </a:r>
          </a:p>
          <a:p>
            <a:pPr lvl="2"/>
            <a:r>
              <a:rPr lang="nb-NO" sz="2200" dirty="0"/>
              <a:t>Mål på bedriftens soliditet (evne til å tåle tap før kreditorene må lide)</a:t>
            </a:r>
          </a:p>
          <a:p>
            <a:pPr lvl="1"/>
            <a:r>
              <a:rPr lang="nb-NO" sz="2200" dirty="0"/>
              <a:t>Man kan øke egenkapitalen om bedriften skaper overskudd og eierne ikke tar ut dette i utbytte (øke soliditet)</a:t>
            </a:r>
          </a:p>
          <a:p>
            <a:pPr lvl="1"/>
            <a:r>
              <a:rPr lang="nb-NO" sz="2200" dirty="0"/>
              <a:t>Egenkapitalen er dårligst sikret mot tap </a:t>
            </a:r>
          </a:p>
          <a:p>
            <a:pPr lvl="2"/>
            <a:r>
              <a:rPr lang="nb-NO" sz="2200" dirty="0"/>
              <a:t>Større risiko =&gt; mer godtgjørelse (gjennom utbytte til eierne)</a:t>
            </a:r>
          </a:p>
          <a:p>
            <a:pPr lvl="3"/>
            <a:r>
              <a:rPr lang="nb-NO" sz="2200" dirty="0"/>
              <a:t>Sammenlignet med lån</a:t>
            </a:r>
          </a:p>
          <a:p>
            <a:pPr lvl="1"/>
            <a:r>
              <a:rPr lang="nb-NO" sz="2200" dirty="0"/>
              <a:t>Fordel med egenkapital: Fleksibilitet - kan redusere og eventuelt droppe utbytte i pressede situasjoner </a:t>
            </a:r>
          </a:p>
          <a:p>
            <a:pPr marL="914400" lvl="2" indent="0">
              <a:buNone/>
            </a:pP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055224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Ulike kapitalkilder: Gjeld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51384" y="1556792"/>
            <a:ext cx="8596668" cy="3880773"/>
          </a:xfrm>
        </p:spPr>
        <p:txBody>
          <a:bodyPr>
            <a:noAutofit/>
          </a:bodyPr>
          <a:lstStyle/>
          <a:p>
            <a:r>
              <a:rPr lang="nb-NO" sz="2400" dirty="0"/>
              <a:t>Lån og ulike kreditter</a:t>
            </a:r>
          </a:p>
          <a:p>
            <a:pPr lvl="1"/>
            <a:r>
              <a:rPr lang="nb-NO" dirty="0"/>
              <a:t>Lån belastes med renter</a:t>
            </a:r>
          </a:p>
          <a:p>
            <a:pPr lvl="2"/>
            <a:r>
              <a:rPr lang="nb-NO" sz="2400" dirty="0"/>
              <a:t>Banklån (banker er ofte lite risikovillige) </a:t>
            </a:r>
          </a:p>
          <a:p>
            <a:pPr lvl="1"/>
            <a:r>
              <a:rPr lang="nb-NO" dirty="0"/>
              <a:t>Kreditter kan være rentefrie</a:t>
            </a:r>
          </a:p>
          <a:p>
            <a:pPr lvl="2"/>
            <a:r>
              <a:rPr lang="nb-NO" sz="2400" dirty="0"/>
              <a:t>Leverandørgjeld, skyldig mva. osv.</a:t>
            </a:r>
          </a:p>
          <a:p>
            <a:pPr lvl="1"/>
            <a:r>
              <a:rPr lang="nb-NO" dirty="0"/>
              <a:t>Begge deler er gjeld</a:t>
            </a:r>
          </a:p>
          <a:p>
            <a:pPr lvl="1"/>
            <a:r>
              <a:rPr lang="nb-NO" dirty="0"/>
              <a:t>Gjeld som forfaller lengre frem enn 12 mnd. er langsiktig</a:t>
            </a:r>
          </a:p>
          <a:p>
            <a:pPr lvl="1"/>
            <a:r>
              <a:rPr lang="nb-NO" dirty="0"/>
              <a:t>Innovasjon Norge gir også ulike lån og tilskudd</a:t>
            </a:r>
          </a:p>
          <a:p>
            <a:r>
              <a:rPr lang="nb-NO" sz="2400" dirty="0"/>
              <a:t>«Billigere» enn EK, men mer risikabelt på nedsiden</a:t>
            </a:r>
            <a:r>
              <a:rPr lang="nb-NO" sz="3200" dirty="0"/>
              <a:t> </a:t>
            </a:r>
          </a:p>
          <a:p>
            <a:pPr lvl="1"/>
            <a:endParaRPr lang="nb-NO" sz="2800" dirty="0"/>
          </a:p>
        </p:txBody>
      </p:sp>
    </p:spTree>
    <p:extLst>
      <p:ext uri="{BB962C8B-B14F-4D97-AF65-F5344CB8AC3E}">
        <p14:creationId xmlns:p14="http://schemas.microsoft.com/office/powerpoint/2010/main" val="392368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Beregning av kapitalbehov: eksempel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856951"/>
              </p:ext>
            </p:extLst>
          </p:nvPr>
        </p:nvGraphicFramePr>
        <p:xfrm>
          <a:off x="909460" y="1700808"/>
          <a:ext cx="8352928" cy="4328011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6048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Investering i to servicebiler med innredning, verktøy og deler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Kr</a:t>
                      </a:r>
                      <a:r>
                        <a:rPr lang="en-US" sz="14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750 000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Driftskapitalbehov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0058">
                <a:tc>
                  <a:txBody>
                    <a:bodyPr/>
                    <a:lstStyle/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nb-NO" sz="14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 </a:t>
                      </a:r>
                      <a:r>
                        <a:rPr lang="nb-NO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Varelager</a:t>
                      </a:r>
                      <a:r>
                        <a:rPr lang="nb-NO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Årlig vareforbruk er beregnet til 1 120 000, og man 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regner med en omløpshastighet på varelageret på 4, dvs. 90 </a:t>
                      </a:r>
                    </a:p>
                    <a:p>
                      <a:pPr mar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dagers gjennomsnittlig lagringstid. 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[1 120 000/360]*90= 280 000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0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b. </a:t>
                      </a:r>
                      <a:r>
                        <a:rPr lang="nb-NO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Ordrer i arbeid</a:t>
                      </a:r>
                      <a:r>
                        <a:rPr lang="nb-NO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Daglig påbeløper i gjennomsnitt kostnader for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utført ikke fakturert arbeid på kr 8000. Det går ca. 45 dager i snitt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før faktura sendes. 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8000*45= 360 000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5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c. </a:t>
                      </a:r>
                      <a:r>
                        <a:rPr lang="nb-NO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Kundefordringer</a:t>
                      </a:r>
                      <a:r>
                        <a:rPr lang="nb-NO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Man regner med et årlig salg på kr 3 600 000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og en gjennomsnittlig kredittid på 30 dager. 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[3 600 000/360]*30= 300 000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6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d. </a:t>
                      </a:r>
                      <a:r>
                        <a:rPr lang="nb-NO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Likvidreserve</a:t>
                      </a:r>
                      <a:r>
                        <a:rPr lang="nb-NO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Man ønsker en likvidreserve på kr 120 000 til å dekke svingende likvidbehov og overraskelser. 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120 000 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6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e. </a:t>
                      </a:r>
                      <a:r>
                        <a:rPr lang="nb-NO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Kortsiktige</a:t>
                      </a:r>
                      <a:r>
                        <a:rPr lang="nb-NO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nb-NO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kreditter</a:t>
                      </a:r>
                      <a:r>
                        <a:rPr lang="nb-NO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Man regner med at leverandører i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gjennomsnitt vil ha kr 320 000 til gode</a:t>
                      </a:r>
                      <a:endParaRPr lang="en-US" sz="14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-320 000 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 driftskapitalbehov 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740 000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b-NO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Totalt kapitalbehov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1 490 000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981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Dekning av kapitalbehov: eksempel</a:t>
            </a:r>
          </a:p>
        </p:txBody>
      </p:sp>
      <p:graphicFrame>
        <p:nvGraphicFramePr>
          <p:cNvPr id="5" name="Plassholder for innhold 4">
            <a:extLst>
              <a:ext uri="{FF2B5EF4-FFF2-40B4-BE49-F238E27FC236}">
                <a16:creationId xmlns:a16="http://schemas.microsoft.com/office/drawing/2014/main" id="{64ADCF12-0D79-473F-BC3D-D79ED2612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650466"/>
              </p:ext>
            </p:extLst>
          </p:nvPr>
        </p:nvGraphicFramePr>
        <p:xfrm>
          <a:off x="1271464" y="2132856"/>
          <a:ext cx="8568952" cy="3592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21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Til investeringer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 750 000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2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Til driftskapital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 740 000</a:t>
                      </a:r>
                      <a:endParaRPr lang="en-US" sz="18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Totalt udekket kapitalbehov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  1 490 000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2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2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 kan tenkes dekket på følgende måte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8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2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 Egenkapital skytes inn med ca. 30% av total kapitalbehov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 450 000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b. Lån gjennom bilforhandler med 4 års avdragstid på bilene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 600 000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c. Gjeldsbrevlån i banken, 10 års avdragstid, med kausjon fra foreldre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 440 000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2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 finansiering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Kr 1 490 000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264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Rentekostnader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772816"/>
            <a:ext cx="8875050" cy="4680520"/>
          </a:xfrm>
        </p:spPr>
        <p:txBody>
          <a:bodyPr>
            <a:normAutofit fontScale="92500" lnSpcReduction="20000"/>
          </a:bodyPr>
          <a:lstStyle/>
          <a:p>
            <a:r>
              <a:rPr lang="nb-NO" sz="2800" dirty="0">
                <a:solidFill>
                  <a:schemeClr val="bg1">
                    <a:lumMod val="50000"/>
                  </a:schemeClr>
                </a:solidFill>
              </a:rPr>
              <a:t>Lån kommer ofte med ulike betingelser (periodisering og kostnader)</a:t>
            </a:r>
          </a:p>
          <a:p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Hvordan sammenligne? Effektiv rente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Internrenten når alle kostnader er med = effektiv rente</a:t>
            </a:r>
          </a:p>
          <a:p>
            <a:pPr lvl="1"/>
            <a:r>
              <a:rPr lang="nb-NO" sz="2400" dirty="0"/>
              <a:t>Fra tidligere: den renten som gir nåverdi lik 0, alle kostnader inkludert</a:t>
            </a:r>
          </a:p>
          <a:p>
            <a:r>
              <a:rPr lang="nb-NO" sz="2800" dirty="0"/>
              <a:t> </a:t>
            </a:r>
            <a:r>
              <a:rPr lang="nb-NO" sz="2600" dirty="0"/>
              <a:t>For å finne internrenten (irr) kan man bruke:</a:t>
            </a:r>
          </a:p>
          <a:p>
            <a:pPr marL="0" indent="0">
              <a:buNone/>
            </a:pPr>
            <a:r>
              <a:rPr lang="nb-NO" sz="2600" dirty="0"/>
              <a:t>    		CF</a:t>
            </a:r>
            <a:r>
              <a:rPr lang="nb-NO" sz="2600" baseline="-25000" dirty="0"/>
              <a:t>0</a:t>
            </a:r>
            <a:r>
              <a:rPr lang="nb-NO" sz="2600" dirty="0"/>
              <a:t>+(CF</a:t>
            </a:r>
            <a:r>
              <a:rPr lang="nb-NO" sz="2600" baseline="-25000" dirty="0"/>
              <a:t>1</a:t>
            </a:r>
            <a:r>
              <a:rPr lang="nb-NO" sz="2600" dirty="0"/>
              <a:t>/(1+irr))+(CF</a:t>
            </a:r>
            <a:r>
              <a:rPr lang="nb-NO" sz="2600" baseline="-25000" dirty="0"/>
              <a:t>2</a:t>
            </a:r>
            <a:r>
              <a:rPr lang="nb-NO" sz="2600" dirty="0"/>
              <a:t>/(1+irr)</a:t>
            </a:r>
            <a:r>
              <a:rPr lang="nb-NO" sz="2600" baseline="30000" dirty="0"/>
              <a:t>2</a:t>
            </a:r>
            <a:r>
              <a:rPr lang="nb-NO" sz="2600" dirty="0"/>
              <a:t>)+…+(</a:t>
            </a:r>
            <a:r>
              <a:rPr lang="nb-NO" sz="2600" dirty="0" err="1"/>
              <a:t>CF</a:t>
            </a:r>
            <a:r>
              <a:rPr lang="nb-NO" sz="2600" baseline="-25000" dirty="0" err="1"/>
              <a:t>n</a:t>
            </a:r>
            <a:r>
              <a:rPr lang="nb-NO" sz="2600" dirty="0"/>
              <a:t>/(1+irr)</a:t>
            </a:r>
            <a:r>
              <a:rPr lang="nb-NO" sz="2600" baseline="30000" dirty="0"/>
              <a:t>n</a:t>
            </a:r>
            <a:r>
              <a:rPr lang="nb-NO" sz="2600" dirty="0"/>
              <a:t>)=0</a:t>
            </a:r>
            <a:endParaRPr lang="nb-NO" sz="2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To ting en særlig må være oppmerksom på: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Kostnader/gebyrer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</a:schemeClr>
                </a:solidFill>
              </a:rPr>
              <a:t>Periodisering</a:t>
            </a:r>
          </a:p>
        </p:txBody>
      </p:sp>
    </p:spTree>
    <p:extLst>
      <p:ext uri="{BB962C8B-B14F-4D97-AF65-F5344CB8AC3E}">
        <p14:creationId xmlns:p14="http://schemas.microsoft.com/office/powerpoint/2010/main" val="34334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7F2744-73A7-D244-B761-6795B601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 oss teste at det virker </a:t>
            </a:r>
            <a:r>
              <a:rPr lang="nb-NO" dirty="0">
                <a:sym typeface="Wingdings" panose="05000000000000000000" pitchFamily="2" charset="2"/>
              </a:rPr>
              <a:t>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E196E31B-7308-379E-3D61-4B7EA73FB6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nb-NO" sz="2800" dirty="0"/>
                  <a:t>Nåverdien: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sSup>
                            <m:sSupPr>
                              <m:ctrlPr>
                                <a:rPr lang="nb-NO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1.10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1.10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1.10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1.10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nb-NO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=1268</m:t>
                      </m:r>
                    </m:oMath>
                  </m:oMathPara>
                </a14:m>
                <a:endParaRPr lang="nb-NO" sz="2800" b="0" dirty="0"/>
              </a:p>
              <a:p>
                <a:r>
                  <a:rPr lang="nb-NO" dirty="0"/>
                  <a:t>Nåverdi av en annuitet:</a:t>
                </a:r>
                <a14:m>
                  <m:oMath xmlns:m="http://schemas.openxmlformats.org/officeDocument/2006/math">
                    <m:r>
                      <a:rPr lang="nb-N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𝐶𝐹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endParaRPr lang="nb-NO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1268=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𝐶𝐹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d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d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b-N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1268=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𝐶𝐹</m:t>
                      </m:r>
                      <m:r>
                        <a:rPr lang="nb-NO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3.17</m:t>
                      </m:r>
                    </m:oMath>
                  </m:oMathPara>
                </a14:m>
                <a:endParaRPr lang="nb-NO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𝐶𝐹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1268</m:t>
                          </m:r>
                        </m:num>
                        <m:den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3.17</m:t>
                          </m:r>
                        </m:den>
                      </m:f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nb-NO" b="0" dirty="0"/>
              </a:p>
              <a:p>
                <a:pPr marL="0" indent="0">
                  <a:buNone/>
                </a:pPr>
                <a:endParaRPr lang="nb-NO" sz="2800" b="0" dirty="0"/>
              </a:p>
              <a:p>
                <a:pPr marL="0" indent="0">
                  <a:buNone/>
                </a:pPr>
                <a:endParaRPr lang="nb-NO" sz="2800" b="0" dirty="0"/>
              </a:p>
              <a:p>
                <a:pPr marL="0" indent="0">
                  <a:buNone/>
                </a:pPr>
                <a:endParaRPr lang="nb-NO" sz="2800" b="0" dirty="0"/>
              </a:p>
              <a:p>
                <a:pPr marL="0" indent="0">
                  <a:buNone/>
                </a:pPr>
                <a:endParaRPr lang="nb-NO" sz="2800" b="0" dirty="0"/>
              </a:p>
              <a:p>
                <a:pPr marL="0" indent="0">
                  <a:buNone/>
                </a:pPr>
                <a:endParaRPr lang="nb-NO" sz="2800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E196E31B-7308-379E-3D61-4B7EA73FB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314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31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51384" y="460902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nb-NO" dirty="0"/>
              <a:t>Effektiv rente: eksempel på kostnader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23392" y="1556792"/>
            <a:ext cx="8229600" cy="5013176"/>
          </a:xfrm>
        </p:spPr>
        <p:txBody>
          <a:bodyPr>
            <a:normAutofit fontScale="92500" lnSpcReduction="20000"/>
          </a:bodyPr>
          <a:lstStyle/>
          <a:p>
            <a:r>
              <a:rPr lang="nb-NO" dirty="0"/>
              <a:t>F.eks. et prosjekt med lån på 30 000</a:t>
            </a:r>
          </a:p>
          <a:p>
            <a:pPr lvl="1"/>
            <a:r>
              <a:rPr lang="nb-NO" dirty="0"/>
              <a:t>Skal tilbakebetales i tre like store årlige beløp</a:t>
            </a:r>
          </a:p>
          <a:p>
            <a:pPr marL="457200" lvl="1" indent="0">
              <a:buNone/>
            </a:pPr>
            <a:r>
              <a:rPr lang="nb-NO" dirty="0"/>
              <a:t>+ termingebyrer og etableringsgebyrer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r>
              <a:rPr lang="nb-NO" dirty="0"/>
              <a:t>Svar: 27,43%</a:t>
            </a:r>
          </a:p>
        </p:txBody>
      </p:sp>
      <p:pic>
        <p:nvPicPr>
          <p:cNvPr id="4" name="Picture 2" descr="C:\Users\mariam\Desktop\PPT\tab 5.1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t="10739" r="1836" b="14405"/>
          <a:stretch/>
        </p:blipFill>
        <p:spPr bwMode="auto">
          <a:xfrm>
            <a:off x="1054658" y="3281022"/>
            <a:ext cx="7726326" cy="202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68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Fra korttidsrente til effektiv rente p.a.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1973" y="1628800"/>
            <a:ext cx="8596668" cy="3880773"/>
          </a:xfrm>
        </p:spPr>
        <p:txBody>
          <a:bodyPr>
            <a:normAutofit/>
          </a:bodyPr>
          <a:lstStyle/>
          <a:p>
            <a:r>
              <a:rPr lang="nb-NO" sz="2800" dirty="0"/>
              <a:t>p.a. = pro anno, per år</a:t>
            </a:r>
          </a:p>
          <a:p>
            <a:r>
              <a:rPr lang="nb-NO" sz="2800" dirty="0"/>
              <a:t>Ofte må man betale renter hyppigere enn årlig. </a:t>
            </a:r>
          </a:p>
          <a:p>
            <a:pPr lvl="1"/>
            <a:r>
              <a:rPr lang="nb-NO" sz="2400" dirty="0"/>
              <a:t>F.eks. månedlig, halvårlig eller kvartalsvis</a:t>
            </a:r>
          </a:p>
          <a:p>
            <a:r>
              <a:rPr lang="nb-NO" sz="2800" dirty="0"/>
              <a:t>Om man tilbyr finansiering til 6% rente, som kreves halvårlig</a:t>
            </a:r>
          </a:p>
          <a:p>
            <a:pPr lvl="1"/>
            <a:r>
              <a:rPr lang="nb-NO" sz="2400" dirty="0"/>
              <a:t>Betaler 3% hvert halvår</a:t>
            </a:r>
          </a:p>
          <a:p>
            <a:pPr lvl="1"/>
            <a:r>
              <a:rPr lang="nb-NO" sz="2400" dirty="0"/>
              <a:t>I praksis: Lån på 100 000 =&gt; betale 3000 hvert halvår</a:t>
            </a:r>
          </a:p>
        </p:txBody>
      </p:sp>
    </p:spTree>
    <p:extLst>
      <p:ext uri="{BB962C8B-B14F-4D97-AF65-F5344CB8AC3E}">
        <p14:creationId xmlns:p14="http://schemas.microsoft.com/office/powerpoint/2010/main" val="126085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Tenk etter…	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77334" y="1844824"/>
            <a:ext cx="8596668" cy="3880773"/>
          </a:xfrm>
        </p:spPr>
        <p:txBody>
          <a:bodyPr>
            <a:normAutofit/>
          </a:bodyPr>
          <a:lstStyle/>
          <a:p>
            <a:r>
              <a:rPr lang="nb-NO" sz="2400" dirty="0"/>
              <a:t>Hvorfor tjener långiver på å inndra renter hvert halvår?</a:t>
            </a:r>
          </a:p>
        </p:txBody>
      </p:sp>
      <p:pic>
        <p:nvPicPr>
          <p:cNvPr id="5" name="Picture 2" descr="8,680 Cartoon boy thinking Vector Images - Free &amp;amp; Royalty-free Cartoon boy  thinking Vectors | Depositphotos®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669169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68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Fra korttidsrente til effektiv rente p.a.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40768"/>
                <a:ext cx="9163082" cy="5141168"/>
              </a:xfrm>
            </p:spPr>
            <p:txBody>
              <a:bodyPr>
                <a:normAutofit/>
              </a:bodyPr>
              <a:lstStyle/>
              <a:p>
                <a:r>
                  <a:rPr lang="nb-NO" sz="2400" dirty="0"/>
                  <a:t>Korttidsrenten = årsrenten/antall terminer. </a:t>
                </a:r>
              </a:p>
              <a:p>
                <a:pPr lvl="1"/>
                <a:r>
                  <a:rPr lang="nb-NO" sz="2000" dirty="0"/>
                  <a:t>12% årsrente vil nominell korttidsrente være:</a:t>
                </a:r>
              </a:p>
              <a:p>
                <a:pPr lvl="2"/>
                <a:r>
                  <a:rPr lang="nb-NO" sz="1800" dirty="0"/>
                  <a:t>6% ved halvårlig</a:t>
                </a:r>
              </a:p>
              <a:p>
                <a:pPr lvl="2"/>
                <a:r>
                  <a:rPr lang="nb-NO" sz="1800" dirty="0"/>
                  <a:t>3% ved kvartalsvis</a:t>
                </a:r>
              </a:p>
              <a:p>
                <a:pPr lvl="2"/>
                <a:r>
                  <a:rPr lang="nb-NO" sz="1800" dirty="0"/>
                  <a:t>1% ved månedlig</a:t>
                </a:r>
              </a:p>
              <a:p>
                <a:r>
                  <a:rPr lang="nb-NO" sz="2400" dirty="0"/>
                  <a:t>Formel for effektiv rente per år: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b-NO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nb-NO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nb-NO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nb-NO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nb-NO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sz="2400" dirty="0"/>
                  <a:t>: korttidsrenten; </a:t>
                </a: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b-NO" sz="2400" dirty="0"/>
                  <a:t>: antall terminer</a:t>
                </a:r>
              </a:p>
              <a:p>
                <a:r>
                  <a:rPr lang="nb-NO" sz="2400" dirty="0"/>
                  <a:t>La oss anta at en </a:t>
                </a:r>
                <a:r>
                  <a:rPr lang="nb-NO" sz="2400" dirty="0" err="1"/>
                  <a:t>lånegiver</a:t>
                </a:r>
                <a:r>
                  <a:rPr lang="nb-NO" sz="2400" dirty="0"/>
                  <a:t> krever 12% </a:t>
                </a:r>
                <a:r>
                  <a:rPr lang="nb-NO" sz="2400" dirty="0" err="1"/>
                  <a:t>p.a</a:t>
                </a:r>
                <a:r>
                  <a:rPr lang="nb-NO" sz="2400" dirty="0"/>
                  <a:t> og at det kreves halvårlige renteterminer. Da blir effektiv rente: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b-NO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1,06</m:t>
                            </m:r>
                          </m:e>
                        </m:d>
                      </m:e>
                      <m:sup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−1=0,1236</m:t>
                    </m:r>
                  </m:oMath>
                </a14:m>
                <a:r>
                  <a:rPr lang="nb-NO" sz="2400" dirty="0"/>
                  <a:t> eller 12,36 % </a:t>
                </a:r>
              </a:p>
              <a:p>
                <a:r>
                  <a:rPr lang="nb-NO" sz="2400" b="1" dirty="0"/>
                  <a:t>Hva blir effektiv rente med månedlig rentebetaling?</a:t>
                </a:r>
                <a:endParaRPr lang="nb-NO" sz="2000" b="1" dirty="0"/>
              </a:p>
            </p:txBody>
          </p:sp>
        </mc:Choice>
        <mc:Fallback xmlns=""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40768"/>
                <a:ext cx="9163082" cy="5141168"/>
              </a:xfrm>
              <a:blipFill>
                <a:blip r:embed="rId2"/>
                <a:stretch>
                  <a:fillRect l="-865" t="-949" r="-159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643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Månedlig betaling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nb-NO" sz="2400" dirty="0"/>
                  <a:t> Formel: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b-NO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4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nb-NO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nb-NO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nb-NO" sz="2400" dirty="0"/>
              </a:p>
              <a:p>
                <a:r>
                  <a:rPr lang="nb-NO" sz="2400" dirty="0"/>
                  <a:t> Antall terminer (k) = 12</a:t>
                </a:r>
              </a:p>
              <a:p>
                <a:r>
                  <a:rPr lang="nb-NO" sz="2400" dirty="0"/>
                  <a:t> 12% p.a. nominell rente – kortidsrenten blir 12%/12 = 1%</a:t>
                </a:r>
              </a:p>
              <a:p>
                <a:r>
                  <a:rPr lang="nb-NO" sz="2400" dirty="0"/>
                  <a:t> Plugge inn i formel: </a:t>
                </a:r>
                <a:r>
                  <a:rPr lang="nb-NO" sz="2400" baseline="-25000" dirty="0"/>
                  <a:t>.</a:t>
                </a:r>
                <a:r>
                  <a:rPr lang="nb-NO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b-NO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400" b="0" i="1" smtClean="0">
                                <a:latin typeface="Cambria Math" panose="02040503050406030204" pitchFamily="18" charset="0"/>
                              </a:rPr>
                              <m:t>1,06</m:t>
                            </m:r>
                          </m:e>
                        </m:d>
                      </m:e>
                      <m:sup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−1=0,1268</m:t>
                    </m:r>
                  </m:oMath>
                </a14:m>
                <a:r>
                  <a:rPr lang="nb-NO" sz="2400" dirty="0"/>
                  <a:t> </a:t>
                </a:r>
              </a:p>
              <a:p>
                <a:pPr marL="0" indent="0">
                  <a:buNone/>
                </a:pPr>
                <a:endParaRPr lang="nb-NO" sz="2400" dirty="0"/>
              </a:p>
            </p:txBody>
          </p:sp>
        </mc:Choice>
        <mc:Fallback xmlns=""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2" t="-78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8,680 Cartoon boy thinking Vector Images - Free &amp;amp; Royalty-free Cartoon boy  thinking Vectors | Depositphotos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20" y="26064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103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Fra korttidsrente til effektiv rente p.a.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708812" y="1628800"/>
            <a:ext cx="8565190" cy="4988768"/>
          </a:xfrm>
        </p:spPr>
        <p:txBody>
          <a:bodyPr>
            <a:normAutofit fontScale="77500" lnSpcReduction="20000"/>
          </a:bodyPr>
          <a:lstStyle/>
          <a:p>
            <a:r>
              <a:rPr lang="nb-NO" dirty="0"/>
              <a:t>Du får lån på 60 000</a:t>
            </a:r>
          </a:p>
          <a:p>
            <a:r>
              <a:rPr lang="nb-NO" dirty="0" err="1"/>
              <a:t>Kvartalsvise</a:t>
            </a:r>
            <a:r>
              <a:rPr lang="nb-NO" dirty="0"/>
              <a:t> forskuddsrenter basert på en nominell rente på 12% p.a. </a:t>
            </a:r>
          </a:p>
          <a:p>
            <a:r>
              <a:rPr lang="nb-NO" dirty="0"/>
              <a:t>Etableringsgebyr 500 </a:t>
            </a:r>
          </a:p>
          <a:p>
            <a:r>
              <a:rPr lang="nb-NO" dirty="0"/>
              <a:t>Termingebyr 50</a:t>
            </a:r>
          </a:p>
          <a:p>
            <a:r>
              <a:rPr lang="nb-NO" dirty="0"/>
              <a:t>Første avdrag om tre </a:t>
            </a:r>
            <a:r>
              <a:rPr lang="nb-NO" dirty="0" err="1"/>
              <a:t>mnd</a:t>
            </a:r>
            <a:endParaRPr lang="nb-NO" dirty="0"/>
          </a:p>
          <a:p>
            <a:r>
              <a:rPr lang="nb-NO" dirty="0"/>
              <a:t>Avdrag er like store og fordelt over et år</a:t>
            </a:r>
          </a:p>
          <a:p>
            <a:pPr lvl="1"/>
            <a:r>
              <a:rPr lang="nb-NO" dirty="0"/>
              <a:t>Fyll inn tabellen:</a:t>
            </a:r>
          </a:p>
          <a:p>
            <a:endParaRPr lang="nb-NO" b="1" dirty="0"/>
          </a:p>
          <a:p>
            <a:endParaRPr lang="nb-NO" b="1" dirty="0"/>
          </a:p>
          <a:p>
            <a:endParaRPr lang="nb-NO" b="1" dirty="0"/>
          </a:p>
          <a:p>
            <a:endParaRPr lang="nb-NO" b="1" dirty="0"/>
          </a:p>
          <a:p>
            <a:r>
              <a:rPr lang="nb-NO" b="1" dirty="0"/>
              <a:t>Hva er internrenten og effektiv rente? 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17222"/>
              </p:ext>
            </p:extLst>
          </p:nvPr>
        </p:nvGraphicFramePr>
        <p:xfrm>
          <a:off x="1059101" y="4365104"/>
          <a:ext cx="7920883" cy="1584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 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0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1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2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3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4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  <a:ea typeface="+mn-ea"/>
                        </a:rPr>
                        <a:t>Lån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Avdrag 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  <a:ea typeface="+mn-ea"/>
                        </a:rPr>
                        <a:t>Renter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  <a:ea typeface="Times New Roman"/>
                        </a:rPr>
                        <a:t>Gebyrer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  <a:ea typeface="Times New Roman"/>
                        </a:rPr>
                        <a:t>Netto kontantstrøm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671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Fra korttidsrente til effektiv rente p.a.</a:t>
            </a:r>
            <a:endParaRPr lang="en-US" dirty="0"/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09020"/>
              </p:ext>
            </p:extLst>
          </p:nvPr>
        </p:nvGraphicFramePr>
        <p:xfrm>
          <a:off x="831692" y="4664226"/>
          <a:ext cx="7920883" cy="1584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4029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 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0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1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2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3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4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  <a:ea typeface="+mn-ea"/>
                        </a:rPr>
                        <a:t>Lån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+60 000</a:t>
                      </a: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</a:rPr>
                        <a:t>Avdrag 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-15 000</a:t>
                      </a: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-15 000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-15 000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-15 000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  <a:ea typeface="+mn-ea"/>
                        </a:rPr>
                        <a:t>Renter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-1800</a:t>
                      </a: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-1350</a:t>
                      </a: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-900</a:t>
                      </a: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-450</a:t>
                      </a:r>
                    </a:p>
                  </a:txBody>
                  <a:tcPr marL="59912" marR="59912" marT="0" marB="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  <a:ea typeface="Times New Roman"/>
                        </a:rPr>
                        <a:t>Gebyrer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-500</a:t>
                      </a: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-50</a:t>
                      </a: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-50</a:t>
                      </a: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-50</a:t>
                      </a: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-50</a:t>
                      </a:r>
                    </a:p>
                  </a:txBody>
                  <a:tcPr marL="59912" marR="59912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029"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nb-NO" sz="1600" dirty="0">
                          <a:effectLst/>
                          <a:latin typeface="+mj-lt"/>
                          <a:ea typeface="Times New Roman"/>
                        </a:rPr>
                        <a:t>Netto kontantstrøm</a:t>
                      </a:r>
                      <a:endParaRPr lang="en-US" sz="1600" dirty="0"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57 700</a:t>
                      </a: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-16 400</a:t>
                      </a: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- 15 950</a:t>
                      </a: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-15 500</a:t>
                      </a: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Times New Roman"/>
                        </a:rPr>
                        <a:t>-15 050</a:t>
                      </a:r>
                    </a:p>
                  </a:txBody>
                  <a:tcPr marL="59912" marR="59912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7E95A446-7D1A-8F8A-6CBB-E7F76A5A18FD}"/>
              </a:ext>
            </a:extLst>
          </p:cNvPr>
          <p:cNvSpPr txBox="1">
            <a:spLocks/>
          </p:cNvSpPr>
          <p:nvPr/>
        </p:nvSpPr>
        <p:spPr>
          <a:xfrm>
            <a:off x="623392" y="1920649"/>
            <a:ext cx="8731034" cy="5157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514350" indent="-5143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144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371600" indent="-4572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7145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1717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Du får lån på 60 000</a:t>
            </a:r>
          </a:p>
          <a:p>
            <a:r>
              <a:rPr lang="nb-NO" dirty="0" err="1"/>
              <a:t>Kvartalsvise</a:t>
            </a:r>
            <a:r>
              <a:rPr lang="nb-NO" dirty="0"/>
              <a:t> forskuddsrenter basert på en nominell rente på 12% p.a. </a:t>
            </a:r>
          </a:p>
          <a:p>
            <a:r>
              <a:rPr lang="nb-NO" dirty="0"/>
              <a:t>Etableringsgebyr 500 </a:t>
            </a:r>
          </a:p>
          <a:p>
            <a:r>
              <a:rPr lang="nb-NO" dirty="0"/>
              <a:t>Termingebyr 50</a:t>
            </a:r>
          </a:p>
          <a:p>
            <a:r>
              <a:rPr lang="nb-NO" dirty="0"/>
              <a:t>Første avdrag om tre </a:t>
            </a:r>
            <a:r>
              <a:rPr lang="nb-NO" dirty="0" err="1"/>
              <a:t>mnd</a:t>
            </a:r>
            <a:endParaRPr lang="nb-NO" dirty="0"/>
          </a:p>
          <a:p>
            <a:r>
              <a:rPr lang="nb-NO" dirty="0"/>
              <a:t>Avdrag er like store og fordelt over et år</a:t>
            </a:r>
          </a:p>
          <a:p>
            <a:pPr lvl="1"/>
            <a:r>
              <a:rPr lang="nb-NO" dirty="0"/>
              <a:t>Fyll inn tabellen:</a:t>
            </a:r>
          </a:p>
          <a:p>
            <a:endParaRPr lang="nb-NO" b="1" dirty="0"/>
          </a:p>
          <a:p>
            <a:endParaRPr lang="nb-NO" b="1" dirty="0"/>
          </a:p>
          <a:p>
            <a:endParaRPr lang="nb-NO" b="1" dirty="0"/>
          </a:p>
          <a:p>
            <a:endParaRPr lang="nb-NO" b="1" dirty="0"/>
          </a:p>
          <a:p>
            <a:r>
              <a:rPr lang="nb-NO" b="1" dirty="0"/>
              <a:t>Hva er internrenten og effektiv rente?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36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Fra korttidsrente til effektiv rente p.a.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lassholder for innhold 2"/>
              <p:cNvSpPr txBox="1">
                <a:spLocks/>
              </p:cNvSpPr>
              <p:nvPr/>
            </p:nvSpPr>
            <p:spPr>
              <a:xfrm>
                <a:off x="866040" y="1755001"/>
                <a:ext cx="8219256" cy="4484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22860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2860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22860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554480" indent="-228600" algn="l" defTabSz="914400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Font typeface="Arial" pitchFamily="34" charset="0"/>
                  <a:buChar char="•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011680" indent="-182880" algn="l" defTabSz="9144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•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377440" indent="-182880" algn="l" defTabSz="914400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Arial" pitchFamily="34" charset="0"/>
                  <a:buChar char="•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𝐶𝐹</m:t>
                          </m:r>
                        </m:e>
                        <m:sub>
                          <m:r>
                            <a:rPr lang="nb-NO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b-NO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e>
                            <m:sub>
                              <m: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𝑖𝑟𝑟</m:t>
                              </m:r>
                              <m: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nb-NO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b-NO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e>
                            <m:sub>
                              <m: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𝑖𝑟𝑟</m:t>
                              </m:r>
                              <m: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nb-NO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nb-NO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𝐶𝐹</m:t>
                              </m:r>
                            </m:e>
                            <m:sub>
                              <m: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b-NO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nb-NO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𝑖𝑟𝑟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nb-NO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nb-NO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nb-NO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nb-NO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Times New Roman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m:t>+57 700</m:t>
                      </m:r>
                      <m:r>
                        <m:rPr>
                          <m:nor/>
                        </m:rPr>
                        <a:rPr lang="nb-NO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nb-NO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nb-NO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m:t>−16 400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nb-NO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1+</m:t>
                          </m:r>
                          <m:r>
                            <m:rPr>
                              <m:nor/>
                            </m:rPr>
                            <a:rPr lang="nb-NO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irr</m:t>
                          </m:r>
                        </m:den>
                      </m:f>
                      <m:r>
                        <m:rPr>
                          <m:nor/>
                        </m:rPr>
                        <a:rPr lang="nb-NO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nb-NO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nb-NO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m:t>−15 950</m:t>
                          </m:r>
                        </m:num>
                        <m:den>
                          <m:sSup>
                            <m:sSupPr>
                              <m:ctrlPr>
                                <a:rPr lang="nb-NO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nb-NO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(1+</m:t>
                              </m:r>
                              <m:r>
                                <m:rPr>
                                  <m:nor/>
                                </m:rPr>
                                <a:rPr lang="nb-NO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irr</m:t>
                              </m:r>
                              <m:r>
                                <m:rPr>
                                  <m:nor/>
                                </m:rPr>
                                <a:rPr lang="nb-NO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nb-NO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nb-NO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nb-NO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nb-NO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m:t>−15 500</m:t>
                          </m:r>
                        </m:num>
                        <m:den>
                          <m:sSup>
                            <m:sSupPr>
                              <m:ctrlPr>
                                <a:rPr lang="nb-NO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nb-NO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(1+</m:t>
                              </m:r>
                              <m:r>
                                <m:rPr>
                                  <m:nor/>
                                </m:rPr>
                                <a:rPr lang="nb-NO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irr</m:t>
                              </m:r>
                              <m:r>
                                <m:rPr>
                                  <m:nor/>
                                </m:rPr>
                                <a:rPr lang="nb-NO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nb-NO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nb-NO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nb-NO" i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nb-NO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ea typeface="Times New Roman"/>
                              <a:cs typeface="Calibri" panose="020F0502020204030204" pitchFamily="34" charset="0"/>
                            </a:rPr>
                            <m:t>−15 050</m:t>
                          </m:r>
                        </m:num>
                        <m:den>
                          <m:sSup>
                            <m:sSupPr>
                              <m:ctrlPr>
                                <a:rPr lang="nb-NO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nb-NO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(1+</m:t>
                              </m:r>
                              <m:r>
                                <m:rPr>
                                  <m:nor/>
                                </m:rPr>
                                <a:rPr lang="nb-NO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irr</m:t>
                              </m:r>
                              <m:r>
                                <m:rPr>
                                  <m:nor/>
                                </m:rPr>
                                <a:rPr lang="nb-NO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nb-NO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nb-NO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nb-NO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nb-NO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nb-NO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Internrenten blir 3.6%  (men dette er per kvartal)</a:t>
                </a:r>
              </a:p>
              <a:p>
                <a:pPr marL="0" indent="0">
                  <a:buNone/>
                </a:pPr>
                <a:r>
                  <a:rPr lang="nb-NO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Effektiv rente p.a. blir 15,2% (=1,036</a:t>
                </a:r>
                <a:r>
                  <a:rPr lang="nb-NO" baseline="300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lang="nb-NO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-1=0,1518)</a:t>
                </a:r>
              </a:p>
              <a:p>
                <a:pPr marL="0" indent="0">
                  <a:buNone/>
                </a:pPr>
                <a:endParaRPr lang="nb-NO" dirty="0"/>
              </a:p>
              <a:p>
                <a:endParaRPr lang="nb-NO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Plassholder for innho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40" y="1755001"/>
                <a:ext cx="8219256" cy="4484712"/>
              </a:xfrm>
              <a:prstGeom prst="rect">
                <a:avLst/>
              </a:prstGeo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586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Serielån eller annuitetslån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b="1" dirty="0"/>
              <a:t>Serielån: fast avdragsstørrelse</a:t>
            </a:r>
          </a:p>
          <a:p>
            <a:pPr lvl="1"/>
            <a:r>
              <a:rPr lang="nb-NO" sz="2400" dirty="0"/>
              <a:t>Det medfører at rentebetalingene synker for hvert avdrag som betales, og terminbeløpet synker tilsvarende</a:t>
            </a:r>
          </a:p>
          <a:p>
            <a:pPr marL="201168" lvl="1" indent="0">
              <a:buNone/>
            </a:pPr>
            <a:endParaRPr lang="nb-NO" sz="2400" dirty="0"/>
          </a:p>
          <a:p>
            <a:r>
              <a:rPr lang="nb-NO" sz="2800" b="1" dirty="0"/>
              <a:t>Annuitetslån: summen av renter og avdrag fast</a:t>
            </a:r>
          </a:p>
          <a:p>
            <a:pPr lvl="1"/>
            <a:r>
              <a:rPr lang="nb-NO" sz="2400" dirty="0"/>
              <a:t>Også her går rentene ned, men avdragene økes like mye som rentene reduseres</a:t>
            </a:r>
          </a:p>
        </p:txBody>
      </p:sp>
    </p:spTree>
    <p:extLst>
      <p:ext uri="{BB962C8B-B14F-4D97-AF65-F5344CB8AC3E}">
        <p14:creationId xmlns:p14="http://schemas.microsoft.com/office/powerpoint/2010/main" val="511052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Serielån eller annuitetslån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F.eks. et 30-årig lån på 1 200 000 til 4% p.a. med årlige betalinger</a:t>
            </a:r>
          </a:p>
          <a:p>
            <a:r>
              <a:rPr lang="nb-NO" dirty="0"/>
              <a:t>Om </a:t>
            </a:r>
            <a:r>
              <a:rPr lang="nb-NO" dirty="0" err="1"/>
              <a:t>lånet</a:t>
            </a:r>
            <a:r>
              <a:rPr lang="nb-NO" dirty="0"/>
              <a:t> tas opp som </a:t>
            </a:r>
            <a:r>
              <a:rPr lang="nb-NO" u="sng" dirty="0"/>
              <a:t>serielån</a:t>
            </a:r>
            <a:r>
              <a:rPr lang="nb-NO" dirty="0"/>
              <a:t> blir avdragene per termin 1 200 000/30=40 000</a:t>
            </a:r>
            <a:endParaRPr lang="nb-NO" u="sng" dirty="0"/>
          </a:p>
        </p:txBody>
      </p:sp>
      <p:pic>
        <p:nvPicPr>
          <p:cNvPr id="4" name="Picture 2" descr="C:\Users\mariam\Desktop\PPT\tab 5.2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" t="19193" r="1172" b="7596"/>
          <a:stretch/>
        </p:blipFill>
        <p:spPr bwMode="auto">
          <a:xfrm>
            <a:off x="1703512" y="4235303"/>
            <a:ext cx="7974419" cy="201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5579727" y="4163294"/>
            <a:ext cx="1368152" cy="2152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195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3D608755-4331-4365-A8F2-54D5745CF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754225"/>
              </p:ext>
            </p:extLst>
          </p:nvPr>
        </p:nvGraphicFramePr>
        <p:xfrm>
          <a:off x="677863" y="2160588"/>
          <a:ext cx="85963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8">
                  <a:extLst>
                    <a:ext uri="{9D8B030D-6E8A-4147-A177-3AD203B41FA5}">
                      <a16:colId xmlns:a16="http://schemas.microsoft.com/office/drawing/2014/main" val="2611904664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098315021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1029407969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436846947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444368800"/>
                    </a:ext>
                  </a:extLst>
                </a:gridCol>
                <a:gridCol w="1432718">
                  <a:extLst>
                    <a:ext uri="{9D8B030D-6E8A-4147-A177-3AD203B41FA5}">
                      <a16:colId xmlns:a16="http://schemas.microsoft.com/office/drawing/2014/main" val="200573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 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T=4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4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1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+ 750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1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2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+ 600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72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3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+ 450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09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4 år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+300 </a:t>
                      </a:r>
                      <a:r>
                        <a:rPr lang="nb-NO" dirty="0">
                          <a:solidFill>
                            <a:srgbClr val="FF0000"/>
                          </a:solidFill>
                        </a:rPr>
                        <a:t>+150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9905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Plassholder for innhold 2">
                <a:extLst>
                  <a:ext uri="{FF2B5EF4-FFF2-40B4-BE49-F238E27FC236}">
                    <a16:creationId xmlns:a16="http://schemas.microsoft.com/office/drawing/2014/main" id="{5252E2D1-42FA-4E7E-BD67-53A50D8011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352" y="2348880"/>
                <a:ext cx="8596308" cy="43204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nb-NO" sz="2400" dirty="0"/>
              </a:p>
              <a:p>
                <a:pPr lvl="1"/>
                <a:endParaRPr lang="nb-NO" sz="2200" dirty="0"/>
              </a:p>
              <a:p>
                <a:pPr lvl="1"/>
                <a:endParaRPr lang="nb-NO" sz="2200" dirty="0"/>
              </a:p>
              <a:p>
                <a:pPr lvl="1"/>
                <a:endParaRPr lang="nb-NO" sz="2200" dirty="0"/>
              </a:p>
              <a:p>
                <a:pPr lvl="1"/>
                <a:endParaRPr lang="nb-NO" sz="2200" dirty="0"/>
              </a:p>
              <a:p>
                <a:pPr lvl="1"/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Avkastningskrav = 15%. </a:t>
                </a:r>
                <a:r>
                  <a:rPr lang="nb-NO" sz="2200" dirty="0" err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What</a:t>
                </a:r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to do?</a:t>
                </a:r>
              </a:p>
              <a:p>
                <a:pPr lvl="1"/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NV1 = 13 -&gt; </a:t>
                </a:r>
                <a14:m>
                  <m:oMath xmlns:m="http://schemas.openxmlformats.org/officeDocument/2006/math">
                    <m:r>
                      <a:rPr lang="nb-NO" sz="20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𝑃</m:t>
                    </m:r>
                    <m:r>
                      <a:rPr lang="nb-NO" sz="2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𝑀𝑇</m:t>
                    </m:r>
                    <m:r>
                      <a:rPr lang="nb-NO" sz="20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nb-NO" sz="20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𝑃𝑉</m:t>
                    </m:r>
                    <m:r>
                      <a:rPr lang="nb-NO" sz="20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×(1+</m:t>
                            </m:r>
                            <m:r>
                              <a:rPr lang="nb-NO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(1+</m:t>
                            </m:r>
                            <m:r>
                              <a:rPr lang="nb-NO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0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nb-NO" sz="20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nb-NO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13</m:t>
                    </m:r>
                    <m:r>
                      <a:rPr lang="nb-NO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×(1+</m:t>
                            </m:r>
                            <m:r>
                              <a:rPr lang="nb-NO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(1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nb-NO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nb-NO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=14.9</m:t>
                    </m:r>
                  </m:oMath>
                </a14:m>
                <a:endParaRPr lang="nb-NO" sz="2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NV2 = 41 </a:t>
                </a:r>
                <a:r>
                  <a:rPr lang="nb-NO" sz="28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nb-NO" sz="2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𝑃</m:t>
                    </m:r>
                    <m:r>
                      <a:rPr lang="nb-NO" sz="2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𝑀𝑇</m:t>
                    </m:r>
                    <m:r>
                      <a:rPr lang="nb-NO" sz="2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nb-NO" sz="2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𝑃𝑉</m:t>
                    </m:r>
                    <m:r>
                      <a:rPr lang="nb-NO" sz="2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sz="2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×(1+</m:t>
                            </m:r>
                            <m:r>
                              <a:rPr lang="nb-NO" sz="2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(1+</m:t>
                            </m:r>
                            <m:r>
                              <a:rPr lang="nb-NO" sz="2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2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nb-NO" sz="22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nb-NO" sz="26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nb-NO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41</m:t>
                    </m:r>
                    <m:r>
                      <a:rPr lang="nb-NO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×(1+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(1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nb-NO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nb-NO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25.2</m:t>
                    </m:r>
                  </m:oMath>
                </a14:m>
                <a:endParaRPr lang="nb-NO" sz="2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NV3 = 81 </a:t>
                </a:r>
                <a:r>
                  <a:rPr lang="nb-NO" sz="28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-&gt; </a:t>
                </a:r>
                <a14:m>
                  <m:oMath xmlns:m="http://schemas.openxmlformats.org/officeDocument/2006/math">
                    <m:r>
                      <a:rPr lang="nb-NO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𝑃</m:t>
                    </m:r>
                    <m:r>
                      <a:rPr lang="nb-NO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𝑀𝑇</m:t>
                    </m:r>
                    <m:r>
                      <a:rPr lang="nb-NO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nb-NO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𝑃𝑉</m:t>
                    </m:r>
                    <m:r>
                      <a:rPr lang="nb-NO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×(1+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(1+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nb-NO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nb-NO" sz="28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nb-NO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81</m:t>
                    </m:r>
                    <m:r>
                      <a:rPr lang="nb-NO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×(1+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(1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nb-NO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nb-NO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35.5</m:t>
                    </m:r>
                  </m:oMath>
                </a14:m>
                <a:endParaRPr lang="nb-NO" sz="22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nb-NO" sz="22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NV4 = 42 -&gt; </a:t>
                </a:r>
                <a14:m>
                  <m:oMath xmlns:m="http://schemas.openxmlformats.org/officeDocument/2006/math">
                    <m:r>
                      <a:rPr lang="nb-NO" sz="21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𝑃</m:t>
                    </m:r>
                    <m:r>
                      <a:rPr lang="nb-NO" sz="21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𝑀𝑇</m:t>
                    </m:r>
                    <m:r>
                      <a:rPr lang="nb-NO" sz="21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nb-NO" sz="21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𝑃𝑉</m:t>
                    </m:r>
                    <m:r>
                      <a:rPr lang="nb-NO" sz="21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sz="2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×(1+</m:t>
                            </m:r>
                            <m:r>
                              <a:rPr lang="nb-NO" sz="2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(1+</m:t>
                            </m:r>
                            <m:r>
                              <a:rPr lang="nb-NO" sz="2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nb-NO" sz="2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1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nb-NO" sz="21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nb-NO" sz="24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-&gt; </a:t>
                </a:r>
                <a14:m>
                  <m:oMath xmlns:m="http://schemas.openxmlformats.org/officeDocument/2006/math">
                    <m:r>
                      <a:rPr lang="nb-NO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42</m:t>
                    </m:r>
                    <m:r>
                      <a:rPr lang="nb-NO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US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×(1+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(1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0.15</m:t>
                            </m:r>
                            <m:r>
                              <a:rPr lang="nb-NO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nb-NO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nb-NO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nb-NO" sz="2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=14.</m:t>
                    </m:r>
                    <m:r>
                      <a:rPr lang="nb-NO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nb-NO" sz="21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nb-NO" b="1" dirty="0"/>
              </a:p>
              <a:p>
                <a:pPr marL="457200" indent="-457200">
                  <a:buFont typeface="Wingdings 3" charset="2"/>
                  <a:buAutoNum type="arabicPeriod"/>
                </a:pPr>
                <a:endParaRPr lang="nb-NO" b="1" dirty="0"/>
              </a:p>
              <a:p>
                <a:pPr marL="457200" indent="-457200">
                  <a:buFont typeface="Wingdings 3" charset="2"/>
                  <a:buAutoNum type="arabicPeriod"/>
                </a:pPr>
                <a:endParaRPr lang="nb-NO" b="1" dirty="0"/>
              </a:p>
            </p:txBody>
          </p:sp>
        </mc:Choice>
        <mc:Fallback>
          <p:sp>
            <p:nvSpPr>
              <p:cNvPr id="5" name="Plassholder for innhold 2">
                <a:extLst>
                  <a:ext uri="{FF2B5EF4-FFF2-40B4-BE49-F238E27FC236}">
                    <a16:creationId xmlns:a16="http://schemas.microsoft.com/office/drawing/2014/main" id="{5252E2D1-42FA-4E7E-BD67-53A50D801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2348880"/>
                <a:ext cx="8596308" cy="4320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tel 1">
            <a:extLst>
              <a:ext uri="{FF2B5EF4-FFF2-40B4-BE49-F238E27FC236}">
                <a16:creationId xmlns:a16="http://schemas.microsoft.com/office/drawing/2014/main" id="{4318CC20-5D1F-5A53-7755-E15B3EFF5E5E}"/>
              </a:ext>
            </a:extLst>
          </p:cNvPr>
          <p:cNvSpPr txBox="1">
            <a:spLocks/>
          </p:cNvSpPr>
          <p:nvPr/>
        </p:nvSpPr>
        <p:spPr>
          <a:xfrm>
            <a:off x="677334" y="59888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nb-NO" dirty="0"/>
              <a:t>Eksempel fra boken: kjede av inv.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01293DA8-E3BB-7389-9ADA-1DEA1F3BB6EB}"/>
              </a:ext>
            </a:extLst>
          </p:cNvPr>
          <p:cNvSpPr txBox="1"/>
          <p:nvPr/>
        </p:nvSpPr>
        <p:spPr>
          <a:xfrm>
            <a:off x="1703512" y="2636912"/>
            <a:ext cx="612068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sz="2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Intuisjon: </a:t>
            </a:r>
            <a:r>
              <a:rPr lang="nb-NO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hvilken </a:t>
            </a:r>
            <a:r>
              <a:rPr lang="nb-NO" sz="2400" b="1" u="sng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årlig</a:t>
            </a:r>
            <a:r>
              <a:rPr lang="nb-NO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utbetaling tilsvarer kontantstrømmen (NV), gitt avkastningskravet? Velg den med høyest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2F992D4A-25E0-ED22-632A-1C130DCD63D6}"/>
                  </a:ext>
                </a:extLst>
              </p:cNvPr>
              <p:cNvSpPr txBox="1"/>
              <p:nvPr/>
            </p:nvSpPr>
            <p:spPr>
              <a:xfrm>
                <a:off x="9120336" y="255776"/>
                <a:ext cx="2713914" cy="686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2F992D4A-25E0-ED22-632A-1C130DCD6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336" y="255776"/>
                <a:ext cx="2713914" cy="686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Sylinder 6">
                <a:extLst>
                  <a:ext uri="{FF2B5EF4-FFF2-40B4-BE49-F238E27FC236}">
                    <a16:creationId xmlns:a16="http://schemas.microsoft.com/office/drawing/2014/main" id="{4AFBAD19-7C9C-80F2-9886-1AC734E56AED}"/>
                  </a:ext>
                </a:extLst>
              </p:cNvPr>
              <p:cNvSpPr txBox="1"/>
              <p:nvPr/>
            </p:nvSpPr>
            <p:spPr>
              <a:xfrm>
                <a:off x="9120336" y="1087637"/>
                <a:ext cx="2713914" cy="6839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𝑃𝑀𝑇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f>
                        <m:f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7" name="TekstSylinder 6">
                <a:extLst>
                  <a:ext uri="{FF2B5EF4-FFF2-40B4-BE49-F238E27FC236}">
                    <a16:creationId xmlns:a16="http://schemas.microsoft.com/office/drawing/2014/main" id="{4AFBAD19-7C9C-80F2-9886-1AC734E56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336" y="1087637"/>
                <a:ext cx="2713914" cy="683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17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016620" y="332656"/>
            <a:ext cx="8229600" cy="926976"/>
          </a:xfrm>
        </p:spPr>
        <p:txBody>
          <a:bodyPr/>
          <a:lstStyle/>
          <a:p>
            <a:r>
              <a:rPr lang="nb-NO" dirty="0"/>
              <a:t>Serielån eller annuitetslån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ssholder for innhold 2"/>
              <p:cNvSpPr>
                <a:spLocks noGrp="1"/>
              </p:cNvSpPr>
              <p:nvPr>
                <p:ph idx="1"/>
              </p:nvPr>
            </p:nvSpPr>
            <p:spPr>
              <a:xfrm>
                <a:off x="1982186" y="1628800"/>
                <a:ext cx="8229600" cy="5184576"/>
              </a:xfrm>
            </p:spPr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:r>
                  <a:rPr lang="nb-NO" dirty="0"/>
                  <a:t>Som </a:t>
                </a:r>
                <a:r>
                  <a:rPr lang="nb-NO" u="sng" dirty="0"/>
                  <a:t>annuitetslån</a:t>
                </a:r>
                <a:r>
                  <a:rPr lang="nb-NO" dirty="0"/>
                  <a:t> blir terminbeløpet 69 396</a:t>
                </a:r>
              </a:p>
              <a:p>
                <a:pPr marL="114300" indent="0">
                  <a:buNone/>
                </a:pPr>
                <a:r>
                  <a:rPr lang="nb-NO" dirty="0"/>
                  <a:t>Dette beløpet kan vi finne ved formelen</a:t>
                </a:r>
              </a:p>
              <a:p>
                <a:pPr marL="0" lvl="1" indent="0">
                  <a:buNone/>
                </a:pPr>
                <a:r>
                  <a:rPr lang="nb-NO" dirty="0"/>
                  <a:t>	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𝑃𝑀𝑇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nb-NO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nb-NO" dirty="0"/>
              </a:p>
              <a:p>
                <a:pPr marL="0" indent="0">
                  <a:buNone/>
                </a:pPr>
                <a:r>
                  <a:rPr lang="nb-NO" dirty="0"/>
                  <a:t>De tre første årene gir da følgende utvikling:</a:t>
                </a:r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endParaRPr lang="nb-NO" dirty="0"/>
              </a:p>
              <a:p>
                <a:pPr marL="0" indent="0">
                  <a:buNone/>
                </a:pPr>
                <a:r>
                  <a:rPr lang="nb-NO" dirty="0"/>
                  <a:t>Altså betaler vi mer i rente på annuitetslånet</a:t>
                </a:r>
              </a:p>
            </p:txBody>
          </p:sp>
        </mc:Choice>
        <mc:Fallback xmlns="">
          <p:sp>
            <p:nvSpPr>
              <p:cNvPr id="3" name="Plassholder for innhol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2186" y="1628800"/>
                <a:ext cx="8229600" cy="5184576"/>
              </a:xfrm>
              <a:blipFill>
                <a:blip r:embed="rId2"/>
                <a:stretch>
                  <a:fillRect l="-1333" t="-235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mariam\Desktop\PPT\tab 5.3-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" t="10300" r="4627" b="16289"/>
          <a:stretch/>
        </p:blipFill>
        <p:spPr bwMode="auto">
          <a:xfrm>
            <a:off x="1271464" y="3789040"/>
            <a:ext cx="7981506" cy="202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2418485" y="3723101"/>
            <a:ext cx="1512168" cy="2152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8136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211352-489B-D9D6-49AD-47F8B8E7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3752A4-B1A8-B790-397A-8126EE7E0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14.1 a-c</a:t>
            </a:r>
          </a:p>
          <a:p>
            <a:r>
              <a:rPr lang="nb-NO" dirty="0"/>
              <a:t>14.3; (14.2)</a:t>
            </a:r>
          </a:p>
          <a:p>
            <a:r>
              <a:rPr lang="nb-NO" dirty="0"/>
              <a:t>15.7 c) og d)</a:t>
            </a:r>
          </a:p>
          <a:p>
            <a:r>
              <a:rPr lang="nb-NO" dirty="0"/>
              <a:t>15.8 a) og c)</a:t>
            </a:r>
          </a:p>
          <a:p>
            <a:r>
              <a:rPr lang="nb-NO" dirty="0"/>
              <a:t>15.3 hvis tid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2627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5069AB-4D5D-DB07-4D22-16D33C06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Denne forelesningen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A6F0F52-3704-82C2-120F-BE654999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nb-NO" dirty="0"/>
              <a:t>Kontantstrømberegning (kap. 14)</a:t>
            </a:r>
          </a:p>
          <a:p>
            <a:pPr lvl="1">
              <a:buFont typeface="+mj-lt"/>
              <a:buAutoNum type="arabicPeriod"/>
            </a:pPr>
            <a:r>
              <a:rPr lang="nb-NO" dirty="0"/>
              <a:t>Nominelle og reelle renter</a:t>
            </a:r>
          </a:p>
          <a:p>
            <a:pPr lvl="1">
              <a:buFont typeface="+mj-lt"/>
              <a:buAutoNum type="arabicPeriod"/>
            </a:pPr>
            <a:r>
              <a:rPr lang="nb-NO" dirty="0"/>
              <a:t>Kontantstrømberegning</a:t>
            </a:r>
          </a:p>
          <a:p>
            <a:pPr>
              <a:buFont typeface="+mj-lt"/>
              <a:buAutoNum type="arabicPeriod"/>
            </a:pPr>
            <a:r>
              <a:rPr lang="nb-NO" dirty="0"/>
              <a:t>Kapitalbehov og finansiering (kap. 15)</a:t>
            </a:r>
          </a:p>
          <a:p>
            <a:pPr lvl="1">
              <a:buFont typeface="+mj-lt"/>
              <a:buAutoNum type="arabicPeriod"/>
            </a:pPr>
            <a:r>
              <a:rPr lang="nb-NO" dirty="0"/>
              <a:t>Ulike kapitalkilder: EK og Gjeld</a:t>
            </a:r>
          </a:p>
          <a:p>
            <a:pPr lvl="1">
              <a:buFont typeface="+mj-lt"/>
              <a:buAutoNum type="arabicPeriod"/>
            </a:pPr>
            <a:endParaRPr lang="nb-NO" dirty="0"/>
          </a:p>
          <a:p>
            <a:pPr>
              <a:buFont typeface="+mj-lt"/>
              <a:buAutoNum type="arabicPeriod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087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Cash is </a:t>
            </a:r>
            <a:r>
              <a:rPr lang="nb-NO" dirty="0" err="1"/>
              <a:t>king</a:t>
            </a:r>
            <a:r>
              <a:rPr lang="nb-NO" dirty="0"/>
              <a:t> – likviditet er viktig</a:t>
            </a:r>
          </a:p>
        </p:txBody>
      </p:sp>
      <p:pic>
        <p:nvPicPr>
          <p:cNvPr id="2050" name="Picture 2" descr="https://femmefataleoslo.files.wordpress.com/2010/06/cash_vs_lease21.jpg?w=227&amp;h=3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350" y="1532049"/>
            <a:ext cx="2880320" cy="379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/>
          <p:cNvSpPr txBox="1"/>
          <p:nvPr/>
        </p:nvSpPr>
        <p:spPr>
          <a:xfrm>
            <a:off x="767408" y="2274838"/>
            <a:ext cx="583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Manglende lønnsomhet over en periode kan gå helt fint, så lenge man har penger nok til å betjene kortsiktige forpliktelser.</a:t>
            </a:r>
          </a:p>
          <a:p>
            <a:endParaRPr lang="nb-NO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b-NO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Manglende evne til å betale krav (likviditet) kan fort føre til at man begjæres konkurs.</a:t>
            </a:r>
          </a:p>
        </p:txBody>
      </p:sp>
    </p:spTree>
    <p:extLst>
      <p:ext uri="{BB962C8B-B14F-4D97-AF65-F5344CB8AC3E}">
        <p14:creationId xmlns:p14="http://schemas.microsoft.com/office/powerpoint/2010/main" val="183483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F0759D-33AF-EA97-E62A-56EF8324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Nominelle og reelle kontantstrømmer (14.1)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BD6F03BD-DB5D-A161-B6B4-02268A970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72816"/>
                <a:ext cx="8596668" cy="4475584"/>
              </a:xfrm>
            </p:spPr>
            <p:txBody>
              <a:bodyPr>
                <a:normAutofit fontScale="92500"/>
              </a:bodyPr>
              <a:lstStyle/>
              <a:p>
                <a:r>
                  <a:rPr lang="nb-NO" dirty="0"/>
                  <a:t>Begreper:</a:t>
                </a:r>
              </a:p>
              <a:p>
                <a:pPr lvl="1"/>
                <a:r>
                  <a:rPr lang="nb-NO" dirty="0"/>
                  <a:t>Inflasjon</a:t>
                </a:r>
              </a:p>
              <a:p>
                <a:pPr lvl="1"/>
                <a:r>
                  <a:rPr lang="nb-NO" dirty="0"/>
                  <a:t>Realrente</a:t>
                </a:r>
              </a:p>
              <a:p>
                <a:pPr lvl="1"/>
                <a:r>
                  <a:rPr lang="nb-NO" dirty="0"/>
                  <a:t>Risikofri rente</a:t>
                </a:r>
              </a:p>
              <a:p>
                <a:pPr lvl="1"/>
                <a:r>
                  <a:rPr lang="nb-NO" dirty="0"/>
                  <a:t>Nominell rente</a:t>
                </a:r>
              </a:p>
              <a:p>
                <a:pPr lvl="1"/>
                <a:r>
                  <a:rPr lang="nb-NO" dirty="0"/>
                  <a:t>Reelle og nominelle kontantstrømmer</a:t>
                </a:r>
              </a:p>
              <a:p>
                <a:r>
                  <a:rPr lang="nb-NO" b="1" dirty="0"/>
                  <a:t>Nøkkel: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nb-NO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nb-NO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nb-NO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nb-N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nb-NO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nb-NO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nb-NO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nb-NO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nb-NO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nb-NO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nb-NO" b="1" dirty="0"/>
              </a:p>
              <a:p>
                <a:pPr lvl="1"/>
                <a:r>
                  <a:rPr lang="nb-NO" dirty="0"/>
                  <a:t>Hva er realrenten dersom nom. rente er 7% og inflasjon 5%?</a:t>
                </a:r>
              </a:p>
              <a:p>
                <a:pPr lvl="1"/>
                <a:r>
                  <a:rPr lang="nb-NO" dirty="0"/>
                  <a:t>Hva er inflasjonen dersom realrenten er 4% og </a:t>
                </a:r>
                <a:r>
                  <a:rPr lang="nb-NO" dirty="0" err="1"/>
                  <a:t>nom.rente</a:t>
                </a:r>
                <a:r>
                  <a:rPr lang="nb-NO" dirty="0"/>
                  <a:t> 7%? </a:t>
                </a:r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BD6F03BD-DB5D-A161-B6B4-02268A970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72816"/>
                <a:ext cx="8596668" cy="4475584"/>
              </a:xfrm>
              <a:blipFill>
                <a:blip r:embed="rId2"/>
                <a:stretch>
                  <a:fillRect l="-1064" t="-10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09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2F0759D-33AF-EA97-E62A-56EF8324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Nominelle og reelle kontantstrømmer (14.1)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BD6F03BD-DB5D-A161-B6B4-02268A970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18716"/>
                <a:ext cx="8596668" cy="4752528"/>
              </a:xfrm>
            </p:spPr>
            <p:txBody>
              <a:bodyPr>
                <a:normAutofit/>
              </a:bodyPr>
              <a:lstStyle/>
              <a:p>
                <a:r>
                  <a:rPr lang="nb-NO" sz="2400" dirty="0"/>
                  <a:t>Beregne realrente (reell avkastning) under inflasjon krever litt ekstra regning</a:t>
                </a:r>
              </a:p>
              <a:p>
                <a:r>
                  <a:rPr lang="nb-NO" sz="2400" dirty="0"/>
                  <a:t>Eksempel: Du låner bort 20 000, og mottar 28 000 om tre år. Hva er realavkastningen dersom inflasjonen er 4%?</a:t>
                </a:r>
              </a:p>
              <a:p>
                <a:pPr lvl="1"/>
                <a:r>
                  <a:rPr lang="nb-NO" sz="2000" dirty="0"/>
                  <a:t>Nåverdien (antar ingen risiko):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28 000</m:t>
                        </m:r>
                      </m:num>
                      <m:den>
                        <m:d>
                          <m:dPr>
                            <m:ctrlP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sz="2000" b="0" i="1" smtClean="0">
                                <a:latin typeface="Cambria Math" panose="02040503050406030204" pitchFamily="18" charset="0"/>
                              </a:rPr>
                              <m:t>1.04</m:t>
                            </m:r>
                          </m:e>
                        </m:d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^3</m:t>
                        </m:r>
                      </m:den>
                    </m:f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=24892</m:t>
                    </m:r>
                  </m:oMath>
                </a14:m>
                <a:endParaRPr lang="nb-NO" sz="2000" dirty="0"/>
              </a:p>
              <a:p>
                <a:pPr lvl="1"/>
                <a:r>
                  <a:rPr lang="nb-NO" sz="2000" dirty="0"/>
                  <a:t>Meravkastningen utover inflasjon er 24892-20000 = 4892 over tre år </a:t>
                </a:r>
              </a:p>
              <a:p>
                <a:pPr lvl="1"/>
                <a:r>
                  <a:rPr lang="nb-NO" sz="2000" dirty="0"/>
                  <a:t>Tilsvarer: (4892/20000) = 24.46%</a:t>
                </a:r>
              </a:p>
              <a:p>
                <a:pPr lvl="1"/>
                <a:r>
                  <a:rPr lang="nb-NO" sz="2000" dirty="0"/>
                  <a:t>Årlig realavkastning er da gitt ved </a:t>
                </a:r>
                <a:endParaRPr lang="nb-NO" sz="20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=1.2446→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1.2446</m:t>
                          </m:r>
                        </m:e>
                      </m:rad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=1.076→7.6%</m:t>
                      </m:r>
                    </m:oMath>
                  </m:oMathPara>
                </a14:m>
                <a:endParaRPr lang="nb-NO" sz="2000" dirty="0"/>
              </a:p>
              <a:p>
                <a:pPr lvl="1"/>
                <a:r>
                  <a:rPr lang="nb-NO" sz="2000" dirty="0"/>
                  <a:t>NV lik for reelle og nominelle kontantstrømmer hvis man benytter riktig avkastningskrav (reelt </a:t>
                </a:r>
                <a:r>
                  <a:rPr lang="nb-NO" sz="2000" dirty="0" err="1"/>
                  <a:t>vs</a:t>
                </a:r>
                <a:r>
                  <a:rPr lang="nb-NO" sz="2000" dirty="0"/>
                  <a:t> nominelt)</a:t>
                </a:r>
              </a:p>
              <a:p>
                <a:pPr lvl="1"/>
                <a:endParaRPr lang="nb-NO" sz="2000" dirty="0"/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BD6F03BD-DB5D-A161-B6B4-02268A970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18716"/>
                <a:ext cx="8596668" cy="4752528"/>
              </a:xfrm>
              <a:blipFill>
                <a:blip r:embed="rId2"/>
                <a:stretch>
                  <a:fillRect l="-922" t="-102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857936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Blå v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set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.potx" id="{101C4CF1-9E95-423A-AADE-BDAC15F758E0}" vid="{E474E240-4D7B-4EAD-9EA2-469EBE69A7D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mal</Template>
  <TotalTime>39177</TotalTime>
  <Words>3176</Words>
  <Application>Microsoft Office PowerPoint</Application>
  <PresentationFormat>Widescreen</PresentationFormat>
  <Paragraphs>631</Paragraphs>
  <Slides>51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Trebuchet MS</vt:lpstr>
      <vt:lpstr>Wingdings 3</vt:lpstr>
      <vt:lpstr>Fasett</vt:lpstr>
      <vt:lpstr>HØKON1201 Forelesning 9: Prosjektanalyse 2 og finansiering (Kap 14-15)</vt:lpstr>
      <vt:lpstr>Prosjektanalyse</vt:lpstr>
      <vt:lpstr>Prosjekt</vt:lpstr>
      <vt:lpstr>La oss teste at det virker </vt:lpstr>
      <vt:lpstr>PowerPoint-presentasjon</vt:lpstr>
      <vt:lpstr>Denne forelesningen</vt:lpstr>
      <vt:lpstr>Cash is king – likviditet er viktig</vt:lpstr>
      <vt:lpstr>Nominelle og reelle kontantstrømmer (14.1)</vt:lpstr>
      <vt:lpstr>Nominelle og reelle kontantstrømmer (14.1)</vt:lpstr>
      <vt:lpstr>Kontantstrømberegning (14.2)</vt:lpstr>
      <vt:lpstr>Relevante og irrelevante kontantstrømelementer</vt:lpstr>
      <vt:lpstr>Tommelfingerregel</vt:lpstr>
      <vt:lpstr>Beregning av KS fra arbeidskapital</vt:lpstr>
      <vt:lpstr>Eksempel på kontantstrømberegning (14.2.5)</vt:lpstr>
      <vt:lpstr>Fyll inn </vt:lpstr>
      <vt:lpstr>Eksempel på kontantstrømberegning (14.2.5)</vt:lpstr>
      <vt:lpstr>Eksempel på kontantstrømberegning</vt:lpstr>
      <vt:lpstr>PowerPoint-presentasjon</vt:lpstr>
      <vt:lpstr>Eksempel på kontantstrømberegning</vt:lpstr>
      <vt:lpstr>Eksempel på kontantstrømberegning før skatt</vt:lpstr>
      <vt:lpstr>Eksempel på kontantstrømberegning</vt:lpstr>
      <vt:lpstr>Eksempel på kontantstrømberegning før skatt</vt:lpstr>
      <vt:lpstr>Eksempel på kontantstrømberegning</vt:lpstr>
      <vt:lpstr>Eksempel på kontantstrømberegning før skatt</vt:lpstr>
      <vt:lpstr>Eksempel på kontantstrømberegning før skatt</vt:lpstr>
      <vt:lpstr>Eksempel på kontantstrømberegning</vt:lpstr>
      <vt:lpstr>Hva med skatt?</vt:lpstr>
      <vt:lpstr>Kapitalbehov og finansiering (kap. 15)</vt:lpstr>
      <vt:lpstr>PowerPoint-presentasjon</vt:lpstr>
      <vt:lpstr>Investeringsanalyse i perspektiv</vt:lpstr>
      <vt:lpstr>Investeringsanalyse i perspektiv</vt:lpstr>
      <vt:lpstr>En virksomhet trenger kapital</vt:lpstr>
      <vt:lpstr>Beregning av kapitalbehov: eksempel</vt:lpstr>
      <vt:lpstr>Ulike kapitalkilder</vt:lpstr>
      <vt:lpstr>Ulike kapitalkilder: Egenkapital</vt:lpstr>
      <vt:lpstr>Ulike kapitalkilder: Gjeld</vt:lpstr>
      <vt:lpstr>Beregning av kapitalbehov: eksempel</vt:lpstr>
      <vt:lpstr>Dekning av kapitalbehov: eksempel</vt:lpstr>
      <vt:lpstr>Rentekostnader</vt:lpstr>
      <vt:lpstr>Effektiv rente: eksempel på kostnader</vt:lpstr>
      <vt:lpstr>Fra korttidsrente til effektiv rente p.a.</vt:lpstr>
      <vt:lpstr>Tenk etter… </vt:lpstr>
      <vt:lpstr>Fra korttidsrente til effektiv rente p.a.</vt:lpstr>
      <vt:lpstr>Månedlig betaling</vt:lpstr>
      <vt:lpstr>Fra korttidsrente til effektiv rente p.a.</vt:lpstr>
      <vt:lpstr>Fra korttidsrente til effektiv rente p.a.</vt:lpstr>
      <vt:lpstr>Fra korttidsrente til effektiv rente p.a.</vt:lpstr>
      <vt:lpstr>Serielån eller annuitetslån</vt:lpstr>
      <vt:lpstr>Serielån eller annuitetslån</vt:lpstr>
      <vt:lpstr>Serielån eller annuitetslån</vt:lpstr>
      <vt:lpstr>Oppgaver</vt:lpstr>
    </vt:vector>
  </TitlesOfParts>
  <Company>FHI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HØKON1201</dc:title>
  <dc:creator>Jonas Minet Kinge</dc:creator>
  <cp:lastModifiedBy>Bjørn-Atle Reme</cp:lastModifiedBy>
  <cp:revision>422</cp:revision>
  <cp:lastPrinted>2021-08-22T18:32:59Z</cp:lastPrinted>
  <dcterms:created xsi:type="dcterms:W3CDTF">2016-04-19T12:58:41Z</dcterms:created>
  <dcterms:modified xsi:type="dcterms:W3CDTF">2023-10-24T09:51:02Z</dcterms:modified>
</cp:coreProperties>
</file>