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34" r:id="rId3"/>
    <p:sldId id="336" r:id="rId4"/>
    <p:sldId id="335" r:id="rId5"/>
    <p:sldId id="337" r:id="rId6"/>
    <p:sldId id="338" r:id="rId7"/>
    <p:sldId id="339" r:id="rId8"/>
    <p:sldId id="340" r:id="rId9"/>
    <p:sldId id="333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CF3648-3245-96DD-7205-3285D168F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8C1786F-C524-46AC-0C6B-C976CC454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2BDBB2-A775-3FE6-18E0-17C46C7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E63680-01FA-0060-89EC-ECAC3332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1F17AE-0B3D-BDE5-E78B-7EDBD080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537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645211-9AA9-DB64-18A0-1ED9996E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60DBF25-83C0-7879-BAE9-EBDD77C1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8518C2C-9467-5940-59F2-2AF821C6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74D9D5-146A-F6A8-EDC2-BAB1545A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798DEA-4D91-6865-82BA-0073A17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287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FC0BBE9-C20D-3634-0181-159C60E02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D7A8AE9-1E71-85FE-21A4-116DCAC2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6E40C1F-F20B-5C3F-5C5C-0E9409E7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704E36-C533-B1DB-5AAC-AD2B74AD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7EE904-FC45-C3F2-6F0E-BC5191BA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930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1D51B3-BA6C-678E-472C-0C29A0BA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F54DBC-22E4-CB42-9E08-85549A85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436CCC-6FF1-896C-3678-C8B684EA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43FB162-B294-3F96-174B-D6B5CB6B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276F907-643C-7A20-9789-72347C0D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196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A9BB52-380D-CC54-E145-341EB304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C371FF-2976-C3B0-CE5E-C3C08502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13EC41E-0A4A-893E-EEA3-31792C1A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D8CA195-39D6-546A-FFDE-767C2D0F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4582E24-5495-242C-9101-88D35BBD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8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F4EB82-B6DA-8BBC-17F9-927D629C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BB01DF-BE16-23E9-057C-4E49FB2D1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64655CC-9520-9EA4-D162-EF18D6AC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D54355E-011F-C008-799A-22AD75D9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4F6686-1D22-3A82-3167-1456E9BE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F5519B-D99C-48AC-1AC4-67A7636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48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BC5825-3441-2483-6E1D-2D1C1FFE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5F2726A-A674-84AF-B677-60516B0D1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73BBE6B-62A8-BF4B-C4C4-74AB9C13E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E169F9E-79A7-43E9-4690-CCFDE5A1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0424A75-191A-DC75-B6F2-33CE8E651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A23B5C3-36AC-4EE0-5479-63095EB1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236ED32-1135-2C03-DDB4-DE1CEDDA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49C2D3D-9D4C-D7C3-B5E1-24332B79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288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568706-3C2F-10FA-1406-D051D6EB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8FB8F0-3980-1F2D-BF27-624EC7FF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AFC325B-FFAC-F104-D8D7-43A60544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6666E2F-34DE-7EEB-682B-B4DE06D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97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29212B8-0EBA-0C84-FE05-ADFA8B21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C68E0D9-AA75-2526-6A87-E6E5EC7F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A67E635-8D8F-6A1C-9A78-C7172DB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6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46BBCA-7D3F-2D5F-DBA9-2B392557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6C0B4A-B05B-2F18-5533-376165F0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DB9D8C-DDA7-D525-C944-6CB0F1209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7882AE-795F-05BE-393B-1EAC69DF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A733084-D602-BF0C-0D4E-D5E6A132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B64ACB2-CA03-1E0F-20DD-1934DBB5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253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EE490A-6495-5F18-DC02-86CD1D1F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6838345-7731-EAEC-4C20-5A0D8C235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A24E8BC-D78D-4AC3-0347-D69BF8DC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0849A57-04C1-4449-E092-3DA290F7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A144493-3D5D-0ED4-EB40-62B34898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0D26310-22C8-C934-0152-938E8F76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453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3C70DAE-1D16-0DC3-AB28-FC680975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0D1B99-6595-1ACF-F528-61106655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EABCE43-24F6-18DD-79CC-6A2612F8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9DA4-79BC-4D6B-8875-54C8C96CBA9A}" type="datetimeFigureOut">
              <a:rPr lang="nb-NO" smtClean="0"/>
              <a:t>17.09.2024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C22DF9E-296A-EFFE-64ED-A6798F392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E9342C-CF42-05D9-63D3-32844F7B6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AB4C-CE89-4FDE-84FF-76B6B2AA4C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259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129" y="170448"/>
            <a:ext cx="8260672" cy="1039427"/>
          </a:xfrm>
        </p:spPr>
        <p:txBody>
          <a:bodyPr>
            <a:normAutofit/>
          </a:bodyPr>
          <a:lstStyle/>
          <a:p>
            <a:r>
              <a:rPr lang="nb-NO" dirty="0"/>
              <a:t>Svar på oppgave 7.3 c)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3322" y="1348613"/>
            <a:ext cx="8229600" cy="4497363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c) Sett opp en selvkostkalkyle for en ordre som krever kr 100 000 i direkte material og som bruker 150 timer i maskinavdelingen og 200 timer i sveiseavdelingen.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7704857" cy="3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ktangel 12"/>
          <p:cNvSpPr/>
          <p:nvPr/>
        </p:nvSpPr>
        <p:spPr>
          <a:xfrm>
            <a:off x="2351584" y="3218441"/>
            <a:ext cx="2304257" cy="198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400x150 t</a:t>
            </a:r>
          </a:p>
        </p:txBody>
      </p:sp>
      <p:sp>
        <p:nvSpPr>
          <p:cNvPr id="14" name="Rektangel 13"/>
          <p:cNvSpPr/>
          <p:nvPr/>
        </p:nvSpPr>
        <p:spPr>
          <a:xfrm>
            <a:off x="2279577" y="3489284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ktangel 14"/>
          <p:cNvSpPr/>
          <p:nvPr/>
        </p:nvSpPr>
        <p:spPr>
          <a:xfrm>
            <a:off x="3287689" y="3777317"/>
            <a:ext cx="1224136" cy="2160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ktangel 15"/>
          <p:cNvSpPr/>
          <p:nvPr/>
        </p:nvSpPr>
        <p:spPr>
          <a:xfrm>
            <a:off x="3287689" y="4065349"/>
            <a:ext cx="1368152" cy="2160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/>
          <p:cNvSpPr/>
          <p:nvPr/>
        </p:nvSpPr>
        <p:spPr>
          <a:xfrm>
            <a:off x="2309676" y="3497878"/>
            <a:ext cx="2304257" cy="198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360x200 t</a:t>
            </a:r>
          </a:p>
        </p:txBody>
      </p:sp>
      <p:sp>
        <p:nvSpPr>
          <p:cNvPr id="19" name="Rektangel 18"/>
          <p:cNvSpPr/>
          <p:nvPr/>
        </p:nvSpPr>
        <p:spPr>
          <a:xfrm>
            <a:off x="2941225" y="3805321"/>
            <a:ext cx="2304257" cy="198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342,96x150 t</a:t>
            </a:r>
          </a:p>
        </p:txBody>
      </p:sp>
      <p:sp>
        <p:nvSpPr>
          <p:cNvPr id="20" name="Rektangel 19"/>
          <p:cNvSpPr/>
          <p:nvPr/>
        </p:nvSpPr>
        <p:spPr>
          <a:xfrm>
            <a:off x="2941224" y="4101949"/>
            <a:ext cx="2304257" cy="198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260,64x200 t</a:t>
            </a:r>
          </a:p>
        </p:txBody>
      </p:sp>
      <p:sp>
        <p:nvSpPr>
          <p:cNvPr id="5" name="Bildeforklaring formet som et rektangel 4"/>
          <p:cNvSpPr/>
          <p:nvPr/>
        </p:nvSpPr>
        <p:spPr>
          <a:xfrm>
            <a:off x="8738179" y="3072790"/>
            <a:ext cx="2448272" cy="732531"/>
          </a:xfrm>
          <a:prstGeom prst="wedgeRectCallout">
            <a:avLst>
              <a:gd name="adj1" fmla="val -81435"/>
              <a:gd name="adj2" fmla="val 48674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Se tabell i (a): 400 kr pr time</a:t>
            </a:r>
          </a:p>
        </p:txBody>
      </p:sp>
      <p:sp>
        <p:nvSpPr>
          <p:cNvPr id="6" name="Bildeforklaring formet som et rektangel 4">
            <a:extLst>
              <a:ext uri="{FF2B5EF4-FFF2-40B4-BE49-F238E27FC236}">
                <a16:creationId xmlns:a16="http://schemas.microsoft.com/office/drawing/2014/main" id="{8A651C51-B3C7-36C9-7D2A-5B942904233F}"/>
              </a:ext>
            </a:extLst>
          </p:cNvPr>
          <p:cNvSpPr/>
          <p:nvPr/>
        </p:nvSpPr>
        <p:spPr>
          <a:xfrm>
            <a:off x="8747715" y="3885328"/>
            <a:ext cx="2448272" cy="732531"/>
          </a:xfrm>
          <a:prstGeom prst="wedgeRectCallout">
            <a:avLst>
              <a:gd name="adj1" fmla="val -77213"/>
              <a:gd name="adj2" fmla="val 3347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Se tabell i (a): 360 kr pr time</a:t>
            </a:r>
          </a:p>
        </p:txBody>
      </p:sp>
    </p:spTree>
    <p:extLst>
      <p:ext uri="{BB962C8B-B14F-4D97-AF65-F5344CB8AC3E}">
        <p14:creationId xmlns:p14="http://schemas.microsoft.com/office/powerpoint/2010/main" val="409683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129" y="170448"/>
            <a:ext cx="8260672" cy="1039427"/>
          </a:xfrm>
        </p:spPr>
        <p:txBody>
          <a:bodyPr>
            <a:normAutofit/>
          </a:bodyPr>
          <a:lstStyle/>
          <a:p>
            <a:r>
              <a:rPr lang="nb-NO" dirty="0"/>
              <a:t>Svar på oppgave 7.3 c)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3322" y="1348613"/>
            <a:ext cx="8229600" cy="4497363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c) Sett opp en selvkostkalkyle for en ordre som krever kr 100 000 i direkte material og som bruker 150 timer i maskinavdelingen og 200 timer i sveiseavdelingen.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7704857" cy="3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2279577" y="3489284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3A7EEBE-0666-7589-4A43-D043D19CF3AE}"/>
              </a:ext>
            </a:extLst>
          </p:cNvPr>
          <p:cNvSpPr/>
          <p:nvPr/>
        </p:nvSpPr>
        <p:spPr>
          <a:xfrm>
            <a:off x="2479684" y="3203891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F5E0FEF-4B6B-B479-A634-A9E42E63D5DD}"/>
              </a:ext>
            </a:extLst>
          </p:cNvPr>
          <p:cNvSpPr/>
          <p:nvPr/>
        </p:nvSpPr>
        <p:spPr>
          <a:xfrm>
            <a:off x="5148122" y="3228345"/>
            <a:ext cx="53168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7C2E018-6DDA-C502-F711-07408B925322}"/>
              </a:ext>
            </a:extLst>
          </p:cNvPr>
          <p:cNvSpPr/>
          <p:nvPr/>
        </p:nvSpPr>
        <p:spPr>
          <a:xfrm>
            <a:off x="5148122" y="3502255"/>
            <a:ext cx="53168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CB46EDE-077F-0B23-756F-1FF4FC6AE154}"/>
              </a:ext>
            </a:extLst>
          </p:cNvPr>
          <p:cNvSpPr/>
          <p:nvPr/>
        </p:nvSpPr>
        <p:spPr>
          <a:xfrm>
            <a:off x="5101463" y="407923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2C6341C-E48B-3A83-223E-0A90248E3505}"/>
              </a:ext>
            </a:extLst>
          </p:cNvPr>
          <p:cNvSpPr/>
          <p:nvPr/>
        </p:nvSpPr>
        <p:spPr>
          <a:xfrm>
            <a:off x="4964694" y="4391869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E42B1D6-99E8-2602-A4EC-931E7B7ED0A7}"/>
              </a:ext>
            </a:extLst>
          </p:cNvPr>
          <p:cNvSpPr/>
          <p:nvPr/>
        </p:nvSpPr>
        <p:spPr>
          <a:xfrm>
            <a:off x="5101462" y="4684786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04557E1-F0F5-14F8-1607-20BBA065B5FE}"/>
              </a:ext>
            </a:extLst>
          </p:cNvPr>
          <p:cNvSpPr/>
          <p:nvPr/>
        </p:nvSpPr>
        <p:spPr>
          <a:xfrm>
            <a:off x="4947916" y="4988802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19CCE7A-E952-CD94-E3BE-D28CE6624BD1}"/>
              </a:ext>
            </a:extLst>
          </p:cNvPr>
          <p:cNvSpPr/>
          <p:nvPr/>
        </p:nvSpPr>
        <p:spPr>
          <a:xfrm>
            <a:off x="5101464" y="380532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D5E5E73C-A1F3-4924-5265-70B39A608ED1}"/>
              </a:ext>
            </a:extLst>
          </p:cNvPr>
          <p:cNvSpPr/>
          <p:nvPr/>
        </p:nvSpPr>
        <p:spPr>
          <a:xfrm>
            <a:off x="5806830" y="3394116"/>
            <a:ext cx="2208085" cy="1516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5CC83636-F072-FCCF-1A43-3824A1C124D0}"/>
              </a:ext>
            </a:extLst>
          </p:cNvPr>
          <p:cNvSpPr/>
          <p:nvPr/>
        </p:nvSpPr>
        <p:spPr>
          <a:xfrm>
            <a:off x="1033322" y="5513738"/>
            <a:ext cx="4858595" cy="3322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70187F99-C941-4899-2E5C-BD223F3E518D}"/>
              </a:ext>
            </a:extLst>
          </p:cNvPr>
          <p:cNvSpPr/>
          <p:nvPr/>
        </p:nvSpPr>
        <p:spPr>
          <a:xfrm>
            <a:off x="5959230" y="3546516"/>
            <a:ext cx="2208085" cy="1516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3F8F9F8A-7F06-BF79-D8E3-73D02D23490F}"/>
              </a:ext>
            </a:extLst>
          </p:cNvPr>
          <p:cNvSpPr/>
          <p:nvPr/>
        </p:nvSpPr>
        <p:spPr>
          <a:xfrm>
            <a:off x="5039628" y="2910292"/>
            <a:ext cx="640173" cy="251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129" y="170448"/>
            <a:ext cx="8260672" cy="1039427"/>
          </a:xfrm>
        </p:spPr>
        <p:txBody>
          <a:bodyPr>
            <a:normAutofit/>
          </a:bodyPr>
          <a:lstStyle/>
          <a:p>
            <a:r>
              <a:rPr lang="nb-NO" dirty="0"/>
              <a:t>Svar på oppgave 7.3 c)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3322" y="1348613"/>
            <a:ext cx="8229600" cy="4497363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c) Sett opp en selvkostkalkyle for en ordre som krever kr 100 000 i direkte material og som bruker 150 timer i maskinavdelingen og 200 timer i sveiseavdelingen.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7704857" cy="3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2279577" y="3489284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3A7EEBE-0666-7589-4A43-D043D19CF3AE}"/>
              </a:ext>
            </a:extLst>
          </p:cNvPr>
          <p:cNvSpPr/>
          <p:nvPr/>
        </p:nvSpPr>
        <p:spPr>
          <a:xfrm>
            <a:off x="2479684" y="3203891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F5E0FEF-4B6B-B479-A634-A9E42E63D5DD}"/>
              </a:ext>
            </a:extLst>
          </p:cNvPr>
          <p:cNvSpPr/>
          <p:nvPr/>
        </p:nvSpPr>
        <p:spPr>
          <a:xfrm>
            <a:off x="5148122" y="3228345"/>
            <a:ext cx="53168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7C2E018-6DDA-C502-F711-07408B925322}"/>
              </a:ext>
            </a:extLst>
          </p:cNvPr>
          <p:cNvSpPr/>
          <p:nvPr/>
        </p:nvSpPr>
        <p:spPr>
          <a:xfrm>
            <a:off x="5148122" y="3502255"/>
            <a:ext cx="53168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CB46EDE-077F-0B23-756F-1FF4FC6AE154}"/>
              </a:ext>
            </a:extLst>
          </p:cNvPr>
          <p:cNvSpPr/>
          <p:nvPr/>
        </p:nvSpPr>
        <p:spPr>
          <a:xfrm>
            <a:off x="5101463" y="407923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2C6341C-E48B-3A83-223E-0A90248E3505}"/>
              </a:ext>
            </a:extLst>
          </p:cNvPr>
          <p:cNvSpPr/>
          <p:nvPr/>
        </p:nvSpPr>
        <p:spPr>
          <a:xfrm>
            <a:off x="4964694" y="4391869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E42B1D6-99E8-2602-A4EC-931E7B7ED0A7}"/>
              </a:ext>
            </a:extLst>
          </p:cNvPr>
          <p:cNvSpPr/>
          <p:nvPr/>
        </p:nvSpPr>
        <p:spPr>
          <a:xfrm>
            <a:off x="5101462" y="4684786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04557E1-F0F5-14F8-1607-20BBA065B5FE}"/>
              </a:ext>
            </a:extLst>
          </p:cNvPr>
          <p:cNvSpPr/>
          <p:nvPr/>
        </p:nvSpPr>
        <p:spPr>
          <a:xfrm>
            <a:off x="4947916" y="4988802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19CCE7A-E952-CD94-E3BE-D28CE6624BD1}"/>
              </a:ext>
            </a:extLst>
          </p:cNvPr>
          <p:cNvSpPr/>
          <p:nvPr/>
        </p:nvSpPr>
        <p:spPr>
          <a:xfrm>
            <a:off x="5101464" y="380532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D5E5E73C-A1F3-4924-5265-70B39A608ED1}"/>
              </a:ext>
            </a:extLst>
          </p:cNvPr>
          <p:cNvSpPr/>
          <p:nvPr/>
        </p:nvSpPr>
        <p:spPr>
          <a:xfrm>
            <a:off x="5806830" y="3394116"/>
            <a:ext cx="2208085" cy="1516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5CC83636-F072-FCCF-1A43-3824A1C124D0}"/>
              </a:ext>
            </a:extLst>
          </p:cNvPr>
          <p:cNvSpPr/>
          <p:nvPr/>
        </p:nvSpPr>
        <p:spPr>
          <a:xfrm>
            <a:off x="1033322" y="5513738"/>
            <a:ext cx="4858595" cy="3322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70187F99-C941-4899-2E5C-BD223F3E518D}"/>
              </a:ext>
            </a:extLst>
          </p:cNvPr>
          <p:cNvSpPr/>
          <p:nvPr/>
        </p:nvSpPr>
        <p:spPr>
          <a:xfrm>
            <a:off x="5959230" y="3546516"/>
            <a:ext cx="2208085" cy="1516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F818FB21-07DB-CD01-6B06-3A96C970E95A}"/>
              </a:ext>
            </a:extLst>
          </p:cNvPr>
          <p:cNvCxnSpPr>
            <a:cxnSpLocks/>
          </p:cNvCxnSpPr>
          <p:nvPr/>
        </p:nvCxnSpPr>
        <p:spPr>
          <a:xfrm>
            <a:off x="2788802" y="2051436"/>
            <a:ext cx="2236422" cy="944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1201E7A2-048C-1F95-7420-925E847B3983}"/>
              </a:ext>
            </a:extLst>
          </p:cNvPr>
          <p:cNvSpPr/>
          <p:nvPr/>
        </p:nvSpPr>
        <p:spPr>
          <a:xfrm>
            <a:off x="3274815" y="3777316"/>
            <a:ext cx="1300830" cy="2539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4C39EEAF-D2D5-53F1-D541-E2CA66910653}"/>
              </a:ext>
            </a:extLst>
          </p:cNvPr>
          <p:cNvSpPr/>
          <p:nvPr/>
        </p:nvSpPr>
        <p:spPr>
          <a:xfrm>
            <a:off x="3315634" y="4079231"/>
            <a:ext cx="1300830" cy="2575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129" y="170448"/>
            <a:ext cx="8260672" cy="1039427"/>
          </a:xfrm>
        </p:spPr>
        <p:txBody>
          <a:bodyPr>
            <a:normAutofit/>
          </a:bodyPr>
          <a:lstStyle/>
          <a:p>
            <a:r>
              <a:rPr lang="nb-NO" dirty="0"/>
              <a:t>Svar på oppgave 7.3 c)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3322" y="1348613"/>
            <a:ext cx="8229600" cy="4497363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c) Sett opp en selvkostkalkyle for en ordre som krever kr 100 000 i direkte material og som bruker 150 timer i maskinavdelingen og 200 timer i sveiseavdelingen.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7704857" cy="3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2279577" y="3489284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ildeforklaring formet som et rektangel 4"/>
          <p:cNvSpPr/>
          <p:nvPr/>
        </p:nvSpPr>
        <p:spPr>
          <a:xfrm>
            <a:off x="8738179" y="3072790"/>
            <a:ext cx="2448272" cy="732531"/>
          </a:xfrm>
          <a:prstGeom prst="wedgeRectCallout">
            <a:avLst>
              <a:gd name="adj1" fmla="val -81435"/>
              <a:gd name="adj2" fmla="val 48674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Se tabell i (a): 400 kr pr time</a:t>
            </a:r>
          </a:p>
        </p:txBody>
      </p:sp>
      <p:sp>
        <p:nvSpPr>
          <p:cNvPr id="6" name="Bildeforklaring formet som et rektangel 4">
            <a:extLst>
              <a:ext uri="{FF2B5EF4-FFF2-40B4-BE49-F238E27FC236}">
                <a16:creationId xmlns:a16="http://schemas.microsoft.com/office/drawing/2014/main" id="{8A651C51-B3C7-36C9-7D2A-5B942904233F}"/>
              </a:ext>
            </a:extLst>
          </p:cNvPr>
          <p:cNvSpPr/>
          <p:nvPr/>
        </p:nvSpPr>
        <p:spPr>
          <a:xfrm>
            <a:off x="8747715" y="3885328"/>
            <a:ext cx="2448272" cy="732531"/>
          </a:xfrm>
          <a:prstGeom prst="wedgeRectCallout">
            <a:avLst>
              <a:gd name="adj1" fmla="val -77213"/>
              <a:gd name="adj2" fmla="val 3347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Se tabell i (a): 360 kr pr time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3A7EEBE-0666-7589-4A43-D043D19CF3AE}"/>
              </a:ext>
            </a:extLst>
          </p:cNvPr>
          <p:cNvSpPr/>
          <p:nvPr/>
        </p:nvSpPr>
        <p:spPr>
          <a:xfrm>
            <a:off x="2479684" y="3203891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F5E0FEF-4B6B-B479-A634-A9E42E63D5DD}"/>
              </a:ext>
            </a:extLst>
          </p:cNvPr>
          <p:cNvSpPr/>
          <p:nvPr/>
        </p:nvSpPr>
        <p:spPr>
          <a:xfrm>
            <a:off x="5148122" y="3228345"/>
            <a:ext cx="53168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7C2E018-6DDA-C502-F711-07408B925322}"/>
              </a:ext>
            </a:extLst>
          </p:cNvPr>
          <p:cNvSpPr/>
          <p:nvPr/>
        </p:nvSpPr>
        <p:spPr>
          <a:xfrm>
            <a:off x="5148122" y="3502255"/>
            <a:ext cx="53168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219CCE7A-E952-CD94-E3BE-D28CE6624BD1}"/>
              </a:ext>
            </a:extLst>
          </p:cNvPr>
          <p:cNvSpPr/>
          <p:nvPr/>
        </p:nvSpPr>
        <p:spPr>
          <a:xfrm>
            <a:off x="5101464" y="380532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CB46EDE-077F-0B23-756F-1FF4FC6AE154}"/>
              </a:ext>
            </a:extLst>
          </p:cNvPr>
          <p:cNvSpPr/>
          <p:nvPr/>
        </p:nvSpPr>
        <p:spPr>
          <a:xfrm>
            <a:off x="5101463" y="407923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2C6341C-E48B-3A83-223E-0A90248E3505}"/>
              </a:ext>
            </a:extLst>
          </p:cNvPr>
          <p:cNvSpPr/>
          <p:nvPr/>
        </p:nvSpPr>
        <p:spPr>
          <a:xfrm>
            <a:off x="4964694" y="4391869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E42B1D6-99E8-2602-A4EC-931E7B7ED0A7}"/>
              </a:ext>
            </a:extLst>
          </p:cNvPr>
          <p:cNvSpPr/>
          <p:nvPr/>
        </p:nvSpPr>
        <p:spPr>
          <a:xfrm>
            <a:off x="5101462" y="4684786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04557E1-F0F5-14F8-1607-20BBA065B5FE}"/>
              </a:ext>
            </a:extLst>
          </p:cNvPr>
          <p:cNvSpPr/>
          <p:nvPr/>
        </p:nvSpPr>
        <p:spPr>
          <a:xfrm>
            <a:off x="4947916" y="4988802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ksplosjon: 14 punkt 11">
            <a:extLst>
              <a:ext uri="{FF2B5EF4-FFF2-40B4-BE49-F238E27FC236}">
                <a16:creationId xmlns:a16="http://schemas.microsoft.com/office/drawing/2014/main" id="{4B118D82-1FF4-87F9-F63A-2BF179374675}"/>
              </a:ext>
            </a:extLst>
          </p:cNvPr>
          <p:cNvSpPr/>
          <p:nvPr/>
        </p:nvSpPr>
        <p:spPr>
          <a:xfrm>
            <a:off x="8556849" y="1196751"/>
            <a:ext cx="3155421" cy="1876039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Direkte lønn: Hva er timeprisen?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D0C46388-76AF-42B6-A4B2-4F9A97E58BAA}"/>
              </a:ext>
            </a:extLst>
          </p:cNvPr>
          <p:cNvSpPr/>
          <p:nvPr/>
        </p:nvSpPr>
        <p:spPr>
          <a:xfrm>
            <a:off x="1033322" y="5513738"/>
            <a:ext cx="4858595" cy="3322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66521DFA-F5FA-D36A-9B77-20846F6528F8}"/>
              </a:ext>
            </a:extLst>
          </p:cNvPr>
          <p:cNvSpPr/>
          <p:nvPr/>
        </p:nvSpPr>
        <p:spPr>
          <a:xfrm>
            <a:off x="3274815" y="3777316"/>
            <a:ext cx="1300830" cy="2539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5980B72-B855-FD46-A3C7-3A2452B091B6}"/>
              </a:ext>
            </a:extLst>
          </p:cNvPr>
          <p:cNvSpPr/>
          <p:nvPr/>
        </p:nvSpPr>
        <p:spPr>
          <a:xfrm>
            <a:off x="3315634" y="4079231"/>
            <a:ext cx="1300830" cy="2575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BF70E40-A646-79EE-6669-E445ED8687D6}"/>
              </a:ext>
            </a:extLst>
          </p:cNvPr>
          <p:cNvSpPr/>
          <p:nvPr/>
        </p:nvSpPr>
        <p:spPr>
          <a:xfrm>
            <a:off x="7217123" y="3618359"/>
            <a:ext cx="787179" cy="373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860EA51-3E91-D7E2-2968-36EDA65AB645}"/>
              </a:ext>
            </a:extLst>
          </p:cNvPr>
          <p:cNvSpPr/>
          <p:nvPr/>
        </p:nvSpPr>
        <p:spPr>
          <a:xfrm>
            <a:off x="7345669" y="4334602"/>
            <a:ext cx="787179" cy="373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821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129" y="170448"/>
            <a:ext cx="8260672" cy="1039427"/>
          </a:xfrm>
        </p:spPr>
        <p:txBody>
          <a:bodyPr>
            <a:normAutofit/>
          </a:bodyPr>
          <a:lstStyle/>
          <a:p>
            <a:r>
              <a:rPr lang="nb-NO" dirty="0"/>
              <a:t>Svar på oppgave 7.3 c)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3322" y="1348613"/>
            <a:ext cx="8229600" cy="4497363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c) Sett opp en selvkostkalkyle for en ordre som krever kr 100 000 i direkte material og som bruker 150 timer i maskinavdelingen og 200 timer i sveiseavdelingen.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7704857" cy="3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2279577" y="3489284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3A7EEBE-0666-7589-4A43-D043D19CF3AE}"/>
              </a:ext>
            </a:extLst>
          </p:cNvPr>
          <p:cNvSpPr/>
          <p:nvPr/>
        </p:nvSpPr>
        <p:spPr>
          <a:xfrm>
            <a:off x="2479684" y="3203891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F5E0FEF-4B6B-B479-A634-A9E42E63D5DD}"/>
              </a:ext>
            </a:extLst>
          </p:cNvPr>
          <p:cNvSpPr/>
          <p:nvPr/>
        </p:nvSpPr>
        <p:spPr>
          <a:xfrm>
            <a:off x="5148122" y="3228345"/>
            <a:ext cx="53168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7C2E018-6DDA-C502-F711-07408B925322}"/>
              </a:ext>
            </a:extLst>
          </p:cNvPr>
          <p:cNvSpPr/>
          <p:nvPr/>
        </p:nvSpPr>
        <p:spPr>
          <a:xfrm>
            <a:off x="5148122" y="3502255"/>
            <a:ext cx="53168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219CCE7A-E952-CD94-E3BE-D28CE6624BD1}"/>
              </a:ext>
            </a:extLst>
          </p:cNvPr>
          <p:cNvSpPr/>
          <p:nvPr/>
        </p:nvSpPr>
        <p:spPr>
          <a:xfrm>
            <a:off x="5101464" y="380532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CB46EDE-077F-0B23-756F-1FF4FC6AE154}"/>
              </a:ext>
            </a:extLst>
          </p:cNvPr>
          <p:cNvSpPr/>
          <p:nvPr/>
        </p:nvSpPr>
        <p:spPr>
          <a:xfrm>
            <a:off x="5101463" y="407923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2C6341C-E48B-3A83-223E-0A90248E3505}"/>
              </a:ext>
            </a:extLst>
          </p:cNvPr>
          <p:cNvSpPr/>
          <p:nvPr/>
        </p:nvSpPr>
        <p:spPr>
          <a:xfrm>
            <a:off x="4964694" y="4391869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E42B1D6-99E8-2602-A4EC-931E7B7ED0A7}"/>
              </a:ext>
            </a:extLst>
          </p:cNvPr>
          <p:cNvSpPr/>
          <p:nvPr/>
        </p:nvSpPr>
        <p:spPr>
          <a:xfrm>
            <a:off x="5101462" y="4684786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04557E1-F0F5-14F8-1607-20BBA065B5FE}"/>
              </a:ext>
            </a:extLst>
          </p:cNvPr>
          <p:cNvSpPr/>
          <p:nvPr/>
        </p:nvSpPr>
        <p:spPr>
          <a:xfrm>
            <a:off x="4947916" y="4988802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7FFF350-E0E9-9E71-DAFA-DCC409415CB1}"/>
              </a:ext>
            </a:extLst>
          </p:cNvPr>
          <p:cNvSpPr/>
          <p:nvPr/>
        </p:nvSpPr>
        <p:spPr>
          <a:xfrm>
            <a:off x="7442420" y="1750025"/>
            <a:ext cx="803082" cy="413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631507-83ED-FEE6-8A2D-3EBFB51D5365}"/>
              </a:ext>
            </a:extLst>
          </p:cNvPr>
          <p:cNvSpPr/>
          <p:nvPr/>
        </p:nvSpPr>
        <p:spPr>
          <a:xfrm>
            <a:off x="4185465" y="2151436"/>
            <a:ext cx="803082" cy="413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ksplosjon: 14 punkt 14">
            <a:extLst>
              <a:ext uri="{FF2B5EF4-FFF2-40B4-BE49-F238E27FC236}">
                <a16:creationId xmlns:a16="http://schemas.microsoft.com/office/drawing/2014/main" id="{9D9DCE3C-0CD1-E45B-65AB-6ED6AC2743C6}"/>
              </a:ext>
            </a:extLst>
          </p:cNvPr>
          <p:cNvSpPr/>
          <p:nvPr/>
        </p:nvSpPr>
        <p:spPr>
          <a:xfrm>
            <a:off x="8556849" y="860163"/>
            <a:ext cx="3635151" cy="2212628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Hvor mange timer direkte arbeid?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0EE1960-6DCD-089A-F44B-2E541101FB3A}"/>
              </a:ext>
            </a:extLst>
          </p:cNvPr>
          <p:cNvSpPr/>
          <p:nvPr/>
        </p:nvSpPr>
        <p:spPr>
          <a:xfrm>
            <a:off x="3274815" y="3777316"/>
            <a:ext cx="1300830" cy="2539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543F79CB-3D0C-4BD3-95C4-F437A6AA5636}"/>
              </a:ext>
            </a:extLst>
          </p:cNvPr>
          <p:cNvSpPr/>
          <p:nvPr/>
        </p:nvSpPr>
        <p:spPr>
          <a:xfrm>
            <a:off x="3315634" y="4079231"/>
            <a:ext cx="1300830" cy="2575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9060FFB-DEAC-0CA2-047C-F8C5FA22A970}"/>
              </a:ext>
            </a:extLst>
          </p:cNvPr>
          <p:cNvSpPr/>
          <p:nvPr/>
        </p:nvSpPr>
        <p:spPr>
          <a:xfrm>
            <a:off x="1033322" y="5513738"/>
            <a:ext cx="4858595" cy="3322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129" y="170448"/>
            <a:ext cx="8260672" cy="1039427"/>
          </a:xfrm>
        </p:spPr>
        <p:txBody>
          <a:bodyPr>
            <a:normAutofit/>
          </a:bodyPr>
          <a:lstStyle/>
          <a:p>
            <a:r>
              <a:rPr lang="nb-NO" dirty="0"/>
              <a:t>Svar på oppgave 7.3 c)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3322" y="1348613"/>
            <a:ext cx="8229600" cy="4497363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c) Sett opp en selvkostkalkyle for en ordre som krever kr 100 000 i direkte material og som bruker 150 timer i maskinavdelingen og 200 timer i sveiseavdelingen.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7704857" cy="3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2279577" y="3489284"/>
            <a:ext cx="108012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790B809-0A32-31CC-9DF5-261F51086DB2}"/>
              </a:ext>
            </a:extLst>
          </p:cNvPr>
          <p:cNvSpPr/>
          <p:nvPr/>
        </p:nvSpPr>
        <p:spPr>
          <a:xfrm>
            <a:off x="1033322" y="5513738"/>
            <a:ext cx="4858595" cy="3322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30743DE1-3E5D-58D2-1340-CE8BBE1FBDE6}"/>
              </a:ext>
            </a:extLst>
          </p:cNvPr>
          <p:cNvSpPr/>
          <p:nvPr/>
        </p:nvSpPr>
        <p:spPr>
          <a:xfrm>
            <a:off x="5101464" y="380532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7DD67DCD-896A-6137-DE45-1D9BBBB78094}"/>
              </a:ext>
            </a:extLst>
          </p:cNvPr>
          <p:cNvSpPr/>
          <p:nvPr/>
        </p:nvSpPr>
        <p:spPr>
          <a:xfrm>
            <a:off x="5101463" y="407923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9321FBD-AD9B-036F-5ED7-75B052114616}"/>
              </a:ext>
            </a:extLst>
          </p:cNvPr>
          <p:cNvSpPr/>
          <p:nvPr/>
        </p:nvSpPr>
        <p:spPr>
          <a:xfrm>
            <a:off x="4964694" y="4391869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BC832779-1BE7-C3D8-9BC9-0F9AE898E438}"/>
              </a:ext>
            </a:extLst>
          </p:cNvPr>
          <p:cNvSpPr/>
          <p:nvPr/>
        </p:nvSpPr>
        <p:spPr>
          <a:xfrm>
            <a:off x="5101462" y="4684786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26145170-AC1E-EC83-DD11-15FB253F1146}"/>
              </a:ext>
            </a:extLst>
          </p:cNvPr>
          <p:cNvSpPr/>
          <p:nvPr/>
        </p:nvSpPr>
        <p:spPr>
          <a:xfrm>
            <a:off x="4947916" y="4988802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5295D5F-B036-7963-3A8A-1F7B04948734}"/>
              </a:ext>
            </a:extLst>
          </p:cNvPr>
          <p:cNvSpPr/>
          <p:nvPr/>
        </p:nvSpPr>
        <p:spPr>
          <a:xfrm>
            <a:off x="2351584" y="3218441"/>
            <a:ext cx="2304257" cy="198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400x150 t</a:t>
            </a:r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91388813-78AE-2F85-1309-B933F8198E87}"/>
              </a:ext>
            </a:extLst>
          </p:cNvPr>
          <p:cNvSpPr/>
          <p:nvPr/>
        </p:nvSpPr>
        <p:spPr>
          <a:xfrm>
            <a:off x="2309676" y="3497878"/>
            <a:ext cx="2304257" cy="198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360x200 t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A206AE49-BEB8-8C60-4B7E-FD2B6D3D451A}"/>
              </a:ext>
            </a:extLst>
          </p:cNvPr>
          <p:cNvSpPr/>
          <p:nvPr/>
        </p:nvSpPr>
        <p:spPr>
          <a:xfrm>
            <a:off x="3274815" y="3777316"/>
            <a:ext cx="1300830" cy="2539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47F0BB77-7684-F1E5-3E08-B6BF660EE87B}"/>
              </a:ext>
            </a:extLst>
          </p:cNvPr>
          <p:cNvSpPr/>
          <p:nvPr/>
        </p:nvSpPr>
        <p:spPr>
          <a:xfrm>
            <a:off x="3315634" y="4079231"/>
            <a:ext cx="1300830" cy="2575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129" y="170448"/>
            <a:ext cx="8260672" cy="1039427"/>
          </a:xfrm>
        </p:spPr>
        <p:txBody>
          <a:bodyPr>
            <a:normAutofit/>
          </a:bodyPr>
          <a:lstStyle/>
          <a:p>
            <a:r>
              <a:rPr lang="nb-NO" dirty="0"/>
              <a:t>Svar på oppgave 7.3 c)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3322" y="1348613"/>
            <a:ext cx="8229600" cy="4497363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c) Sett opp en selvkostkalkyle for en ordre som krever kr 100 000 i direkte material og som bruker 150 timer i maskinavdelingen og 200 timer i sveiseavdelingen.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7704857" cy="3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F790B809-0A32-31CC-9DF5-261F51086DB2}"/>
              </a:ext>
            </a:extLst>
          </p:cNvPr>
          <p:cNvSpPr/>
          <p:nvPr/>
        </p:nvSpPr>
        <p:spPr>
          <a:xfrm>
            <a:off x="1033322" y="5513738"/>
            <a:ext cx="4858595" cy="3322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30743DE1-3E5D-58D2-1340-CE8BBE1FBDE6}"/>
              </a:ext>
            </a:extLst>
          </p:cNvPr>
          <p:cNvSpPr/>
          <p:nvPr/>
        </p:nvSpPr>
        <p:spPr>
          <a:xfrm>
            <a:off x="5101464" y="380532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7DD67DCD-896A-6137-DE45-1D9BBBB78094}"/>
              </a:ext>
            </a:extLst>
          </p:cNvPr>
          <p:cNvSpPr/>
          <p:nvPr/>
        </p:nvSpPr>
        <p:spPr>
          <a:xfrm>
            <a:off x="5101463" y="407923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9321FBD-AD9B-036F-5ED7-75B052114616}"/>
              </a:ext>
            </a:extLst>
          </p:cNvPr>
          <p:cNvSpPr/>
          <p:nvPr/>
        </p:nvSpPr>
        <p:spPr>
          <a:xfrm>
            <a:off x="4964694" y="4391869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BC832779-1BE7-C3D8-9BC9-0F9AE898E438}"/>
              </a:ext>
            </a:extLst>
          </p:cNvPr>
          <p:cNvSpPr/>
          <p:nvPr/>
        </p:nvSpPr>
        <p:spPr>
          <a:xfrm>
            <a:off x="5101462" y="4684786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26145170-AC1E-EC83-DD11-15FB253F1146}"/>
              </a:ext>
            </a:extLst>
          </p:cNvPr>
          <p:cNvSpPr/>
          <p:nvPr/>
        </p:nvSpPr>
        <p:spPr>
          <a:xfrm>
            <a:off x="4947916" y="4988802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ksplosjon: 14 punkt 39">
            <a:extLst>
              <a:ext uri="{FF2B5EF4-FFF2-40B4-BE49-F238E27FC236}">
                <a16:creationId xmlns:a16="http://schemas.microsoft.com/office/drawing/2014/main" id="{FCA19552-AE03-4D97-88B1-73D5461E94E8}"/>
              </a:ext>
            </a:extLst>
          </p:cNvPr>
          <p:cNvSpPr/>
          <p:nvPr/>
        </p:nvSpPr>
        <p:spPr>
          <a:xfrm>
            <a:off x="8556849" y="860163"/>
            <a:ext cx="3775624" cy="2358278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Hva er tilleggssatsene for indirekte kostnader?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A206AE49-BEB8-8C60-4B7E-FD2B6D3D451A}"/>
              </a:ext>
            </a:extLst>
          </p:cNvPr>
          <p:cNvSpPr/>
          <p:nvPr/>
        </p:nvSpPr>
        <p:spPr>
          <a:xfrm>
            <a:off x="3274815" y="3777316"/>
            <a:ext cx="1300830" cy="2539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47F0BB77-7684-F1E5-3E08-B6BF660EE87B}"/>
              </a:ext>
            </a:extLst>
          </p:cNvPr>
          <p:cNvSpPr/>
          <p:nvPr/>
        </p:nvSpPr>
        <p:spPr>
          <a:xfrm>
            <a:off x="3315634" y="4079231"/>
            <a:ext cx="1300830" cy="2575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akkeboble: rektangel 7">
            <a:extLst>
              <a:ext uri="{FF2B5EF4-FFF2-40B4-BE49-F238E27FC236}">
                <a16:creationId xmlns:a16="http://schemas.microsoft.com/office/drawing/2014/main" id="{0D1D1AEB-1F49-B066-F32E-026D6503A3EA}"/>
              </a:ext>
            </a:extLst>
          </p:cNvPr>
          <p:cNvSpPr/>
          <p:nvPr/>
        </p:nvSpPr>
        <p:spPr>
          <a:xfrm>
            <a:off x="9262922" y="3460567"/>
            <a:ext cx="2520563" cy="2240517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Utregnet i tidligere del av oppgaven, men oppgitt i oppgaveteksten vi brukte:</a:t>
            </a:r>
          </a:p>
          <a:p>
            <a:pPr algn="ctr"/>
            <a:r>
              <a:rPr lang="nb-NO" dirty="0"/>
              <a:t>342,96 og 260,64</a:t>
            </a:r>
          </a:p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107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129" y="170448"/>
            <a:ext cx="8260672" cy="1039427"/>
          </a:xfrm>
        </p:spPr>
        <p:txBody>
          <a:bodyPr>
            <a:normAutofit/>
          </a:bodyPr>
          <a:lstStyle/>
          <a:p>
            <a:r>
              <a:rPr lang="nb-NO" dirty="0"/>
              <a:t>Svar på oppgave 7.3 c)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3322" y="1348613"/>
            <a:ext cx="8229600" cy="4497363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c) Sett opp en selvkostkalkyle for en ordre som krever kr 100 000 i direkte material og som bruker 150 timer i maskinavdelingen og 200 timer i sveiseavdelingen.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7704857" cy="3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F790B809-0A32-31CC-9DF5-261F51086DB2}"/>
              </a:ext>
            </a:extLst>
          </p:cNvPr>
          <p:cNvSpPr/>
          <p:nvPr/>
        </p:nvSpPr>
        <p:spPr>
          <a:xfrm>
            <a:off x="1033322" y="5513738"/>
            <a:ext cx="4858595" cy="3322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30743DE1-3E5D-58D2-1340-CE8BBE1FBDE6}"/>
              </a:ext>
            </a:extLst>
          </p:cNvPr>
          <p:cNvSpPr/>
          <p:nvPr/>
        </p:nvSpPr>
        <p:spPr>
          <a:xfrm>
            <a:off x="5101464" y="380532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7DD67DCD-896A-6137-DE45-1D9BBBB78094}"/>
              </a:ext>
            </a:extLst>
          </p:cNvPr>
          <p:cNvSpPr/>
          <p:nvPr/>
        </p:nvSpPr>
        <p:spPr>
          <a:xfrm>
            <a:off x="5101463" y="4079231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9321FBD-AD9B-036F-5ED7-75B052114616}"/>
              </a:ext>
            </a:extLst>
          </p:cNvPr>
          <p:cNvSpPr/>
          <p:nvPr/>
        </p:nvSpPr>
        <p:spPr>
          <a:xfrm>
            <a:off x="4964694" y="4391869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BC832779-1BE7-C3D8-9BC9-0F9AE898E438}"/>
              </a:ext>
            </a:extLst>
          </p:cNvPr>
          <p:cNvSpPr/>
          <p:nvPr/>
        </p:nvSpPr>
        <p:spPr>
          <a:xfrm>
            <a:off x="5101462" y="4684786"/>
            <a:ext cx="578339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26145170-AC1E-EC83-DD11-15FB253F1146}"/>
              </a:ext>
            </a:extLst>
          </p:cNvPr>
          <p:cNvSpPr/>
          <p:nvPr/>
        </p:nvSpPr>
        <p:spPr>
          <a:xfrm>
            <a:off x="4947916" y="4988802"/>
            <a:ext cx="715108" cy="2259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ksplosjon: 14 punkt 39">
            <a:extLst>
              <a:ext uri="{FF2B5EF4-FFF2-40B4-BE49-F238E27FC236}">
                <a16:creationId xmlns:a16="http://schemas.microsoft.com/office/drawing/2014/main" id="{FCA19552-AE03-4D97-88B1-73D5461E94E8}"/>
              </a:ext>
            </a:extLst>
          </p:cNvPr>
          <p:cNvSpPr/>
          <p:nvPr/>
        </p:nvSpPr>
        <p:spPr>
          <a:xfrm>
            <a:off x="8556849" y="860163"/>
            <a:ext cx="3775624" cy="2358278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Hva er tilleggssatsene for indirekte kostnader?</a:t>
            </a:r>
          </a:p>
        </p:txBody>
      </p:sp>
      <p:sp>
        <p:nvSpPr>
          <p:cNvPr id="8" name="Snakkeboble: rektangel 7">
            <a:extLst>
              <a:ext uri="{FF2B5EF4-FFF2-40B4-BE49-F238E27FC236}">
                <a16:creationId xmlns:a16="http://schemas.microsoft.com/office/drawing/2014/main" id="{0D1D1AEB-1F49-B066-F32E-026D6503A3EA}"/>
              </a:ext>
            </a:extLst>
          </p:cNvPr>
          <p:cNvSpPr/>
          <p:nvPr/>
        </p:nvSpPr>
        <p:spPr>
          <a:xfrm>
            <a:off x="9262922" y="3460567"/>
            <a:ext cx="2520563" cy="2240517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Utregnet i tidligere del av oppgaven, men oppgitt i oppgaveteksten vi brukte:</a:t>
            </a:r>
          </a:p>
          <a:p>
            <a:pPr algn="ctr"/>
            <a:r>
              <a:rPr lang="nb-NO" dirty="0">
                <a:solidFill>
                  <a:srgbClr val="FF0000"/>
                </a:solidFill>
              </a:rPr>
              <a:t>342,96</a:t>
            </a:r>
            <a:r>
              <a:rPr lang="nb-NO" dirty="0"/>
              <a:t> og </a:t>
            </a:r>
            <a:r>
              <a:rPr lang="nb-NO" dirty="0">
                <a:solidFill>
                  <a:srgbClr val="FF0000"/>
                </a:solidFill>
              </a:rPr>
              <a:t>260,64</a:t>
            </a:r>
          </a:p>
          <a:p>
            <a:pPr algn="ctr"/>
            <a:endParaRPr lang="nb-NO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B0B2448-3475-C73A-F92B-8574B15F0D6B}"/>
              </a:ext>
            </a:extLst>
          </p:cNvPr>
          <p:cNvSpPr/>
          <p:nvPr/>
        </p:nvSpPr>
        <p:spPr>
          <a:xfrm>
            <a:off x="3329648" y="4105834"/>
            <a:ext cx="1218498" cy="1993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2724B19-130C-0677-1D51-A9B9689D4260}"/>
              </a:ext>
            </a:extLst>
          </p:cNvPr>
          <p:cNvSpPr/>
          <p:nvPr/>
        </p:nvSpPr>
        <p:spPr>
          <a:xfrm>
            <a:off x="3329648" y="3837078"/>
            <a:ext cx="1218498" cy="1993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A0125FE-3238-20D9-CA59-787CDFDEB7B1}"/>
              </a:ext>
            </a:extLst>
          </p:cNvPr>
          <p:cNvSpPr/>
          <p:nvPr/>
        </p:nvSpPr>
        <p:spPr>
          <a:xfrm>
            <a:off x="2941225" y="3805321"/>
            <a:ext cx="2304257" cy="198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342,96x150 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4399795-0887-0F31-E21F-E147DE69286A}"/>
              </a:ext>
            </a:extLst>
          </p:cNvPr>
          <p:cNvSpPr/>
          <p:nvPr/>
        </p:nvSpPr>
        <p:spPr>
          <a:xfrm>
            <a:off x="2941224" y="4101949"/>
            <a:ext cx="2304257" cy="198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260,64x200 t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D204F36-0547-A9EE-1153-2232252A857E}"/>
              </a:ext>
            </a:extLst>
          </p:cNvPr>
          <p:cNvSpPr/>
          <p:nvPr/>
        </p:nvSpPr>
        <p:spPr>
          <a:xfrm>
            <a:off x="1494845" y="6072914"/>
            <a:ext cx="5597718" cy="624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Merk: Her bruker vi arbeidstimer som aktivitetsmål for å fordele indirekte kostnader! </a:t>
            </a:r>
          </a:p>
        </p:txBody>
      </p:sp>
    </p:spTree>
    <p:extLst>
      <p:ext uri="{BB962C8B-B14F-4D97-AF65-F5344CB8AC3E}">
        <p14:creationId xmlns:p14="http://schemas.microsoft.com/office/powerpoint/2010/main" val="187793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129" y="170448"/>
            <a:ext cx="8260672" cy="1039427"/>
          </a:xfrm>
        </p:spPr>
        <p:txBody>
          <a:bodyPr>
            <a:normAutofit/>
          </a:bodyPr>
          <a:lstStyle/>
          <a:p>
            <a:r>
              <a:rPr lang="nb-NO" dirty="0"/>
              <a:t>Svar på oppgave 7.3 c)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3322" y="1348613"/>
            <a:ext cx="8229600" cy="4497363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c) Sett opp en selvkostkalkyle for en ordre som krever kr 100 000 i direkte material og som bruker 150 timer i maskinavdelingen og 200 timer i sveiseavdelingen.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7704857" cy="3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01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Svar på oppgave 7.3 c)</vt:lpstr>
      <vt:lpstr>Svar på oppgave 7.3 c)</vt:lpstr>
      <vt:lpstr>Svar på oppgave 7.3 c)</vt:lpstr>
      <vt:lpstr>Svar på oppgave 7.3 c)</vt:lpstr>
      <vt:lpstr>Svar på oppgave 7.3 c)</vt:lpstr>
      <vt:lpstr>Svar på oppgave 7.3 c)</vt:lpstr>
      <vt:lpstr>Svar på oppgave 7.3 c)</vt:lpstr>
      <vt:lpstr>Svar på oppgave 7.3 c)</vt:lpstr>
      <vt:lpstr>Svar på oppgave 7.3 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Svar på oppgave 7.3 c)</dc:title>
  <dc:creator>Bjørn-Atle Reme</dc:creator>
  <cp:lastModifiedBy>Bjørn-Atle Reme</cp:lastModifiedBy>
  <cp:revision>1</cp:revision>
  <dcterms:created xsi:type="dcterms:W3CDTF">2024-09-17T20:18:03Z</dcterms:created>
  <dcterms:modified xsi:type="dcterms:W3CDTF">2024-09-17T20:44:25Z</dcterms:modified>
</cp:coreProperties>
</file>