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01" r:id="rId2"/>
    <p:sldId id="521" r:id="rId3"/>
    <p:sldId id="570" r:id="rId4"/>
    <p:sldId id="650" r:id="rId5"/>
    <p:sldId id="651" r:id="rId6"/>
    <p:sldId id="652" r:id="rId7"/>
    <p:sldId id="681" r:id="rId8"/>
    <p:sldId id="653" r:id="rId9"/>
    <p:sldId id="640" r:id="rId10"/>
    <p:sldId id="654" r:id="rId11"/>
    <p:sldId id="655" r:id="rId12"/>
    <p:sldId id="656" r:id="rId13"/>
    <p:sldId id="693" r:id="rId14"/>
    <p:sldId id="694" r:id="rId15"/>
    <p:sldId id="649" r:id="rId16"/>
    <p:sldId id="658" r:id="rId17"/>
    <p:sldId id="682" r:id="rId18"/>
    <p:sldId id="683" r:id="rId19"/>
    <p:sldId id="659" r:id="rId20"/>
    <p:sldId id="660" r:id="rId21"/>
    <p:sldId id="661" r:id="rId22"/>
    <p:sldId id="684" r:id="rId23"/>
    <p:sldId id="662" r:id="rId24"/>
    <p:sldId id="685" r:id="rId25"/>
    <p:sldId id="695" r:id="rId26"/>
    <p:sldId id="663" r:id="rId27"/>
    <p:sldId id="664" r:id="rId28"/>
    <p:sldId id="665" r:id="rId29"/>
    <p:sldId id="691" r:id="rId30"/>
    <p:sldId id="692" r:id="rId31"/>
    <p:sldId id="666" r:id="rId32"/>
    <p:sldId id="667" r:id="rId33"/>
    <p:sldId id="668" r:id="rId34"/>
    <p:sldId id="669" r:id="rId35"/>
    <p:sldId id="670" r:id="rId36"/>
    <p:sldId id="671" r:id="rId37"/>
    <p:sldId id="686" r:id="rId38"/>
    <p:sldId id="690" r:id="rId39"/>
    <p:sldId id="672" r:id="rId40"/>
    <p:sldId id="687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689" r:id="rId49"/>
    <p:sldId id="688" r:id="rId50"/>
  </p:sldIdLst>
  <p:sldSz cx="9144000" cy="5143500" type="screen16x9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62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rveys/201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tester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dsc.files.wordpress.com/2017/11/pythonenvironment.png?w=66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编程</a:t>
            </a:r>
            <a:r>
              <a:rPr lang="en-US" altLang="zh-CN" dirty="0" err="1"/>
              <a:t>环境</a:t>
            </a:r>
            <a:endParaRPr lang="en-US" altLang="zh-CN" dirty="0"/>
          </a:p>
          <a:p>
            <a:pPr lvl="1"/>
            <a:r>
              <a:rPr lang="zh-CN" altLang="en-US" dirty="0"/>
              <a:t>虽然</a:t>
            </a:r>
            <a:r>
              <a:rPr lang="en-US" altLang="zh-CN" dirty="0"/>
              <a:t>Python</a:t>
            </a:r>
            <a:r>
              <a:rPr lang="zh-CN" altLang="en-US" dirty="0"/>
              <a:t>易学易用，但两个难题经常让人是否头痛：</a:t>
            </a:r>
            <a:endParaRPr lang="en-US" altLang="zh-CN" dirty="0"/>
          </a:p>
          <a:p>
            <a:pPr lvl="2"/>
            <a:r>
              <a:rPr lang="zh-CN" altLang="en-US" dirty="0"/>
              <a:t>不同版本问题：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3.X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包管理：从哪里下载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进行</a:t>
            </a:r>
            <a:r>
              <a:rPr lang="en-US" altLang="zh-CN" dirty="0"/>
              <a:t>Python</a:t>
            </a:r>
            <a:r>
              <a:rPr lang="zh-CN" altLang="en-US" dirty="0"/>
              <a:t>开发</a:t>
            </a:r>
            <a:endParaRPr lang="en-US" altLang="zh-CN" dirty="0"/>
          </a:p>
          <a:p>
            <a:pPr lvl="2"/>
            <a:r>
              <a:rPr lang="zh-CN" altLang="en-US" dirty="0"/>
              <a:t>在同一个机器上安装</a:t>
            </a:r>
            <a:r>
              <a:rPr lang="zh-CN" altLang="en-US" dirty="0">
                <a:solidFill>
                  <a:srgbClr val="C00000"/>
                </a:solidFill>
              </a:rPr>
              <a:t>不同版本</a:t>
            </a:r>
            <a:r>
              <a:rPr lang="zh-CN" altLang="en-US" dirty="0"/>
              <a:t>的软件包及其依赖</a:t>
            </a:r>
            <a:endParaRPr lang="en-US" altLang="zh-CN" dirty="0"/>
          </a:p>
          <a:p>
            <a:pPr lvl="2"/>
            <a:r>
              <a:rPr lang="zh-CN" altLang="en-US" dirty="0"/>
              <a:t>能够在不同的环境之间进行切换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54" y="2381599"/>
            <a:ext cx="2696543" cy="1814038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0667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Anaconda</a:t>
            </a:r>
            <a:r>
              <a:rPr kumimoji="1" lang="zh-CN" altLang="en-US" dirty="0"/>
              <a:t>环境安装</a:t>
            </a:r>
            <a:endParaRPr kumimoji="1" lang="en-US" altLang="zh-CN" dirty="0"/>
          </a:p>
          <a:p>
            <a:pPr lvl="1"/>
            <a:r>
              <a:rPr lang="zh-CN" altLang="en-US" dirty="0"/>
              <a:t>登录</a:t>
            </a:r>
            <a:r>
              <a:rPr lang="en-US" altLang="zh-CN" dirty="0"/>
              <a:t>Anaconda</a:t>
            </a:r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https://www.anaconda.com/distribution/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9" y="1630054"/>
            <a:ext cx="4543776" cy="288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22" y="2848851"/>
            <a:ext cx="3962178" cy="18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3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/>
              <a:t>Navigator</a:t>
            </a:r>
            <a:r>
              <a:rPr kumimoji="1" lang="zh-CN" altLang="en-US" dirty="0"/>
              <a:t>启动</a:t>
            </a:r>
            <a:r>
              <a:rPr kumimoji="1" lang="en-US" altLang="zh-CN" dirty="0" err="1"/>
              <a:t>Jupyter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Spyder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18B81C-E8BF-4542-9449-2FB25BDA4B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5871" y="1606631"/>
            <a:ext cx="5751258" cy="329499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C04DBF6-8726-B349-BECD-0AF309E6CA7F}"/>
              </a:ext>
            </a:extLst>
          </p:cNvPr>
          <p:cNvSpPr/>
          <p:nvPr/>
        </p:nvSpPr>
        <p:spPr>
          <a:xfrm>
            <a:off x="3187615" y="3091089"/>
            <a:ext cx="1296144" cy="2700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04DBF6-8726-B349-BECD-0AF309E6CA7F}"/>
              </a:ext>
            </a:extLst>
          </p:cNvPr>
          <p:cNvSpPr/>
          <p:nvPr/>
        </p:nvSpPr>
        <p:spPr>
          <a:xfrm>
            <a:off x="5283115" y="3119112"/>
            <a:ext cx="1296144" cy="2700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0850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交互式编程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pPr lvl="1" algn="just"/>
            <a:r>
              <a:rPr lang="zh-CN" altLang="en-US" sz="1600" dirty="0"/>
              <a:t>启动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</a:t>
            </a:r>
            <a:r>
              <a:rPr lang="zh-CN" altLang="en-US" sz="1600" dirty="0"/>
              <a:t>的过程</a:t>
            </a:r>
            <a:r>
              <a:rPr lang="en-US" altLang="zh-CN" sz="1600" dirty="0"/>
              <a:t>(Windows)</a:t>
            </a:r>
            <a:r>
              <a:rPr lang="zh-CN" altLang="en-US" sz="1600" dirty="0"/>
              <a:t>是，点击</a:t>
            </a:r>
            <a:r>
              <a:rPr lang="en-US" altLang="zh-CN" sz="1600" dirty="0"/>
              <a:t>Windows</a:t>
            </a:r>
            <a:r>
              <a:rPr lang="zh-CN" altLang="en-US" sz="1600" dirty="0"/>
              <a:t>开始菜单，找到</a:t>
            </a:r>
            <a:r>
              <a:rPr lang="en-US" altLang="zh-CN" sz="1600" dirty="0"/>
              <a:t>Anaconda3</a:t>
            </a:r>
            <a:r>
              <a:rPr lang="zh-CN" altLang="en-US" sz="1600" dirty="0"/>
              <a:t>程序组，点击“运行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Notebook”</a:t>
            </a:r>
            <a:r>
              <a:rPr lang="zh-CN" altLang="en-US" sz="1600" dirty="0"/>
              <a:t>快捷方式，等待一会，浏览器自动启动，展示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</a:t>
            </a:r>
            <a:r>
              <a:rPr lang="zh-CN" altLang="en-US" sz="1600" dirty="0"/>
              <a:t>界面</a:t>
            </a:r>
            <a:endParaRPr lang="en-US" altLang="zh-CN" sz="1600" dirty="0"/>
          </a:p>
          <a:p>
            <a:pPr lvl="1" algn="just"/>
            <a:r>
              <a:rPr lang="zh-CN" altLang="en-US" sz="1600" dirty="0"/>
              <a:t>然后选择“</a:t>
            </a:r>
            <a:r>
              <a:rPr lang="en-US" altLang="zh-CN" sz="1600" dirty="0"/>
              <a:t>New”</a:t>
            </a:r>
            <a:r>
              <a:rPr lang="zh-CN" altLang="en-US" sz="1600" dirty="0"/>
              <a:t>菜单，选择“</a:t>
            </a:r>
            <a:r>
              <a:rPr lang="en-US" altLang="zh-CN" sz="1600" dirty="0"/>
              <a:t>Python[Root]”</a:t>
            </a:r>
            <a:r>
              <a:rPr lang="zh-CN" altLang="en-US" sz="1600" dirty="0"/>
              <a:t>菜单项，新建</a:t>
            </a:r>
            <a:r>
              <a:rPr lang="en-US" altLang="zh-CN" sz="1600" dirty="0"/>
              <a:t>Notebook</a:t>
            </a:r>
          </a:p>
          <a:p>
            <a:pPr lvl="1" algn="just"/>
            <a:r>
              <a:rPr lang="zh-CN" altLang="en-US" sz="1600" dirty="0"/>
              <a:t>然后用户就可以在输入框，按照</a:t>
            </a:r>
            <a:r>
              <a:rPr lang="en-US" altLang="zh-CN" sz="1600" dirty="0"/>
              <a:t>Python</a:t>
            </a:r>
            <a:r>
              <a:rPr lang="zh-CN" altLang="en-US" sz="1600" dirty="0"/>
              <a:t>的语法要求，输入</a:t>
            </a:r>
            <a:r>
              <a:rPr lang="en-US" altLang="zh-CN" sz="1600" dirty="0"/>
              <a:t>Python</a:t>
            </a:r>
            <a:r>
              <a:rPr lang="zh-CN" altLang="en-US" sz="1600" dirty="0"/>
              <a:t>代码，点击运行按钮 解释执行代码，即可立即观察到执行的结果</a:t>
            </a:r>
            <a:r>
              <a:rPr lang="en-US" altLang="zh-CN" sz="1600" dirty="0"/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DDDD52-FD23-436B-BF73-2DB42BE198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399242"/>
            <a:ext cx="143510" cy="14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9F2C43-6125-411C-A348-B357ED800C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03" y="2978332"/>
            <a:ext cx="4438650" cy="1927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78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开发复杂项目</a:t>
            </a:r>
            <a:endParaRPr lang="en-US" altLang="zh-CN" dirty="0"/>
          </a:p>
          <a:p>
            <a:pPr lvl="1" algn="just"/>
            <a:r>
              <a:rPr lang="zh-CN" altLang="en-US" sz="1600" dirty="0"/>
              <a:t>启动</a:t>
            </a:r>
            <a:r>
              <a:rPr lang="en-US" altLang="zh-CN" sz="1600" dirty="0"/>
              <a:t>Spyder</a:t>
            </a:r>
            <a:r>
              <a:rPr lang="zh-CN" altLang="en-US" sz="1600" dirty="0"/>
              <a:t>开发环境的办法是，点击</a:t>
            </a:r>
            <a:r>
              <a:rPr lang="en-US" altLang="zh-CN" sz="1600" dirty="0"/>
              <a:t>Windows</a:t>
            </a:r>
            <a:r>
              <a:rPr lang="zh-CN" altLang="en-US" sz="1600" dirty="0"/>
              <a:t>开始菜单，找到</a:t>
            </a:r>
            <a:r>
              <a:rPr lang="en-US" altLang="zh-CN" sz="1600" dirty="0"/>
              <a:t>Anaconda3</a:t>
            </a:r>
            <a:r>
              <a:rPr lang="zh-CN" altLang="en-US" sz="1600" dirty="0"/>
              <a:t>程序组，点击“运行</a:t>
            </a:r>
            <a:r>
              <a:rPr lang="en-US" altLang="zh-CN" sz="1600" dirty="0"/>
              <a:t>Spyder”</a:t>
            </a:r>
            <a:r>
              <a:rPr lang="zh-CN" altLang="en-US" sz="1600" dirty="0"/>
              <a:t>快捷方式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Spyder</a:t>
            </a:r>
            <a:r>
              <a:rPr lang="zh-CN" altLang="en-US" sz="1600" dirty="0"/>
              <a:t>启动以后，用户可以新建项目、新建文件、编写代码、和调试代码</a:t>
            </a:r>
            <a:endParaRPr lang="en-US" altLang="zh-CN" sz="1600" dirty="0"/>
          </a:p>
          <a:p>
            <a:pPr lvl="1" algn="just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90FC9A-D827-4383-94DB-192EE4B9A0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84" y="2052320"/>
            <a:ext cx="4909244" cy="277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66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9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语言基础：变量、常量、注释</a:t>
            </a:r>
            <a:endParaRPr lang="en-US" altLang="zh-CN" dirty="0"/>
          </a:p>
          <a:p>
            <a:pPr lvl="1" algn="just"/>
            <a:r>
              <a:rPr lang="zh-CN" altLang="zh-CN" dirty="0"/>
              <a:t>变量是在程序的执行过程中可以改变的量，它可以是任意的数据类型</a:t>
            </a:r>
            <a:endParaRPr lang="en-US" altLang="zh-CN" dirty="0"/>
          </a:p>
          <a:p>
            <a:pPr lvl="1" algn="just"/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中，变量无需事先定义其数据类型，给其进行赋值的时候，就确定了它的数据类型</a:t>
            </a:r>
            <a:endParaRPr lang="en-US" altLang="zh-CN" dirty="0"/>
          </a:p>
          <a:p>
            <a:pPr lvl="2" algn="just"/>
            <a:r>
              <a:rPr lang="zh-CN" altLang="zh-CN" dirty="0"/>
              <a:t>变量需要有一个名称，称为变量名。变量名以英文、</a:t>
            </a:r>
            <a:r>
              <a:rPr lang="en-US" altLang="zh-CN" dirty="0"/>
              <a:t>_</a:t>
            </a:r>
            <a:r>
              <a:rPr lang="zh-CN" altLang="zh-CN" dirty="0"/>
              <a:t>开头，后续字符可以是英文、数字、或者</a:t>
            </a:r>
            <a:r>
              <a:rPr lang="en-US" altLang="zh-CN" dirty="0"/>
              <a:t>_</a:t>
            </a:r>
          </a:p>
          <a:p>
            <a:pPr lvl="2" algn="just"/>
            <a:r>
              <a:rPr lang="zh-CN" altLang="zh-CN" dirty="0"/>
              <a:t>比如</a:t>
            </a:r>
            <a:r>
              <a:rPr lang="en-US" altLang="zh-CN" dirty="0" err="1"/>
              <a:t>my_book</a:t>
            </a:r>
            <a:r>
              <a:rPr lang="zh-CN" altLang="zh-CN" dirty="0"/>
              <a:t>是一个有效的变量名，而</a:t>
            </a:r>
            <a:r>
              <a:rPr lang="en-US" altLang="zh-CN" dirty="0"/>
              <a:t>9book</a:t>
            </a:r>
            <a:r>
              <a:rPr lang="zh-CN" altLang="zh-CN" dirty="0"/>
              <a:t>则不是一个有效的变量名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13375-74E8-4109-90FE-EBF851E1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95" y="3175198"/>
            <a:ext cx="5913120" cy="16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3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语言基础：变量、常量、注释</a:t>
            </a:r>
            <a:endParaRPr lang="en-US" altLang="zh-CN" dirty="0"/>
          </a:p>
          <a:p>
            <a:pPr lvl="1" algn="just"/>
            <a:r>
              <a:rPr lang="zh-CN" altLang="zh-CN" dirty="0"/>
              <a:t>常量是在程序的执行过程中不能改变的量，包括整数、小数、字符串等常量</a:t>
            </a:r>
            <a:endParaRPr lang="en-US" altLang="zh-CN" dirty="0"/>
          </a:p>
          <a:p>
            <a:pPr lvl="2" algn="just"/>
            <a:r>
              <a:rPr lang="zh-CN" altLang="zh-CN" dirty="0"/>
              <a:t>比如</a:t>
            </a:r>
            <a:r>
              <a:rPr lang="en-US" altLang="zh-CN" dirty="0"/>
              <a:t>35</a:t>
            </a:r>
            <a:r>
              <a:rPr lang="zh-CN" altLang="zh-CN" dirty="0"/>
              <a:t>是一个整数常量，而</a:t>
            </a:r>
            <a:r>
              <a:rPr lang="en-US" altLang="zh-CN" dirty="0"/>
              <a:t>76.7</a:t>
            </a:r>
            <a:r>
              <a:rPr lang="zh-CN" altLang="zh-CN" dirty="0"/>
              <a:t>则是一个小数常量，而</a:t>
            </a:r>
            <a:r>
              <a:rPr lang="en-US" altLang="zh-CN" dirty="0"/>
              <a:t>“I am a boy”</a:t>
            </a:r>
            <a:r>
              <a:rPr lang="zh-CN" altLang="zh-CN" dirty="0"/>
              <a:t>是一个字符串常量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13375-74E8-4109-90FE-EBF851E1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23" y="2971454"/>
            <a:ext cx="5913120" cy="16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语言基础：变量、常量、注释</a:t>
            </a:r>
            <a:endParaRPr lang="en-US" altLang="zh-CN" dirty="0"/>
          </a:p>
          <a:p>
            <a:pPr lvl="1" algn="just"/>
            <a:r>
              <a:rPr lang="en-US" altLang="zh-CN" dirty="0"/>
              <a:t>Python</a:t>
            </a:r>
            <a:r>
              <a:rPr lang="zh-CN" altLang="zh-CN" dirty="0"/>
              <a:t>的注释以</a:t>
            </a:r>
            <a:r>
              <a:rPr lang="en-US" altLang="zh-CN" dirty="0"/>
              <a:t>#</a:t>
            </a:r>
            <a:r>
              <a:rPr lang="zh-CN" altLang="zh-CN" dirty="0"/>
              <a:t>号开头，</a:t>
            </a:r>
            <a:r>
              <a:rPr lang="en-US" altLang="zh-CN" dirty="0"/>
              <a:t>#</a:t>
            </a:r>
            <a:r>
              <a:rPr lang="zh-CN" altLang="zh-CN" dirty="0"/>
              <a:t>号之后一直到一行末尾的所有字符，都是注释的一部分，</a:t>
            </a:r>
            <a:r>
              <a:rPr lang="en-US" altLang="zh-CN" dirty="0"/>
              <a:t>Python</a:t>
            </a:r>
            <a:r>
              <a:rPr lang="zh-CN" altLang="zh-CN" dirty="0"/>
              <a:t>解释器将忽略它们，不予执行</a:t>
            </a:r>
            <a:endParaRPr lang="en-US" altLang="zh-CN" dirty="0"/>
          </a:p>
          <a:p>
            <a:pPr lvl="2" algn="just"/>
            <a:r>
              <a:rPr lang="zh-CN" altLang="zh-CN" dirty="0"/>
              <a:t>下面的代码里，</a:t>
            </a:r>
            <a:r>
              <a:rPr lang="en-US" altLang="zh-CN" dirty="0"/>
              <a:t>this is a comment</a:t>
            </a:r>
            <a:r>
              <a:rPr lang="zh-CN" altLang="zh-CN" dirty="0"/>
              <a:t>和</a:t>
            </a:r>
            <a:r>
              <a:rPr lang="en-US" altLang="zh-CN" dirty="0"/>
              <a:t>this is another comment</a:t>
            </a:r>
            <a:r>
              <a:rPr lang="zh-CN" altLang="zh-CN" dirty="0"/>
              <a:t>都是注释</a:t>
            </a:r>
            <a:endParaRPr lang="en-US" altLang="zh-CN" dirty="0"/>
          </a:p>
          <a:p>
            <a:pPr lvl="1" algn="just"/>
            <a:endParaRPr lang="en-US" altLang="zh-CN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A85A66C0-6B01-4D3E-84FA-7D34F5CA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11" y="2739180"/>
            <a:ext cx="6268720" cy="15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/>
            <a:r>
              <a:rPr lang="zh-CN" altLang="zh-CN" b="1" dirty="0"/>
              <a:t>布尔值</a:t>
            </a:r>
            <a:r>
              <a:rPr lang="en-US" altLang="zh-CN" b="1" dirty="0"/>
              <a:t>bool</a:t>
            </a:r>
            <a:endParaRPr lang="zh-CN" altLang="zh-CN" dirty="0"/>
          </a:p>
          <a:p>
            <a:pPr lvl="1"/>
            <a:r>
              <a:rPr lang="zh-CN" altLang="zh-CN" dirty="0"/>
              <a:t>布尔值只有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  <a:r>
              <a:rPr lang="zh-CN" altLang="zh-CN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False</a:t>
            </a:r>
            <a:r>
              <a:rPr lang="zh-CN" altLang="zh-CN" dirty="0">
                <a:solidFill>
                  <a:srgbClr val="C00000"/>
                </a:solidFill>
              </a:rPr>
              <a:t>两种值</a:t>
            </a:r>
            <a:r>
              <a:rPr lang="zh-CN" altLang="zh-CN" dirty="0"/>
              <a:t>，要么是</a:t>
            </a:r>
            <a:r>
              <a:rPr lang="en-US" altLang="zh-CN" dirty="0"/>
              <a:t>True</a:t>
            </a:r>
            <a:r>
              <a:rPr lang="zh-CN" altLang="zh-CN" dirty="0"/>
              <a:t>，要么是</a:t>
            </a:r>
            <a:r>
              <a:rPr lang="en-US" altLang="zh-CN" dirty="0"/>
              <a:t>False</a:t>
            </a:r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中，可以直接用</a:t>
            </a:r>
            <a:r>
              <a:rPr lang="en-US" altLang="zh-CN" dirty="0"/>
              <a:t>True</a:t>
            </a:r>
            <a:r>
              <a:rPr lang="zh-CN" altLang="zh-CN" dirty="0"/>
              <a:t>、</a:t>
            </a:r>
            <a:r>
              <a:rPr lang="en-US" altLang="zh-CN" dirty="0"/>
              <a:t>False</a:t>
            </a:r>
            <a:r>
              <a:rPr lang="zh-CN" altLang="zh-CN" dirty="0"/>
              <a:t>表示布尔值，也可以通过关系运算或者逻辑运算计算出来</a:t>
            </a:r>
            <a:endParaRPr lang="en-US" altLang="zh-CN" dirty="0"/>
          </a:p>
          <a:p>
            <a:pPr lvl="2"/>
            <a:r>
              <a:rPr lang="zh-CN" altLang="zh-CN" dirty="0"/>
              <a:t>下面的代码中，通过关系运算</a:t>
            </a:r>
            <a:r>
              <a:rPr lang="en-US" altLang="zh-CN" dirty="0"/>
              <a:t>3&gt;2(</a:t>
            </a:r>
            <a:r>
              <a:rPr lang="zh-CN" altLang="zh-CN" dirty="0"/>
              <a:t>为真，即</a:t>
            </a:r>
            <a:r>
              <a:rPr lang="en-US" altLang="zh-CN" dirty="0"/>
              <a:t>True)</a:t>
            </a:r>
            <a:r>
              <a:rPr lang="zh-CN" altLang="zh-CN" dirty="0"/>
              <a:t>，给变量</a:t>
            </a:r>
            <a:r>
              <a:rPr lang="en-US" altLang="zh-CN" dirty="0"/>
              <a:t>b1</a:t>
            </a:r>
            <a:r>
              <a:rPr lang="zh-CN" altLang="zh-CN" dirty="0"/>
              <a:t>赋值。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04C52-3CB5-488D-8C7B-63581516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19" y="3171519"/>
            <a:ext cx="5556681" cy="16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编程环境安装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语言入门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常量、变量、注释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运算符、及其优先级、表达式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顺序、分支、循环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/>
            <a:r>
              <a:rPr lang="zh-CN" altLang="zh-CN" b="1" dirty="0"/>
              <a:t>整数</a:t>
            </a:r>
            <a:r>
              <a:rPr lang="en-US" altLang="zh-CN" b="1" dirty="0"/>
              <a:t>int</a:t>
            </a:r>
            <a:endParaRPr lang="zh-CN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可以表示精度不限的整数</a:t>
            </a:r>
            <a:r>
              <a:rPr lang="en-US" altLang="zh-CN" dirty="0"/>
              <a:t>(</a:t>
            </a:r>
            <a:r>
              <a:rPr lang="zh-CN" altLang="zh-CN" dirty="0"/>
              <a:t>包括</a:t>
            </a:r>
            <a:r>
              <a:rPr lang="en-US" altLang="zh-CN" dirty="0"/>
              <a:t>0</a:t>
            </a:r>
            <a:r>
              <a:rPr lang="zh-CN" altLang="zh-CN" dirty="0"/>
              <a:t>和负整数</a:t>
            </a:r>
            <a:r>
              <a:rPr lang="en-US" altLang="zh-CN" dirty="0"/>
              <a:t>)</a:t>
            </a:r>
          </a:p>
          <a:p>
            <a:pPr lvl="1"/>
            <a:r>
              <a:rPr lang="zh-CN" altLang="zh-CN" dirty="0"/>
              <a:t>在程序中，整数的表示方法和数学上的写法是一致的，比如</a:t>
            </a:r>
            <a:r>
              <a:rPr lang="en-US" altLang="zh-CN" dirty="0"/>
              <a:t>100</a:t>
            </a:r>
            <a:r>
              <a:rPr lang="zh-CN" altLang="zh-CN" dirty="0"/>
              <a:t>、</a:t>
            </a:r>
            <a:r>
              <a:rPr lang="en-US" altLang="zh-CN" dirty="0"/>
              <a:t>-100</a:t>
            </a:r>
            <a:r>
              <a:rPr lang="zh-CN" altLang="zh-CN" dirty="0"/>
              <a:t>、</a:t>
            </a:r>
            <a:r>
              <a:rPr lang="en-US" altLang="zh-CN" dirty="0"/>
              <a:t>0</a:t>
            </a:r>
            <a:r>
              <a:rPr lang="zh-CN" altLang="zh-CN" dirty="0"/>
              <a:t>等</a:t>
            </a:r>
            <a:endParaRPr lang="en-US" altLang="zh-CN" dirty="0"/>
          </a:p>
          <a:p>
            <a:pPr lvl="2"/>
            <a:r>
              <a:rPr lang="zh-CN" altLang="zh-CN" dirty="0"/>
              <a:t>下面的代码中，给整数变量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进行了赋值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1297A-DE48-41BB-AECC-B6629AA0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16" y="2902056"/>
            <a:ext cx="5110480" cy="1917594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F4DF95F-12A1-45B0-A103-34A1D58253E3}"/>
              </a:ext>
            </a:extLst>
          </p:cNvPr>
          <p:cNvSpPr/>
          <p:nvPr/>
        </p:nvSpPr>
        <p:spPr>
          <a:xfrm>
            <a:off x="7213600" y="3109686"/>
            <a:ext cx="1527629" cy="896257"/>
          </a:xfrm>
          <a:prstGeom prst="wedgeRoundRectCallout">
            <a:avLst>
              <a:gd name="adj1" fmla="val -90904"/>
              <a:gd name="adj2" fmla="val 55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0xff</a:t>
            </a:r>
            <a:r>
              <a:rPr lang="zh-CN" altLang="en-US" dirty="0">
                <a:solidFill>
                  <a:sysClr val="windowText" lastClr="000000"/>
                </a:solidFill>
              </a:rPr>
              <a:t>为十六进制整数</a:t>
            </a:r>
          </a:p>
        </p:txBody>
      </p:sp>
    </p:spTree>
    <p:extLst>
      <p:ext uri="{BB962C8B-B14F-4D97-AF65-F5344CB8AC3E}">
        <p14:creationId xmlns:p14="http://schemas.microsoft.com/office/powerpoint/2010/main" val="171347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 algn="just"/>
            <a:r>
              <a:rPr lang="zh-CN" altLang="en-US" sz="1600" b="1" dirty="0"/>
              <a:t>浮点数</a:t>
            </a:r>
            <a:r>
              <a:rPr lang="en-US" altLang="zh-CN" sz="1600" b="1" dirty="0"/>
              <a:t>float</a:t>
            </a:r>
          </a:p>
          <a:p>
            <a:pPr lvl="1" algn="just"/>
            <a:r>
              <a:rPr lang="zh-CN" altLang="en-US" sz="1600" dirty="0"/>
              <a:t>浮点数也就是小数</a:t>
            </a:r>
            <a:endParaRPr lang="en-US" altLang="zh-CN" sz="1600" dirty="0"/>
          </a:p>
          <a:p>
            <a:pPr lvl="1" algn="just"/>
            <a:r>
              <a:rPr lang="zh-CN" altLang="en-US" sz="1600" dirty="0"/>
              <a:t>浮点数可以使用标准的写法，如</a:t>
            </a:r>
            <a:r>
              <a:rPr lang="en-US" altLang="zh-CN" sz="1600" dirty="0"/>
              <a:t>3.23</a:t>
            </a:r>
            <a:r>
              <a:rPr lang="zh-CN" altLang="en-US" sz="1600" dirty="0"/>
              <a:t>、</a:t>
            </a:r>
            <a:r>
              <a:rPr lang="en-US" altLang="zh-CN" sz="1600" dirty="0"/>
              <a:t>3.24</a:t>
            </a:r>
            <a:r>
              <a:rPr lang="zh-CN" altLang="en-US" sz="1600" dirty="0"/>
              <a:t>、</a:t>
            </a:r>
            <a:r>
              <a:rPr lang="en-US" altLang="zh-CN" sz="1600" dirty="0"/>
              <a:t>-9.11</a:t>
            </a:r>
            <a:r>
              <a:rPr lang="zh-CN" altLang="en-US" sz="1600" dirty="0"/>
              <a:t>等，也可以使用科学计数法表示，比如</a:t>
            </a:r>
            <a:r>
              <a:rPr lang="en-US" altLang="zh-CN" sz="1600" dirty="0"/>
              <a:t>3.23e3</a:t>
            </a:r>
            <a:r>
              <a:rPr lang="zh-CN" altLang="en-US" sz="1600" dirty="0"/>
              <a:t>表示</a:t>
            </a:r>
            <a:r>
              <a:rPr lang="en-US" altLang="zh-CN" sz="1600" dirty="0"/>
              <a:t>3.23*103</a:t>
            </a:r>
            <a:r>
              <a:rPr lang="zh-CN" altLang="en-US" sz="1600" dirty="0"/>
              <a:t>，即</a:t>
            </a:r>
            <a:r>
              <a:rPr lang="en-US" altLang="zh-CN" sz="1600" dirty="0"/>
              <a:t>3230</a:t>
            </a:r>
            <a:r>
              <a:rPr lang="zh-CN" altLang="en-US" sz="1600" dirty="0"/>
              <a:t>，</a:t>
            </a:r>
            <a:r>
              <a:rPr lang="en-US" altLang="zh-CN" sz="1600" dirty="0"/>
              <a:t>1.2e-5</a:t>
            </a:r>
            <a:r>
              <a:rPr lang="zh-CN" altLang="en-US" sz="1600" dirty="0"/>
              <a:t>表示</a:t>
            </a:r>
            <a:r>
              <a:rPr lang="en-US" altLang="zh-CN" sz="1600" dirty="0"/>
              <a:t>0.000012</a:t>
            </a:r>
          </a:p>
          <a:p>
            <a:pPr lvl="2" algn="just"/>
            <a:r>
              <a:rPr lang="zh-CN" altLang="en-US" sz="1400" dirty="0"/>
              <a:t>下面的代码中，分别给变量</a:t>
            </a:r>
            <a:r>
              <a:rPr lang="en-US" altLang="zh-CN" sz="1400" dirty="0"/>
              <a:t>f1</a:t>
            </a:r>
            <a:r>
              <a:rPr lang="zh-CN" altLang="en-US" sz="1400" dirty="0"/>
              <a:t>、</a:t>
            </a:r>
            <a:r>
              <a:rPr lang="en-US" altLang="zh-CN" sz="1400" dirty="0"/>
              <a:t>f2</a:t>
            </a:r>
            <a:r>
              <a:rPr lang="zh-CN" altLang="en-US" sz="1400" dirty="0"/>
              <a:t>进行了浮点数赋值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1F29E4-4C2C-44E7-81D0-5773AE71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92" y="2787650"/>
            <a:ext cx="6644640" cy="19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/>
            <a:r>
              <a:rPr lang="zh-CN" altLang="zh-CN" sz="1600" b="1" dirty="0"/>
              <a:t>复数</a:t>
            </a:r>
            <a:r>
              <a:rPr lang="en-US" altLang="zh-CN" sz="1600" b="1" dirty="0"/>
              <a:t>complex</a:t>
            </a:r>
            <a:endParaRPr lang="zh-CN" altLang="zh-CN" sz="1600" dirty="0"/>
          </a:p>
          <a:p>
            <a:pPr lvl="1"/>
            <a:r>
              <a:rPr lang="zh-CN" altLang="zh-CN" sz="1600" dirty="0"/>
              <a:t>除了整数和小数，</a:t>
            </a:r>
            <a:r>
              <a:rPr lang="en-US" altLang="zh-CN" sz="1600" dirty="0"/>
              <a:t>Python</a:t>
            </a:r>
            <a:r>
              <a:rPr lang="zh-CN" altLang="zh-CN" sz="1600" dirty="0"/>
              <a:t>还支持复数，复数包括实部和虚部，虚部带一个字符</a:t>
            </a:r>
            <a:r>
              <a:rPr lang="en-US" altLang="zh-CN" sz="1600" dirty="0"/>
              <a:t>j</a:t>
            </a:r>
          </a:p>
          <a:p>
            <a:pPr lvl="2"/>
            <a:r>
              <a:rPr lang="zh-CN" altLang="zh-CN" sz="1400" dirty="0"/>
              <a:t>下面的代码，分别给变量</a:t>
            </a:r>
            <a:r>
              <a:rPr lang="en-US" altLang="zh-CN" sz="1400" dirty="0"/>
              <a:t>c1</a:t>
            </a:r>
            <a:r>
              <a:rPr lang="zh-CN" altLang="zh-CN" sz="1400" dirty="0"/>
              <a:t>和</a:t>
            </a:r>
            <a:r>
              <a:rPr lang="en-US" altLang="zh-CN" sz="1400" dirty="0"/>
              <a:t>c2</a:t>
            </a:r>
            <a:r>
              <a:rPr lang="zh-CN" altLang="zh-CN" sz="1400" dirty="0"/>
              <a:t>进行了复数赋值。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EC75C8-D167-421F-8B45-CDAB4251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27" y="2482280"/>
            <a:ext cx="5276427" cy="154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49"/>
            <a:ext cx="4140199" cy="40056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 algn="just">
              <a:lnSpc>
                <a:spcPct val="110000"/>
              </a:lnSpc>
            </a:pPr>
            <a:r>
              <a:rPr lang="zh-CN" altLang="zh-CN" sz="1600" b="1" dirty="0"/>
              <a:t>字符串</a:t>
            </a:r>
            <a:r>
              <a:rPr lang="en-US" altLang="zh-CN" sz="1600" b="1" dirty="0"/>
              <a:t>str</a:t>
            </a:r>
            <a:endParaRPr lang="zh-CN" altLang="zh-CN" sz="1600" dirty="0"/>
          </a:p>
          <a:p>
            <a:pPr lvl="1" algn="just">
              <a:lnSpc>
                <a:spcPct val="110000"/>
              </a:lnSpc>
            </a:pPr>
            <a:r>
              <a:rPr lang="zh-CN" altLang="zh-CN" sz="1600" dirty="0"/>
              <a:t>字符串是由若干字符组成的有序序列，字符串可以用单引号或者双引号括起来</a:t>
            </a:r>
            <a:endParaRPr lang="en-US" altLang="zh-CN" sz="1600" dirty="0"/>
          </a:p>
          <a:p>
            <a:pPr lvl="1" algn="just">
              <a:lnSpc>
                <a:spcPct val="110000"/>
              </a:lnSpc>
            </a:pPr>
            <a:r>
              <a:rPr lang="zh-CN" altLang="zh-CN" sz="1600" dirty="0"/>
              <a:t>如果分别用三个双引号首尾括起来，可以用若干行的字符串常量，给一个字符串变量赋值，换行和空格都是字符串的一部分</a:t>
            </a:r>
            <a:endParaRPr lang="en-US" altLang="zh-CN" sz="1600" dirty="0"/>
          </a:p>
          <a:p>
            <a:pPr lvl="1" algn="just">
              <a:lnSpc>
                <a:spcPct val="110000"/>
              </a:lnSpc>
            </a:pPr>
            <a:r>
              <a:rPr lang="zh-CN" altLang="zh-CN" sz="1600" dirty="0"/>
              <a:t>下面代码中，分别给变量</a:t>
            </a:r>
            <a:r>
              <a:rPr lang="en-US" altLang="zh-CN" sz="1600" dirty="0"/>
              <a:t>s1</a:t>
            </a:r>
            <a:r>
              <a:rPr lang="zh-CN" altLang="zh-CN" sz="1600" dirty="0"/>
              <a:t>、</a:t>
            </a:r>
            <a:r>
              <a:rPr lang="en-US" altLang="zh-CN" sz="1600" dirty="0"/>
              <a:t>s2</a:t>
            </a:r>
            <a:r>
              <a:rPr lang="zh-CN" altLang="zh-CN" sz="1600" dirty="0"/>
              <a:t>、</a:t>
            </a:r>
            <a:r>
              <a:rPr lang="en-US" altLang="zh-CN" sz="1600" dirty="0"/>
              <a:t>s3</a:t>
            </a:r>
            <a:r>
              <a:rPr lang="zh-CN" altLang="zh-CN" sz="1600" dirty="0"/>
              <a:t>和</a:t>
            </a:r>
            <a:r>
              <a:rPr lang="en-US" altLang="zh-CN" sz="1600" dirty="0"/>
              <a:t>s4</a:t>
            </a:r>
            <a:r>
              <a:rPr lang="zh-CN" altLang="zh-CN" sz="1600" dirty="0"/>
              <a:t>进行了字符串赋值。并且通过下标寻访其元素</a:t>
            </a:r>
            <a:r>
              <a:rPr lang="en-US" altLang="zh-CN" sz="1600" dirty="0"/>
              <a:t>(</a:t>
            </a:r>
            <a:r>
              <a:rPr lang="zh-CN" altLang="zh-CN" sz="1600" dirty="0"/>
              <a:t>即字符</a:t>
            </a:r>
            <a:r>
              <a:rPr lang="en-US" altLang="zh-CN" sz="1600" dirty="0"/>
              <a:t>)</a:t>
            </a:r>
          </a:p>
          <a:p>
            <a:pPr lvl="1" algn="just">
              <a:lnSpc>
                <a:spcPct val="110000"/>
              </a:lnSpc>
            </a:pPr>
            <a:r>
              <a:rPr lang="zh-CN" altLang="zh-CN" sz="1600" dirty="0">
                <a:solidFill>
                  <a:srgbClr val="C00000"/>
                </a:solidFill>
              </a:rPr>
              <a:t>下标的各种使用方式，代码中给出了说明。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zh-CN" sz="1600" dirty="0">
                <a:solidFill>
                  <a:srgbClr val="C00000"/>
                </a:solidFill>
              </a:rPr>
              <a:t>注意</a:t>
            </a:r>
            <a:r>
              <a:rPr lang="en-US" altLang="zh-CN" sz="1600" dirty="0">
                <a:solidFill>
                  <a:srgbClr val="C00000"/>
                </a:solidFill>
              </a:rPr>
              <a:t>Python</a:t>
            </a:r>
            <a:r>
              <a:rPr lang="zh-CN" altLang="zh-CN" sz="1600" dirty="0">
                <a:solidFill>
                  <a:srgbClr val="C00000"/>
                </a:solidFill>
              </a:rPr>
              <a:t>的下标是从</a:t>
            </a:r>
            <a:r>
              <a:rPr lang="en-US" altLang="zh-CN" sz="1600" dirty="0">
                <a:solidFill>
                  <a:srgbClr val="C00000"/>
                </a:solidFill>
              </a:rPr>
              <a:t>0</a:t>
            </a:r>
            <a:r>
              <a:rPr lang="zh-CN" altLang="zh-CN" sz="1600" dirty="0">
                <a:solidFill>
                  <a:srgbClr val="C00000"/>
                </a:solidFill>
              </a:rPr>
              <a:t>开始的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9D8AF-4EA4-4903-A6A7-CF217F63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36" y="999247"/>
            <a:ext cx="4205490" cy="36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6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algn="just"/>
            <a:r>
              <a:rPr lang="zh-CN" altLang="zh-CN" sz="1600" b="1" dirty="0"/>
              <a:t>列表</a:t>
            </a:r>
            <a:r>
              <a:rPr lang="en-US" altLang="zh-CN" sz="1600" b="1" dirty="0"/>
              <a:t>list</a:t>
            </a:r>
            <a:endParaRPr lang="zh-CN" altLang="zh-CN" sz="1600" dirty="0"/>
          </a:p>
          <a:p>
            <a:pPr lvl="1" algn="just"/>
            <a:r>
              <a:rPr lang="zh-CN" altLang="zh-CN" sz="1600" dirty="0"/>
              <a:t>列表是包含多种不同类型的元素的、可以改变的有序序列，当然列表的元素也可以是同样类型的，比如整数列表、小数列表等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列表的表示方法是，用</a:t>
            </a:r>
            <a:r>
              <a:rPr lang="en-US" altLang="zh-CN" sz="1600" dirty="0"/>
              <a:t>[]</a:t>
            </a:r>
            <a:r>
              <a:rPr lang="zh-CN" altLang="zh-CN" sz="1600" dirty="0"/>
              <a:t>把元素包含起来，中间用逗号隔开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下面的代码中，给列表</a:t>
            </a:r>
            <a:r>
              <a:rPr lang="en-US" altLang="zh-CN" sz="1600" dirty="0"/>
              <a:t>list</a:t>
            </a:r>
            <a:r>
              <a:rPr lang="zh-CN" altLang="zh-CN" sz="1600" dirty="0"/>
              <a:t>进行了赋值，并且通过下标寻访其元素</a:t>
            </a:r>
            <a:endParaRPr lang="en-US" altLang="zh-CN" sz="1600" dirty="0"/>
          </a:p>
          <a:p>
            <a:pPr lvl="1" algn="just"/>
            <a:r>
              <a:rPr lang="zh-CN" altLang="zh-CN" sz="1600" dirty="0">
                <a:solidFill>
                  <a:srgbClr val="C00000"/>
                </a:solidFill>
              </a:rPr>
              <a:t>下标的各种使用方式，代码中给出了说明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1ED8D4-516C-48AF-B9AF-83317E27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6" y="1005840"/>
            <a:ext cx="4603956" cy="36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下标范围总结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列表、元组、数组等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3968"/>
              </p:ext>
            </p:extLst>
          </p:nvPr>
        </p:nvGraphicFramePr>
        <p:xfrm>
          <a:off x="3505200" y="819150"/>
          <a:ext cx="5401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218">
                  <a:extLst>
                    <a:ext uri="{9D8B030D-6E8A-4147-A177-3AD203B41FA5}">
                      <a16:colId xmlns:a16="http://schemas.microsoft.com/office/drawing/2014/main" val="2214776311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319276414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2999262314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765130891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76884307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1272977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1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顺序下标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0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逆序下标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0392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41389"/>
              </p:ext>
            </p:extLst>
          </p:nvPr>
        </p:nvGraphicFramePr>
        <p:xfrm>
          <a:off x="652871" y="1945640"/>
          <a:ext cx="807747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348">
                  <a:extLst>
                    <a:ext uri="{9D8B030D-6E8A-4147-A177-3AD203B41FA5}">
                      <a16:colId xmlns:a16="http://schemas.microsoft.com/office/drawing/2014/main" val="689425535"/>
                    </a:ext>
                  </a:extLst>
                </a:gridCol>
                <a:gridCol w="6582124">
                  <a:extLst>
                    <a:ext uri="{9D8B030D-6E8A-4147-A177-3AD203B41FA5}">
                      <a16:colId xmlns:a16="http://schemas.microsoft.com/office/drawing/2014/main" val="2031759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下标范围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0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[0]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号下标元素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[1:3]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等下标对应子序列，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[1:]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等下标对应子序列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6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[:3]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等下标对应子序列，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4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[-1]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倒数最后一个元素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[:-1]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从头开始，到倒数最后一个元素之前的元素，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-1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，</a:t>
                      </a:r>
                      <a:r>
                        <a:rPr lang="zh-CN" altLang="en-US" sz="1600" dirty="0"/>
                        <a:t>构成的子序列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1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[0:5:2]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等下标对应的子序列，注意步长为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，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4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96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432463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dirty="0"/>
              <a:t>Python</a:t>
            </a:r>
            <a:r>
              <a:rPr lang="zh-CN" altLang="en-US" sz="1800" dirty="0"/>
              <a:t>语言基础：数据类型</a:t>
            </a:r>
            <a:endParaRPr lang="en-US" altLang="zh-CN" sz="1800" dirty="0"/>
          </a:p>
          <a:p>
            <a:pPr algn="just"/>
            <a:r>
              <a:rPr lang="zh-CN" altLang="zh-CN" sz="1800" b="1" dirty="0"/>
              <a:t>列表</a:t>
            </a:r>
            <a:r>
              <a:rPr lang="en-US" altLang="zh-CN" sz="1800" b="1" dirty="0"/>
              <a:t>list</a:t>
            </a:r>
            <a:endParaRPr lang="zh-CN" altLang="zh-CN" sz="1800" dirty="0"/>
          </a:p>
          <a:p>
            <a:pPr lvl="1" algn="just"/>
            <a:r>
              <a:rPr lang="zh-CN" altLang="zh-CN" sz="1600" dirty="0"/>
              <a:t>列表是包含多种不同类型的元素的、可以改变的有序序列，当然列表的元素也可以是同样类型的，比如整数列表、小数列表等</a:t>
            </a:r>
            <a:endParaRPr lang="zh-CN" alt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455544" y="3206542"/>
            <a:ext cx="2100531" cy="107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Helvetica Neue" charset="0"/>
              </a:rPr>
              <a:t>请给出右侧题目的正确选项</a:t>
            </a:r>
            <a:endParaRPr lang="en-US" altLang="zh-CN" sz="2000" b="1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ffectLst/>
                <a:latin typeface="Helvetica Neue" charset="0"/>
              </a:rPr>
              <a:t>  </a:t>
            </a:r>
            <a:endParaRPr lang="en-US" sz="2800" b="1" dirty="0">
              <a:solidFill>
                <a:srgbClr val="C00000"/>
              </a:solidFill>
              <a:effectLst/>
              <a:latin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105" y="3206542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80" y="704850"/>
            <a:ext cx="4831693" cy="40600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46319" y="2888503"/>
            <a:ext cx="4449336" cy="35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[789,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2.23,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’john’]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[789,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2.23]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6319" y="4408101"/>
            <a:ext cx="4449336" cy="35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[‘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abcd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’,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789,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2.23,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’john’]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[70.2]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909060" cy="3937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200" dirty="0"/>
              <a:t>Python</a:t>
            </a:r>
            <a:r>
              <a:rPr lang="zh-CN" altLang="en-US" sz="2200" dirty="0"/>
              <a:t>语言基础：数据类型</a:t>
            </a:r>
            <a:endParaRPr lang="en-US" altLang="zh-CN" sz="2200" dirty="0"/>
          </a:p>
          <a:p>
            <a:pPr algn="just">
              <a:lnSpc>
                <a:spcPct val="120000"/>
              </a:lnSpc>
            </a:pPr>
            <a:r>
              <a:rPr lang="zh-CN" altLang="zh-CN" b="1" dirty="0"/>
              <a:t>元组</a:t>
            </a:r>
            <a:r>
              <a:rPr lang="en-US" altLang="zh-CN" b="1" dirty="0"/>
              <a:t>tuple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zh-CN" altLang="zh-CN" dirty="0"/>
              <a:t>元组也是一种有序序列，和列表非常相似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zh-CN" dirty="0"/>
              <a:t>元组和列表的</a:t>
            </a:r>
            <a:r>
              <a:rPr lang="zh-CN" altLang="en-US" dirty="0"/>
              <a:t>主要</a:t>
            </a:r>
            <a:r>
              <a:rPr lang="zh-CN" altLang="zh-CN" dirty="0"/>
              <a:t>区别</a:t>
            </a:r>
            <a:r>
              <a:rPr lang="zh-CN" altLang="en-US" dirty="0"/>
              <a:t>：</a:t>
            </a:r>
            <a:r>
              <a:rPr lang="zh-CN" altLang="zh-CN" dirty="0"/>
              <a:t>元组一旦初始化后，就不能修改了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zh-CN" dirty="0"/>
              <a:t>它也没有</a:t>
            </a:r>
            <a:r>
              <a:rPr lang="en-US" altLang="zh-CN" dirty="0"/>
              <a:t>append()</a:t>
            </a:r>
            <a:r>
              <a:rPr lang="zh-CN" altLang="zh-CN" dirty="0"/>
              <a:t>、</a:t>
            </a:r>
            <a:r>
              <a:rPr lang="en-US" altLang="zh-CN" dirty="0"/>
              <a:t>insert()</a:t>
            </a:r>
            <a:r>
              <a:rPr lang="zh-CN" altLang="zh-CN" dirty="0"/>
              <a:t>这样的方法。元组可以被看作是只读的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b="1" dirty="0">
                <a:solidFill>
                  <a:srgbClr val="C00000"/>
                </a:solidFill>
              </a:rPr>
              <a:t>read-only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zh-CN" dirty="0"/>
              <a:t>列表</a:t>
            </a:r>
          </a:p>
          <a:p>
            <a:pPr lvl="1" algn="just">
              <a:lnSpc>
                <a:spcPct val="120000"/>
              </a:lnSpc>
            </a:pPr>
            <a:r>
              <a:rPr lang="zh-CN" altLang="zh-CN" dirty="0"/>
              <a:t>由于元组的元素是不可变</a:t>
            </a:r>
            <a:r>
              <a:rPr lang="zh-CN" altLang="en-US" dirty="0"/>
              <a:t>的</a:t>
            </a:r>
            <a:r>
              <a:rPr lang="zh-CN" altLang="zh-CN" dirty="0"/>
              <a:t>，所以用户编写的代码更加安全，不会由于不小心修改了某些元素，而导致程序执行错误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8681"/>
            <a:ext cx="4228102" cy="25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1678723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语言基础：数据类型</a:t>
            </a:r>
            <a:endParaRPr lang="en-US" altLang="zh-CN" sz="1600" dirty="0"/>
          </a:p>
          <a:p>
            <a:r>
              <a:rPr lang="zh-CN" altLang="zh-CN" sz="1600" b="1" dirty="0"/>
              <a:t>字典</a:t>
            </a:r>
            <a:r>
              <a:rPr lang="en-US" altLang="zh-CN" sz="1600" b="1" dirty="0"/>
              <a:t>dict</a:t>
            </a:r>
            <a:endParaRPr lang="zh-CN" altLang="zh-CN" sz="1600" dirty="0"/>
          </a:p>
          <a:p>
            <a:pPr lvl="1" algn="just"/>
            <a:r>
              <a:rPr lang="en-US" altLang="zh-CN" sz="1600" dirty="0"/>
              <a:t>Python</a:t>
            </a:r>
            <a:r>
              <a:rPr lang="zh-CN" altLang="zh-CN" sz="1600" dirty="0"/>
              <a:t>的字典，实际上是一个哈希表</a:t>
            </a:r>
            <a:r>
              <a:rPr lang="en-US" altLang="zh-CN" sz="1600" dirty="0"/>
              <a:t>(Hash Table)</a:t>
            </a:r>
            <a:r>
              <a:rPr lang="zh-CN" altLang="zh-CN" sz="1600" dirty="0"/>
              <a:t>，这个表包含一系列的键值对</a:t>
            </a:r>
            <a:r>
              <a:rPr lang="en-US" altLang="zh-CN" sz="1600" dirty="0"/>
              <a:t>(Key Value Pairs)</a:t>
            </a:r>
            <a:r>
              <a:rPr lang="zh-CN" altLang="zh-CN" sz="1600" dirty="0"/>
              <a:t>，键值对的</a:t>
            </a:r>
            <a:r>
              <a:rPr lang="en-US" altLang="zh-CN" sz="1600" dirty="0"/>
              <a:t>key</a:t>
            </a:r>
            <a:r>
              <a:rPr lang="zh-CN" altLang="zh-CN" sz="1600" dirty="0"/>
              <a:t>和</a:t>
            </a:r>
            <a:r>
              <a:rPr lang="en-US" altLang="zh-CN" sz="1600" dirty="0"/>
              <a:t>value</a:t>
            </a:r>
            <a:r>
              <a:rPr lang="zh-CN" altLang="zh-CN" sz="1600" dirty="0"/>
              <a:t>可以是整数、小数、字符串、或者布尔值等数据类型</a:t>
            </a:r>
            <a:r>
              <a:rPr lang="zh-CN" altLang="en-US" sz="1600" dirty="0"/>
              <a:t>；</a:t>
            </a:r>
            <a:r>
              <a:rPr lang="en-US" altLang="zh-CN" sz="1600" dirty="0"/>
              <a:t>dict</a:t>
            </a:r>
            <a:r>
              <a:rPr lang="zh-CN" altLang="zh-CN" sz="1600" dirty="0"/>
              <a:t>具有极快的查找速度</a:t>
            </a:r>
            <a:endParaRPr lang="zh-CN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3" y="2351802"/>
            <a:ext cx="7402889" cy="235310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49090"/>
              </p:ext>
            </p:extLst>
          </p:nvPr>
        </p:nvGraphicFramePr>
        <p:xfrm>
          <a:off x="3051717" y="4125784"/>
          <a:ext cx="16448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8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6734</a:t>
                      </a:r>
                    </a:p>
                    <a:p>
                      <a:r>
                        <a:rPr lang="en-US" altLang="zh-CN" sz="1200" dirty="0"/>
                        <a:t>6734</a:t>
                      </a:r>
                    </a:p>
                    <a:p>
                      <a:r>
                        <a:rPr lang="en-US" altLang="zh-CN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aux</a:t>
                      </a:r>
                    </a:p>
                    <a:p>
                      <a:r>
                        <a:rPr lang="en-US" altLang="zh-CN" sz="1200" dirty="0"/>
                        <a:t>6734</a:t>
                      </a:r>
                    </a:p>
                    <a:p>
                      <a:r>
                        <a:rPr lang="en-US" altLang="zh-CN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4072721"/>
            <a:ext cx="2509024" cy="50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4426" y="4219899"/>
            <a:ext cx="2361156" cy="9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C00000"/>
                </a:solidFill>
                <a:latin typeface="Helvetica Neue" charset="0"/>
              </a:rPr>
              <a:t>请给出左侧题目后</a:t>
            </a:r>
            <a:r>
              <a:rPr lang="en-US" altLang="zh-CN" b="1" dirty="0">
                <a:solidFill>
                  <a:srgbClr val="C00000"/>
                </a:solidFill>
                <a:latin typeface="Helvetica Neue" charset="0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Helvetica Neue" charset="0"/>
              </a:rPr>
              <a:t>个操作的正确选项</a:t>
            </a:r>
            <a:endParaRPr lang="en-US" altLang="zh-CN" b="1" dirty="0">
              <a:solidFill>
                <a:srgbClr val="C00000"/>
              </a:solidFill>
              <a:latin typeface="Helvetica Neue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ffectLst/>
                <a:latin typeface="Helvetica Neue" charset="0"/>
              </a:rPr>
              <a:t>  </a:t>
            </a:r>
            <a:endParaRPr lang="en-US" sz="2400" b="1" dirty="0">
              <a:solidFill>
                <a:srgbClr val="C00000"/>
              </a:solidFill>
              <a:effectLst/>
              <a:latin typeface="Helvetica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6987" y="4273588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5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75412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运算符及其优先级、表达式</a:t>
            </a:r>
            <a:endParaRPr lang="en-US" altLang="zh-CN" dirty="0"/>
          </a:p>
          <a:p>
            <a:pPr lvl="1" algn="just"/>
            <a:r>
              <a:rPr lang="en-US" altLang="zh-CN" dirty="0"/>
              <a:t>Python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C00000"/>
                </a:solidFill>
              </a:rPr>
              <a:t>运算符</a:t>
            </a:r>
            <a:r>
              <a:rPr lang="zh-CN" altLang="zh-CN" dirty="0"/>
              <a:t>包括算术运算符、关系运算符、逻辑运算符、集合运算符、对象运算符等。</a:t>
            </a:r>
            <a:endParaRPr lang="en-US" altLang="zh-CN" dirty="0"/>
          </a:p>
          <a:p>
            <a:pPr lvl="1" algn="just"/>
            <a:r>
              <a:rPr lang="zh-CN" altLang="zh-CN" dirty="0"/>
              <a:t>运算符是有</a:t>
            </a:r>
            <a:r>
              <a:rPr lang="zh-CN" altLang="zh-CN" dirty="0">
                <a:solidFill>
                  <a:srgbClr val="C00000"/>
                </a:solidFill>
              </a:rPr>
              <a:t>优先级</a:t>
            </a:r>
            <a:r>
              <a:rPr lang="zh-CN" altLang="zh-CN" dirty="0"/>
              <a:t>的，比如在一个表达式中，既有加减法运算，又有乘除法运算，那么在没有括号的情况下，先做乘除法运算，再做加减法运算，而使用括号，则改变运算执行的顺序</a:t>
            </a:r>
            <a:endParaRPr lang="en-US" altLang="zh-CN" dirty="0"/>
          </a:p>
          <a:p>
            <a:pPr lvl="2" algn="just"/>
            <a:r>
              <a:rPr lang="zh-CN" altLang="zh-CN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*c</a:t>
            </a:r>
            <a:r>
              <a:rPr lang="zh-CN" altLang="zh-CN" dirty="0"/>
              <a:t>，对该表达式进行计算的时候，先做</a:t>
            </a:r>
            <a:r>
              <a:rPr lang="en-US" altLang="zh-CN" dirty="0"/>
              <a:t>b*c</a:t>
            </a:r>
            <a:r>
              <a:rPr lang="zh-CN" altLang="zh-CN" dirty="0"/>
              <a:t>，再把结果和</a:t>
            </a:r>
            <a:r>
              <a:rPr lang="en-US" altLang="zh-CN" dirty="0"/>
              <a:t>a</a:t>
            </a:r>
            <a:r>
              <a:rPr lang="zh-CN" altLang="zh-CN" dirty="0"/>
              <a:t>相加，得到最终结果</a:t>
            </a:r>
            <a:endParaRPr lang="en-US" altLang="zh-CN" dirty="0"/>
          </a:p>
          <a:p>
            <a:pPr lvl="2" algn="just"/>
            <a:r>
              <a:rPr lang="zh-CN" altLang="zh-CN" dirty="0"/>
              <a:t>如果把该表达式改成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)*c</a:t>
            </a:r>
            <a:r>
              <a:rPr lang="zh-CN" altLang="zh-CN" dirty="0"/>
              <a:t>，那么对该表达式进行计算的时候，先做</a:t>
            </a:r>
            <a:r>
              <a:rPr lang="en-US" altLang="zh-CN" dirty="0" err="1"/>
              <a:t>a+b</a:t>
            </a:r>
            <a:r>
              <a:rPr lang="zh-CN" altLang="zh-CN" dirty="0"/>
              <a:t>，再把结果和</a:t>
            </a:r>
            <a:r>
              <a:rPr lang="en-US" altLang="zh-CN" dirty="0"/>
              <a:t>c</a:t>
            </a:r>
            <a:r>
              <a:rPr lang="zh-CN" altLang="zh-CN" dirty="0"/>
              <a:t>相乘，得到最终结果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1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latin typeface="CMSS10" charset="0"/>
              </a:rPr>
              <a:t>Data Scientist</a:t>
            </a:r>
          </a:p>
          <a:p>
            <a:pPr algn="just"/>
            <a:r>
              <a:rPr lang="en-US" altLang="zh-CN" sz="2800" dirty="0">
                <a:latin typeface="CMSS10" charset="0"/>
              </a:rPr>
              <a:t>“Data Scientist</a:t>
            </a:r>
            <a:r>
              <a:rPr lang="zh-CN" altLang="en-US" sz="2800" dirty="0">
                <a:latin typeface="CMSS10" charset="0"/>
              </a:rPr>
              <a:t> </a:t>
            </a:r>
            <a:r>
              <a:rPr lang="en-US" altLang="zh-CN" sz="2800" dirty="0">
                <a:latin typeface="CMSS10" charset="0"/>
              </a:rPr>
              <a:t>= statistician who uses </a:t>
            </a:r>
            <a:r>
              <a:rPr lang="en-US" altLang="zh-CN" sz="2800" b="1" dirty="0">
                <a:solidFill>
                  <a:srgbClr val="C00000"/>
                </a:solidFill>
                <a:latin typeface="CMSS10" charset="0"/>
              </a:rPr>
              <a:t>python</a:t>
            </a:r>
            <a:r>
              <a:rPr lang="en-US" altLang="zh-CN" sz="2800" dirty="0">
                <a:latin typeface="CMSS10" charset="0"/>
              </a:rPr>
              <a:t> and lives in San Francisco” </a:t>
            </a:r>
            <a:endParaRPr lang="en-US" altLang="zh-CN" sz="2800" dirty="0"/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75412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运算符及其优先级、表达式</a:t>
            </a:r>
            <a:endParaRPr lang="en-US" altLang="zh-CN" dirty="0"/>
          </a:p>
          <a:p>
            <a:pPr lvl="1" algn="just"/>
            <a:r>
              <a:rPr lang="zh-CN" altLang="zh-CN" dirty="0"/>
              <a:t>在变量、常量、运算符的基础上，我们就可以构造</a:t>
            </a:r>
            <a:r>
              <a:rPr lang="zh-CN" altLang="zh-CN" dirty="0">
                <a:solidFill>
                  <a:srgbClr val="C00000"/>
                </a:solidFill>
              </a:rPr>
              <a:t>表达式</a:t>
            </a:r>
            <a:r>
              <a:rPr lang="zh-CN" altLang="zh-CN" dirty="0"/>
              <a:t>，对数据进行计算</a:t>
            </a:r>
            <a:endParaRPr lang="en-US" altLang="zh-CN" dirty="0"/>
          </a:p>
          <a:p>
            <a:pPr lvl="1" algn="just"/>
            <a:r>
              <a:rPr lang="zh-CN" altLang="zh-CN" dirty="0"/>
              <a:t>表达式是利用运算符，把兼容的常量、变量拼接起来的式子，表达式是编写程序的基础。</a:t>
            </a:r>
            <a:endParaRPr lang="en-US" altLang="zh-CN" dirty="0"/>
          </a:p>
          <a:p>
            <a:pPr lvl="2" algn="just"/>
            <a:r>
              <a:rPr lang="zh-CN" altLang="zh-CN" dirty="0"/>
              <a:t>比如我们有两个整数类型的变量，那么就可以利用关系运算符，构造关系运算表达式</a:t>
            </a:r>
            <a:r>
              <a:rPr lang="en-US" altLang="zh-CN" dirty="0"/>
              <a:t>a&gt;b</a:t>
            </a:r>
            <a:r>
              <a:rPr lang="zh-CN" altLang="zh-CN" dirty="0"/>
              <a:t>，当</a:t>
            </a:r>
            <a:r>
              <a:rPr lang="en-US" altLang="zh-CN" dirty="0"/>
              <a:t>a</a:t>
            </a:r>
            <a:r>
              <a:rPr lang="zh-CN" altLang="zh-CN" dirty="0"/>
              <a:t>的值大于</a:t>
            </a:r>
            <a:r>
              <a:rPr lang="en-US" altLang="zh-CN" dirty="0"/>
              <a:t>b</a:t>
            </a:r>
            <a:r>
              <a:rPr lang="zh-CN" altLang="zh-CN" dirty="0"/>
              <a:t>的时候，其值为真</a:t>
            </a:r>
            <a:r>
              <a:rPr lang="en-US" altLang="zh-CN" dirty="0"/>
              <a:t>(True)</a:t>
            </a:r>
            <a:r>
              <a:rPr lang="zh-CN" altLang="zh-CN" dirty="0"/>
              <a:t>，否则为假</a:t>
            </a:r>
            <a:r>
              <a:rPr lang="en-US" altLang="zh-CN" dirty="0"/>
              <a:t>(False)</a:t>
            </a:r>
          </a:p>
          <a:p>
            <a:pPr lvl="2" algn="just"/>
            <a:r>
              <a:rPr lang="zh-CN" altLang="zh-CN" dirty="0"/>
              <a:t>还可以在此基础上，构造逻辑表达式，比如</a:t>
            </a:r>
            <a:r>
              <a:rPr lang="en-US" altLang="zh-CN" dirty="0"/>
              <a:t>a&gt;b and c&gt;d</a:t>
            </a:r>
            <a:r>
              <a:rPr lang="zh-CN" altLang="zh-CN" dirty="0"/>
              <a:t>，那么当</a:t>
            </a:r>
            <a:r>
              <a:rPr lang="en-US" altLang="zh-CN" dirty="0"/>
              <a:t>a&gt;b</a:t>
            </a:r>
            <a:r>
              <a:rPr lang="zh-CN" altLang="zh-CN" dirty="0"/>
              <a:t>和</a:t>
            </a:r>
            <a:r>
              <a:rPr lang="en-US" altLang="zh-CN" dirty="0"/>
              <a:t>c&gt;d</a:t>
            </a:r>
            <a:r>
              <a:rPr lang="zh-CN" altLang="zh-CN" dirty="0"/>
              <a:t>同时为真的时候，该表达式的值为真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0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sz="1600" b="1" dirty="0"/>
              <a:t>顺序程序结构</a:t>
            </a:r>
            <a:endParaRPr lang="zh-CN" altLang="zh-CN" sz="1600" dirty="0"/>
          </a:p>
          <a:p>
            <a:pPr lvl="1" algn="just"/>
            <a:r>
              <a:rPr lang="zh-CN" altLang="zh-CN" sz="1600" dirty="0"/>
              <a:t>顺序结构是最简单的一种结构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解释程序执行顺序结构的</a:t>
            </a:r>
            <a:r>
              <a:rPr lang="en-US" altLang="zh-CN" sz="1600" dirty="0"/>
              <a:t>Python</a:t>
            </a:r>
            <a:r>
              <a:rPr lang="zh-CN" altLang="zh-CN" sz="1600" dirty="0"/>
              <a:t>程序时，它将顺序地解释执行各个语句，直到程序的末尾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下面的程序，首先给两个变量赋值，然后交换两个变量，最后打印出两个变量的值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B1FEB-E4F4-4041-A0C0-E59191BD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37" y="971973"/>
            <a:ext cx="3965656" cy="3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zh-CN" b="1" dirty="0"/>
              <a:t>分支程序结构</a:t>
            </a:r>
            <a:endParaRPr lang="zh-CN" altLang="zh-CN" dirty="0"/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分支程序结构用于根据一定的条件进行判断</a:t>
            </a:r>
            <a:r>
              <a:rPr lang="en-US" altLang="zh-CN" sz="1700" dirty="0"/>
              <a:t>(</a:t>
            </a:r>
            <a:r>
              <a:rPr lang="zh-CN" altLang="zh-CN" sz="1700" dirty="0"/>
              <a:t>关系表达式、逻辑表达式</a:t>
            </a:r>
            <a:r>
              <a:rPr lang="en-US" altLang="zh-CN" sz="1700" dirty="0"/>
              <a:t>)</a:t>
            </a:r>
            <a:r>
              <a:rPr lang="zh-CN" altLang="zh-CN" sz="1700" dirty="0"/>
              <a:t>，然后决定程序的走向</a:t>
            </a:r>
            <a:endParaRPr lang="en-US" altLang="zh-CN" sz="1700" dirty="0"/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它由</a:t>
            </a:r>
            <a:r>
              <a:rPr lang="en-US" altLang="zh-CN" sz="1700" dirty="0"/>
              <a:t>if</a:t>
            </a:r>
            <a:r>
              <a:rPr lang="zh-CN" altLang="zh-CN" sz="1700" dirty="0"/>
              <a:t>语句、</a:t>
            </a:r>
            <a:r>
              <a:rPr lang="en-US" altLang="zh-CN" sz="1700" dirty="0"/>
              <a:t>else</a:t>
            </a:r>
            <a:r>
              <a:rPr lang="zh-CN" altLang="zh-CN" sz="1700" dirty="0"/>
              <a:t>语句、</a:t>
            </a:r>
            <a:r>
              <a:rPr lang="en-US" altLang="zh-CN" sz="1700" dirty="0" err="1"/>
              <a:t>elif</a:t>
            </a:r>
            <a:r>
              <a:rPr lang="zh-CN" altLang="zh-CN" sz="1700" dirty="0"/>
              <a:t>语句来构造，分支程序可以嵌套</a:t>
            </a:r>
            <a:endParaRPr lang="en-US" altLang="zh-CN" sz="1700" dirty="0"/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我们通过实例来了解</a:t>
            </a:r>
            <a:r>
              <a:rPr lang="en-US" altLang="zh-CN" sz="1700" dirty="0"/>
              <a:t>if</a:t>
            </a:r>
            <a:r>
              <a:rPr lang="zh-CN" altLang="zh-CN" sz="1700" dirty="0"/>
              <a:t>语句的语法结构和功能</a:t>
            </a:r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分支程序结构的第一个实例如下，当</a:t>
            </a:r>
            <a:r>
              <a:rPr lang="en-US" altLang="zh-CN" sz="1700" dirty="0"/>
              <a:t>a</a:t>
            </a:r>
            <a:r>
              <a:rPr lang="zh-CN" altLang="zh-CN" sz="1700" dirty="0"/>
              <a:t>的值大于</a:t>
            </a:r>
            <a:r>
              <a:rPr lang="en-US" altLang="zh-CN" sz="1700" dirty="0"/>
              <a:t>b</a:t>
            </a:r>
            <a:r>
              <a:rPr lang="zh-CN" altLang="zh-CN" sz="1700" dirty="0"/>
              <a:t>的时候，对其值进行交换，最后先输出</a:t>
            </a:r>
            <a:r>
              <a:rPr lang="en-US" altLang="zh-CN" sz="1700" dirty="0"/>
              <a:t>a</a:t>
            </a:r>
            <a:r>
              <a:rPr lang="zh-CN" altLang="zh-CN" sz="1700" dirty="0"/>
              <a:t>，再输出</a:t>
            </a:r>
            <a:r>
              <a:rPr lang="en-US" altLang="zh-CN" sz="1700" dirty="0"/>
              <a:t>b</a:t>
            </a:r>
            <a:r>
              <a:rPr lang="zh-CN" altLang="zh-CN" sz="1700" dirty="0"/>
              <a:t>，也就是按照从小到大的顺序输出</a:t>
            </a:r>
            <a:r>
              <a:rPr lang="en-US" altLang="zh-CN" sz="1700" dirty="0"/>
              <a:t>b</a:t>
            </a:r>
            <a:endParaRPr lang="zh-CN" altLang="en-US" sz="17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A736C9-7A0C-4DA5-A4E0-B6B39169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68" y="1356056"/>
            <a:ext cx="4704080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05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/>
            <a:r>
              <a:rPr lang="zh-CN" altLang="zh-CN" b="1" dirty="0"/>
              <a:t>分支程序结构</a:t>
            </a:r>
            <a:endParaRPr lang="zh-CN" altLang="zh-CN" dirty="0"/>
          </a:p>
          <a:p>
            <a:pPr lvl="1" algn="just"/>
            <a:r>
              <a:rPr lang="zh-CN" altLang="zh-CN" sz="1600" dirty="0"/>
              <a:t>分支程序结构的第二个实例如下，当</a:t>
            </a:r>
            <a:r>
              <a:rPr lang="fr-FR" altLang="zh-CN" sz="1600" dirty="0"/>
              <a:t>a</a:t>
            </a:r>
            <a:r>
              <a:rPr lang="zh-CN" altLang="zh-CN" sz="1600" dirty="0"/>
              <a:t>的值大于</a:t>
            </a:r>
            <a:r>
              <a:rPr lang="fr-FR" altLang="zh-CN" sz="1600" dirty="0"/>
              <a:t>b</a:t>
            </a:r>
            <a:r>
              <a:rPr lang="zh-CN" altLang="zh-CN" sz="1600" dirty="0"/>
              <a:t>，则打印</a:t>
            </a:r>
            <a:r>
              <a:rPr lang="fr-FR" altLang="zh-CN" sz="1600" dirty="0"/>
              <a:t>a greater than b</a:t>
            </a:r>
            <a:r>
              <a:rPr lang="zh-CN" altLang="zh-CN" sz="1600" dirty="0"/>
              <a:t>，否则打印</a:t>
            </a:r>
            <a:r>
              <a:rPr lang="fr-FR" altLang="zh-CN" sz="1600" dirty="0"/>
              <a:t>a less than or equal to b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在这个实例里面，条件为真的时候，我们要进行某种处理，条件为假的时候，要进行另外一种情况的处理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CBBB9-AB94-4678-B2D7-2ACF4A87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60" y="1514648"/>
            <a:ext cx="4636347" cy="2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7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/>
            <a:r>
              <a:rPr lang="zh-CN" altLang="zh-CN" b="1" dirty="0"/>
              <a:t>分支程序结构</a:t>
            </a:r>
            <a:endParaRPr lang="zh-CN" altLang="zh-CN" dirty="0"/>
          </a:p>
          <a:p>
            <a:pPr lvl="1" algn="just"/>
            <a:r>
              <a:rPr lang="zh-CN" altLang="zh-CN" sz="1600" dirty="0"/>
              <a:t>分支程序结构的第三个实例如下，这个实例对不同区段的成绩，进行</a:t>
            </a:r>
            <a:r>
              <a:rPr lang="en-US" altLang="zh-CN" sz="1600" dirty="0"/>
              <a:t>A</a:t>
            </a:r>
            <a:r>
              <a:rPr lang="zh-CN" altLang="zh-CN" sz="1600" dirty="0"/>
              <a:t>、</a:t>
            </a:r>
            <a:r>
              <a:rPr lang="en-US" altLang="zh-CN" sz="1600" dirty="0"/>
              <a:t>B</a:t>
            </a:r>
            <a:r>
              <a:rPr lang="zh-CN" altLang="zh-CN" sz="1600" dirty="0"/>
              <a:t>、</a:t>
            </a:r>
            <a:r>
              <a:rPr lang="en-US" altLang="zh-CN" sz="1600" dirty="0"/>
              <a:t>C</a:t>
            </a:r>
            <a:r>
              <a:rPr lang="zh-CN" altLang="zh-CN" sz="1600" dirty="0"/>
              <a:t>、</a:t>
            </a:r>
            <a:r>
              <a:rPr lang="en-US" altLang="zh-CN" sz="1600" dirty="0"/>
              <a:t>D</a:t>
            </a:r>
            <a:r>
              <a:rPr lang="zh-CN" altLang="zh-CN" sz="1600" dirty="0"/>
              <a:t>、</a:t>
            </a:r>
            <a:r>
              <a:rPr lang="en-US" altLang="zh-CN" sz="1600" dirty="0"/>
              <a:t>E</a:t>
            </a:r>
            <a:r>
              <a:rPr lang="zh-CN" altLang="zh-CN" sz="1600" dirty="0"/>
              <a:t>级别的分档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需要使用</a:t>
            </a:r>
            <a:r>
              <a:rPr lang="en-US" altLang="zh-CN" sz="1600" dirty="0"/>
              <a:t>if…</a:t>
            </a:r>
            <a:r>
              <a:rPr lang="en-US" altLang="zh-CN" sz="1600" dirty="0" err="1"/>
              <a:t>elif</a:t>
            </a:r>
            <a:r>
              <a:rPr lang="en-US" altLang="zh-CN" sz="1600" dirty="0"/>
              <a:t>…else</a:t>
            </a:r>
            <a:r>
              <a:rPr lang="zh-CN" altLang="zh-CN" sz="1600" dirty="0"/>
              <a:t>分支程序结构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AF38A-A8DC-4FDE-8BCB-9DBC2DC8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37" y="1156970"/>
            <a:ext cx="4428377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b="1" dirty="0"/>
              <a:t>循环程序结构</a:t>
            </a:r>
            <a:endParaRPr lang="zh-CN" altLang="zh-CN" dirty="0"/>
          </a:p>
          <a:p>
            <a:pPr lvl="1" algn="just"/>
            <a:r>
              <a:rPr lang="zh-CN" altLang="zh-CN" dirty="0"/>
              <a:t>我们可以用两个关键字</a:t>
            </a:r>
            <a:r>
              <a:rPr lang="en-US" altLang="zh-CN" dirty="0"/>
              <a:t>while</a:t>
            </a:r>
            <a:r>
              <a:rPr lang="zh-CN" altLang="zh-CN" dirty="0"/>
              <a:t>和</a:t>
            </a:r>
            <a:r>
              <a:rPr lang="en-US" altLang="zh-CN" dirty="0"/>
              <a:t>for</a:t>
            </a:r>
            <a:r>
              <a:rPr lang="zh-CN" altLang="zh-CN" dirty="0"/>
              <a:t>来构造循环程序结构</a:t>
            </a:r>
            <a:endParaRPr lang="en-US" altLang="zh-CN" dirty="0"/>
          </a:p>
          <a:p>
            <a:pPr lvl="2" algn="just"/>
            <a:r>
              <a:rPr lang="zh-CN" altLang="zh-CN" dirty="0"/>
              <a:t>循环程序结构的第一个例子是一个</a:t>
            </a:r>
            <a:r>
              <a:rPr lang="en-US" altLang="zh-CN" dirty="0"/>
              <a:t>while</a:t>
            </a:r>
            <a:r>
              <a:rPr lang="zh-CN" altLang="zh-CN" dirty="0"/>
              <a:t>循环，首先给变量</a:t>
            </a:r>
            <a:r>
              <a:rPr lang="en-US" altLang="zh-CN" dirty="0" err="1"/>
              <a:t>i</a:t>
            </a:r>
            <a:r>
              <a:rPr lang="zh-CN" altLang="zh-CN" dirty="0"/>
              <a:t>赋予初值</a:t>
            </a:r>
            <a:r>
              <a:rPr lang="en-US" altLang="zh-CN" dirty="0"/>
              <a:t>1</a:t>
            </a:r>
            <a:r>
              <a:rPr lang="zh-CN" altLang="zh-CN" dirty="0"/>
              <a:t>，然后通过</a:t>
            </a:r>
            <a:r>
              <a:rPr lang="en-US" altLang="zh-CN" dirty="0"/>
              <a:t>while</a:t>
            </a:r>
            <a:r>
              <a:rPr lang="zh-CN" altLang="zh-CN" dirty="0"/>
              <a:t>循环判断它是否还在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5</a:t>
            </a:r>
            <a:r>
              <a:rPr lang="zh-CN" altLang="zh-CN" dirty="0"/>
              <a:t>之间，然后把</a:t>
            </a:r>
            <a:r>
              <a:rPr lang="en-US" altLang="zh-CN" dirty="0" err="1"/>
              <a:t>i</a:t>
            </a:r>
            <a:r>
              <a:rPr lang="zh-CN" altLang="zh-CN" dirty="0"/>
              <a:t>累加到变量</a:t>
            </a:r>
            <a:r>
              <a:rPr lang="en-US" altLang="zh-CN" dirty="0"/>
              <a:t>sum</a:t>
            </a:r>
            <a:r>
              <a:rPr lang="zh-CN" altLang="zh-CN" dirty="0"/>
              <a:t>中，最后求出</a:t>
            </a:r>
            <a:r>
              <a:rPr lang="en-US" altLang="zh-CN" dirty="0"/>
              <a:t>1+2+3+4+5</a:t>
            </a:r>
            <a:r>
              <a:rPr lang="zh-CN" altLang="zh-CN" dirty="0"/>
              <a:t>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DD951-D5BA-4BA9-925B-27523B17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07" y="1316143"/>
            <a:ext cx="4341206" cy="29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b="1" dirty="0"/>
              <a:t>循环程序结构</a:t>
            </a:r>
            <a:endParaRPr lang="zh-CN" altLang="zh-CN" dirty="0"/>
          </a:p>
          <a:p>
            <a:pPr lvl="1" algn="just"/>
            <a:r>
              <a:rPr lang="zh-CN" altLang="zh-CN" dirty="0"/>
              <a:t>循环程序结构的第二个实例是一个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endParaRPr lang="en-US" altLang="zh-CN" dirty="0"/>
          </a:p>
          <a:p>
            <a:pPr lvl="1" algn="just"/>
            <a:r>
              <a:rPr lang="zh-CN" altLang="zh-CN" dirty="0"/>
              <a:t>首先创建一个列表，然后对于列表长度</a:t>
            </a:r>
            <a:r>
              <a:rPr lang="en-US" altLang="zh-CN" dirty="0"/>
              <a:t>(</a:t>
            </a:r>
            <a:r>
              <a:rPr lang="zh-CN" altLang="zh-CN" dirty="0"/>
              <a:t>为</a:t>
            </a:r>
            <a:r>
              <a:rPr lang="en-US" altLang="zh-CN" dirty="0"/>
              <a:t>3)</a:t>
            </a:r>
            <a:r>
              <a:rPr lang="zh-CN" altLang="zh-CN" dirty="0"/>
              <a:t>之上创建的一个有效下标范围</a:t>
            </a:r>
            <a:r>
              <a:rPr lang="en-US" altLang="zh-CN" dirty="0"/>
              <a:t>(0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2)</a:t>
            </a:r>
            <a:r>
              <a:rPr lang="zh-CN" altLang="zh-CN" dirty="0"/>
              <a:t>的每个下标，顺序访问列表的每个元素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3E191-AA4A-4C31-83E4-FFA35C56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1425786"/>
            <a:ext cx="4236719" cy="27237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2513C0-D314-4560-B9C3-FF3FF95ADEB4}"/>
              </a:ext>
            </a:extLst>
          </p:cNvPr>
          <p:cNvSpPr/>
          <p:nvPr/>
        </p:nvSpPr>
        <p:spPr>
          <a:xfrm>
            <a:off x="4622656" y="4224118"/>
            <a:ext cx="376935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</a:rPr>
              <a:t>(fruits)</a:t>
            </a:r>
            <a:r>
              <a:rPr lang="zh-CN" altLang="en-US" dirty="0">
                <a:latin typeface="Times New Roman" panose="02020603050405020304" pitchFamily="18" charset="0"/>
              </a:rPr>
              <a:t>返回列表长度，即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range(3)</a:t>
            </a:r>
            <a:r>
              <a:rPr lang="zh-CN" altLang="en-US" dirty="0">
                <a:latin typeface="Times New Roman" panose="02020603050405020304" pitchFamily="18" charset="0"/>
              </a:rPr>
              <a:t>返回</a:t>
            </a:r>
            <a:r>
              <a:rPr lang="en-US" altLang="zh-CN" dirty="0">
                <a:latin typeface="Times New Roman" panose="02020603050405020304" pitchFamily="18" charset="0"/>
              </a:rPr>
              <a:t>[0,1,2]</a:t>
            </a:r>
            <a:r>
              <a:rPr lang="zh-CN" altLang="en-US" dirty="0">
                <a:latin typeface="Times New Roman" panose="02020603050405020304" pitchFamily="18" charset="0"/>
              </a:rPr>
              <a:t>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28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148319" cy="3937000"/>
          </a:xfrm>
        </p:spPr>
        <p:txBody>
          <a:bodyPr>
            <a:no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函数、库函数</a:t>
            </a:r>
            <a:endParaRPr lang="en-US" altLang="zh-CN" dirty="0"/>
          </a:p>
          <a:p>
            <a:pPr lvl="1"/>
            <a:r>
              <a:rPr lang="zh-CN" altLang="zh-CN" dirty="0"/>
              <a:t>函数是从英文的</a:t>
            </a:r>
            <a:r>
              <a:rPr lang="en-US" altLang="zh-CN" dirty="0"/>
              <a:t>“function”</a:t>
            </a:r>
            <a:r>
              <a:rPr lang="zh-CN" altLang="zh-CN" dirty="0"/>
              <a:t>直接翻译过来的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语言里，函数是具有一定功能的一段代码</a:t>
            </a:r>
            <a:endParaRPr lang="en-US" altLang="zh-CN" dirty="0"/>
          </a:p>
          <a:p>
            <a:pPr lvl="2"/>
            <a:r>
              <a:rPr lang="zh-CN" altLang="zh-CN" dirty="0"/>
              <a:t>对于经常用到的一些功能，比如打印输出变量的值，可以把实现这些功能的代码组织成函数的形式</a:t>
            </a:r>
            <a:endParaRPr lang="en-US" altLang="zh-CN" dirty="0"/>
          </a:p>
          <a:p>
            <a:pPr lvl="2"/>
            <a:r>
              <a:rPr lang="zh-CN" altLang="zh-CN" dirty="0"/>
              <a:t>在需要这些功能的时候，直接调用函数即可，而无需再写一遍类似的代码，函数有利于程序的模块化设计风格的实现</a:t>
            </a:r>
          </a:p>
          <a:p>
            <a:pPr lvl="1"/>
            <a:r>
              <a:rPr lang="zh-CN" altLang="zh-CN" dirty="0"/>
              <a:t>定义函数的时候，我们就规定好函数接受什么样的参数，将返回什么样的值</a:t>
            </a:r>
            <a:endParaRPr lang="en-US" altLang="zh-CN" dirty="0"/>
          </a:p>
          <a:p>
            <a:pPr lvl="2"/>
            <a:r>
              <a:rPr lang="zh-CN" altLang="zh-CN" dirty="0"/>
              <a:t>对于调用者来讲，只需要了解这些信息就足够了，至于函数内部是如何实现对应的功能的，他无需关心</a:t>
            </a:r>
          </a:p>
        </p:txBody>
      </p:sp>
    </p:spTree>
    <p:extLst>
      <p:ext uri="{BB962C8B-B14F-4D97-AF65-F5344CB8AC3E}">
        <p14:creationId xmlns:p14="http://schemas.microsoft.com/office/powerpoint/2010/main" val="2017760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72872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zh-CN" sz="1600" dirty="0"/>
              <a:t>函数、库函数</a:t>
            </a:r>
            <a:endParaRPr lang="en-US" altLang="zh-CN" sz="1600" dirty="0"/>
          </a:p>
          <a:p>
            <a:pPr algn="just"/>
            <a:r>
              <a:rPr lang="zh-CN" altLang="zh-CN" sz="1600" b="1" dirty="0"/>
              <a:t>内置函数的使用</a:t>
            </a:r>
            <a:endParaRPr lang="zh-CN" altLang="zh-CN" sz="1600" dirty="0"/>
          </a:p>
          <a:p>
            <a:pPr algn="just"/>
            <a:r>
              <a:rPr lang="it-IT" altLang="zh-CN" sz="1600" dirty="0"/>
              <a:t>Python</a:t>
            </a:r>
            <a:r>
              <a:rPr lang="zh-CN" altLang="zh-CN" sz="1600" dirty="0"/>
              <a:t>解释器已经内置了若干函数，方便用户编程时调用。这些函数可以实现数学运算、集合操作、逻辑判断、输入输出等功能。</a:t>
            </a:r>
            <a:endParaRPr lang="en-US" altLang="zh-CN" sz="1600" dirty="0"/>
          </a:p>
          <a:p>
            <a:pPr algn="just"/>
            <a:r>
              <a:rPr lang="zh-CN" altLang="zh-CN" sz="1600" dirty="0"/>
              <a:t>在这里，我们介绍</a:t>
            </a:r>
            <a:r>
              <a:rPr lang="it-IT" altLang="zh-CN" sz="1600" dirty="0"/>
              <a:t>print</a:t>
            </a:r>
            <a:r>
              <a:rPr lang="zh-CN" altLang="zh-CN" sz="1600" dirty="0"/>
              <a:t>函数</a:t>
            </a:r>
            <a:endParaRPr lang="en-US" altLang="zh-CN" sz="1600" dirty="0"/>
          </a:p>
          <a:p>
            <a:pPr algn="just"/>
            <a:r>
              <a:rPr lang="it-IT" altLang="zh-CN" sz="1600" dirty="0"/>
              <a:t>Python</a:t>
            </a:r>
            <a:r>
              <a:rPr lang="zh-CN" altLang="zh-CN" sz="1600" dirty="0"/>
              <a:t>其它内置函数及其使用方法，请参考</a:t>
            </a:r>
            <a:r>
              <a:rPr lang="it-IT" altLang="zh-CN" sz="1600" dirty="0"/>
              <a:t>https://docs.python.org/2/library/functions.html</a:t>
            </a:r>
            <a:r>
              <a:rPr lang="zh-CN" altLang="zh-CN" sz="1600" dirty="0"/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0983A9-8C33-4E0C-8E32-8E9EF3D1D3FB}"/>
              </a:ext>
            </a:extLst>
          </p:cNvPr>
          <p:cNvSpPr/>
          <p:nvPr/>
        </p:nvSpPr>
        <p:spPr>
          <a:xfrm>
            <a:off x="4598547" y="1712566"/>
            <a:ext cx="3782906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</a:rPr>
              <a:t>print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语句主要用于输出用户数据，一般输出到屏幕上，即</a:t>
            </a:r>
            <a:r>
              <a:rPr lang="en-US" altLang="zh-CN" sz="1400" dirty="0">
                <a:latin typeface="Times New Roman" panose="02020603050405020304" pitchFamily="18" charset="0"/>
              </a:rPr>
              <a:t>python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400" dirty="0" err="1">
                <a:latin typeface="Times New Roman" panose="02020603050405020304" pitchFamily="18" charset="0"/>
              </a:rPr>
              <a:t>sys.stdout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</a:rPr>
              <a:t>print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语句可以实现灵活的输出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70DB32-5A90-4C64-9F37-140D8EE4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36" y="2497628"/>
            <a:ext cx="3972559" cy="14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4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70556" cy="498872"/>
          </a:xfrm>
        </p:spPr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77571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函数</a:t>
            </a:r>
            <a:endParaRPr lang="en-US" altLang="zh-CN" dirty="0"/>
          </a:p>
          <a:p>
            <a:pPr lvl="1" algn="just"/>
            <a:r>
              <a:rPr lang="zh-CN" altLang="zh-CN" sz="1600" dirty="0"/>
              <a:t>下面的代码，展示了二分查找函数的定义，以及对它的两次调用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从这个实例可以看出，通过把一些公用的功能实现为一个函数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我们可以多次调用实现更加复杂的功能，代码则变得简洁多了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80D642-91ED-4CE3-A117-CC27EB3D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56" y="51955"/>
            <a:ext cx="4282069" cy="49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：数据科学家的最爱</a:t>
            </a:r>
            <a:endParaRPr kumimoji="1" lang="en-US" altLang="zh-CN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9253"/>
            <a:ext cx="5048865" cy="3204088"/>
          </a:xfrm>
          <a:prstGeom prst="rect">
            <a:avLst/>
          </a:prstGeom>
        </p:spPr>
      </p:pic>
      <p:sp>
        <p:nvSpPr>
          <p:cNvPr id="11" name="Rectangle 4"/>
          <p:cNvSpPr/>
          <p:nvPr/>
        </p:nvSpPr>
        <p:spPr>
          <a:xfrm>
            <a:off x="459694" y="4472137"/>
            <a:ext cx="385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https://www.kaggle.com/surveys/2017</a:t>
            </a:r>
            <a:endParaRPr lang="en-US" dirty="0"/>
          </a:p>
        </p:txBody>
      </p:sp>
      <p:sp>
        <p:nvSpPr>
          <p:cNvPr id="12" name="Rectangle 5"/>
          <p:cNvSpPr/>
          <p:nvPr/>
        </p:nvSpPr>
        <p:spPr>
          <a:xfrm>
            <a:off x="5506065" y="400456"/>
            <a:ext cx="315568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solidFill>
                  <a:srgbClr val="C00000"/>
                </a:solidFill>
                <a:latin typeface="Helvetica" charset="0"/>
              </a:rPr>
              <a:t>What language </a:t>
            </a:r>
            <a:r>
              <a:rPr lang="en-US" b="1" dirty="0">
                <a:solidFill>
                  <a:srgbClr val="2B2B2B"/>
                </a:solidFill>
                <a:latin typeface="Helvetica" charset="0"/>
              </a:rPr>
              <a:t>would you recommend new data scientists learn first?</a:t>
            </a:r>
            <a:endParaRPr lang="en-US" b="1" i="0" dirty="0">
              <a:solidFill>
                <a:srgbClr val="2B2B2B"/>
              </a:solidFill>
              <a:effectLst/>
              <a:latin typeface="Helvetica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5619136" y="1497572"/>
            <a:ext cx="33085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B2B2B"/>
                </a:solidFill>
                <a:latin typeface="Helvetica" charset="0"/>
              </a:rPr>
              <a:t>Every data scientist has an opinions on what language you should learn first. As it turns out, people who solely use Python or R feel like they made the right choice. </a:t>
            </a:r>
            <a:r>
              <a:rPr lang="en-US" dirty="0">
                <a:solidFill>
                  <a:srgbClr val="008ABC"/>
                </a:solidFill>
                <a:latin typeface="Helvetica" charset="0"/>
              </a:rPr>
              <a:t>But if you ask people that use both R and Python, they are twice as likely to recommend </a:t>
            </a:r>
            <a:r>
              <a:rPr lang="en-US" dirty="0">
                <a:solidFill>
                  <a:srgbClr val="C00000"/>
                </a:solidFill>
                <a:latin typeface="Helvetica" charset="0"/>
              </a:rPr>
              <a:t>Python</a:t>
            </a:r>
            <a:r>
              <a:rPr lang="en-US" dirty="0">
                <a:solidFill>
                  <a:srgbClr val="008ABC"/>
                </a:solidFill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65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91871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en-US" sz="1400" dirty="0"/>
              <a:t>语言基础：</a:t>
            </a:r>
            <a:r>
              <a:rPr lang="zh-CN" altLang="zh-CN" sz="1400" dirty="0"/>
              <a:t>函数</a:t>
            </a:r>
            <a:r>
              <a:rPr lang="zh-CN" altLang="en-US" sz="1400" dirty="0"/>
              <a:t>与递归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在</a:t>
            </a:r>
            <a:r>
              <a:rPr lang="en-US" altLang="zh-CN" sz="1400" dirty="0"/>
              <a:t>Python</a:t>
            </a:r>
            <a:r>
              <a:rPr lang="zh-CN" altLang="zh-CN" sz="1400" dirty="0"/>
              <a:t>中，在实现一个函数的时候，可以调用其它函数，甚至可以调用自身，即函数的递归调用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函数的递归调用，使得解决一些问题的代码变得简洁、易于理解。</a:t>
            </a:r>
          </a:p>
          <a:p>
            <a:pPr lvl="1" algn="just"/>
            <a:r>
              <a:rPr lang="zh-CN" altLang="zh-CN" sz="1400" dirty="0"/>
              <a:t>采用函数的递归调用，计算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的阶乘，其设计思路是，</a:t>
            </a:r>
            <a:r>
              <a:rPr lang="en-US" altLang="zh-CN" sz="1400" dirty="0"/>
              <a:t>(1) </a:t>
            </a:r>
            <a:r>
              <a:rPr lang="zh-CN" altLang="zh-CN" sz="1400" dirty="0"/>
              <a:t>如果</a:t>
            </a:r>
            <a:r>
              <a:rPr lang="en-US" altLang="zh-CN" sz="1400" dirty="0"/>
              <a:t>n==0</a:t>
            </a:r>
            <a:r>
              <a:rPr lang="zh-CN" altLang="zh-CN" sz="1400" dirty="0"/>
              <a:t>或者</a:t>
            </a:r>
            <a:r>
              <a:rPr lang="en-US" altLang="zh-CN" sz="1400" dirty="0"/>
              <a:t>n==1</a:t>
            </a:r>
            <a:r>
              <a:rPr lang="zh-CN" altLang="zh-CN" sz="1400" dirty="0"/>
              <a:t>，那么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的阶乘为</a:t>
            </a:r>
            <a:r>
              <a:rPr lang="en-US" altLang="zh-CN" sz="1400" dirty="0"/>
              <a:t>1</a:t>
            </a:r>
            <a:r>
              <a:rPr lang="zh-CN" altLang="zh-CN" sz="1400" dirty="0"/>
              <a:t>。</a:t>
            </a:r>
            <a:r>
              <a:rPr lang="en-US" altLang="zh-CN" sz="1400" dirty="0"/>
              <a:t>(2) </a:t>
            </a:r>
            <a:r>
              <a:rPr lang="zh-CN" altLang="zh-CN" sz="1400" dirty="0"/>
              <a:t>如果我们知道了</a:t>
            </a:r>
            <a:r>
              <a:rPr lang="en-US" altLang="zh-CN" sz="1400" dirty="0"/>
              <a:t>n-1</a:t>
            </a:r>
            <a:r>
              <a:rPr lang="zh-CN" altLang="zh-CN" sz="1400" dirty="0"/>
              <a:t>的阶乘，把它乘上</a:t>
            </a:r>
            <a:r>
              <a:rPr lang="en-US" altLang="zh-CN" sz="1400" dirty="0"/>
              <a:t>n</a:t>
            </a:r>
            <a:r>
              <a:rPr lang="zh-CN" altLang="zh-CN" sz="1400" dirty="0"/>
              <a:t>就可以得到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的阶乘，问题的规模就缩小了一阶，也就是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的阶乘的计算变成</a:t>
            </a:r>
            <a:r>
              <a:rPr lang="en-US" altLang="zh-CN" sz="1400" dirty="0"/>
              <a:t>n-1</a:t>
            </a:r>
            <a:r>
              <a:rPr lang="zh-CN" altLang="zh-CN" sz="1400" dirty="0"/>
              <a:t>阶乘的计算，加上一个附加的步骤</a:t>
            </a:r>
            <a:r>
              <a:rPr lang="en-US" altLang="zh-CN" sz="1400" dirty="0"/>
              <a:t>(</a:t>
            </a:r>
            <a:r>
              <a:rPr lang="zh-CN" altLang="zh-CN" sz="1400" dirty="0"/>
              <a:t>乘上</a:t>
            </a:r>
            <a:r>
              <a:rPr lang="en-US" altLang="zh-CN" sz="1400" dirty="0"/>
              <a:t>n)</a:t>
            </a:r>
          </a:p>
          <a:p>
            <a:pPr lvl="1" algn="just"/>
            <a:r>
              <a:rPr lang="zh-CN" altLang="zh-CN" sz="1400" dirty="0"/>
              <a:t>由于</a:t>
            </a:r>
            <a:r>
              <a:rPr lang="en-US" altLang="zh-CN" sz="1400" dirty="0"/>
              <a:t>0</a:t>
            </a:r>
            <a:r>
              <a:rPr lang="zh-CN" altLang="zh-CN" sz="1400" dirty="0"/>
              <a:t>或者</a:t>
            </a:r>
            <a:r>
              <a:rPr lang="en-US" altLang="zh-CN" sz="1400" dirty="0"/>
              <a:t>1</a:t>
            </a:r>
            <a:r>
              <a:rPr lang="zh-CN" altLang="zh-CN" sz="1400" dirty="0"/>
              <a:t>的阶乘，我们是很容易得到的，也就是问题规模缩小到</a:t>
            </a:r>
            <a:r>
              <a:rPr lang="en-US" altLang="zh-CN" sz="1400" dirty="0"/>
              <a:t>1</a:t>
            </a:r>
            <a:r>
              <a:rPr lang="zh-CN" altLang="zh-CN" sz="1400" dirty="0"/>
              <a:t>或者</a:t>
            </a:r>
            <a:r>
              <a:rPr lang="en-US" altLang="zh-CN" sz="1400" dirty="0"/>
              <a:t>0</a:t>
            </a:r>
            <a:r>
              <a:rPr lang="zh-CN" altLang="zh-CN" sz="1400" dirty="0"/>
              <a:t>的时候，我们就可以解了，一旦低阶的问题得到解决，那么我们就可以一步步倒退回去，把各个更高阶的问题解决掉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B58949-7D24-4E32-AB4A-F341E0EF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70" y="1693962"/>
            <a:ext cx="2907030" cy="19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3789219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800" dirty="0"/>
              <a:t>Python</a:t>
            </a:r>
            <a:r>
              <a:rPr lang="zh-CN" altLang="en-US" sz="1800" dirty="0"/>
              <a:t>语言基础：</a:t>
            </a:r>
            <a:r>
              <a:rPr lang="zh-CN" altLang="zh-CN" sz="1800" dirty="0"/>
              <a:t>类和对象</a:t>
            </a:r>
            <a:endParaRPr lang="en-US" altLang="zh-CN" sz="1800" dirty="0"/>
          </a:p>
          <a:p>
            <a:pPr lvl="1" algn="just"/>
            <a:r>
              <a:rPr lang="en-US" altLang="zh-CN" sz="1600" dirty="0"/>
              <a:t>Python</a:t>
            </a:r>
            <a:r>
              <a:rPr lang="zh-CN" altLang="zh-CN" sz="1600" dirty="0"/>
              <a:t>是一种面向对象的编程语言，它通过封装机制，把数据和对数据的操作，封装成类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而类的实例化则是一个个的对象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比如，我们要对职员进行管理，需要登记他们的姓名、性别、年龄、薪水等信息，针对某个职员，可以显示他的这些信息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我们通过设计职员类，把上述属性管理起来，并且提供显示职员信息的操作函数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职员类建立以后，我们可以生成职员类的实例，分别对应</a:t>
            </a:r>
            <a:r>
              <a:rPr lang="en-US" altLang="zh-CN" sz="1600" dirty="0"/>
              <a:t>John</a:t>
            </a:r>
            <a:r>
              <a:rPr lang="zh-CN" altLang="zh-CN" sz="1600" dirty="0"/>
              <a:t>、</a:t>
            </a:r>
            <a:r>
              <a:rPr lang="en-US" altLang="zh-CN" sz="1600" dirty="0"/>
              <a:t>Mary</a:t>
            </a:r>
            <a:r>
              <a:rPr lang="zh-CN" altLang="zh-CN" sz="1600" dirty="0"/>
              <a:t>等职员。</a:t>
            </a:r>
            <a:endParaRPr lang="en-US" altLang="zh-CN" sz="1600" dirty="0"/>
          </a:p>
          <a:p>
            <a:pPr algn="just"/>
            <a:endParaRPr lang="zh-CN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BA705-559E-4000-9520-A9BC2396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55" y="742330"/>
            <a:ext cx="4703656" cy="40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64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229599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zh-CN" sz="1600" dirty="0"/>
              <a:t>类和对象</a:t>
            </a:r>
            <a:endParaRPr lang="en-US" altLang="zh-CN" sz="1600" dirty="0"/>
          </a:p>
          <a:p>
            <a:pPr algn="just"/>
            <a:r>
              <a:rPr lang="zh-CN" altLang="zh-CN" sz="1600" b="1" dirty="0"/>
              <a:t>构造函数</a:t>
            </a:r>
            <a:endParaRPr lang="zh-CN" altLang="zh-CN" sz="1600" dirty="0"/>
          </a:p>
          <a:p>
            <a:pPr lvl="1" algn="just"/>
            <a:r>
              <a:rPr lang="zh-CN" altLang="zh-CN" sz="1600" dirty="0"/>
              <a:t>一个类的构造函数负责对象的构造，构造函数的名称为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 </a:t>
            </a:r>
            <a:r>
              <a:rPr lang="zh-CN" altLang="zh-CN" sz="1600" dirty="0"/>
              <a:t>，它带一个</a:t>
            </a:r>
            <a:r>
              <a:rPr lang="en-US" altLang="zh-CN" sz="1600" dirty="0"/>
              <a:t>self</a:t>
            </a:r>
            <a:r>
              <a:rPr lang="zh-CN" altLang="zh-CN" sz="1600" dirty="0"/>
              <a:t>参数以及其它参数，其中</a:t>
            </a:r>
            <a:r>
              <a:rPr lang="en-US" altLang="zh-CN" sz="1600" dirty="0"/>
              <a:t>self</a:t>
            </a:r>
            <a:r>
              <a:rPr lang="zh-CN" altLang="zh-CN" sz="1600" dirty="0"/>
              <a:t>参数指向将要构造的对象，也就是</a:t>
            </a:r>
            <a:r>
              <a:rPr lang="en-US" altLang="zh-CN" sz="1600" dirty="0"/>
              <a:t>self</a:t>
            </a:r>
            <a:r>
              <a:rPr lang="zh-CN" altLang="zh-CN" sz="1600" dirty="0"/>
              <a:t>是对象的引用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构造函数的作用是对对象进行初始化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比如，上述代码中，</a:t>
            </a:r>
            <a:r>
              <a:rPr lang="en-US" altLang="zh-CN" sz="1600" dirty="0"/>
              <a:t>Employee</a:t>
            </a:r>
            <a:r>
              <a:rPr lang="zh-CN" altLang="zh-CN" sz="1600" dirty="0"/>
              <a:t>类的构造函数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</a:t>
            </a:r>
            <a:r>
              <a:rPr lang="zh-CN" altLang="zh-CN" sz="1600" dirty="0"/>
              <a:t>，通过</a:t>
            </a:r>
            <a:r>
              <a:rPr lang="en-US" altLang="zh-CN" sz="1600" dirty="0"/>
              <a:t>_name</a:t>
            </a:r>
            <a:r>
              <a:rPr lang="zh-CN" altLang="zh-CN" sz="1600" dirty="0"/>
              <a:t>参数，给对象的</a:t>
            </a:r>
            <a:r>
              <a:rPr lang="en-US" altLang="zh-CN" sz="1600" dirty="0"/>
              <a:t>name</a:t>
            </a:r>
            <a:r>
              <a:rPr lang="zh-CN" altLang="zh-CN" sz="1600" dirty="0"/>
              <a:t>属性进行了赋值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而对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</a:t>
            </a:r>
            <a:r>
              <a:rPr lang="zh-CN" altLang="zh-CN" sz="1600" dirty="0"/>
              <a:t>函数的调用隐含在</a:t>
            </a:r>
            <a:r>
              <a:rPr lang="en-US" altLang="zh-CN" sz="1600" dirty="0"/>
              <a:t>emp1 = Employee('John')</a:t>
            </a:r>
            <a:r>
              <a:rPr lang="zh-CN" altLang="zh-CN" sz="1600" dirty="0"/>
              <a:t>、和</a:t>
            </a:r>
            <a:r>
              <a:rPr lang="en-US" altLang="zh-CN" sz="1600" dirty="0"/>
              <a:t>emp2 = Employee('Mary')</a:t>
            </a:r>
            <a:r>
              <a:rPr lang="zh-CN" altLang="zh-CN" sz="1600" dirty="0"/>
              <a:t>语句的调用过程中，这两个语句分别创建了</a:t>
            </a:r>
            <a:r>
              <a:rPr lang="en-US" altLang="zh-CN" sz="1600" dirty="0"/>
              <a:t>emp1</a:t>
            </a:r>
            <a:r>
              <a:rPr lang="zh-CN" altLang="zh-CN" sz="1600" dirty="0"/>
              <a:t>对象和</a:t>
            </a:r>
            <a:r>
              <a:rPr lang="en-US" altLang="zh-CN" sz="1600" dirty="0"/>
              <a:t>emp2</a:t>
            </a:r>
            <a:r>
              <a:rPr lang="zh-CN" altLang="zh-CN" sz="1600" dirty="0"/>
              <a:t>对象，</a:t>
            </a:r>
            <a:r>
              <a:rPr lang="zh-CN" altLang="zh-CN" sz="1600" dirty="0">
                <a:solidFill>
                  <a:srgbClr val="C00000"/>
                </a:solidFill>
              </a:rPr>
              <a:t>它们的</a:t>
            </a:r>
            <a:r>
              <a:rPr lang="en-US" altLang="zh-CN" sz="1600" dirty="0">
                <a:solidFill>
                  <a:srgbClr val="C00000"/>
                </a:solidFill>
              </a:rPr>
              <a:t>name</a:t>
            </a:r>
            <a:r>
              <a:rPr lang="zh-CN" altLang="zh-CN" sz="1600" dirty="0">
                <a:solidFill>
                  <a:srgbClr val="C00000"/>
                </a:solidFill>
              </a:rPr>
              <a:t>属性分别为</a:t>
            </a:r>
            <a:r>
              <a:rPr lang="en-US" altLang="zh-CN" sz="1600" dirty="0">
                <a:solidFill>
                  <a:srgbClr val="C00000"/>
                </a:solidFill>
              </a:rPr>
              <a:t>'John'</a:t>
            </a:r>
            <a:r>
              <a:rPr lang="zh-CN" altLang="zh-CN" sz="1600" dirty="0">
                <a:solidFill>
                  <a:srgbClr val="C00000"/>
                </a:solidFill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</a:rPr>
              <a:t>'Mary'</a:t>
            </a:r>
            <a:endParaRPr lang="en-US" altLang="zh-CN" sz="1600" dirty="0"/>
          </a:p>
          <a:p>
            <a:pPr algn="just"/>
            <a:r>
              <a:rPr lang="zh-CN" altLang="zh-CN" sz="1600" b="1" dirty="0"/>
              <a:t>对象的摧毁和垃圾回收</a:t>
            </a:r>
            <a:endParaRPr lang="zh-CN" altLang="zh-CN" sz="1600" dirty="0"/>
          </a:p>
          <a:p>
            <a:pPr lvl="1" algn="just"/>
            <a:r>
              <a:rPr lang="zh-CN" altLang="zh-CN" sz="1600" dirty="0"/>
              <a:t>对于程序不再使用的对象，</a:t>
            </a:r>
            <a:r>
              <a:rPr lang="en-US" altLang="zh-CN" sz="1600" dirty="0"/>
              <a:t>Python</a:t>
            </a:r>
            <a:r>
              <a:rPr lang="zh-CN" altLang="zh-CN" sz="1600" dirty="0"/>
              <a:t>周期性执行</a:t>
            </a:r>
            <a:r>
              <a:rPr lang="zh-CN" altLang="zh-CN" sz="1600" dirty="0">
                <a:solidFill>
                  <a:srgbClr val="C00000"/>
                </a:solidFill>
              </a:rPr>
              <a:t>垃圾回收过程</a:t>
            </a:r>
            <a:r>
              <a:rPr lang="zh-CN" altLang="zh-CN" sz="1600" dirty="0"/>
              <a:t>，自动删除这些对象，以释放它们占用的内存空间</a:t>
            </a:r>
          </a:p>
        </p:txBody>
      </p:sp>
    </p:spTree>
    <p:extLst>
      <p:ext uri="{BB962C8B-B14F-4D97-AF65-F5344CB8AC3E}">
        <p14:creationId xmlns:p14="http://schemas.microsoft.com/office/powerpoint/2010/main" val="356460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11480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zh-CN" sz="1600" dirty="0"/>
              <a:t>类和对象</a:t>
            </a:r>
            <a:endParaRPr lang="en-US" altLang="zh-CN" sz="1600" dirty="0"/>
          </a:p>
          <a:p>
            <a:pPr lvl="1" algn="just"/>
            <a:r>
              <a:rPr lang="zh-CN" altLang="zh-CN" sz="1600" b="1" dirty="0"/>
              <a:t>继承</a:t>
            </a:r>
            <a:endParaRPr lang="zh-CN" altLang="zh-CN" sz="1600" dirty="0"/>
          </a:p>
          <a:p>
            <a:pPr lvl="1" algn="just"/>
            <a:r>
              <a:rPr lang="zh-CN" altLang="zh-CN" sz="1600" dirty="0"/>
              <a:t>在定义类的时候，我们可以基于已有的类定义新的类，新的类</a:t>
            </a:r>
            <a:r>
              <a:rPr lang="en-US" altLang="zh-CN" sz="1600" dirty="0"/>
              <a:t>(</a:t>
            </a:r>
            <a:r>
              <a:rPr lang="zh-CN" altLang="zh-CN" sz="1600" dirty="0"/>
              <a:t>子类</a:t>
            </a:r>
            <a:r>
              <a:rPr lang="en-US" altLang="zh-CN" sz="1600" dirty="0"/>
              <a:t>)</a:t>
            </a:r>
            <a:r>
              <a:rPr lang="zh-CN" altLang="zh-CN" sz="1600" dirty="0"/>
              <a:t>和已有的类</a:t>
            </a:r>
            <a:r>
              <a:rPr lang="en-US" altLang="zh-CN" sz="1600" dirty="0"/>
              <a:t>(</a:t>
            </a:r>
            <a:r>
              <a:rPr lang="zh-CN" altLang="zh-CN" sz="1600" dirty="0"/>
              <a:t>父类</a:t>
            </a:r>
            <a:r>
              <a:rPr lang="en-US" altLang="zh-CN" sz="1600" dirty="0"/>
              <a:t>)</a:t>
            </a:r>
            <a:r>
              <a:rPr lang="zh-CN" altLang="zh-CN" sz="1600" dirty="0"/>
              <a:t>是继承的关系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子类继承了父类的所有属性和方法</a:t>
            </a:r>
            <a:r>
              <a:rPr lang="en-US" altLang="zh-CN" sz="1600" dirty="0"/>
              <a:t>(</a:t>
            </a:r>
            <a:r>
              <a:rPr lang="zh-CN" altLang="zh-CN" sz="1600" dirty="0"/>
              <a:t>函数</a:t>
            </a:r>
            <a:r>
              <a:rPr lang="en-US" altLang="zh-CN" sz="1600" dirty="0"/>
              <a:t>)</a:t>
            </a:r>
            <a:r>
              <a:rPr lang="zh-CN" altLang="zh-CN" sz="1600" dirty="0"/>
              <a:t>，还可以增加新的属性和方法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比如，我们定义了一个新的类</a:t>
            </a:r>
            <a:r>
              <a:rPr lang="en-US" altLang="zh-CN" sz="1600" dirty="0"/>
              <a:t>Manager</a:t>
            </a:r>
            <a:r>
              <a:rPr lang="zh-CN" altLang="zh-CN" sz="1600" dirty="0"/>
              <a:t>，它继承于</a:t>
            </a:r>
            <a:r>
              <a:rPr lang="en-US" altLang="zh-CN" sz="1600" dirty="0"/>
              <a:t>Employee</a:t>
            </a:r>
            <a:r>
              <a:rPr lang="zh-CN" altLang="zh-CN" sz="1600" dirty="0"/>
              <a:t>类，但是增加了一个新的属性</a:t>
            </a:r>
            <a:r>
              <a:rPr lang="en-US" altLang="zh-CN" sz="1600" dirty="0"/>
              <a:t>subsidy(</a:t>
            </a:r>
            <a:r>
              <a:rPr lang="zh-CN" altLang="zh-CN" sz="1600" dirty="0"/>
              <a:t>特殊津贴</a:t>
            </a:r>
            <a:r>
              <a:rPr lang="en-US" altLang="zh-CN" sz="1600" dirty="0"/>
              <a:t>)</a:t>
            </a:r>
            <a:endParaRPr lang="zh-CN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C29E0-C6DC-4846-BF2A-531D3CE6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82" y="1226634"/>
            <a:ext cx="4230990" cy="30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01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19912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en-US" sz="1400" dirty="0"/>
              <a:t>语言基础：</a:t>
            </a:r>
            <a:r>
              <a:rPr lang="zh-CN" altLang="zh-CN" sz="1400" dirty="0"/>
              <a:t>类和对象</a:t>
            </a:r>
            <a:endParaRPr lang="en-US" altLang="zh-CN" sz="1400" dirty="0"/>
          </a:p>
          <a:p>
            <a:pPr algn="just"/>
            <a:r>
              <a:rPr lang="zh-CN" altLang="zh-CN" sz="1400" b="1" dirty="0"/>
              <a:t>重写</a:t>
            </a:r>
            <a:r>
              <a:rPr lang="en-US" altLang="zh-CN" sz="1400" b="1" dirty="0"/>
              <a:t>Override</a:t>
            </a:r>
            <a:endParaRPr lang="zh-CN" altLang="zh-CN" sz="1400" dirty="0"/>
          </a:p>
          <a:p>
            <a:pPr lvl="1" algn="just"/>
            <a:r>
              <a:rPr lang="zh-CN" altLang="zh-CN" sz="1400" dirty="0"/>
              <a:t>在上一个实例中，</a:t>
            </a:r>
            <a:r>
              <a:rPr lang="en-US" altLang="zh-CN" sz="1400" dirty="0"/>
              <a:t>mgr1.show()</a:t>
            </a:r>
            <a:r>
              <a:rPr lang="zh-CN" altLang="zh-CN" sz="1400" dirty="0"/>
              <a:t>只显示了经理的姓名、性别、年龄和薪水，但是没有显示特殊津贴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为此，我们为新的类</a:t>
            </a:r>
            <a:r>
              <a:rPr lang="en-US" altLang="zh-CN" sz="1400" dirty="0"/>
              <a:t>Manager</a:t>
            </a:r>
            <a:r>
              <a:rPr lang="zh-CN" altLang="zh-CN" sz="1400" dirty="0"/>
              <a:t>定义一个新的</a:t>
            </a:r>
            <a:r>
              <a:rPr lang="en-US" altLang="zh-CN" sz="1400" dirty="0"/>
              <a:t>show</a:t>
            </a:r>
            <a:r>
              <a:rPr lang="zh-CN" altLang="zh-CN" sz="1400" dirty="0"/>
              <a:t>函数，这个函数和父类</a:t>
            </a:r>
            <a:r>
              <a:rPr lang="en-US" altLang="zh-CN" sz="1400" dirty="0"/>
              <a:t>Employee</a:t>
            </a:r>
            <a:r>
              <a:rPr lang="zh-CN" altLang="zh-CN" sz="1400" dirty="0"/>
              <a:t>的</a:t>
            </a:r>
            <a:r>
              <a:rPr lang="en-US" altLang="zh-CN" sz="1400" dirty="0"/>
              <a:t>show</a:t>
            </a:r>
            <a:r>
              <a:rPr lang="zh-CN" altLang="zh-CN" sz="1400" dirty="0"/>
              <a:t>函数同名，但是功能有些不一样，除了显示姓名、性别、年龄和薪水，它还显示特殊津贴</a:t>
            </a:r>
            <a:endParaRPr lang="en-US" altLang="zh-CN" sz="1400" dirty="0"/>
          </a:p>
          <a:p>
            <a:pPr lvl="2" algn="just"/>
            <a:r>
              <a:rPr lang="zh-CN" altLang="zh-CN" sz="1200" dirty="0"/>
              <a:t>这种对父类的方法进行重新定义的机制，称为重写</a:t>
            </a:r>
            <a:r>
              <a:rPr lang="en-US" altLang="zh-CN" sz="1200" dirty="0"/>
              <a:t>Override</a:t>
            </a:r>
            <a:endParaRPr lang="zh-CN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4012D-2BF9-4DB1-8A95-5837FA1D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4" y="2571750"/>
            <a:ext cx="7676461" cy="22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0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789218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语言基础：异常处理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程序执行过程中，可能发生异常情况，比如一个非零的整数除以</a:t>
            </a:r>
            <a:r>
              <a:rPr lang="en-US" altLang="zh-CN" sz="1600" dirty="0"/>
              <a:t>0</a:t>
            </a:r>
            <a:r>
              <a:rPr lang="zh-CN" altLang="zh-CN" sz="1600" dirty="0"/>
              <a:t>就会发生异常</a:t>
            </a:r>
            <a:endParaRPr lang="en-US" altLang="zh-CN" sz="1600" dirty="0"/>
          </a:p>
          <a:p>
            <a:pPr lvl="2" algn="just"/>
            <a:r>
              <a:rPr lang="zh-CN" altLang="zh-CN" sz="1400" dirty="0"/>
              <a:t>我们可以捕抓异常，然后打印提示信息，帮助用户了解到发生的情况</a:t>
            </a:r>
            <a:endParaRPr lang="en-US" altLang="zh-CN" sz="1400" dirty="0"/>
          </a:p>
          <a:p>
            <a:pPr lvl="2" algn="just"/>
            <a:r>
              <a:rPr lang="zh-CN" altLang="en-US" sz="1400" dirty="0"/>
              <a:t>用户可以</a:t>
            </a:r>
            <a:r>
              <a:rPr lang="zh-CN" altLang="zh-CN" sz="1400" dirty="0"/>
              <a:t>采取补救措施，比如等待用户输入正确的数值、释放磁盘空间、连接到互联网等</a:t>
            </a:r>
          </a:p>
          <a:p>
            <a:pPr lvl="2" algn="just"/>
            <a:r>
              <a:rPr lang="zh-CN" altLang="zh-CN" sz="1400" dirty="0"/>
              <a:t>一般把有可能引发异常的代码放在一个</a:t>
            </a:r>
            <a:r>
              <a:rPr lang="en-US" altLang="zh-CN" sz="1400" dirty="0"/>
              <a:t>try:</a:t>
            </a:r>
            <a:r>
              <a:rPr lang="zh-CN" altLang="zh-CN" sz="1400" dirty="0"/>
              <a:t>语句块里，在</a:t>
            </a:r>
            <a:r>
              <a:rPr lang="en-US" altLang="zh-CN" sz="1400" dirty="0"/>
              <a:t>try:</a:t>
            </a:r>
            <a:r>
              <a:rPr lang="zh-CN" altLang="zh-CN" sz="1400" dirty="0"/>
              <a:t>语句块之后，跟着一个</a:t>
            </a:r>
            <a:r>
              <a:rPr lang="en-US" altLang="zh-CN" sz="1400" dirty="0"/>
              <a:t>except:</a:t>
            </a:r>
            <a:r>
              <a:rPr lang="zh-CN" altLang="zh-CN" sz="1400" dirty="0"/>
              <a:t>语句及其语句块，该语句块的代码，将对错误情况作出处理</a:t>
            </a:r>
            <a:endParaRPr lang="en-US" altLang="zh-CN" sz="1400" dirty="0"/>
          </a:p>
          <a:p>
            <a:pPr lvl="2" algn="just"/>
            <a:endParaRPr lang="zh-CN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2777F-D36E-4F1D-A8BD-ACB638AF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26" y="907626"/>
            <a:ext cx="4208627" cy="37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72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4371109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语言基础：正则表达式</a:t>
            </a:r>
            <a:endParaRPr lang="en-US" altLang="zh-CN" sz="1600" dirty="0"/>
          </a:p>
          <a:p>
            <a:pPr algn="just"/>
            <a:r>
              <a:rPr lang="zh-CN" altLang="zh-CN" sz="1400" dirty="0"/>
              <a:t>正则表达式，是一种用来匹配字符串的有力工具</a:t>
            </a:r>
            <a:endParaRPr lang="en-US" altLang="zh-CN" sz="1400" dirty="0"/>
          </a:p>
          <a:p>
            <a:pPr algn="just"/>
            <a:r>
              <a:rPr lang="zh-CN" altLang="zh-CN" sz="1400" dirty="0"/>
              <a:t>它是一个特殊的字符序列，用于匹配或者查找其它字符串里面的子串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正则表达式可以用来判断一个字符串是否日期、电子邮件、邮政编码、或者电话号码，帮助我们对用户输入数据，进行合法性检验，也可以用来在一个字符串里面寻找这些实体类型</a:t>
            </a:r>
          </a:p>
          <a:p>
            <a:pPr lvl="1" algn="just"/>
            <a:r>
              <a:rPr lang="zh-CN" altLang="zh-CN" sz="1400" dirty="0"/>
              <a:t>下面的实例，用正则表达式匹配电话号码。正确的电话号码的模式是，</a:t>
            </a:r>
            <a:r>
              <a:rPr lang="en-US" altLang="zh-CN" sz="1400" dirty="0"/>
              <a:t>3</a:t>
            </a:r>
            <a:r>
              <a:rPr lang="zh-CN" altLang="zh-CN" sz="1400" dirty="0"/>
              <a:t>个数字跟着一个横杠、然后跟着</a:t>
            </a:r>
            <a:r>
              <a:rPr lang="en-US" altLang="zh-CN" sz="1400" dirty="0"/>
              <a:t>3</a:t>
            </a:r>
            <a:r>
              <a:rPr lang="zh-CN" altLang="zh-CN" sz="1400" dirty="0"/>
              <a:t>个数字，再跟着一个横杠，最后跟着</a:t>
            </a:r>
            <a:r>
              <a:rPr lang="en-US" altLang="zh-CN" sz="1400" dirty="0"/>
              <a:t>4</a:t>
            </a:r>
            <a:r>
              <a:rPr lang="zh-CN" altLang="zh-CN" sz="1400" dirty="0"/>
              <a:t>个数字，具体的模式是</a:t>
            </a:r>
            <a:r>
              <a:rPr lang="en-US" altLang="zh-CN" sz="1400" dirty="0">
                <a:solidFill>
                  <a:srgbClr val="C00000"/>
                </a:solidFill>
              </a:rPr>
              <a:t>'^(\d{3})-(\d{3})-(\d{4})$'</a:t>
            </a:r>
            <a:r>
              <a:rPr lang="zh-CN" altLang="zh-CN" sz="1400" dirty="0">
                <a:solidFill>
                  <a:srgbClr val="C00000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^</a:t>
            </a:r>
            <a:r>
              <a:rPr lang="zh-CN" altLang="zh-CN" sz="1400" dirty="0">
                <a:solidFill>
                  <a:srgbClr val="C00000"/>
                </a:solidFill>
              </a:rPr>
              <a:t>表示开始，</a:t>
            </a:r>
            <a:r>
              <a:rPr lang="en-US" altLang="zh-CN" sz="1400" dirty="0">
                <a:solidFill>
                  <a:srgbClr val="C00000"/>
                </a:solidFill>
              </a:rPr>
              <a:t>$</a:t>
            </a:r>
            <a:r>
              <a:rPr lang="zh-CN" altLang="zh-CN" sz="1400" dirty="0">
                <a:solidFill>
                  <a:srgbClr val="C00000"/>
                </a:solidFill>
              </a:rPr>
              <a:t>表示结束，</a:t>
            </a:r>
            <a:r>
              <a:rPr lang="en-US" altLang="zh-CN" sz="1400" dirty="0">
                <a:solidFill>
                  <a:srgbClr val="C00000"/>
                </a:solidFill>
              </a:rPr>
              <a:t>\d</a:t>
            </a:r>
            <a:r>
              <a:rPr lang="zh-CN" altLang="zh-CN" sz="1400" dirty="0">
                <a:solidFill>
                  <a:srgbClr val="C00000"/>
                </a:solidFill>
              </a:rPr>
              <a:t>表示数字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400" dirty="0"/>
              <a:t>这个正则表达式经过编译以后，就可以用来匹配电话号码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680550-DF55-46E7-86D7-9AF3D31C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1176712"/>
            <a:ext cx="3560618" cy="31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0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739376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en-US" sz="1400" dirty="0"/>
              <a:t>语言基础：正则表达式</a:t>
            </a:r>
            <a:endParaRPr lang="en-US" altLang="zh-CN" sz="1400" dirty="0"/>
          </a:p>
          <a:p>
            <a:pPr algn="just"/>
            <a:endParaRPr lang="zh-CN" altLang="zh-CN" sz="1400" dirty="0"/>
          </a:p>
        </p:txBody>
      </p:sp>
      <p:sp>
        <p:nvSpPr>
          <p:cNvPr id="6" name="Rectangle 5"/>
          <p:cNvSpPr/>
          <p:nvPr/>
        </p:nvSpPr>
        <p:spPr>
          <a:xfrm>
            <a:off x="735629" y="1273570"/>
            <a:ext cx="45221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下面哪个字符串可以匹配正则表达式</a:t>
            </a:r>
            <a:endParaRPr lang="en-US" altLang="zh-CN" sz="2000" dirty="0">
              <a:solidFill>
                <a:srgbClr val="C00000"/>
              </a:solidFill>
              <a:latin typeface="Helvetica Neue" charset="0"/>
            </a:endParaRPr>
          </a:p>
          <a:p>
            <a:endParaRPr lang="en-US" altLang="zh-CN" sz="2000" dirty="0">
              <a:solidFill>
                <a:srgbClr val="C00000"/>
              </a:solidFill>
              <a:effectLst/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A.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456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B.</a:t>
            </a:r>
            <a:r>
              <a:rPr lang="zh-CN" altLang="en-US" sz="20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44</a:t>
            </a:r>
            <a:endParaRPr lang="en-US" altLang="zh-CN" sz="20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C.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4444444444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4444444444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44</a:t>
            </a:r>
            <a:endParaRPr lang="mr-I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181" y="137771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E07366-029C-467C-851C-84FD488A30D8}"/>
              </a:ext>
            </a:extLst>
          </p:cNvPr>
          <p:cNvSpPr/>
          <p:nvPr/>
        </p:nvSpPr>
        <p:spPr>
          <a:xfrm>
            <a:off x="735629" y="3942415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无需死记硬背，可以登录如下网站测试各种正则表达式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https://www.regextester.com/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85955" y="1839192"/>
            <a:ext cx="2691245" cy="1350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“文本采集”部分专门介绍正则表达式</a:t>
            </a:r>
          </a:p>
        </p:txBody>
      </p:sp>
      <p:sp>
        <p:nvSpPr>
          <p:cNvPr id="9" name="矩形 8"/>
          <p:cNvSpPr/>
          <p:nvPr/>
        </p:nvSpPr>
        <p:spPr>
          <a:xfrm>
            <a:off x="5096845" y="1296416"/>
            <a:ext cx="8787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(4{5,6})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75409" y="2436819"/>
            <a:ext cx="2732809" cy="3879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90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22878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常用</a:t>
            </a:r>
            <a:r>
              <a:rPr lang="en-US" altLang="zh-CN" sz="2200" dirty="0"/>
              <a:t>Python</a:t>
            </a:r>
            <a:r>
              <a:rPr lang="zh-CN" altLang="en-US" sz="2200" dirty="0"/>
              <a:t>库</a:t>
            </a:r>
            <a:endParaRPr lang="en-US" altLang="zh-CN" sz="2200" dirty="0"/>
          </a:p>
          <a:p>
            <a:pPr lvl="1"/>
            <a:r>
              <a:rPr lang="zh-CN" altLang="en-US" sz="2200" dirty="0"/>
              <a:t>Pandas：二维表处理</a:t>
            </a:r>
            <a:endParaRPr lang="en-US" altLang="zh-CN" sz="2200" dirty="0"/>
          </a:p>
          <a:p>
            <a:pPr lvl="1"/>
            <a:r>
              <a:rPr lang="en-US" altLang="zh-CN" sz="2200" dirty="0"/>
              <a:t>Numpy/</a:t>
            </a:r>
            <a:r>
              <a:rPr lang="en-US" altLang="zh-CN" sz="2200" dirty="0" err="1"/>
              <a:t>scipy</a:t>
            </a:r>
            <a:r>
              <a:rPr lang="zh-CN" altLang="en-US" sz="2200" dirty="0"/>
              <a:t>：数组处理</a:t>
            </a:r>
            <a:endParaRPr lang="en-US" altLang="zh-CN" sz="2200" dirty="0"/>
          </a:p>
          <a:p>
            <a:pPr lvl="1"/>
            <a:r>
              <a:rPr lang="en-US" altLang="zh-CN" sz="2200" dirty="0"/>
              <a:t>Scikit-learn</a:t>
            </a:r>
            <a:r>
              <a:rPr lang="zh-CN" altLang="en-US" sz="2200" dirty="0"/>
              <a:t>：传统机器学习</a:t>
            </a:r>
            <a:endParaRPr lang="en-US" altLang="zh-CN" sz="2200" dirty="0"/>
          </a:p>
          <a:p>
            <a:pPr lvl="1"/>
            <a:r>
              <a:rPr lang="en-US" altLang="zh-CN" sz="2200" dirty="0"/>
              <a:t>Keras &amp; tensor flow</a:t>
            </a:r>
            <a:r>
              <a:rPr lang="zh-CN" altLang="en-US" sz="2200" dirty="0"/>
              <a:t>：深度学习</a:t>
            </a:r>
            <a:endParaRPr lang="en-US" altLang="zh-CN" sz="2200" dirty="0"/>
          </a:p>
          <a:p>
            <a:pPr lvl="1"/>
            <a:r>
              <a:rPr lang="en-US" altLang="zh-CN" sz="2200" dirty="0"/>
              <a:t>Matplotlib</a:t>
            </a:r>
            <a:r>
              <a:rPr lang="zh-CN" altLang="en-US" sz="2200" dirty="0"/>
              <a:t>：数据可视化</a:t>
            </a:r>
            <a:endParaRPr lang="en-US" altLang="zh-CN" sz="2200" dirty="0"/>
          </a:p>
          <a:p>
            <a:pPr lvl="1"/>
            <a:r>
              <a:rPr lang="en-US" altLang="zh-CN" sz="2200" dirty="0"/>
              <a:t>networkX</a:t>
            </a:r>
            <a:r>
              <a:rPr lang="zh-CN" altLang="en-US" sz="2200" dirty="0"/>
              <a:t>：图数据分析</a:t>
            </a:r>
            <a:endParaRPr lang="en-US" altLang="zh-CN" sz="2200" dirty="0"/>
          </a:p>
          <a:p>
            <a:pPr lvl="1"/>
            <a:r>
              <a:rPr lang="zh-CN" altLang="en-US" sz="2200" dirty="0"/>
              <a:t>NLTK</a:t>
            </a:r>
            <a:r>
              <a:rPr lang="en-US" altLang="zh-CN" sz="2200" dirty="0"/>
              <a:t>/ Gensim</a:t>
            </a:r>
            <a:r>
              <a:rPr lang="zh-CN" altLang="en-US" sz="2200" dirty="0"/>
              <a:t>：自然语言处理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4321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计算机程序设计语言的历史</a:t>
            </a:r>
            <a:endParaRPr kumimoji="1" lang="en-US" altLang="zh-CN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25" y="1177490"/>
            <a:ext cx="6398150" cy="36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是八十年代末和九十年代初（</a:t>
            </a:r>
            <a:r>
              <a:rPr lang="en-US" altLang="zh-CN" dirty="0"/>
              <a:t> 1989</a:t>
            </a:r>
            <a:r>
              <a:rPr lang="zh-CN" altLang="en-US" dirty="0"/>
              <a:t>年），在荷兰国家数学和计算机科学研究所设计出来的一种</a:t>
            </a:r>
            <a:r>
              <a:rPr lang="zh-CN" altLang="en-US" dirty="0">
                <a:solidFill>
                  <a:srgbClr val="C00000"/>
                </a:solidFill>
              </a:rPr>
              <a:t>程序设计语言</a:t>
            </a:r>
            <a:endParaRPr lang="en-US" altLang="zh-CN" dirty="0"/>
          </a:p>
          <a:p>
            <a:pPr lvl="1"/>
            <a:r>
              <a:rPr lang="zh-CN" altLang="en-US" dirty="0"/>
              <a:t>创始人为吉多</a:t>
            </a:r>
            <a:r>
              <a:rPr lang="en-US" altLang="zh-CN" dirty="0"/>
              <a:t>·</a:t>
            </a:r>
            <a:r>
              <a:rPr lang="zh-CN" altLang="en-US" dirty="0"/>
              <a:t>范罗苏姆（</a:t>
            </a:r>
            <a:r>
              <a:rPr lang="en-US" altLang="zh-CN" dirty="0"/>
              <a:t>Guido van Rossum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7352" y="2402273"/>
            <a:ext cx="1928403" cy="251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1947" y="2402273"/>
            <a:ext cx="2052693" cy="246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29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的优势</a:t>
            </a:r>
            <a:endParaRPr lang="en-US" altLang="zh-CN" dirty="0"/>
          </a:p>
          <a:p>
            <a:pPr lvl="1"/>
            <a:r>
              <a:rPr lang="zh-CN" altLang="en-US" dirty="0"/>
              <a:t>胶水语言（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Glue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强大的数据科学</a:t>
            </a:r>
            <a:r>
              <a:rPr lang="zh-CN" altLang="en-US" dirty="0">
                <a:solidFill>
                  <a:srgbClr val="C00000"/>
                </a:solidFill>
              </a:rPr>
              <a:t>生态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Solving the “Two-Language” Problem</a:t>
            </a:r>
          </a:p>
          <a:p>
            <a:endParaRPr lang="en-US" altLang="zh-CN" dirty="0"/>
          </a:p>
          <a:p>
            <a:r>
              <a:rPr lang="zh-CN" altLang="en-US" dirty="0"/>
              <a:t>何时不用</a:t>
            </a:r>
            <a:r>
              <a:rPr lang="en-US" altLang="zh-CN" dirty="0"/>
              <a:t>Python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性能</a:t>
            </a:r>
            <a:r>
              <a:rPr lang="zh-CN" altLang="en-US" dirty="0"/>
              <a:t>要求很强的场景</a:t>
            </a:r>
            <a:endParaRPr lang="en-US" altLang="zh-CN" dirty="0"/>
          </a:p>
          <a:p>
            <a:pPr lvl="2"/>
            <a:r>
              <a:rPr lang="zh-CN" altLang="en-US" dirty="0"/>
              <a:t>低延迟、高并发</a:t>
            </a:r>
            <a:endParaRPr lang="en-US" altLang="zh-CN" dirty="0"/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支撑“双十一”？</a:t>
            </a:r>
            <a:endParaRPr lang="en-US" altLang="zh-CN" dirty="0"/>
          </a:p>
          <a:p>
            <a:endParaRPr kumimoji="1" lang="en-US" altLang="zh-CN" sz="16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-1"/>
          <a:stretch/>
        </p:blipFill>
        <p:spPr>
          <a:xfrm>
            <a:off x="4405742" y="2348487"/>
            <a:ext cx="3997859" cy="23069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81600" y="704850"/>
            <a:ext cx="3770742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This "two-language" problem is 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</a:rPr>
              <a:t>a trade-off that developers typically make</a:t>
            </a:r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 when choosing a language -- it can either be relatively </a:t>
            </a:r>
            <a:r>
              <a:rPr lang="en-US" altLang="zh-CN" sz="1200" b="1" dirty="0">
                <a:solidFill>
                  <a:srgbClr val="202124"/>
                </a:solidFill>
                <a:latin typeface="arial" panose="020B0604020202020204" pitchFamily="34" charset="0"/>
              </a:rPr>
              <a:t>easy for humans to write</a:t>
            </a:r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, or </a:t>
            </a:r>
            <a:r>
              <a:rPr lang="en-US" altLang="zh-CN" sz="1200" b="1" dirty="0">
                <a:solidFill>
                  <a:srgbClr val="202124"/>
                </a:solidFill>
                <a:latin typeface="arial" panose="020B0604020202020204" pitchFamily="34" charset="0"/>
              </a:rPr>
              <a:t>relatively easy for computers to run</a:t>
            </a:r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, but not both.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118671" y="4747339"/>
            <a:ext cx="45720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1000" dirty="0">
                <a:latin typeface="medium-content-sans-serif-font" charset="0"/>
                <a:hlinkClick r:id="rId3"/>
              </a:rPr>
              <a:t>https://pydsc.files.wordpress.com/2017/11/pythonenvironment.png?w=663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191657" y="3861346"/>
            <a:ext cx="372357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1400" dirty="0"/>
              <a:t>得益于人们开发的各种数据预处理、数据挖掘与机器学习、自然语言处理、数据可视化等软件库，</a:t>
            </a:r>
            <a:r>
              <a:rPr lang="en-US" altLang="zh-CN" sz="1400" dirty="0"/>
              <a:t>Python</a:t>
            </a:r>
            <a:r>
              <a:rPr lang="zh-CN" altLang="zh-CN" sz="1400" dirty="0"/>
              <a:t>的应用领域得到了扩展，被应用到各种数据分析场合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839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解释型语言与编译型语言？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6" name="Rectangle 4"/>
          <p:cNvSpPr/>
          <p:nvPr/>
        </p:nvSpPr>
        <p:spPr>
          <a:xfrm>
            <a:off x="951760" y="1588207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编译型语言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302101" y="1588206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解释型语言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51760" y="2499534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编译器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951759" y="3410861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可执行文件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51759" y="4322189"/>
            <a:ext cx="4933335" cy="481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操作系统（</a:t>
            </a:r>
            <a:r>
              <a:rPr lang="en-US" altLang="zh-CN" dirty="0">
                <a:solidFill>
                  <a:srgbClr val="C00000"/>
                </a:solidFill>
              </a:rPr>
              <a:t>Windows/Linux/Mac</a:t>
            </a:r>
            <a:r>
              <a:rPr lang="zh-CN" altLang="en-US" dirty="0"/>
              <a:t>）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4302100" y="2499533"/>
            <a:ext cx="1582993" cy="1560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解释器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逐行解释每一句源代码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1743257" y="2237136"/>
            <a:ext cx="0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1743256" y="3148463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/>
          <p:cNvCxnSpPr>
            <a:stCxn id="7" idx="2"/>
            <a:endCxn id="11" idx="0"/>
          </p:cNvCxnSpPr>
          <p:nvPr/>
        </p:nvCxnSpPr>
        <p:spPr>
          <a:xfrm flipH="1">
            <a:off x="5093597" y="2237135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>
            <a:stCxn id="9" idx="2"/>
          </p:cNvCxnSpPr>
          <p:nvPr/>
        </p:nvCxnSpPr>
        <p:spPr>
          <a:xfrm flipH="1">
            <a:off x="1743255" y="4059790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1"/>
          <p:cNvCxnSpPr/>
          <p:nvPr/>
        </p:nvCxnSpPr>
        <p:spPr>
          <a:xfrm flipH="1">
            <a:off x="5093593" y="4050571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2"/>
          <p:cNvSpPr/>
          <p:nvPr/>
        </p:nvSpPr>
        <p:spPr>
          <a:xfrm>
            <a:off x="6598626" y="1743310"/>
            <a:ext cx="2265364" cy="1177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请问</a:t>
            </a:r>
            <a:r>
              <a:rPr lang="en-US" altLang="zh-CN" sz="2000" dirty="0">
                <a:solidFill>
                  <a:srgbClr val="C00000"/>
                </a:solidFill>
                <a:latin typeface="Helvetica Neue" charset="0"/>
              </a:rPr>
              <a:t>Python</a:t>
            </a:r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属于：</a:t>
            </a:r>
            <a:endParaRPr lang="en-US" altLang="zh-CN" sz="2000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ffectLst/>
                <a:latin typeface="Helvetica Neue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effectLst/>
                <a:latin typeface="Helvetica Neue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Helvetica Neue" charset="0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/>
                <a:latin typeface="Helvetica Neue" charset="0"/>
              </a:rPr>
              <a:t>编译型语言</a:t>
            </a:r>
            <a:endParaRPr lang="en-US" altLang="zh-CN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Helvetica Neue" charset="0"/>
              </a:rPr>
              <a:t>B.</a:t>
            </a: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解释型语言</a:t>
            </a:r>
            <a:endParaRPr lang="en-US" sz="2800" dirty="0">
              <a:solidFill>
                <a:srgbClr val="C00000"/>
              </a:solidFill>
              <a:effectLst/>
              <a:latin typeface="Helvetica Neue" charset="0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6111187" y="174331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339115" y="3190690"/>
            <a:ext cx="239027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zh-CN" sz="1400" dirty="0"/>
              <a:t>虚拟机本身，几乎可以在所有的操作系统中运行</a:t>
            </a:r>
            <a:r>
              <a:rPr lang="zh-CN" altLang="en-US" sz="1400" dirty="0"/>
              <a:t>；</a:t>
            </a:r>
            <a:r>
              <a:rPr lang="zh-CN" altLang="zh-CN" sz="1400" dirty="0"/>
              <a:t>所以，我们可以在几乎所有的操作系统上，运行</a:t>
            </a:r>
            <a:r>
              <a:rPr lang="en-US" altLang="zh-CN" sz="1400" dirty="0"/>
              <a:t>Python</a:t>
            </a:r>
            <a:r>
              <a:rPr lang="zh-CN" altLang="zh-CN" sz="1400" dirty="0"/>
              <a:t>程序，包括</a:t>
            </a:r>
            <a:r>
              <a:rPr lang="en-US" altLang="zh-CN" sz="1400" dirty="0"/>
              <a:t>Windows</a:t>
            </a:r>
            <a:r>
              <a:rPr lang="zh-CN" altLang="zh-CN" sz="1400" dirty="0"/>
              <a:t>、</a:t>
            </a:r>
            <a:r>
              <a:rPr lang="en-US" altLang="zh-CN" sz="1400" dirty="0"/>
              <a:t>Linux</a:t>
            </a:r>
            <a:r>
              <a:rPr lang="zh-CN" altLang="zh-CN" sz="1400" dirty="0"/>
              <a:t>、</a:t>
            </a:r>
            <a:r>
              <a:rPr lang="en-US" altLang="zh-CN" sz="1400" dirty="0"/>
              <a:t>Unix</a:t>
            </a:r>
            <a:r>
              <a:rPr lang="zh-CN" altLang="zh-CN" sz="1400" dirty="0"/>
              <a:t>、</a:t>
            </a:r>
            <a:r>
              <a:rPr lang="en-US" altLang="zh-CN" sz="1400" dirty="0"/>
              <a:t>Mac OS</a:t>
            </a:r>
            <a:r>
              <a:rPr lang="zh-CN" altLang="zh-CN" sz="1400" dirty="0"/>
              <a:t>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2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3791</Words>
  <Application>Microsoft Office PowerPoint</Application>
  <PresentationFormat>全屏显示(16:9)</PresentationFormat>
  <Paragraphs>345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CMSS10</vt:lpstr>
      <vt:lpstr>Helvetica Neue</vt:lpstr>
      <vt:lpstr>medium-content-sans-serif-font</vt:lpstr>
      <vt:lpstr>宋体</vt:lpstr>
      <vt:lpstr>微软雅黑</vt:lpstr>
      <vt:lpstr>Arial</vt:lpstr>
      <vt:lpstr>Arial</vt:lpstr>
      <vt:lpstr>Calibri</vt:lpstr>
      <vt:lpstr>Cambria Math</vt:lpstr>
      <vt:lpstr>Helvetica</vt:lpstr>
      <vt:lpstr>Mangal</vt:lpstr>
      <vt:lpstr>Times New Roman</vt:lpstr>
      <vt:lpstr>清风素材 https://12sc.taobao.com/</vt:lpstr>
      <vt:lpstr>PowerPoint 演示文稿</vt:lpstr>
      <vt:lpstr>PowerPoint 演示文稿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387</cp:revision>
  <cp:lastPrinted>2020-03-27T09:34:47Z</cp:lastPrinted>
  <dcterms:created xsi:type="dcterms:W3CDTF">2015-01-23T04:02:45Z</dcterms:created>
  <dcterms:modified xsi:type="dcterms:W3CDTF">2022-02-08T06:26:08Z</dcterms:modified>
  <cp:category/>
  <cp:contentStatus>12sc.taobao.com</cp:contentStatus>
</cp:coreProperties>
</file>