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301" r:id="rId2"/>
    <p:sldId id="521" r:id="rId3"/>
    <p:sldId id="570" r:id="rId4"/>
    <p:sldId id="646" r:id="rId5"/>
    <p:sldId id="647" r:id="rId6"/>
    <p:sldId id="650" r:id="rId7"/>
    <p:sldId id="651" r:id="rId8"/>
    <p:sldId id="648" r:id="rId9"/>
    <p:sldId id="649" r:id="rId10"/>
    <p:sldId id="640" r:id="rId11"/>
    <p:sldId id="658" r:id="rId12"/>
    <p:sldId id="659" r:id="rId13"/>
    <p:sldId id="660" r:id="rId14"/>
    <p:sldId id="661" r:id="rId15"/>
    <p:sldId id="667" r:id="rId16"/>
    <p:sldId id="652" r:id="rId17"/>
    <p:sldId id="668" r:id="rId18"/>
    <p:sldId id="669" r:id="rId19"/>
    <p:sldId id="670" r:id="rId20"/>
    <p:sldId id="671" r:id="rId21"/>
    <p:sldId id="687" r:id="rId22"/>
    <p:sldId id="672" r:id="rId23"/>
    <p:sldId id="688" r:id="rId24"/>
    <p:sldId id="689" r:id="rId25"/>
    <p:sldId id="690" r:id="rId26"/>
    <p:sldId id="691" r:id="rId27"/>
    <p:sldId id="692" r:id="rId28"/>
    <p:sldId id="686" r:id="rId29"/>
    <p:sldId id="693" r:id="rId30"/>
    <p:sldId id="694" r:id="rId31"/>
    <p:sldId id="695" r:id="rId32"/>
    <p:sldId id="696" r:id="rId33"/>
    <p:sldId id="697" r:id="rId34"/>
    <p:sldId id="699" r:id="rId35"/>
    <p:sldId id="700" r:id="rId36"/>
    <p:sldId id="701" r:id="rId37"/>
    <p:sldId id="712" r:id="rId38"/>
    <p:sldId id="713" r:id="rId39"/>
    <p:sldId id="714" r:id="rId40"/>
    <p:sldId id="715" r:id="rId41"/>
    <p:sldId id="716" r:id="rId42"/>
    <p:sldId id="717" r:id="rId43"/>
    <p:sldId id="718" r:id="rId44"/>
    <p:sldId id="720" r:id="rId45"/>
    <p:sldId id="721" r:id="rId46"/>
  </p:sldIdLst>
  <p:sldSz cx="9144000" cy="5143500" type="screen16x9"/>
  <p:notesSz cx="6858000" cy="9144000"/>
  <p:custDataLst>
    <p:tags r:id="rId4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1A3F6C"/>
    <a:srgbClr val="46BCDE"/>
    <a:srgbClr val="0E2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00" autoAdjust="0"/>
    <p:restoredTop sz="95160" autoAdjust="0"/>
  </p:normalViewPr>
  <p:slideViewPr>
    <p:cSldViewPr snapToGrid="0">
      <p:cViewPr>
        <p:scale>
          <a:sx n="100" d="100"/>
          <a:sy n="100" d="100"/>
        </p:scale>
        <p:origin x="951" y="13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FD7A-F41B-4FED-8E35-F78DB9F4D037}" type="datetimeFigureOut">
              <a:rPr lang="zh-CN" altLang="en-US" smtClean="0"/>
              <a:t>2022/2/14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7CBA-0E44-4282-A4F0-C3BCC1A4C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36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2202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709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CF4CA7-7AAC-4C45-88E6-57EAF6DA16C9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011272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365753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847810"/>
      </p:ext>
    </p:extLst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095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bg>
      <p:bgPr>
        <a:pattFill prst="ltUpDiag">
          <a:fgClr>
            <a:schemeClr val="accent6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B1EA47-AA99-4F55-AEF3-3DA66267A0C2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470B42-93C0-4049-B9CB-A8EBAAC780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7429"/>
      </p:ext>
    </p:extLst>
  </p:cSld>
  <p:clrMapOvr>
    <a:masterClrMapping/>
  </p:clrMapOvr>
  <p:transition spd="slow">
    <p:cover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>
            <a:no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EDCEBCB-EE73-45D6-92CE-B2AE1D434CFB}"/>
              </a:ext>
            </a:extLst>
          </p:cNvPr>
          <p:cNvSpPr/>
          <p:nvPr userDrawn="1"/>
        </p:nvSpPr>
        <p:spPr>
          <a:xfrm>
            <a:off x="646880" y="268997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677444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218166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850969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861265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343882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712181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82833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44713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30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60450"/>
            <a:ext cx="8229600" cy="3534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1F63DC-E866-4077-8215-C471E38E7305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FFCFCD4-6DCF-4A23-AD20-AF62BB293DA8}"/>
              </a:ext>
            </a:extLst>
          </p:cNvPr>
          <p:cNvSpPr/>
          <p:nvPr userDrawn="1"/>
        </p:nvSpPr>
        <p:spPr>
          <a:xfrm>
            <a:off x="0" y="4838441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EB133451-4163-4C06-B844-3C1EE95F8FCF}"/>
              </a:ext>
            </a:extLst>
          </p:cNvPr>
          <p:cNvSpPr txBox="1">
            <a:spLocks/>
          </p:cNvSpPr>
          <p:nvPr userDrawn="1"/>
        </p:nvSpPr>
        <p:spPr>
          <a:xfrm>
            <a:off x="8639175" y="4838441"/>
            <a:ext cx="457199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BEBC7A-FD02-486B-81B5-A845787C689C}" type="slidenum">
              <a:rPr lang="zh-CN" altLang="en-US" sz="1600" smtClean="0">
                <a:solidFill>
                  <a:schemeClr val="bg1">
                    <a:lumMod val="95000"/>
                  </a:schemeClr>
                </a:solidFill>
              </a:rPr>
              <a:pPr/>
              <a:t>‹#›</a:t>
            </a:fld>
            <a:endParaRPr lang="zh-CN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 userDrawn="1"/>
            </p:nvSpPr>
            <p:spPr>
              <a:xfrm>
                <a:off x="-41276" y="4774168"/>
                <a:ext cx="3787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CN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-41276" y="4774168"/>
                <a:ext cx="37875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78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  <p:sldLayoutId id="2147483669" r:id="rId13"/>
  </p:sldLayoutIdLst>
  <p:transition spd="slow">
    <p:pull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 Math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059145"/>
            <a:ext cx="9144000" cy="854123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3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25941" y="158700"/>
            <a:ext cx="1967244" cy="196697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91057" y="27073"/>
            <a:ext cx="2230535" cy="223023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圆角矩形 22"/>
          <p:cNvSpPr/>
          <p:nvPr/>
        </p:nvSpPr>
        <p:spPr>
          <a:xfrm>
            <a:off x="2349113" y="3309842"/>
            <a:ext cx="3919063" cy="40913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覃雄派</a:t>
            </a:r>
            <a:endParaRPr lang="mr-I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Group 91"/>
          <p:cNvGrpSpPr>
            <a:grpSpLocks/>
          </p:cNvGrpSpPr>
          <p:nvPr/>
        </p:nvGrpSpPr>
        <p:grpSpPr bwMode="auto">
          <a:xfrm>
            <a:off x="1822357" y="3309841"/>
            <a:ext cx="390552" cy="616758"/>
            <a:chOff x="936" y="1480"/>
            <a:chExt cx="1589" cy="2510"/>
          </a:xfrm>
        </p:grpSpPr>
        <p:grpSp>
          <p:nvGrpSpPr>
            <p:cNvPr id="26" name="组合 33"/>
            <p:cNvGrpSpPr>
              <a:grpSpLocks/>
            </p:cNvGrpSpPr>
            <p:nvPr/>
          </p:nvGrpSpPr>
          <p:grpSpPr bwMode="auto">
            <a:xfrm>
              <a:off x="985" y="1583"/>
              <a:ext cx="1441" cy="2407"/>
              <a:chOff x="1754168" y="3653262"/>
              <a:chExt cx="1857599" cy="3107815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1754168" y="3653262"/>
                <a:ext cx="1857599" cy="185759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1911556" y="3810650"/>
                <a:ext cx="1542822" cy="1542820"/>
              </a:xfrm>
              <a:prstGeom prst="ellipse">
                <a:avLst/>
              </a:prstGeom>
              <a:solidFill>
                <a:srgbClr val="C20100"/>
              </a:solidFill>
              <a:ln w="28575">
                <a:gradFill flip="none" rotWithShape="1">
                  <a:gsLst>
                    <a:gs pos="100000">
                      <a:srgbClr val="FFFFFF"/>
                    </a:gs>
                    <a:gs pos="0">
                      <a:srgbClr val="CECED0"/>
                    </a:gs>
                  </a:gsLst>
                  <a:lin ang="13500000" scaled="1"/>
                  <a:tileRect/>
                </a:gradFill>
              </a:ln>
              <a:effectLst>
                <a:outerShdw blurRad="190500" dist="88900" dir="2700000" algn="tl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890879" y="3789973"/>
                <a:ext cx="1584176" cy="1584174"/>
              </a:xfrm>
              <a:prstGeom prst="ellipse">
                <a:avLst/>
              </a:prstGeom>
              <a:solidFill>
                <a:srgbClr val="1A3F6C"/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solidFill>
                    <a:srgbClr val="0087C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196990" y="4093185"/>
                <a:ext cx="968886" cy="26678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/>
                <a:endParaRPr lang="zh-CN" altLang="zh-CN" sz="2700">
                  <a:solidFill>
                    <a:srgbClr val="CA009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组合 4"/>
            <p:cNvGrpSpPr>
              <a:grpSpLocks/>
            </p:cNvGrpSpPr>
            <p:nvPr/>
          </p:nvGrpSpPr>
          <p:grpSpPr bwMode="auto">
            <a:xfrm>
              <a:off x="936" y="1480"/>
              <a:ext cx="1589" cy="1588"/>
              <a:chOff x="3733576" y="3930057"/>
              <a:chExt cx="1801556" cy="1800152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4003576" y="4200057"/>
                <a:ext cx="1260000" cy="126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任意多边形 6"/>
              <p:cNvSpPr/>
              <p:nvPr/>
            </p:nvSpPr>
            <p:spPr>
              <a:xfrm>
                <a:off x="3734710" y="3930057"/>
                <a:ext cx="1800422" cy="1800152"/>
              </a:xfrm>
              <a:custGeom>
                <a:avLst/>
                <a:gdLst>
                  <a:gd name="connsiteX0" fmla="*/ 900000 w 1800000"/>
                  <a:gd name="connsiteY0" fmla="*/ 0 h 1800000"/>
                  <a:gd name="connsiteX1" fmla="*/ 1800000 w 1800000"/>
                  <a:gd name="connsiteY1" fmla="*/ 900000 h 1800000"/>
                  <a:gd name="connsiteX2" fmla="*/ 900000 w 1800000"/>
                  <a:gd name="connsiteY2" fmla="*/ 1800000 h 1800000"/>
                  <a:gd name="connsiteX3" fmla="*/ 0 w 1800000"/>
                  <a:gd name="connsiteY3" fmla="*/ 900000 h 1800000"/>
                  <a:gd name="connsiteX4" fmla="*/ 900000 w 1800000"/>
                  <a:gd name="connsiteY4" fmla="*/ 0 h 1800000"/>
                  <a:gd name="connsiteX5" fmla="*/ 900000 w 1800000"/>
                  <a:gd name="connsiteY5" fmla="*/ 270000 h 1800000"/>
                  <a:gd name="connsiteX6" fmla="*/ 270000 w 1800000"/>
                  <a:gd name="connsiteY6" fmla="*/ 900000 h 1800000"/>
                  <a:gd name="connsiteX7" fmla="*/ 900000 w 1800000"/>
                  <a:gd name="connsiteY7" fmla="*/ 1530000 h 1800000"/>
                  <a:gd name="connsiteX8" fmla="*/ 1530000 w 1800000"/>
                  <a:gd name="connsiteY8" fmla="*/ 900000 h 1800000"/>
                  <a:gd name="connsiteX9" fmla="*/ 900000 w 1800000"/>
                  <a:gd name="connsiteY9" fmla="*/ 270000 h 180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000" h="1800000">
                    <a:moveTo>
                      <a:pt x="900000" y="0"/>
                    </a:moveTo>
                    <a:cubicBezTo>
                      <a:pt x="1397056" y="0"/>
                      <a:pt x="1800000" y="402944"/>
                      <a:pt x="1800000" y="900000"/>
                    </a:cubicBezTo>
                    <a:cubicBezTo>
                      <a:pt x="1800000" y="1397056"/>
                      <a:pt x="1397056" y="1800000"/>
                      <a:pt x="900000" y="1800000"/>
                    </a:cubicBezTo>
                    <a:cubicBezTo>
                      <a:pt x="402944" y="1800000"/>
                      <a:pt x="0" y="1397056"/>
                      <a:pt x="0" y="900000"/>
                    </a:cubicBezTo>
                    <a:cubicBezTo>
                      <a:pt x="0" y="402944"/>
                      <a:pt x="402944" y="0"/>
                      <a:pt x="900000" y="0"/>
                    </a:cubicBezTo>
                    <a:close/>
                    <a:moveTo>
                      <a:pt x="900000" y="270000"/>
                    </a:moveTo>
                    <a:cubicBezTo>
                      <a:pt x="552061" y="270000"/>
                      <a:pt x="270000" y="552061"/>
                      <a:pt x="270000" y="900000"/>
                    </a:cubicBezTo>
                    <a:cubicBezTo>
                      <a:pt x="270000" y="1247939"/>
                      <a:pt x="552061" y="1530000"/>
                      <a:pt x="900000" y="1530000"/>
                    </a:cubicBezTo>
                    <a:cubicBezTo>
                      <a:pt x="1247939" y="1530000"/>
                      <a:pt x="1530000" y="1247939"/>
                      <a:pt x="1530000" y="900000"/>
                    </a:cubicBezTo>
                    <a:cubicBezTo>
                      <a:pt x="1530000" y="552061"/>
                      <a:pt x="1247939" y="270000"/>
                      <a:pt x="900000" y="270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F0F0"/>
                  </a:gs>
                  <a:gs pos="100000">
                    <a:srgbClr val="DBDBDB"/>
                  </a:gs>
                </a:gsLst>
                <a:lin ang="2700000" scaled="1"/>
              </a:gradFill>
              <a:ln>
                <a:noFill/>
              </a:ln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椭圆 7"/>
              <p:cNvSpPr/>
              <p:nvPr/>
            </p:nvSpPr>
            <p:spPr>
              <a:xfrm>
                <a:off x="3733576" y="3930057"/>
                <a:ext cx="1800000" cy="180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73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Pandas</a:t>
            </a:r>
            <a:r>
              <a:rPr kumimoji="1" lang="zh-CN" altLang="en-US" dirty="0"/>
              <a:t>实例</a:t>
            </a:r>
            <a:endParaRPr kumimoji="1" lang="en-US" altLang="zh-CN" dirty="0"/>
          </a:p>
          <a:p>
            <a:pPr lvl="1"/>
            <a:r>
              <a:rPr lang="zh-CN" altLang="zh-CN" sz="1400" b="1" dirty="0"/>
              <a:t>创建</a:t>
            </a:r>
            <a:r>
              <a:rPr lang="en-US" altLang="zh-CN" sz="1400" b="1" dirty="0"/>
              <a:t>DataFrame</a:t>
            </a:r>
          </a:p>
          <a:p>
            <a:pPr lvl="1"/>
            <a:r>
              <a:rPr lang="zh-CN" altLang="zh-CN" sz="1400" dirty="0"/>
              <a:t>我们还可以以另外一种方式，创建</a:t>
            </a:r>
            <a:r>
              <a:rPr lang="en-US" altLang="zh-CN" sz="1400" dirty="0"/>
              <a:t>DataFrame</a:t>
            </a:r>
            <a:r>
              <a:rPr lang="zh-CN" altLang="zh-CN" sz="1400" dirty="0"/>
              <a:t>，输入的参数是一个字典，字典的每个</a:t>
            </a:r>
            <a:r>
              <a:rPr lang="en-US" altLang="zh-CN" sz="1400" dirty="0"/>
              <a:t>key-value</a:t>
            </a:r>
            <a:r>
              <a:rPr lang="zh-CN" altLang="zh-CN" sz="1400" dirty="0"/>
              <a:t>对的</a:t>
            </a:r>
            <a:r>
              <a:rPr lang="en-US" altLang="zh-CN" sz="1400" dirty="0"/>
              <a:t>Value</a:t>
            </a:r>
            <a:r>
              <a:rPr lang="zh-CN" altLang="zh-CN" sz="1400" dirty="0"/>
              <a:t>可以转换成一个</a:t>
            </a:r>
            <a:r>
              <a:rPr lang="en-US" altLang="zh-CN" sz="1400" dirty="0"/>
              <a:t>Series</a:t>
            </a:r>
            <a:endParaRPr kumimoji="1" lang="en-US" altLang="zh-CN" sz="1400" dirty="0"/>
          </a:p>
        </p:txBody>
      </p:sp>
      <p:sp>
        <p:nvSpPr>
          <p:cNvPr id="6" name="箭头: 左 3">
            <a:extLst>
              <a:ext uri="{FF2B5EF4-FFF2-40B4-BE49-F238E27FC236}">
                <a16:creationId xmlns:a16="http://schemas.microsoft.com/office/drawing/2014/main" id="{D957AC22-873B-4775-BECE-B5189519F564}"/>
              </a:ext>
            </a:extLst>
          </p:cNvPr>
          <p:cNvSpPr/>
          <p:nvPr/>
        </p:nvSpPr>
        <p:spPr>
          <a:xfrm rot="19701051">
            <a:off x="2509025" y="2320847"/>
            <a:ext cx="1178313" cy="5018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779" y="1984664"/>
            <a:ext cx="4429125" cy="16192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28" y="3431396"/>
            <a:ext cx="2915948" cy="997663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431223" y="3481655"/>
            <a:ext cx="360535" cy="94740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907473" y="3381137"/>
            <a:ext cx="2486892" cy="26085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49518" y="2775405"/>
            <a:ext cx="87716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/>
              <a:t>行标签</a:t>
            </a:r>
          </a:p>
        </p:txBody>
      </p:sp>
      <p:sp>
        <p:nvSpPr>
          <p:cNvPr id="12" name="矩形 11"/>
          <p:cNvSpPr/>
          <p:nvPr/>
        </p:nvSpPr>
        <p:spPr>
          <a:xfrm>
            <a:off x="3363192" y="4512333"/>
            <a:ext cx="646331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/>
              <a:t>数据</a:t>
            </a:r>
          </a:p>
        </p:txBody>
      </p:sp>
      <p:sp>
        <p:nvSpPr>
          <p:cNvPr id="13" name="矩形 12"/>
          <p:cNvSpPr/>
          <p:nvPr/>
        </p:nvSpPr>
        <p:spPr>
          <a:xfrm>
            <a:off x="1872571" y="2986003"/>
            <a:ext cx="87716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/>
              <a:t>列标签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817736" y="3667796"/>
            <a:ext cx="2545456" cy="83732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51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Pandas</a:t>
            </a:r>
            <a:r>
              <a:rPr kumimoji="1" lang="zh-CN" altLang="en-US" dirty="0"/>
              <a:t>实例</a:t>
            </a:r>
            <a:endParaRPr kumimoji="1" lang="en-US" altLang="zh-CN" dirty="0"/>
          </a:p>
          <a:p>
            <a:r>
              <a:rPr lang="zh-CN" altLang="zh-CN" sz="1600" b="1" dirty="0"/>
              <a:t>查看数据和元信息</a:t>
            </a:r>
            <a:endParaRPr lang="zh-CN" altLang="zh-CN" sz="1600" dirty="0"/>
          </a:p>
          <a:p>
            <a:pPr lvl="1"/>
            <a:r>
              <a:rPr lang="en-US" altLang="zh-CN" sz="1600" dirty="0">
                <a:solidFill>
                  <a:srgbClr val="C00000"/>
                </a:solidFill>
              </a:rPr>
              <a:t>head</a:t>
            </a:r>
            <a:r>
              <a:rPr lang="zh-CN" altLang="zh-CN" sz="1600" dirty="0"/>
              <a:t>和</a:t>
            </a:r>
            <a:r>
              <a:rPr lang="en-US" altLang="zh-CN" sz="1600" dirty="0">
                <a:solidFill>
                  <a:srgbClr val="C00000"/>
                </a:solidFill>
              </a:rPr>
              <a:t>tail</a:t>
            </a:r>
            <a:r>
              <a:rPr lang="zh-CN" altLang="zh-CN" sz="1600" dirty="0"/>
              <a:t>方法可以显示</a:t>
            </a:r>
            <a:r>
              <a:rPr lang="en-US" altLang="zh-CN" sz="1600" dirty="0"/>
              <a:t>DataFrame</a:t>
            </a:r>
            <a:r>
              <a:rPr lang="zh-CN" altLang="zh-CN" sz="1600" dirty="0"/>
              <a:t>前</a:t>
            </a:r>
            <a:r>
              <a:rPr lang="en-US" altLang="zh-CN" sz="1600" dirty="0"/>
              <a:t>N</a:t>
            </a:r>
            <a:r>
              <a:rPr lang="zh-CN" altLang="zh-CN" sz="1600" dirty="0"/>
              <a:t>条和后</a:t>
            </a:r>
            <a:r>
              <a:rPr lang="en-US" altLang="zh-CN" sz="1600" dirty="0"/>
              <a:t>N</a:t>
            </a:r>
            <a:r>
              <a:rPr lang="zh-CN" altLang="zh-CN" sz="1600" dirty="0"/>
              <a:t>条记录</a:t>
            </a:r>
            <a:endParaRPr lang="en-US" altLang="zh-CN" sz="1600" dirty="0"/>
          </a:p>
          <a:p>
            <a:pPr lvl="2"/>
            <a:r>
              <a:rPr lang="en-US" altLang="zh-CN" sz="1400" dirty="0"/>
              <a:t>N</a:t>
            </a:r>
            <a:r>
              <a:rPr lang="zh-CN" altLang="zh-CN" sz="1400" dirty="0"/>
              <a:t>为对应的参数，默认值为</a:t>
            </a:r>
            <a:r>
              <a:rPr lang="en-US" altLang="zh-CN" sz="1400" dirty="0"/>
              <a:t>5</a:t>
            </a:r>
          </a:p>
          <a:p>
            <a:pPr lvl="1"/>
            <a:r>
              <a:rPr lang="zh-CN" altLang="zh-CN" sz="1600" dirty="0"/>
              <a:t>通过</a:t>
            </a:r>
            <a:r>
              <a:rPr lang="en-US" altLang="zh-CN" sz="1600" dirty="0">
                <a:solidFill>
                  <a:srgbClr val="C00000"/>
                </a:solidFill>
              </a:rPr>
              <a:t>index</a:t>
            </a:r>
            <a:r>
              <a:rPr lang="en-US" altLang="zh-CN" sz="1600" dirty="0"/>
              <a:t>(</a:t>
            </a:r>
            <a:r>
              <a:rPr lang="zh-CN" altLang="zh-CN" sz="1600" dirty="0"/>
              <a:t>行</a:t>
            </a:r>
            <a:r>
              <a:rPr lang="en-US" altLang="zh-CN" sz="1600" dirty="0"/>
              <a:t>)</a:t>
            </a:r>
            <a:r>
              <a:rPr lang="zh-CN" altLang="zh-CN" sz="1600" dirty="0"/>
              <a:t>和</a:t>
            </a:r>
            <a:r>
              <a:rPr lang="en-US" altLang="zh-CN" sz="1600" dirty="0">
                <a:solidFill>
                  <a:srgbClr val="C00000"/>
                </a:solidFill>
              </a:rPr>
              <a:t>columns</a:t>
            </a:r>
            <a:r>
              <a:rPr lang="en-US" altLang="zh-CN" sz="1600" dirty="0"/>
              <a:t>(</a:t>
            </a:r>
            <a:r>
              <a:rPr lang="zh-CN" altLang="zh-CN" sz="1600" dirty="0"/>
              <a:t>列</a:t>
            </a:r>
            <a:r>
              <a:rPr lang="en-US" altLang="zh-CN" sz="1600" dirty="0"/>
              <a:t>)</a:t>
            </a:r>
            <a:r>
              <a:rPr lang="zh-CN" altLang="zh-CN" sz="1600" dirty="0"/>
              <a:t>属性，可以获得</a:t>
            </a:r>
            <a:r>
              <a:rPr lang="en-US" altLang="zh-CN" sz="1600" dirty="0"/>
              <a:t>DataFrame</a:t>
            </a:r>
            <a:r>
              <a:rPr lang="zh-CN" altLang="zh-CN" sz="1600" dirty="0"/>
              <a:t>的行和列的标签</a:t>
            </a:r>
            <a:endParaRPr lang="en-US" altLang="zh-CN" sz="1600" dirty="0"/>
          </a:p>
          <a:p>
            <a:pPr lvl="2"/>
            <a:r>
              <a:rPr lang="zh-CN" altLang="zh-CN" sz="1400" dirty="0"/>
              <a:t>这也是了解数据内容和含义的重要步骤</a:t>
            </a:r>
            <a:endParaRPr lang="en-US" altLang="zh-CN" sz="1400" dirty="0"/>
          </a:p>
          <a:p>
            <a:pPr lvl="1"/>
            <a:r>
              <a:rPr lang="en-US" altLang="zh-CN" sz="1600" dirty="0">
                <a:solidFill>
                  <a:srgbClr val="C00000"/>
                </a:solidFill>
              </a:rPr>
              <a:t>describe</a:t>
            </a:r>
            <a:r>
              <a:rPr lang="zh-CN" altLang="zh-CN" sz="1600" dirty="0"/>
              <a:t>方法可以计算各个列的基本描述统计值</a:t>
            </a:r>
            <a:endParaRPr lang="en-US" altLang="zh-CN" sz="1600" dirty="0"/>
          </a:p>
          <a:p>
            <a:pPr lvl="2"/>
            <a:r>
              <a:rPr lang="zh-CN" altLang="zh-CN" sz="1400" dirty="0"/>
              <a:t>包含计数、平均数、标准差、最大值、最小值、及</a:t>
            </a:r>
            <a:r>
              <a:rPr lang="en-US" altLang="zh-CN" sz="1400" dirty="0"/>
              <a:t>4</a:t>
            </a:r>
            <a:r>
              <a:rPr lang="zh-CN" altLang="zh-CN" sz="1400" dirty="0"/>
              <a:t>分位差等</a:t>
            </a:r>
            <a:endParaRPr lang="en-US" altLang="zh-CN" sz="1400" dirty="0"/>
          </a:p>
          <a:p>
            <a:pPr lvl="1"/>
            <a:r>
              <a:rPr lang="zh-CN" altLang="zh-CN" sz="1600" dirty="0"/>
              <a:t>通过</a:t>
            </a:r>
            <a:r>
              <a:rPr lang="en-US" altLang="zh-CN" sz="1600" dirty="0" err="1">
                <a:solidFill>
                  <a:srgbClr val="C00000"/>
                </a:solidFill>
              </a:rPr>
              <a:t>dtypes</a:t>
            </a:r>
            <a:r>
              <a:rPr lang="zh-CN" altLang="zh-CN" sz="1600" dirty="0"/>
              <a:t>属性，可以获得各列的数据类型</a:t>
            </a:r>
            <a:endParaRPr lang="en-US" altLang="zh-CN" sz="1600" dirty="0"/>
          </a:p>
          <a:p>
            <a:pPr lvl="1"/>
            <a:r>
              <a:rPr lang="en-US" altLang="zh-CN" sz="1600" dirty="0">
                <a:solidFill>
                  <a:srgbClr val="C00000"/>
                </a:solidFill>
              </a:rPr>
              <a:t>values</a:t>
            </a:r>
            <a:r>
              <a:rPr lang="zh-CN" altLang="zh-CN" sz="1600" dirty="0"/>
              <a:t>属性则以列表的列表的方式，保存</a:t>
            </a:r>
            <a:r>
              <a:rPr lang="en-US" altLang="zh-CN" sz="1600" dirty="0"/>
              <a:t>DataFrame</a:t>
            </a:r>
            <a:r>
              <a:rPr lang="zh-CN" altLang="zh-CN" sz="1600" dirty="0"/>
              <a:t>的具体数据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6331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Pandas</a:t>
            </a:r>
            <a:r>
              <a:rPr kumimoji="1" lang="zh-CN" altLang="en-US" dirty="0"/>
              <a:t>实例</a:t>
            </a:r>
            <a:endParaRPr kumimoji="1" lang="en-US" altLang="zh-CN" dirty="0"/>
          </a:p>
          <a:p>
            <a:pPr lvl="1"/>
            <a:r>
              <a:rPr lang="zh-CN" altLang="zh-CN" sz="1600" b="1" dirty="0"/>
              <a:t>查看数据和元信息</a:t>
            </a:r>
            <a:endParaRPr lang="zh-CN" altLang="zh-CN" sz="1600" dirty="0"/>
          </a:p>
          <a:p>
            <a:endParaRPr kumimoji="1" lang="en-US" altLang="zh-CN" dirty="0"/>
          </a:p>
        </p:txBody>
      </p:sp>
      <p:sp>
        <p:nvSpPr>
          <p:cNvPr id="4" name="箭头: 左 3">
            <a:extLst>
              <a:ext uri="{FF2B5EF4-FFF2-40B4-BE49-F238E27FC236}">
                <a16:creationId xmlns:a16="http://schemas.microsoft.com/office/drawing/2014/main" id="{D957AC22-873B-4775-BECE-B5189519F564}"/>
              </a:ext>
            </a:extLst>
          </p:cNvPr>
          <p:cNvSpPr/>
          <p:nvPr/>
        </p:nvSpPr>
        <p:spPr>
          <a:xfrm rot="19701051">
            <a:off x="4405760" y="3173418"/>
            <a:ext cx="1178313" cy="5018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729" y="658090"/>
            <a:ext cx="3080058" cy="184308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620" y="1500812"/>
            <a:ext cx="2929370" cy="3369638"/>
          </a:xfrm>
          <a:prstGeom prst="rect">
            <a:avLst/>
          </a:prstGeom>
        </p:spPr>
      </p:pic>
      <p:sp>
        <p:nvSpPr>
          <p:cNvPr id="9" name="左大括号 8"/>
          <p:cNvSpPr/>
          <p:nvPr/>
        </p:nvSpPr>
        <p:spPr>
          <a:xfrm>
            <a:off x="779318" y="1579633"/>
            <a:ext cx="286236" cy="553967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大括号 9"/>
          <p:cNvSpPr/>
          <p:nvPr/>
        </p:nvSpPr>
        <p:spPr>
          <a:xfrm>
            <a:off x="806404" y="2217447"/>
            <a:ext cx="232063" cy="454909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2372" y="2766255"/>
            <a:ext cx="2800350" cy="838752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D2249304-622E-4187-A249-E7A22D02838A}"/>
              </a:ext>
            </a:extLst>
          </p:cNvPr>
          <p:cNvSpPr/>
          <p:nvPr/>
        </p:nvSpPr>
        <p:spPr>
          <a:xfrm>
            <a:off x="1055542" y="2953289"/>
            <a:ext cx="2011837" cy="13462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EAF3B6C-8D22-4703-9973-55AF67DA8A8C}"/>
              </a:ext>
            </a:extLst>
          </p:cNvPr>
          <p:cNvSpPr/>
          <p:nvPr/>
        </p:nvSpPr>
        <p:spPr>
          <a:xfrm>
            <a:off x="1055542" y="3113314"/>
            <a:ext cx="2075915" cy="46082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8C4B1B8-9B20-4CA9-A1B6-594BE36345D4}"/>
              </a:ext>
            </a:extLst>
          </p:cNvPr>
          <p:cNvSpPr/>
          <p:nvPr/>
        </p:nvSpPr>
        <p:spPr>
          <a:xfrm>
            <a:off x="1055542" y="3599543"/>
            <a:ext cx="747858" cy="14655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F969709-D26B-429F-8AEF-89E11C00BC82}"/>
              </a:ext>
            </a:extLst>
          </p:cNvPr>
          <p:cNvSpPr/>
          <p:nvPr/>
        </p:nvSpPr>
        <p:spPr>
          <a:xfrm>
            <a:off x="1055542" y="3769576"/>
            <a:ext cx="2880210" cy="110087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E9B4FE9-8894-4A41-BFE4-C9CEB9BDC735}"/>
              </a:ext>
            </a:extLst>
          </p:cNvPr>
          <p:cNvSpPr/>
          <p:nvPr/>
        </p:nvSpPr>
        <p:spPr>
          <a:xfrm>
            <a:off x="6440491" y="3672822"/>
            <a:ext cx="1460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原</a:t>
            </a:r>
            <a:r>
              <a:rPr kumimoji="1" lang="en-US" altLang="zh-CN" dirty="0"/>
              <a:t>Data frame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836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Pandas</a:t>
            </a:r>
            <a:r>
              <a:rPr kumimoji="1" lang="zh-CN" altLang="en-US" dirty="0"/>
              <a:t>实例</a:t>
            </a:r>
            <a:endParaRPr kumimoji="1" lang="en-US" altLang="zh-CN" dirty="0"/>
          </a:p>
          <a:p>
            <a:pPr lvl="1"/>
            <a:r>
              <a:rPr lang="zh-CN" altLang="zh-CN" sz="1600" b="1" dirty="0"/>
              <a:t>转置与排序</a:t>
            </a:r>
            <a:endParaRPr lang="zh-CN" altLang="zh-CN" sz="1600" dirty="0"/>
          </a:p>
          <a:p>
            <a:pPr lvl="1"/>
            <a:r>
              <a:rPr lang="zh-CN" altLang="zh-CN" sz="1600" dirty="0"/>
              <a:t>对数据进行转置，就是把</a:t>
            </a:r>
            <a:r>
              <a:rPr lang="en-US" altLang="zh-CN" sz="1600" dirty="0"/>
              <a:t>DataFrame</a:t>
            </a:r>
            <a:r>
              <a:rPr lang="zh-CN" altLang="zh-CN" sz="1600" dirty="0"/>
              <a:t>的行变成列，列变成行，比如原来的二维表是</a:t>
            </a:r>
            <a:r>
              <a:rPr lang="en-US" altLang="zh-CN" sz="1600" dirty="0"/>
              <a:t>6</a:t>
            </a:r>
            <a:r>
              <a:rPr lang="zh-CN" altLang="zh-CN" sz="1600" dirty="0"/>
              <a:t>行</a:t>
            </a:r>
            <a:r>
              <a:rPr lang="en-US" altLang="zh-CN" sz="1600" dirty="0"/>
              <a:t>3</a:t>
            </a:r>
            <a:r>
              <a:rPr lang="zh-CN" altLang="zh-CN" sz="1600" dirty="0"/>
              <a:t>列，那么转置以后的二维表是</a:t>
            </a:r>
            <a:r>
              <a:rPr lang="en-US" altLang="zh-CN" sz="1600" dirty="0"/>
              <a:t>3</a:t>
            </a:r>
            <a:r>
              <a:rPr lang="zh-CN" altLang="zh-CN" sz="1600" dirty="0"/>
              <a:t>行</a:t>
            </a:r>
            <a:r>
              <a:rPr lang="en-US" altLang="zh-CN" sz="1600" dirty="0"/>
              <a:t>6</a:t>
            </a:r>
            <a:r>
              <a:rPr lang="zh-CN" altLang="zh-CN" sz="1600" dirty="0"/>
              <a:t>列</a:t>
            </a:r>
            <a:endParaRPr kumimoji="1" lang="en-US" altLang="zh-CN" sz="1600" dirty="0"/>
          </a:p>
        </p:txBody>
      </p:sp>
      <p:sp>
        <p:nvSpPr>
          <p:cNvPr id="6" name="箭头: 左 3">
            <a:extLst>
              <a:ext uri="{FF2B5EF4-FFF2-40B4-BE49-F238E27FC236}">
                <a16:creationId xmlns:a16="http://schemas.microsoft.com/office/drawing/2014/main" id="{D957AC22-873B-4775-BECE-B5189519F564}"/>
              </a:ext>
            </a:extLst>
          </p:cNvPr>
          <p:cNvSpPr/>
          <p:nvPr/>
        </p:nvSpPr>
        <p:spPr>
          <a:xfrm rot="19701051">
            <a:off x="4711478" y="3005142"/>
            <a:ext cx="1178313" cy="5018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671" y="1942741"/>
            <a:ext cx="3190875" cy="7905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19" y="3662140"/>
            <a:ext cx="5354348" cy="121064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3894" y="3118974"/>
            <a:ext cx="2703802" cy="80983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80CF6A98-00E4-4BEB-9BA7-7FEBDEDD889A}"/>
              </a:ext>
            </a:extLst>
          </p:cNvPr>
          <p:cNvSpPr/>
          <p:nvPr/>
        </p:nvSpPr>
        <p:spPr>
          <a:xfrm>
            <a:off x="6451337" y="4036762"/>
            <a:ext cx="1460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原</a:t>
            </a:r>
            <a:r>
              <a:rPr kumimoji="1" lang="en-US" altLang="zh-CN" dirty="0"/>
              <a:t>Data frame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993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334215"/>
            <a:ext cx="4992832" cy="140082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kumimoji="1" lang="en-US" altLang="zh-CN" dirty="0"/>
              <a:t>Pandas</a:t>
            </a:r>
            <a:r>
              <a:rPr kumimoji="1" lang="zh-CN" altLang="en-US" dirty="0"/>
              <a:t>实例</a:t>
            </a:r>
            <a:endParaRPr kumimoji="1" lang="en-US" altLang="zh-CN" dirty="0"/>
          </a:p>
          <a:p>
            <a:pPr lvl="1" algn="just"/>
            <a:r>
              <a:rPr lang="zh-CN" altLang="en-US" sz="1400" b="1" dirty="0"/>
              <a:t>标签排序</a:t>
            </a:r>
            <a:endParaRPr lang="en-US" altLang="zh-CN" sz="1400" b="1" dirty="0"/>
          </a:p>
          <a:p>
            <a:pPr lvl="1" algn="just"/>
            <a:r>
              <a:rPr lang="zh-CN" altLang="zh-CN" sz="1400" dirty="0"/>
              <a:t>可以对</a:t>
            </a:r>
            <a:r>
              <a:rPr lang="en-US" altLang="zh-CN" sz="1400" dirty="0"/>
              <a:t>DataFrame</a:t>
            </a:r>
            <a:r>
              <a:rPr lang="zh-CN" altLang="zh-CN" sz="1400" dirty="0"/>
              <a:t>按照坐标轴进行排序</a:t>
            </a:r>
            <a:endParaRPr lang="en-US" altLang="zh-CN" sz="1400" dirty="0"/>
          </a:p>
          <a:p>
            <a:pPr lvl="1" algn="just"/>
            <a:r>
              <a:rPr lang="zh-CN" altLang="zh-CN" sz="1400" dirty="0"/>
              <a:t>下面的代码，对</a:t>
            </a:r>
            <a:r>
              <a:rPr lang="en-US" altLang="zh-CN" sz="1400" dirty="0"/>
              <a:t>DataFrame</a:t>
            </a:r>
            <a:r>
              <a:rPr lang="zh-CN" altLang="zh-CN" sz="1400" dirty="0"/>
              <a:t>按照第</a:t>
            </a:r>
            <a:r>
              <a:rPr lang="en-US" altLang="zh-CN" sz="1400" dirty="0"/>
              <a:t>1</a:t>
            </a:r>
            <a:r>
              <a:rPr lang="zh-CN" altLang="zh-CN" sz="1400" dirty="0"/>
              <a:t>个坐标轴进行排序，就是沿着列方向，对各个列标签即</a:t>
            </a:r>
            <a:r>
              <a:rPr lang="en-US" altLang="zh-CN" sz="1400" dirty="0"/>
              <a:t>Column Name</a:t>
            </a:r>
            <a:r>
              <a:rPr lang="zh-CN" altLang="zh-CN" sz="1400" dirty="0"/>
              <a:t>进行排序</a:t>
            </a:r>
            <a:r>
              <a:rPr lang="zh-CN" altLang="en-US" sz="1400" dirty="0"/>
              <a:t>；</a:t>
            </a:r>
            <a:r>
              <a:rPr lang="zh-CN" altLang="zh-CN" sz="1400" dirty="0"/>
              <a:t>按照第</a:t>
            </a:r>
            <a:r>
              <a:rPr lang="en-US" altLang="zh-CN" sz="1400" dirty="0"/>
              <a:t>0</a:t>
            </a:r>
            <a:r>
              <a:rPr lang="zh-CN" altLang="zh-CN" sz="1400" dirty="0"/>
              <a:t>个坐标轴进行排序，是沿着行方向，对行标签进行排序</a:t>
            </a:r>
          </a:p>
          <a:p>
            <a:pPr algn="just"/>
            <a:endParaRPr kumimoji="1" lang="en-US" altLang="zh-CN" dirty="0"/>
          </a:p>
        </p:txBody>
      </p:sp>
      <p:sp>
        <p:nvSpPr>
          <p:cNvPr id="4" name="箭头: 左 3">
            <a:extLst>
              <a:ext uri="{FF2B5EF4-FFF2-40B4-BE49-F238E27FC236}">
                <a16:creationId xmlns:a16="http://schemas.microsoft.com/office/drawing/2014/main" id="{D957AC22-873B-4775-BECE-B5189519F564}"/>
              </a:ext>
            </a:extLst>
          </p:cNvPr>
          <p:cNvSpPr/>
          <p:nvPr/>
        </p:nvSpPr>
        <p:spPr>
          <a:xfrm rot="19701051">
            <a:off x="5366881" y="3215092"/>
            <a:ext cx="1178313" cy="5018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8">
            <a:extLst>
              <a:ext uri="{FF2B5EF4-FFF2-40B4-BE49-F238E27FC236}">
                <a16:creationId xmlns:a16="http://schemas.microsoft.com/office/drawing/2014/main" id="{A2EB5BC8-9E9A-4A06-9FDA-1D3E44E624F5}"/>
              </a:ext>
            </a:extLst>
          </p:cNvPr>
          <p:cNvSpPr/>
          <p:nvPr/>
        </p:nvSpPr>
        <p:spPr>
          <a:xfrm>
            <a:off x="1618109" y="3093134"/>
            <a:ext cx="3704740" cy="56319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315" y="2239556"/>
            <a:ext cx="4417883" cy="69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70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68" y="3086588"/>
            <a:ext cx="5312260" cy="158677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Pandas</a:t>
            </a:r>
            <a:r>
              <a:rPr kumimoji="1" lang="zh-CN" altLang="en-US" dirty="0"/>
              <a:t>实例</a:t>
            </a:r>
            <a:endParaRPr kumimoji="1" lang="en-US" altLang="zh-CN" dirty="0"/>
          </a:p>
          <a:p>
            <a:pPr lvl="1"/>
            <a:r>
              <a:rPr lang="zh-CN" altLang="en-US" sz="1200" b="1" dirty="0"/>
              <a:t>数据排序</a:t>
            </a:r>
            <a:endParaRPr lang="en-US" altLang="zh-CN" sz="1200" b="1" dirty="0"/>
          </a:p>
          <a:p>
            <a:pPr lvl="1"/>
            <a:r>
              <a:rPr lang="zh-CN" altLang="en-US" sz="1200" dirty="0"/>
              <a:t>我们还可以基于某个列，对</a:t>
            </a:r>
            <a:r>
              <a:rPr lang="en-US" altLang="zh-CN" sz="1200" dirty="0"/>
              <a:t>DataFrame</a:t>
            </a:r>
            <a:r>
              <a:rPr lang="zh-CN" altLang="en-US" sz="1200" dirty="0"/>
              <a:t>进行排序</a:t>
            </a:r>
            <a:endParaRPr lang="en-US" altLang="zh-CN" sz="1200" dirty="0"/>
          </a:p>
          <a:p>
            <a:pPr lvl="1"/>
            <a:r>
              <a:rPr lang="zh-CN" altLang="en-US" sz="1200" dirty="0"/>
              <a:t>下面的代码，对</a:t>
            </a:r>
            <a:r>
              <a:rPr lang="en-US" altLang="zh-CN" sz="1200" dirty="0"/>
              <a:t>DataFrame</a:t>
            </a:r>
            <a:r>
              <a:rPr lang="zh-CN" altLang="en-US" sz="1200" dirty="0"/>
              <a:t>根据</a:t>
            </a:r>
            <a:r>
              <a:rPr lang="en-US" altLang="zh-CN" sz="1200" dirty="0"/>
              <a:t>B</a:t>
            </a:r>
            <a:r>
              <a:rPr lang="zh-CN" altLang="en-US" sz="1200" dirty="0"/>
              <a:t>数据列进行排序</a:t>
            </a:r>
            <a:endParaRPr kumimoji="1" lang="en-US" altLang="zh-CN" dirty="0"/>
          </a:p>
        </p:txBody>
      </p:sp>
      <p:sp>
        <p:nvSpPr>
          <p:cNvPr id="8" name="箭头: 左 3">
            <a:extLst>
              <a:ext uri="{FF2B5EF4-FFF2-40B4-BE49-F238E27FC236}">
                <a16:creationId xmlns:a16="http://schemas.microsoft.com/office/drawing/2014/main" id="{D957AC22-873B-4775-BECE-B5189519F564}"/>
              </a:ext>
            </a:extLst>
          </p:cNvPr>
          <p:cNvSpPr/>
          <p:nvPr/>
        </p:nvSpPr>
        <p:spPr>
          <a:xfrm rot="19701051">
            <a:off x="5255228" y="2941600"/>
            <a:ext cx="1178313" cy="5018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9">
            <a:extLst>
              <a:ext uri="{FF2B5EF4-FFF2-40B4-BE49-F238E27FC236}">
                <a16:creationId xmlns:a16="http://schemas.microsoft.com/office/drawing/2014/main" id="{5B252343-8097-45BE-A0FE-90A464CB9382}"/>
              </a:ext>
            </a:extLst>
          </p:cNvPr>
          <p:cNvSpPr/>
          <p:nvPr/>
        </p:nvSpPr>
        <p:spPr>
          <a:xfrm>
            <a:off x="3531473" y="2953322"/>
            <a:ext cx="966439" cy="18195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190" y="1556778"/>
            <a:ext cx="3509530" cy="103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6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48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Pandas</a:t>
            </a:r>
            <a:r>
              <a:rPr kumimoji="1" lang="zh-CN" altLang="en-US" dirty="0"/>
              <a:t>实例</a:t>
            </a:r>
            <a:endParaRPr kumimoji="1" lang="en-US" altLang="zh-CN" dirty="0"/>
          </a:p>
          <a:p>
            <a:pPr lvl="1"/>
            <a:r>
              <a:rPr lang="zh-CN" altLang="en-US" b="1" dirty="0"/>
              <a:t>提取部分数据</a:t>
            </a:r>
            <a:endParaRPr lang="zh-CN" altLang="en-US" dirty="0"/>
          </a:p>
          <a:p>
            <a:pPr lvl="1"/>
            <a:r>
              <a:rPr lang="zh-CN" altLang="en-US" dirty="0"/>
              <a:t>可以通过列名，提取一个数据列</a:t>
            </a:r>
          </a:p>
          <a:p>
            <a:endParaRPr kumimoji="1" lang="en-US" altLang="zh-CN" dirty="0"/>
          </a:p>
        </p:txBody>
      </p:sp>
      <p:sp>
        <p:nvSpPr>
          <p:cNvPr id="5" name="箭头: 左 3">
            <a:extLst>
              <a:ext uri="{FF2B5EF4-FFF2-40B4-BE49-F238E27FC236}">
                <a16:creationId xmlns:a16="http://schemas.microsoft.com/office/drawing/2014/main" id="{D957AC22-873B-4775-BECE-B5189519F564}"/>
              </a:ext>
            </a:extLst>
          </p:cNvPr>
          <p:cNvSpPr/>
          <p:nvPr/>
        </p:nvSpPr>
        <p:spPr>
          <a:xfrm rot="19701051">
            <a:off x="3363942" y="2536748"/>
            <a:ext cx="1178313" cy="5018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658" y="1286490"/>
            <a:ext cx="3531177" cy="112651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2593329"/>
            <a:ext cx="3976687" cy="112618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159" y="2893651"/>
            <a:ext cx="2414565" cy="165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34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Pandas</a:t>
            </a:r>
            <a:r>
              <a:rPr kumimoji="1" lang="zh-CN" altLang="en-US" dirty="0"/>
              <a:t>实例</a:t>
            </a:r>
            <a:endParaRPr kumimoji="1" lang="en-US" altLang="zh-CN" dirty="0"/>
          </a:p>
          <a:p>
            <a:pPr lvl="1"/>
            <a:r>
              <a:rPr lang="zh-CN" altLang="en-US" sz="1400" b="1" dirty="0"/>
              <a:t>提取部分数据</a:t>
            </a:r>
            <a:endParaRPr lang="zh-CN" altLang="en-US" sz="1400" dirty="0"/>
          </a:p>
          <a:p>
            <a:pPr lvl="1"/>
            <a:r>
              <a:rPr lang="zh-CN" altLang="en-US" sz="1400" dirty="0"/>
              <a:t>可以通过行号范围，行标签范围，提取若干数据行，示例代码如下</a:t>
            </a:r>
          </a:p>
          <a:p>
            <a:pPr lvl="1"/>
            <a:r>
              <a:rPr lang="zh-CN" altLang="en-US" sz="1400" dirty="0"/>
              <a:t>在这里需要注意，</a:t>
            </a:r>
            <a:r>
              <a:rPr lang="en-US" altLang="zh-CN" sz="1400" dirty="0"/>
              <a:t>0:3</a:t>
            </a:r>
            <a:r>
              <a:rPr lang="zh-CN" altLang="en-US" sz="1400" dirty="0"/>
              <a:t>为下标范围，表示提取下标为</a:t>
            </a:r>
            <a:r>
              <a:rPr lang="en-US" altLang="zh-CN" sz="1400" dirty="0"/>
              <a:t>0</a:t>
            </a:r>
            <a:r>
              <a:rPr lang="zh-CN" altLang="en-US" sz="1400" dirty="0"/>
              <a:t>、</a:t>
            </a:r>
            <a:r>
              <a:rPr lang="en-US" altLang="zh-CN" sz="1400" dirty="0"/>
              <a:t>1</a:t>
            </a:r>
            <a:r>
              <a:rPr lang="zh-CN" altLang="en-US" sz="1400" dirty="0"/>
              <a:t>、</a:t>
            </a:r>
            <a:r>
              <a:rPr lang="en-US" altLang="zh-CN" sz="1400" dirty="0"/>
              <a:t>2</a:t>
            </a:r>
            <a:r>
              <a:rPr lang="zh-CN" altLang="en-US" sz="1400" dirty="0"/>
              <a:t>的行，而</a:t>
            </a:r>
            <a:r>
              <a:rPr lang="en-US" altLang="zh-CN" sz="1400" dirty="0"/>
              <a:t>'20130102':'20130104'</a:t>
            </a:r>
            <a:r>
              <a:rPr lang="zh-CN" altLang="en-US" sz="1400" dirty="0"/>
              <a:t>为行标签范围，表示提取</a:t>
            </a:r>
            <a:r>
              <a:rPr lang="en-US" altLang="zh-CN" sz="1400" dirty="0"/>
              <a:t>'20130102'</a:t>
            </a:r>
            <a:r>
              <a:rPr lang="zh-CN" altLang="en-US" sz="1400" dirty="0"/>
              <a:t>、</a:t>
            </a:r>
            <a:r>
              <a:rPr lang="en-US" altLang="zh-CN" sz="1400" dirty="0"/>
              <a:t>'20130103'</a:t>
            </a:r>
            <a:r>
              <a:rPr lang="zh-CN" altLang="en-US" sz="1400" dirty="0"/>
              <a:t>、</a:t>
            </a:r>
            <a:r>
              <a:rPr lang="en-US" altLang="zh-CN" sz="1400" dirty="0"/>
              <a:t>'20130104'</a:t>
            </a:r>
            <a:r>
              <a:rPr lang="zh-CN" altLang="en-US" sz="1400" dirty="0"/>
              <a:t>三行</a:t>
            </a:r>
            <a:endParaRPr kumimoji="1" lang="en-US" altLang="zh-CN" sz="2000" dirty="0"/>
          </a:p>
        </p:txBody>
      </p:sp>
      <p:sp>
        <p:nvSpPr>
          <p:cNvPr id="5" name="箭头: 左 3">
            <a:extLst>
              <a:ext uri="{FF2B5EF4-FFF2-40B4-BE49-F238E27FC236}">
                <a16:creationId xmlns:a16="http://schemas.microsoft.com/office/drawing/2014/main" id="{D957AC22-873B-4775-BECE-B5189519F564}"/>
              </a:ext>
            </a:extLst>
          </p:cNvPr>
          <p:cNvSpPr/>
          <p:nvPr/>
        </p:nvSpPr>
        <p:spPr>
          <a:xfrm rot="19701051">
            <a:off x="6372716" y="3330761"/>
            <a:ext cx="1178313" cy="5018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3B8503C-1050-4900-808E-8DAF21011710}"/>
              </a:ext>
            </a:extLst>
          </p:cNvPr>
          <p:cNvSpPr/>
          <p:nvPr/>
        </p:nvSpPr>
        <p:spPr>
          <a:xfrm>
            <a:off x="176207" y="2742176"/>
            <a:ext cx="1494320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1600" dirty="0"/>
              <a:t>行下标</a:t>
            </a:r>
            <a:r>
              <a:rPr lang="en-US" altLang="zh-CN" sz="1600" dirty="0"/>
              <a:t>/</a:t>
            </a:r>
            <a:r>
              <a:rPr lang="zh-CN" altLang="en-US" sz="1600" dirty="0"/>
              <a:t>列下标</a:t>
            </a:r>
            <a:endParaRPr lang="en-US" altLang="zh-CN" sz="1600" dirty="0"/>
          </a:p>
          <a:p>
            <a:r>
              <a:rPr lang="zh-CN" altLang="en-US" sz="1600" dirty="0"/>
              <a:t>包头不包尾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行标签</a:t>
            </a:r>
            <a:r>
              <a:rPr lang="en-US" altLang="zh-CN" sz="1600" dirty="0"/>
              <a:t>/</a:t>
            </a:r>
            <a:r>
              <a:rPr lang="zh-CN" altLang="en-US" sz="1600" dirty="0"/>
              <a:t>列标签</a:t>
            </a:r>
            <a:endParaRPr lang="en-US" altLang="zh-CN" sz="1600" dirty="0"/>
          </a:p>
          <a:p>
            <a:r>
              <a:rPr lang="zh-CN" altLang="en-US" sz="1600" dirty="0"/>
              <a:t>包头又包尾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872" y="2407179"/>
            <a:ext cx="4193164" cy="234897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014" y="2339927"/>
            <a:ext cx="2840779" cy="80449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19537D7-C756-4439-8345-A9B0A602588C}"/>
              </a:ext>
            </a:extLst>
          </p:cNvPr>
          <p:cNvSpPr/>
          <p:nvPr/>
        </p:nvSpPr>
        <p:spPr>
          <a:xfrm>
            <a:off x="7282196" y="3580955"/>
            <a:ext cx="1460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原</a:t>
            </a:r>
            <a:r>
              <a:rPr kumimoji="1" lang="en-US" altLang="zh-CN" dirty="0"/>
              <a:t>Data frame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214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Pandas</a:t>
            </a:r>
            <a:r>
              <a:rPr kumimoji="1" lang="zh-CN" altLang="en-US" dirty="0"/>
              <a:t>实例</a:t>
            </a:r>
            <a:endParaRPr kumimoji="1" lang="en-US" altLang="zh-CN" dirty="0"/>
          </a:p>
          <a:p>
            <a:pPr lvl="1"/>
            <a:r>
              <a:rPr lang="zh-CN" altLang="en-US" sz="1400" b="1" dirty="0"/>
              <a:t>提取部分数据</a:t>
            </a:r>
            <a:endParaRPr lang="zh-CN" altLang="en-US" sz="1400" dirty="0"/>
          </a:p>
          <a:p>
            <a:pPr lvl="1"/>
            <a:r>
              <a:rPr lang="zh-CN" altLang="en-US" sz="1400" dirty="0"/>
              <a:t>提取一个数据块的实例如下，该实例提取行标签范围、和列标签列表对应的行列子集。</a:t>
            </a:r>
            <a:endParaRPr lang="en-US" altLang="zh-CN" sz="1400" dirty="0"/>
          </a:p>
          <a:p>
            <a:pPr lvl="1"/>
            <a:r>
              <a:rPr lang="zh-CN" altLang="en-US" sz="1400" dirty="0"/>
              <a:t>也可以通过行下标、列下标来提取行列子集。既然可以取得一个行列子集，便可以取得一个单元格的值</a:t>
            </a:r>
            <a:endParaRPr kumimoji="1" lang="en-US" altLang="zh-CN" sz="2000" dirty="0"/>
          </a:p>
        </p:txBody>
      </p:sp>
      <p:sp>
        <p:nvSpPr>
          <p:cNvPr id="4" name="箭头: 左 3">
            <a:extLst>
              <a:ext uri="{FF2B5EF4-FFF2-40B4-BE49-F238E27FC236}">
                <a16:creationId xmlns:a16="http://schemas.microsoft.com/office/drawing/2014/main" id="{D957AC22-873B-4775-BECE-B5189519F564}"/>
              </a:ext>
            </a:extLst>
          </p:cNvPr>
          <p:cNvSpPr/>
          <p:nvPr/>
        </p:nvSpPr>
        <p:spPr>
          <a:xfrm rot="19701051">
            <a:off x="5908625" y="3436897"/>
            <a:ext cx="1178313" cy="5018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3B8503C-1050-4900-808E-8DAF21011710}"/>
              </a:ext>
            </a:extLst>
          </p:cNvPr>
          <p:cNvSpPr/>
          <p:nvPr/>
        </p:nvSpPr>
        <p:spPr>
          <a:xfrm>
            <a:off x="484471" y="2742176"/>
            <a:ext cx="1494320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1600" dirty="0"/>
              <a:t>行下标</a:t>
            </a:r>
            <a:r>
              <a:rPr lang="en-US" altLang="zh-CN" sz="1600" dirty="0"/>
              <a:t>/</a:t>
            </a:r>
            <a:r>
              <a:rPr lang="zh-CN" altLang="en-US" sz="1600" dirty="0"/>
              <a:t>列下标</a:t>
            </a:r>
            <a:endParaRPr lang="en-US" altLang="zh-CN" sz="1600" dirty="0"/>
          </a:p>
          <a:p>
            <a:r>
              <a:rPr lang="zh-CN" altLang="en-US" sz="1600" dirty="0"/>
              <a:t>包头不包尾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行标签</a:t>
            </a:r>
            <a:r>
              <a:rPr lang="en-US" altLang="zh-CN" sz="1600" dirty="0"/>
              <a:t>/</a:t>
            </a:r>
            <a:r>
              <a:rPr lang="zh-CN" altLang="en-US" sz="1600" dirty="0"/>
              <a:t>列标签</a:t>
            </a:r>
            <a:endParaRPr lang="en-US" altLang="zh-CN" sz="1600" dirty="0"/>
          </a:p>
          <a:p>
            <a:r>
              <a:rPr lang="zh-CN" altLang="en-US" sz="1600" dirty="0"/>
              <a:t>包头又包尾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662" y="1984663"/>
            <a:ext cx="2526610" cy="29997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978" y="2305291"/>
            <a:ext cx="2840779" cy="804498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 flipV="1">
            <a:off x="2346366" y="3324227"/>
            <a:ext cx="2971800" cy="13854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2398320" y="4756150"/>
            <a:ext cx="2919846" cy="40986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6605155" y="2518064"/>
            <a:ext cx="491836" cy="10737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6E45990-F0B2-459A-81A2-45C3CA22A40A}"/>
              </a:ext>
            </a:extLst>
          </p:cNvPr>
          <p:cNvCxnSpPr/>
          <p:nvPr/>
        </p:nvCxnSpPr>
        <p:spPr>
          <a:xfrm flipV="1">
            <a:off x="2346366" y="3610885"/>
            <a:ext cx="2971800" cy="13854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B407553-EACF-4B18-B78B-4CF4882B2364}"/>
              </a:ext>
            </a:extLst>
          </p:cNvPr>
          <p:cNvCxnSpPr/>
          <p:nvPr/>
        </p:nvCxnSpPr>
        <p:spPr>
          <a:xfrm flipV="1">
            <a:off x="2346366" y="3897315"/>
            <a:ext cx="2971800" cy="13854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037F60D-419E-438C-8D88-52D3567AC9A4}"/>
              </a:ext>
            </a:extLst>
          </p:cNvPr>
          <p:cNvCxnSpPr/>
          <p:nvPr/>
        </p:nvCxnSpPr>
        <p:spPr>
          <a:xfrm flipV="1">
            <a:off x="2346366" y="4169208"/>
            <a:ext cx="2971800" cy="13854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AD97999-D47B-4F41-B04B-CE22828D450C}"/>
              </a:ext>
            </a:extLst>
          </p:cNvPr>
          <p:cNvCxnSpPr/>
          <p:nvPr/>
        </p:nvCxnSpPr>
        <p:spPr>
          <a:xfrm flipV="1">
            <a:off x="2346366" y="4871657"/>
            <a:ext cx="2971800" cy="13854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D7AD20ED-63DC-4D12-87EA-5C6AC5673AE0}"/>
              </a:ext>
            </a:extLst>
          </p:cNvPr>
          <p:cNvSpPr/>
          <p:nvPr/>
        </p:nvSpPr>
        <p:spPr>
          <a:xfrm>
            <a:off x="7282196" y="3580955"/>
            <a:ext cx="1460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原</a:t>
            </a:r>
            <a:r>
              <a:rPr kumimoji="1" lang="en-US" altLang="zh-CN" dirty="0"/>
              <a:t>Data frame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070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3779912" cy="4853940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95935" y="157880"/>
            <a:ext cx="3787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2101" y="3053758"/>
            <a:ext cx="269782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817418" y="581891"/>
            <a:ext cx="2178627" cy="1891145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KSO_Shape"/>
            <p:cNvSpPr>
              <a:spLocks/>
            </p:cNvSpPr>
            <p:nvPr/>
          </p:nvSpPr>
          <p:spPr bwMode="auto">
            <a:xfrm>
              <a:off x="2523120" y="1821416"/>
              <a:ext cx="836342" cy="574285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rgbClr val="1A3F6C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995935" y="1035978"/>
            <a:ext cx="4328915" cy="88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010" y="2779910"/>
            <a:ext cx="1765955" cy="110279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822" y="2779910"/>
            <a:ext cx="1673484" cy="11147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1"/>
              <p:cNvSpPr txBox="1"/>
              <p:nvPr/>
            </p:nvSpPr>
            <p:spPr>
              <a:xfrm>
                <a:off x="6210121" y="2921790"/>
                <a:ext cx="624545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1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0121" y="2921790"/>
                <a:ext cx="624545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941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Pandas</a:t>
            </a:r>
            <a:r>
              <a:rPr kumimoji="1" lang="zh-CN" altLang="en-US" dirty="0"/>
              <a:t>实例</a:t>
            </a:r>
            <a:endParaRPr kumimoji="1" lang="en-US" altLang="zh-CN" dirty="0"/>
          </a:p>
          <a:p>
            <a:pPr lvl="1"/>
            <a:r>
              <a:rPr lang="zh-CN" altLang="en-US" sz="1400" b="1" dirty="0"/>
              <a:t>提取部分数据</a:t>
            </a:r>
            <a:endParaRPr lang="zh-CN" altLang="en-US" sz="1400" dirty="0"/>
          </a:p>
          <a:p>
            <a:pPr lvl="1"/>
            <a:r>
              <a:rPr lang="zh-CN" altLang="zh-CN" sz="1400" dirty="0"/>
              <a:t>可以使用条件过滤，获取部分行数据。</a:t>
            </a:r>
            <a:endParaRPr lang="en-US" altLang="zh-CN" sz="1400" dirty="0"/>
          </a:p>
          <a:p>
            <a:pPr lvl="1"/>
            <a:r>
              <a:rPr lang="zh-CN" altLang="zh-CN" sz="1400" dirty="0"/>
              <a:t>下面示例代码中，第一行语句，只把</a:t>
            </a:r>
            <a:r>
              <a:rPr lang="en-US" altLang="zh-CN" sz="1400" dirty="0" err="1"/>
              <a:t>df</a:t>
            </a:r>
            <a:r>
              <a:rPr lang="zh-CN" altLang="zh-CN" sz="1400" dirty="0"/>
              <a:t>里的</a:t>
            </a:r>
            <a:r>
              <a:rPr lang="en-US" altLang="zh-CN" sz="1400" dirty="0"/>
              <a:t>A</a:t>
            </a:r>
            <a:r>
              <a:rPr lang="zh-CN" altLang="zh-CN" sz="1400" dirty="0"/>
              <a:t>列</a:t>
            </a:r>
            <a:r>
              <a:rPr lang="en-US" altLang="zh-CN" sz="1400" dirty="0"/>
              <a:t>&gt;0</a:t>
            </a:r>
            <a:r>
              <a:rPr lang="zh-CN" altLang="zh-CN" sz="1400" dirty="0"/>
              <a:t>的行提取出来</a:t>
            </a:r>
            <a:r>
              <a:rPr lang="zh-CN" altLang="en-US" sz="1400" dirty="0">
                <a:solidFill>
                  <a:srgbClr val="C00000"/>
                </a:solidFill>
              </a:rPr>
              <a:t>（</a:t>
            </a:r>
            <a:r>
              <a:rPr lang="en-US" altLang="zh-CN" sz="1400" dirty="0">
                <a:solidFill>
                  <a:srgbClr val="C00000"/>
                </a:solidFill>
              </a:rPr>
              <a:t> True False </a:t>
            </a:r>
            <a:r>
              <a:rPr lang="zh-CN" altLang="en-US" sz="1400" dirty="0">
                <a:solidFill>
                  <a:srgbClr val="C00000"/>
                </a:solidFill>
              </a:rPr>
              <a:t>列表）</a:t>
            </a:r>
            <a:endParaRPr lang="en-US" altLang="zh-CN" sz="1400" dirty="0">
              <a:solidFill>
                <a:srgbClr val="C00000"/>
              </a:solidFill>
            </a:endParaRPr>
          </a:p>
          <a:p>
            <a:pPr lvl="1"/>
            <a:r>
              <a:rPr lang="zh-CN" altLang="zh-CN" sz="1400" dirty="0"/>
              <a:t>第二行语句，把</a:t>
            </a:r>
            <a:r>
              <a:rPr lang="en-US" altLang="zh-CN" sz="1400" dirty="0"/>
              <a:t>df2</a:t>
            </a:r>
            <a:r>
              <a:rPr lang="zh-CN" altLang="zh-CN" sz="1400" dirty="0"/>
              <a:t>的</a:t>
            </a:r>
            <a:r>
              <a:rPr lang="en-US" altLang="zh-CN" sz="1400" dirty="0"/>
              <a:t>E</a:t>
            </a:r>
            <a:r>
              <a:rPr lang="zh-CN" altLang="zh-CN" sz="1400" dirty="0"/>
              <a:t>列的值为</a:t>
            </a:r>
            <a:r>
              <a:rPr lang="en-US" altLang="zh-CN" sz="1400" dirty="0"/>
              <a:t>'train'</a:t>
            </a:r>
            <a:r>
              <a:rPr lang="zh-CN" altLang="zh-CN" sz="1400" dirty="0"/>
              <a:t>的行提取出来</a:t>
            </a:r>
            <a:r>
              <a:rPr lang="zh-CN" altLang="en-US" sz="1400" dirty="0">
                <a:solidFill>
                  <a:srgbClr val="C00000"/>
                </a:solidFill>
              </a:rPr>
              <a:t>（</a:t>
            </a:r>
            <a:r>
              <a:rPr lang="en-US" altLang="zh-CN" sz="1400" dirty="0">
                <a:solidFill>
                  <a:srgbClr val="C00000"/>
                </a:solidFill>
              </a:rPr>
              <a:t> True False </a:t>
            </a:r>
            <a:r>
              <a:rPr lang="zh-CN" altLang="en-US" sz="1400" dirty="0">
                <a:solidFill>
                  <a:srgbClr val="C00000"/>
                </a:solidFill>
              </a:rPr>
              <a:t>列表）</a:t>
            </a:r>
            <a:endParaRPr kumimoji="1" lang="en-US" altLang="zh-CN" sz="1400" dirty="0">
              <a:solidFill>
                <a:srgbClr val="C00000"/>
              </a:solidFill>
            </a:endParaRPr>
          </a:p>
        </p:txBody>
      </p:sp>
      <p:sp>
        <p:nvSpPr>
          <p:cNvPr id="4" name="箭头: 左 3">
            <a:extLst>
              <a:ext uri="{FF2B5EF4-FFF2-40B4-BE49-F238E27FC236}">
                <a16:creationId xmlns:a16="http://schemas.microsoft.com/office/drawing/2014/main" id="{D957AC22-873B-4775-BECE-B5189519F564}"/>
              </a:ext>
            </a:extLst>
          </p:cNvPr>
          <p:cNvSpPr/>
          <p:nvPr/>
        </p:nvSpPr>
        <p:spPr>
          <a:xfrm rot="19701051">
            <a:off x="5011505" y="3344030"/>
            <a:ext cx="1178313" cy="5018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64" y="2559807"/>
            <a:ext cx="4412929" cy="21963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021" y="2350318"/>
            <a:ext cx="2840779" cy="8044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7454" y="3585609"/>
            <a:ext cx="2075151" cy="93901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A47562A-7BEC-4C69-933C-2BFAFFBB55F6}"/>
              </a:ext>
            </a:extLst>
          </p:cNvPr>
          <p:cNvSpPr/>
          <p:nvPr/>
        </p:nvSpPr>
        <p:spPr>
          <a:xfrm>
            <a:off x="7481767" y="3216277"/>
            <a:ext cx="1460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原</a:t>
            </a:r>
            <a:r>
              <a:rPr kumimoji="1" lang="en-US" altLang="zh-CN" dirty="0"/>
              <a:t>Data frame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E0F93AF-D0C7-4162-8B06-DFE73074F5B7}"/>
              </a:ext>
            </a:extLst>
          </p:cNvPr>
          <p:cNvSpPr/>
          <p:nvPr/>
        </p:nvSpPr>
        <p:spPr>
          <a:xfrm>
            <a:off x="7481767" y="4501118"/>
            <a:ext cx="1460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原</a:t>
            </a:r>
            <a:r>
              <a:rPr kumimoji="1" lang="en-US" altLang="zh-CN" dirty="0"/>
              <a:t>Data frame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757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34" y="2289464"/>
            <a:ext cx="3617531" cy="270185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Pandas</a:t>
            </a:r>
            <a:r>
              <a:rPr kumimoji="1" lang="zh-CN" altLang="en-US" dirty="0"/>
              <a:t>实例</a:t>
            </a:r>
            <a:endParaRPr kumimoji="1" lang="en-US" altLang="zh-CN" dirty="0"/>
          </a:p>
          <a:p>
            <a:pPr lvl="1"/>
            <a:r>
              <a:rPr lang="zh-CN" altLang="zh-CN" sz="1400" b="1" dirty="0"/>
              <a:t>设置单元格的值</a:t>
            </a:r>
            <a:r>
              <a:rPr lang="en-US" altLang="zh-CN" sz="1400" b="1" dirty="0"/>
              <a:t>(Setting)</a:t>
            </a:r>
            <a:endParaRPr lang="zh-CN" altLang="zh-CN" sz="1400" dirty="0"/>
          </a:p>
          <a:p>
            <a:pPr lvl="1"/>
            <a:r>
              <a:rPr lang="zh-CN" altLang="zh-CN" sz="1400" dirty="0"/>
              <a:t>可以通过行标签和列标签、或者通过行下标和列下标，对单元格进行的值进行设置。也可以对整列进行设置</a:t>
            </a:r>
            <a:endParaRPr kumimoji="1" lang="en-US" altLang="zh-CN" sz="1400" dirty="0"/>
          </a:p>
        </p:txBody>
      </p:sp>
      <p:sp>
        <p:nvSpPr>
          <p:cNvPr id="6" name="箭头: 左 3">
            <a:extLst>
              <a:ext uri="{FF2B5EF4-FFF2-40B4-BE49-F238E27FC236}">
                <a16:creationId xmlns:a16="http://schemas.microsoft.com/office/drawing/2014/main" id="{D957AC22-873B-4775-BECE-B5189519F564}"/>
              </a:ext>
            </a:extLst>
          </p:cNvPr>
          <p:cNvSpPr/>
          <p:nvPr/>
        </p:nvSpPr>
        <p:spPr>
          <a:xfrm rot="19701051">
            <a:off x="6608243" y="3755405"/>
            <a:ext cx="1178313" cy="5018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D72A38B-EBB7-4C98-8236-6EEC3649B365}"/>
              </a:ext>
            </a:extLst>
          </p:cNvPr>
          <p:cNvCxnSpPr/>
          <p:nvPr/>
        </p:nvCxnSpPr>
        <p:spPr>
          <a:xfrm>
            <a:off x="1221058" y="2581610"/>
            <a:ext cx="54641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圆角 10">
            <a:extLst>
              <a:ext uri="{FF2B5EF4-FFF2-40B4-BE49-F238E27FC236}">
                <a16:creationId xmlns:a16="http://schemas.microsoft.com/office/drawing/2014/main" id="{4024D6D6-E3D2-475C-B047-090090C57C5B}"/>
              </a:ext>
            </a:extLst>
          </p:cNvPr>
          <p:cNvSpPr/>
          <p:nvPr/>
        </p:nvSpPr>
        <p:spPr>
          <a:xfrm>
            <a:off x="3012265" y="4038382"/>
            <a:ext cx="189570" cy="98130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A4311C7-0406-4C23-91AB-9F8FAE810CE2}"/>
              </a:ext>
            </a:extLst>
          </p:cNvPr>
          <p:cNvCxnSpPr/>
          <p:nvPr/>
        </p:nvCxnSpPr>
        <p:spPr>
          <a:xfrm>
            <a:off x="1852455" y="3432314"/>
            <a:ext cx="54641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882" y="1823168"/>
            <a:ext cx="4156980" cy="174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67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82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Pandas</a:t>
            </a:r>
            <a:r>
              <a:rPr kumimoji="1" lang="zh-CN" altLang="en-US" dirty="0"/>
              <a:t>实例</a:t>
            </a:r>
            <a:endParaRPr kumimoji="1" lang="en-US" altLang="zh-CN" dirty="0"/>
          </a:p>
          <a:p>
            <a:pPr lvl="1"/>
            <a:r>
              <a:rPr lang="zh-CN" altLang="en-US" sz="1400" b="1" dirty="0"/>
              <a:t>对缺失值的处理</a:t>
            </a:r>
            <a:r>
              <a:rPr lang="en-US" altLang="zh-CN" sz="1400" b="1" dirty="0"/>
              <a:t>(Handle Missing Data)</a:t>
            </a:r>
          </a:p>
          <a:p>
            <a:pPr lvl="1"/>
            <a:r>
              <a:rPr lang="zh-CN" altLang="en-US" sz="1400" dirty="0"/>
              <a:t>对于缺失值，我们可以把包含缺失值的整行数据从</a:t>
            </a:r>
            <a:r>
              <a:rPr lang="en-US" altLang="zh-CN" sz="1400" dirty="0"/>
              <a:t>DataFrame</a:t>
            </a:r>
            <a:r>
              <a:rPr lang="zh-CN" altLang="en-US" sz="1400" dirty="0"/>
              <a:t>里剔除，或者把缺失值替换成某个有意义的值</a:t>
            </a:r>
            <a:endParaRPr kumimoji="1" lang="en-US" altLang="zh-CN" dirty="0"/>
          </a:p>
        </p:txBody>
      </p:sp>
      <p:sp>
        <p:nvSpPr>
          <p:cNvPr id="6" name="箭头: 左 3">
            <a:extLst>
              <a:ext uri="{FF2B5EF4-FFF2-40B4-BE49-F238E27FC236}">
                <a16:creationId xmlns:a16="http://schemas.microsoft.com/office/drawing/2014/main" id="{D957AC22-873B-4775-BECE-B5189519F564}"/>
              </a:ext>
            </a:extLst>
          </p:cNvPr>
          <p:cNvSpPr/>
          <p:nvPr/>
        </p:nvSpPr>
        <p:spPr>
          <a:xfrm rot="19701051">
            <a:off x="3946819" y="3751587"/>
            <a:ext cx="1178313" cy="5018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924" y="1739240"/>
            <a:ext cx="4182992" cy="188811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54" y="2485252"/>
            <a:ext cx="3460419" cy="189851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1559" y="3664190"/>
            <a:ext cx="3363192" cy="112558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685593" y="4547444"/>
            <a:ext cx="110799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/>
              <a:t>整行删除</a:t>
            </a:r>
          </a:p>
        </p:txBody>
      </p:sp>
      <p:sp>
        <p:nvSpPr>
          <p:cNvPr id="12" name="矩形 11"/>
          <p:cNvSpPr/>
          <p:nvPr/>
        </p:nvSpPr>
        <p:spPr>
          <a:xfrm>
            <a:off x="7436712" y="3065179"/>
            <a:ext cx="1603380" cy="4154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1050" dirty="0"/>
              <a:t>该语句现在不起作用，因为有</a:t>
            </a:r>
            <a:r>
              <a:rPr lang="en-US" altLang="zh-CN" sz="1050" dirty="0"/>
              <a:t>null</a:t>
            </a:r>
            <a:r>
              <a:rPr lang="zh-CN" altLang="en-US" sz="1050" dirty="0"/>
              <a:t>的行已经删除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D167E37-FC3A-472B-A58A-14D42DBB0AF8}"/>
              </a:ext>
            </a:extLst>
          </p:cNvPr>
          <p:cNvCxnSpPr/>
          <p:nvPr/>
        </p:nvCxnSpPr>
        <p:spPr>
          <a:xfrm>
            <a:off x="5199743" y="3944257"/>
            <a:ext cx="334554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14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Pandas</a:t>
            </a:r>
            <a:r>
              <a:rPr kumimoji="1" lang="zh-CN" altLang="en-US" dirty="0"/>
              <a:t>实例</a:t>
            </a:r>
            <a:endParaRPr kumimoji="1" lang="en-US" altLang="zh-CN" dirty="0"/>
          </a:p>
          <a:p>
            <a:pPr lvl="1"/>
            <a:r>
              <a:rPr lang="zh-CN" altLang="en-US" sz="1400" b="1" dirty="0"/>
              <a:t>计算每列的均值</a:t>
            </a:r>
          </a:p>
          <a:p>
            <a:pPr lvl="1"/>
            <a:r>
              <a:rPr lang="zh-CN" altLang="en-US" sz="1400" dirty="0"/>
              <a:t>通过</a:t>
            </a:r>
            <a:r>
              <a:rPr lang="en-US" altLang="zh-CN" sz="1400" dirty="0"/>
              <a:t>DataFrame</a:t>
            </a:r>
            <a:r>
              <a:rPr lang="zh-CN" altLang="en-US" sz="1400" dirty="0"/>
              <a:t>的</a:t>
            </a:r>
            <a:r>
              <a:rPr lang="en-US" altLang="zh-CN" sz="1400" dirty="0"/>
              <a:t>mean</a:t>
            </a:r>
            <a:r>
              <a:rPr lang="zh-CN" altLang="en-US" sz="1400" dirty="0"/>
              <a:t>方法，可以计算每个数据列的均值</a:t>
            </a:r>
            <a:endParaRPr kumimoji="1" lang="en-US" altLang="zh-CN" sz="1400" dirty="0"/>
          </a:p>
        </p:txBody>
      </p:sp>
      <p:sp>
        <p:nvSpPr>
          <p:cNvPr id="4" name="箭头: 左 3">
            <a:extLst>
              <a:ext uri="{FF2B5EF4-FFF2-40B4-BE49-F238E27FC236}">
                <a16:creationId xmlns:a16="http://schemas.microsoft.com/office/drawing/2014/main" id="{D957AC22-873B-4775-BECE-B5189519F564}"/>
              </a:ext>
            </a:extLst>
          </p:cNvPr>
          <p:cNvSpPr/>
          <p:nvPr/>
        </p:nvSpPr>
        <p:spPr>
          <a:xfrm rot="19701051">
            <a:off x="5742370" y="3578635"/>
            <a:ext cx="1178313" cy="5018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401" y="1898017"/>
            <a:ext cx="3209925" cy="2933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155" y="2136545"/>
            <a:ext cx="3312535" cy="94262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DDA37C4-3578-4D75-BB9A-E102195F3143}"/>
              </a:ext>
            </a:extLst>
          </p:cNvPr>
          <p:cNvSpPr/>
          <p:nvPr/>
        </p:nvSpPr>
        <p:spPr>
          <a:xfrm>
            <a:off x="7481767" y="3216277"/>
            <a:ext cx="1460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原</a:t>
            </a:r>
            <a:r>
              <a:rPr kumimoji="1" lang="en-US" altLang="zh-CN" dirty="0"/>
              <a:t>Data frame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411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Pandas</a:t>
            </a:r>
            <a:r>
              <a:rPr kumimoji="1" lang="zh-CN" altLang="en-US" dirty="0"/>
              <a:t>实例</a:t>
            </a:r>
            <a:endParaRPr kumimoji="1" lang="en-US" altLang="zh-CN" dirty="0"/>
          </a:p>
          <a:p>
            <a:pPr lvl="1"/>
            <a:r>
              <a:rPr lang="zh-CN" altLang="en-US" sz="1400" b="1" dirty="0"/>
              <a:t>对每列运用一个函数</a:t>
            </a:r>
          </a:p>
          <a:p>
            <a:pPr lvl="1"/>
            <a:r>
              <a:rPr lang="zh-CN" altLang="en-US" sz="1400" dirty="0"/>
              <a:t>可以对</a:t>
            </a:r>
            <a:r>
              <a:rPr lang="en-US" altLang="zh-CN" sz="1400" dirty="0"/>
              <a:t>DataFrame</a:t>
            </a:r>
            <a:r>
              <a:rPr lang="zh-CN" altLang="en-US" sz="1400" dirty="0"/>
              <a:t>的每个数据列，运用某个函数，比如把每列的最大值减去最小值，计算出数据的极差</a:t>
            </a:r>
            <a:r>
              <a:rPr lang="en-US" altLang="zh-CN" sz="1400" dirty="0"/>
              <a:t>(Range)</a:t>
            </a:r>
            <a:r>
              <a:rPr lang="zh-CN" altLang="en-US" sz="1400" dirty="0"/>
              <a:t>等</a:t>
            </a:r>
            <a:endParaRPr kumimoji="1" lang="en-US" altLang="zh-CN" sz="1400" dirty="0"/>
          </a:p>
        </p:txBody>
      </p:sp>
      <p:sp>
        <p:nvSpPr>
          <p:cNvPr id="4" name="箭头: 左 3">
            <a:extLst>
              <a:ext uri="{FF2B5EF4-FFF2-40B4-BE49-F238E27FC236}">
                <a16:creationId xmlns:a16="http://schemas.microsoft.com/office/drawing/2014/main" id="{D957AC22-873B-4775-BECE-B5189519F564}"/>
              </a:ext>
            </a:extLst>
          </p:cNvPr>
          <p:cNvSpPr/>
          <p:nvPr/>
        </p:nvSpPr>
        <p:spPr>
          <a:xfrm rot="19701051">
            <a:off x="5907929" y="3465297"/>
            <a:ext cx="1178313" cy="5018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1" y="2555837"/>
            <a:ext cx="3805670" cy="17204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155" y="2136545"/>
            <a:ext cx="3312535" cy="94262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AA5C042-EFAB-4E5F-B1AE-4B216AF21A23}"/>
              </a:ext>
            </a:extLst>
          </p:cNvPr>
          <p:cNvSpPr/>
          <p:nvPr/>
        </p:nvSpPr>
        <p:spPr>
          <a:xfrm>
            <a:off x="7481767" y="3216277"/>
            <a:ext cx="1460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原</a:t>
            </a:r>
            <a:r>
              <a:rPr kumimoji="1" lang="en-US" altLang="zh-CN" dirty="0"/>
              <a:t>Data frame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877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80" y="1990450"/>
            <a:ext cx="3015573" cy="2880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Pandas</a:t>
            </a:r>
            <a:r>
              <a:rPr kumimoji="1" lang="zh-CN" altLang="en-US" dirty="0"/>
              <a:t>实例</a:t>
            </a:r>
            <a:endParaRPr kumimoji="1" lang="en-US" altLang="zh-CN" dirty="0"/>
          </a:p>
          <a:p>
            <a:pPr lvl="1"/>
            <a:r>
              <a:rPr lang="zh-CN" altLang="en-US" sz="1400" b="1" dirty="0"/>
              <a:t>计算直方图</a:t>
            </a:r>
          </a:p>
          <a:p>
            <a:pPr lvl="1"/>
            <a:r>
              <a:rPr lang="zh-CN" altLang="en-US" sz="1400" dirty="0"/>
              <a:t>所谓直方图，是数据集里各个取值的频率的图形表示</a:t>
            </a:r>
            <a:endParaRPr lang="en-US" altLang="zh-CN" sz="1400" dirty="0"/>
          </a:p>
          <a:p>
            <a:pPr lvl="1"/>
            <a:r>
              <a:rPr lang="zh-CN" altLang="en-US" sz="1400" dirty="0"/>
              <a:t>下面示例代码，计算了</a:t>
            </a:r>
            <a:r>
              <a:rPr lang="en-US" altLang="zh-CN" sz="1400" dirty="0"/>
              <a:t>s</a:t>
            </a:r>
            <a:r>
              <a:rPr lang="zh-CN" altLang="en-US" sz="1400" dirty="0"/>
              <a:t>序列的每个值的频率</a:t>
            </a:r>
            <a:endParaRPr kumimoji="1" lang="en-US" altLang="zh-CN" sz="1400" dirty="0"/>
          </a:p>
        </p:txBody>
      </p:sp>
      <p:sp>
        <p:nvSpPr>
          <p:cNvPr id="6" name="箭头: 左 3">
            <a:extLst>
              <a:ext uri="{FF2B5EF4-FFF2-40B4-BE49-F238E27FC236}">
                <a16:creationId xmlns:a16="http://schemas.microsoft.com/office/drawing/2014/main" id="{D957AC22-873B-4775-BECE-B5189519F564}"/>
              </a:ext>
            </a:extLst>
          </p:cNvPr>
          <p:cNvSpPr/>
          <p:nvPr/>
        </p:nvSpPr>
        <p:spPr>
          <a:xfrm rot="19701051">
            <a:off x="3841529" y="4058048"/>
            <a:ext cx="1178313" cy="5018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743" y="1990450"/>
            <a:ext cx="4323757" cy="193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21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67" y="1982402"/>
            <a:ext cx="6369627" cy="309182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Pandas</a:t>
            </a:r>
            <a:r>
              <a:rPr kumimoji="1" lang="zh-CN" altLang="en-US" dirty="0"/>
              <a:t>实例</a:t>
            </a:r>
            <a:endParaRPr kumimoji="1" lang="en-US" altLang="zh-CN" dirty="0"/>
          </a:p>
          <a:p>
            <a:pPr lvl="1"/>
            <a:r>
              <a:rPr lang="zh-CN" altLang="en-US" sz="1400" b="1" dirty="0"/>
              <a:t>字符串处理</a:t>
            </a:r>
          </a:p>
          <a:p>
            <a:pPr lvl="1"/>
            <a:r>
              <a:rPr lang="zh-CN" altLang="en-US" sz="1400" dirty="0"/>
              <a:t>我们可以以向量化的处理方式</a:t>
            </a:r>
            <a:r>
              <a:rPr lang="en-US" altLang="zh-CN" sz="1400" dirty="0"/>
              <a:t>(</a:t>
            </a:r>
            <a:r>
              <a:rPr lang="zh-CN" altLang="en-US" sz="1400" dirty="0"/>
              <a:t>一次处理若干个元素</a:t>
            </a:r>
            <a:r>
              <a:rPr lang="en-US" altLang="zh-CN" sz="1400" dirty="0"/>
              <a:t>)</a:t>
            </a:r>
            <a:r>
              <a:rPr lang="zh-CN" altLang="en-US" sz="1400" dirty="0"/>
              <a:t>，对序列进行字符串处理，比如把所有的字符串都变成小写形式</a:t>
            </a:r>
            <a:endParaRPr kumimoji="1" lang="en-US" altLang="zh-CN" sz="1400" dirty="0"/>
          </a:p>
        </p:txBody>
      </p:sp>
      <p:sp>
        <p:nvSpPr>
          <p:cNvPr id="4" name="箭头: 左 3">
            <a:extLst>
              <a:ext uri="{FF2B5EF4-FFF2-40B4-BE49-F238E27FC236}">
                <a16:creationId xmlns:a16="http://schemas.microsoft.com/office/drawing/2014/main" id="{D957AC22-873B-4775-BECE-B5189519F564}"/>
              </a:ext>
            </a:extLst>
          </p:cNvPr>
          <p:cNvSpPr/>
          <p:nvPr/>
        </p:nvSpPr>
        <p:spPr>
          <a:xfrm rot="19701051">
            <a:off x="7104126" y="3405796"/>
            <a:ext cx="1178313" cy="5018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15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93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Pandas</a:t>
            </a:r>
            <a:r>
              <a:rPr kumimoji="1" lang="zh-CN" altLang="en-US" dirty="0"/>
              <a:t>实例</a:t>
            </a:r>
            <a:endParaRPr kumimoji="1" lang="en-US" altLang="zh-CN" dirty="0"/>
          </a:p>
          <a:p>
            <a:pPr lvl="1"/>
            <a:r>
              <a:rPr lang="en-US" altLang="zh-CN" sz="1400" b="1" dirty="0"/>
              <a:t>DataFrame</a:t>
            </a:r>
            <a:r>
              <a:rPr lang="zh-CN" altLang="en-US" sz="1400" b="1" dirty="0"/>
              <a:t>的合并</a:t>
            </a:r>
            <a:r>
              <a:rPr lang="en-US" altLang="zh-CN" sz="1400" b="1" dirty="0"/>
              <a:t>(Concatenation)</a:t>
            </a:r>
          </a:p>
          <a:p>
            <a:pPr lvl="1"/>
            <a:r>
              <a:rPr lang="zh-CN" altLang="en-US" sz="1400" dirty="0"/>
              <a:t>我们可以把若干个</a:t>
            </a:r>
            <a:r>
              <a:rPr lang="en-US" altLang="zh-CN" sz="1400" dirty="0"/>
              <a:t>DataFrame(</a:t>
            </a:r>
            <a:r>
              <a:rPr lang="zh-CN" altLang="en-US" sz="1400" dirty="0"/>
              <a:t>模式相同</a:t>
            </a:r>
            <a:r>
              <a:rPr lang="en-US" altLang="zh-CN" sz="1400" dirty="0"/>
              <a:t>)</a:t>
            </a:r>
            <a:r>
              <a:rPr lang="zh-CN" altLang="en-US" sz="1400" dirty="0"/>
              <a:t>，合并起来，构成一个大的</a:t>
            </a:r>
            <a:r>
              <a:rPr lang="en-US" altLang="zh-CN" sz="1400" dirty="0"/>
              <a:t>DataFrame</a:t>
            </a:r>
          </a:p>
          <a:p>
            <a:pPr lvl="1"/>
            <a:r>
              <a:rPr lang="zh-CN" altLang="en-US" sz="1400" dirty="0"/>
              <a:t>示例代码如下，该实例把一个</a:t>
            </a:r>
            <a:r>
              <a:rPr lang="en-US" altLang="zh-CN" sz="1400" dirty="0"/>
              <a:t>DataFrame</a:t>
            </a:r>
            <a:r>
              <a:rPr lang="zh-CN" altLang="en-US" sz="1400" dirty="0"/>
              <a:t>横向切割成三个子集，然后用</a:t>
            </a:r>
            <a:r>
              <a:rPr lang="en-US" altLang="zh-CN" sz="1400" dirty="0" err="1"/>
              <a:t>concat</a:t>
            </a:r>
            <a:r>
              <a:rPr lang="zh-CN" altLang="en-US" sz="1400" dirty="0"/>
              <a:t>进行合并，构成一个大的</a:t>
            </a:r>
            <a:r>
              <a:rPr lang="en-US" altLang="zh-CN" sz="1400" dirty="0"/>
              <a:t>DataFrame</a:t>
            </a:r>
            <a:r>
              <a:rPr lang="zh-CN" altLang="en-US" sz="1400" dirty="0"/>
              <a:t>，其内容和原来的</a:t>
            </a:r>
            <a:r>
              <a:rPr lang="en-US" altLang="zh-CN" sz="1400" dirty="0"/>
              <a:t>DataFrame</a:t>
            </a:r>
            <a:r>
              <a:rPr lang="zh-CN" altLang="en-US" sz="1400" dirty="0"/>
              <a:t>是一样的</a:t>
            </a:r>
            <a:endParaRPr kumimoji="1" lang="en-US" altLang="zh-CN" sz="1400" dirty="0"/>
          </a:p>
        </p:txBody>
      </p:sp>
      <p:sp>
        <p:nvSpPr>
          <p:cNvPr id="4" name="箭头: 左 3">
            <a:extLst>
              <a:ext uri="{FF2B5EF4-FFF2-40B4-BE49-F238E27FC236}">
                <a16:creationId xmlns:a16="http://schemas.microsoft.com/office/drawing/2014/main" id="{D957AC22-873B-4775-BECE-B5189519F564}"/>
              </a:ext>
            </a:extLst>
          </p:cNvPr>
          <p:cNvSpPr/>
          <p:nvPr/>
        </p:nvSpPr>
        <p:spPr>
          <a:xfrm rot="19701051">
            <a:off x="3855819" y="3668050"/>
            <a:ext cx="1178313" cy="5018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423" y="2168064"/>
            <a:ext cx="3534586" cy="117274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45" y="2571618"/>
            <a:ext cx="3043237" cy="187006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8540" y="3340805"/>
            <a:ext cx="2642292" cy="1639598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5025737" y="3509493"/>
            <a:ext cx="2684318" cy="43115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5029200" y="3970157"/>
            <a:ext cx="2694720" cy="6096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5025737" y="4585169"/>
            <a:ext cx="2739736" cy="48265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78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endParaRPr lang="zh-CN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900" dirty="0"/>
              <a:t>pandas</a:t>
            </a:r>
            <a:r>
              <a:rPr lang="zh-CN" altLang="en-US" sz="1900" dirty="0"/>
              <a:t>介绍：</a:t>
            </a:r>
            <a:r>
              <a:rPr lang="en-US" altLang="zh-CN" sz="1900" dirty="0"/>
              <a:t>Pandas</a:t>
            </a:r>
            <a:r>
              <a:rPr lang="zh-CN" altLang="en-US" sz="1900" dirty="0"/>
              <a:t>是目前最流行的</a:t>
            </a:r>
            <a:r>
              <a:rPr lang="en-US" altLang="zh-CN" sz="1900" dirty="0"/>
              <a:t>Python</a:t>
            </a:r>
            <a:r>
              <a:rPr lang="zh-CN" altLang="en-US" sz="1900" dirty="0"/>
              <a:t>数据分析类库</a:t>
            </a:r>
            <a:endParaRPr lang="en-US" altLang="zh-CN" sz="1900" dirty="0"/>
          </a:p>
          <a:p>
            <a:pPr lvl="1"/>
            <a:r>
              <a:rPr lang="en-US" altLang="zh-CN" dirty="0"/>
              <a:t>Pandas</a:t>
            </a:r>
            <a:r>
              <a:rPr lang="zh-CN" altLang="en-US" dirty="0"/>
              <a:t> </a:t>
            </a:r>
            <a:r>
              <a:rPr lang="zh-CN" altLang="en-US" dirty="0">
                <a:sym typeface="Wingdings"/>
              </a:rPr>
              <a:t> </a:t>
            </a:r>
            <a:r>
              <a:rPr lang="en-US" altLang="zh-CN" dirty="0">
                <a:sym typeface="Wingdings"/>
              </a:rPr>
              <a:t>Python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Data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Analysis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Library</a:t>
            </a:r>
            <a:endParaRPr lang="en-US" altLang="zh-CN" sz="1800" dirty="0"/>
          </a:p>
          <a:p>
            <a:pPr algn="just">
              <a:lnSpc>
                <a:spcPct val="110000"/>
              </a:lnSpc>
            </a:pPr>
            <a:r>
              <a:rPr lang="en-US" altLang="zh-CN" sz="1800" dirty="0"/>
              <a:t>pandas</a:t>
            </a:r>
            <a:r>
              <a:rPr lang="zh-CN" altLang="zh-CN" sz="1800" dirty="0"/>
              <a:t>是开源的</a:t>
            </a:r>
            <a:r>
              <a:rPr lang="en-US" altLang="zh-CN" sz="1800" dirty="0"/>
              <a:t>(BSD-licensed)Python</a:t>
            </a:r>
            <a:r>
              <a:rPr lang="zh-CN" altLang="zh-CN" sz="1800" dirty="0"/>
              <a:t>库，提供易于使用的数据结构和数据分析工具</a:t>
            </a:r>
            <a:endParaRPr lang="en-US" altLang="zh-CN" sz="1800" dirty="0"/>
          </a:p>
          <a:p>
            <a:pPr algn="just">
              <a:lnSpc>
                <a:spcPct val="110000"/>
              </a:lnSpc>
            </a:pPr>
            <a:r>
              <a:rPr lang="zh-CN" altLang="zh-CN" sz="1800" dirty="0"/>
              <a:t>开发者对</a:t>
            </a:r>
            <a:r>
              <a:rPr lang="en-US" altLang="zh-CN" sz="1800" dirty="0"/>
              <a:t>pandas</a:t>
            </a:r>
            <a:r>
              <a:rPr lang="zh-CN" altLang="zh-CN" sz="1800" dirty="0"/>
              <a:t>进行了优化，使得</a:t>
            </a:r>
            <a:r>
              <a:rPr lang="en-US" altLang="zh-CN" sz="1800" dirty="0"/>
              <a:t>pandas</a:t>
            </a:r>
            <a:r>
              <a:rPr lang="zh-CN" altLang="zh-CN" sz="1800" dirty="0"/>
              <a:t>的执行速度得到了保证</a:t>
            </a:r>
            <a:endParaRPr lang="en-US" altLang="zh-CN" sz="1800" dirty="0"/>
          </a:p>
          <a:p>
            <a:pPr lvl="1" algn="just">
              <a:lnSpc>
                <a:spcPct val="110000"/>
              </a:lnSpc>
            </a:pPr>
            <a:r>
              <a:rPr lang="en-US" altLang="zh-CN" sz="1600" dirty="0"/>
              <a:t>pandas</a:t>
            </a:r>
            <a:r>
              <a:rPr lang="zh-CN" altLang="zh-CN" sz="1600" dirty="0"/>
              <a:t>基于</a:t>
            </a:r>
            <a:r>
              <a:rPr lang="en-US" altLang="zh-CN" sz="1600" dirty="0"/>
              <a:t>numpy</a:t>
            </a:r>
            <a:r>
              <a:rPr lang="zh-CN" altLang="zh-CN" sz="1600" dirty="0"/>
              <a:t>库开发，和其它第三方库可以无缝地集成</a:t>
            </a:r>
            <a:endParaRPr lang="en-US" altLang="zh-CN" sz="1600" dirty="0"/>
          </a:p>
          <a:p>
            <a:pPr lvl="2" algn="just">
              <a:lnSpc>
                <a:spcPct val="110000"/>
              </a:lnSpc>
            </a:pPr>
            <a:r>
              <a:rPr lang="en-US" altLang="zh-CN" sz="1400" dirty="0"/>
              <a:t>pandas</a:t>
            </a:r>
            <a:r>
              <a:rPr lang="zh-CN" altLang="zh-CN" sz="1400" dirty="0"/>
              <a:t>对时间序列分析提供了很好的支持，它已经在金融数据分析领域中得到广泛应用</a:t>
            </a:r>
            <a:endParaRPr lang="en-US" altLang="zh-CN" sz="1400" dirty="0"/>
          </a:p>
          <a:p>
            <a:pPr lvl="1" algn="just">
              <a:lnSpc>
                <a:spcPct val="110000"/>
              </a:lnSpc>
            </a:pPr>
            <a:r>
              <a:rPr lang="en-US" altLang="zh-CN" sz="1600" dirty="0"/>
              <a:t>pandas</a:t>
            </a:r>
            <a:r>
              <a:rPr lang="zh-CN" altLang="zh-CN" sz="1600" dirty="0"/>
              <a:t>可以处理如下不同类型的数据，包括，</a:t>
            </a:r>
            <a:endParaRPr lang="en-US" altLang="zh-CN" sz="1600" dirty="0"/>
          </a:p>
          <a:p>
            <a:pPr lvl="2" algn="just">
              <a:lnSpc>
                <a:spcPct val="110000"/>
              </a:lnSpc>
            </a:pPr>
            <a:r>
              <a:rPr lang="en-US" altLang="zh-CN" sz="1400" dirty="0"/>
              <a:t>(1) </a:t>
            </a:r>
            <a:r>
              <a:rPr lang="zh-CN" altLang="zh-CN" sz="1400" dirty="0">
                <a:solidFill>
                  <a:srgbClr val="C00000"/>
                </a:solidFill>
              </a:rPr>
              <a:t>表格数据</a:t>
            </a:r>
            <a:r>
              <a:rPr lang="zh-CN" altLang="zh-CN" sz="1400" dirty="0"/>
              <a:t>：表格的各个列，可以具有不同的类型，类似于</a:t>
            </a:r>
            <a:r>
              <a:rPr lang="en-US" altLang="zh-CN" sz="1400" dirty="0"/>
              <a:t>SQL</a:t>
            </a:r>
            <a:r>
              <a:rPr lang="zh-CN" altLang="zh-CN" sz="1400" dirty="0"/>
              <a:t>数据库的表格或者</a:t>
            </a:r>
            <a:r>
              <a:rPr lang="en-US" altLang="zh-CN" sz="1400" dirty="0"/>
              <a:t>Excel</a:t>
            </a:r>
            <a:r>
              <a:rPr lang="zh-CN" altLang="zh-CN" sz="1400" dirty="0"/>
              <a:t>电子表格</a:t>
            </a:r>
            <a:endParaRPr lang="en-US" altLang="zh-CN" sz="1400" dirty="0"/>
          </a:p>
          <a:p>
            <a:pPr lvl="2" algn="just">
              <a:lnSpc>
                <a:spcPct val="110000"/>
              </a:lnSpc>
            </a:pPr>
            <a:r>
              <a:rPr lang="en-US" altLang="zh-CN" sz="1400" dirty="0"/>
              <a:t>(2) </a:t>
            </a:r>
            <a:r>
              <a:rPr lang="zh-CN" altLang="zh-CN" sz="1400" dirty="0">
                <a:solidFill>
                  <a:srgbClr val="C00000"/>
                </a:solidFill>
              </a:rPr>
              <a:t>时间序列数据</a:t>
            </a:r>
            <a:r>
              <a:rPr lang="zh-CN" altLang="zh-CN" sz="1400" dirty="0"/>
              <a:t>：</a:t>
            </a:r>
            <a:r>
              <a:rPr lang="en-US" altLang="zh-CN" sz="1400" dirty="0"/>
              <a:t>pandas</a:t>
            </a:r>
            <a:r>
              <a:rPr lang="zh-CN" altLang="zh-CN" sz="1400" dirty="0"/>
              <a:t>支持有序、和无序的</a:t>
            </a:r>
            <a:r>
              <a:rPr lang="en-US" altLang="zh-CN" sz="1400" dirty="0"/>
              <a:t>(Ordered/ unordered)</a:t>
            </a:r>
            <a:r>
              <a:rPr lang="zh-CN" altLang="zh-CN" sz="1400" dirty="0"/>
              <a:t>时间序列数据的处理。时间序列数据无需是固定频率</a:t>
            </a:r>
            <a:r>
              <a:rPr lang="en-US" altLang="zh-CN" sz="1400" dirty="0"/>
              <a:t>(Fixed-Frequency)</a:t>
            </a:r>
            <a:r>
              <a:rPr lang="zh-CN" altLang="zh-CN" sz="1400" dirty="0"/>
              <a:t>的数据</a:t>
            </a:r>
            <a:endParaRPr lang="en-US" altLang="zh-CN" sz="1400" dirty="0"/>
          </a:p>
          <a:p>
            <a:pPr lvl="2" algn="just">
              <a:lnSpc>
                <a:spcPct val="110000"/>
              </a:lnSpc>
            </a:pPr>
            <a:r>
              <a:rPr lang="en-US" altLang="zh-CN" sz="1400" dirty="0"/>
              <a:t>(3) </a:t>
            </a:r>
            <a:r>
              <a:rPr lang="zh-CN" altLang="zh-CN" sz="1400" dirty="0">
                <a:solidFill>
                  <a:srgbClr val="C00000"/>
                </a:solidFill>
              </a:rPr>
              <a:t>矩阵</a:t>
            </a:r>
            <a:r>
              <a:rPr lang="zh-CN" altLang="zh-CN" sz="1400" dirty="0"/>
              <a:t>：</a:t>
            </a:r>
            <a:r>
              <a:rPr lang="en-US" altLang="zh-CN" sz="1400" dirty="0"/>
              <a:t>pandas</a:t>
            </a:r>
            <a:r>
              <a:rPr lang="zh-CN" altLang="zh-CN" sz="1400" dirty="0"/>
              <a:t>支持异构数据类型的矩阵，</a:t>
            </a:r>
            <a:r>
              <a:rPr lang="zh-CN" altLang="zh-CN" sz="1400" dirty="0">
                <a:solidFill>
                  <a:srgbClr val="C00000"/>
                </a:solidFill>
              </a:rPr>
              <a:t>可以设定行和列的标签</a:t>
            </a:r>
            <a:r>
              <a:rPr lang="en-US" altLang="zh-CN" sz="1400" dirty="0">
                <a:solidFill>
                  <a:srgbClr val="C00000"/>
                </a:solidFill>
              </a:rPr>
              <a:t>(</a:t>
            </a:r>
            <a:r>
              <a:rPr lang="en-US" altLang="zh-CN" sz="1400" dirty="0"/>
              <a:t>Label, </a:t>
            </a:r>
            <a:r>
              <a:rPr lang="zh-CN" altLang="zh-CN" sz="1400" dirty="0"/>
              <a:t>即行、列的名称</a:t>
            </a:r>
            <a:r>
              <a:rPr lang="en-US" altLang="zh-CN" sz="1400" dirty="0"/>
              <a:t>)</a:t>
            </a:r>
          </a:p>
          <a:p>
            <a:pPr lvl="2" algn="just">
              <a:lnSpc>
                <a:spcPct val="110000"/>
              </a:lnSpc>
            </a:pPr>
            <a:r>
              <a:rPr lang="en-US" altLang="zh-CN" sz="1400" dirty="0"/>
              <a:t>(4) </a:t>
            </a:r>
            <a:r>
              <a:rPr lang="zh-CN" altLang="zh-CN" sz="1400" dirty="0"/>
              <a:t>以及其它各类统计数据集</a:t>
            </a:r>
            <a:r>
              <a:rPr lang="en-US" altLang="zh-CN" sz="1400" dirty="0"/>
              <a:t>(Statistical Dataset)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61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Pandas</a:t>
            </a:r>
            <a:r>
              <a:rPr kumimoji="1" lang="zh-CN" altLang="en-US" dirty="0"/>
              <a:t>实例</a:t>
            </a:r>
            <a:endParaRPr kumimoji="1" lang="en-US" altLang="zh-CN" dirty="0"/>
          </a:p>
          <a:p>
            <a:pPr lvl="1"/>
            <a:r>
              <a:rPr lang="en-US" altLang="zh-CN" sz="1400" b="1" dirty="0"/>
              <a:t>DataFrame</a:t>
            </a:r>
            <a:r>
              <a:rPr lang="zh-CN" altLang="en-US" sz="1400" b="1" dirty="0"/>
              <a:t>的连接</a:t>
            </a:r>
            <a:r>
              <a:rPr lang="en-US" altLang="zh-CN" sz="1400" b="1" dirty="0"/>
              <a:t>(Join)</a:t>
            </a:r>
          </a:p>
          <a:p>
            <a:pPr lvl="1"/>
            <a:r>
              <a:rPr lang="zh-CN" altLang="en-US" sz="1400" dirty="0"/>
              <a:t>所谓连接操作，是根据一定的条件，把两个</a:t>
            </a:r>
            <a:r>
              <a:rPr lang="en-US" altLang="zh-CN" sz="1400" dirty="0"/>
              <a:t>DataFrame</a:t>
            </a:r>
            <a:r>
              <a:rPr lang="zh-CN" altLang="en-US" sz="1400" dirty="0"/>
              <a:t>数据集的各行，合起来构成目标</a:t>
            </a:r>
            <a:r>
              <a:rPr lang="en-US" altLang="zh-CN" sz="1400" dirty="0"/>
              <a:t>DataFrame</a:t>
            </a:r>
            <a:r>
              <a:rPr lang="zh-CN" altLang="en-US" sz="1400" dirty="0"/>
              <a:t>的一行</a:t>
            </a:r>
            <a:endParaRPr lang="en-US" altLang="zh-CN" sz="1400" dirty="0"/>
          </a:p>
          <a:p>
            <a:pPr lvl="1"/>
            <a:r>
              <a:rPr lang="zh-CN" altLang="en-US" sz="1400" dirty="0"/>
              <a:t>示例代码如下，该实例把</a:t>
            </a:r>
            <a:r>
              <a:rPr lang="en-US" altLang="zh-CN" sz="1400" dirty="0"/>
              <a:t>left</a:t>
            </a:r>
            <a:r>
              <a:rPr lang="zh-CN" altLang="en-US" sz="1400" dirty="0"/>
              <a:t>数据集和</a:t>
            </a:r>
            <a:r>
              <a:rPr lang="en-US" altLang="zh-CN" sz="1400" dirty="0"/>
              <a:t>right</a:t>
            </a:r>
            <a:r>
              <a:rPr lang="zh-CN" altLang="en-US" sz="1400" dirty="0"/>
              <a:t>数据集的每一行，根据名称为</a:t>
            </a:r>
            <a:r>
              <a:rPr lang="en-US" altLang="zh-CN" sz="1400" dirty="0"/>
              <a:t>key</a:t>
            </a:r>
            <a:r>
              <a:rPr lang="zh-CN" altLang="en-US" sz="1400" dirty="0"/>
              <a:t>的列的值相同，合起来构成目标</a:t>
            </a:r>
            <a:r>
              <a:rPr lang="en-US" altLang="zh-CN" sz="1400" dirty="0"/>
              <a:t>DataFrame</a:t>
            </a:r>
            <a:r>
              <a:rPr lang="zh-CN" altLang="en-US" sz="1400" dirty="0"/>
              <a:t>的一行</a:t>
            </a:r>
            <a:endParaRPr kumimoji="1" lang="en-US" altLang="zh-CN" sz="1400" dirty="0"/>
          </a:p>
        </p:txBody>
      </p:sp>
      <p:sp>
        <p:nvSpPr>
          <p:cNvPr id="5" name="箭头: 左 3">
            <a:extLst>
              <a:ext uri="{FF2B5EF4-FFF2-40B4-BE49-F238E27FC236}">
                <a16:creationId xmlns:a16="http://schemas.microsoft.com/office/drawing/2014/main" id="{D957AC22-873B-4775-BECE-B5189519F564}"/>
              </a:ext>
            </a:extLst>
          </p:cNvPr>
          <p:cNvSpPr/>
          <p:nvPr/>
        </p:nvSpPr>
        <p:spPr>
          <a:xfrm rot="19701051">
            <a:off x="3236649" y="3013569"/>
            <a:ext cx="1178313" cy="5018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917" y="2331745"/>
            <a:ext cx="4319155" cy="116898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940" y="3716049"/>
            <a:ext cx="3228975" cy="9810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1511" y="3787199"/>
            <a:ext cx="1367270" cy="61351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4409" y="3652551"/>
            <a:ext cx="1519237" cy="748167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EDF86FC-1CA5-48CE-B0D6-5D705D2360CD}"/>
              </a:ext>
            </a:extLst>
          </p:cNvPr>
          <p:cNvCxnSpPr>
            <a:endCxn id="9" idx="1"/>
          </p:cNvCxnSpPr>
          <p:nvPr/>
        </p:nvCxnSpPr>
        <p:spPr>
          <a:xfrm flipV="1">
            <a:off x="6767286" y="4026635"/>
            <a:ext cx="427123" cy="40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A67980B-18F8-4A26-8CA7-DEED7AB3F755}"/>
              </a:ext>
            </a:extLst>
          </p:cNvPr>
          <p:cNvCxnSpPr/>
          <p:nvPr/>
        </p:nvCxnSpPr>
        <p:spPr>
          <a:xfrm>
            <a:off x="6760029" y="4324350"/>
            <a:ext cx="486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34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61" y="2520142"/>
            <a:ext cx="3668857" cy="214732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Pandas</a:t>
            </a:r>
            <a:r>
              <a:rPr kumimoji="1" lang="zh-CN" altLang="en-US" dirty="0"/>
              <a:t>实例</a:t>
            </a:r>
            <a:endParaRPr kumimoji="1" lang="en-US" altLang="zh-CN" dirty="0"/>
          </a:p>
          <a:p>
            <a:pPr lvl="1"/>
            <a:r>
              <a:rPr lang="zh-CN" altLang="en-US" sz="1400" b="1" dirty="0"/>
              <a:t>添加数据行</a:t>
            </a:r>
            <a:r>
              <a:rPr lang="en-US" altLang="zh-CN" sz="1400" b="1" dirty="0"/>
              <a:t>(Append)</a:t>
            </a:r>
          </a:p>
          <a:p>
            <a:pPr lvl="1"/>
            <a:r>
              <a:rPr lang="en-US" altLang="zh-CN" sz="1400" dirty="0"/>
              <a:t>DataFrame</a:t>
            </a:r>
            <a:r>
              <a:rPr lang="zh-CN" altLang="en-US" sz="1400" dirty="0"/>
              <a:t>是一个可变的数据集，我们可以添加新的数据行</a:t>
            </a:r>
            <a:endParaRPr lang="en-US" altLang="zh-CN" sz="1400" dirty="0"/>
          </a:p>
          <a:p>
            <a:pPr lvl="1"/>
            <a:r>
              <a:rPr lang="zh-CN" altLang="en-US" sz="1400" dirty="0"/>
              <a:t>示例代码如下，该实例把一个</a:t>
            </a:r>
            <a:r>
              <a:rPr lang="en-US" altLang="zh-CN" sz="1400" dirty="0"/>
              <a:t>DataFrame</a:t>
            </a:r>
            <a:r>
              <a:rPr lang="zh-CN" altLang="en-US" sz="1400" dirty="0"/>
              <a:t>的第三行切下来，然后添加到原来的</a:t>
            </a:r>
            <a:r>
              <a:rPr lang="en-US" altLang="zh-CN" sz="1400" dirty="0"/>
              <a:t>DataFrame</a:t>
            </a:r>
            <a:r>
              <a:rPr lang="zh-CN" altLang="en-US" sz="1400" dirty="0"/>
              <a:t>的末尾，构成新的</a:t>
            </a:r>
            <a:r>
              <a:rPr lang="en-US" altLang="zh-CN" sz="1400" dirty="0"/>
              <a:t>DataFrame</a:t>
            </a:r>
            <a:endParaRPr kumimoji="1" lang="en-US" altLang="zh-CN" sz="1400" dirty="0"/>
          </a:p>
        </p:txBody>
      </p:sp>
      <p:sp>
        <p:nvSpPr>
          <p:cNvPr id="4" name="箭头: 左 3">
            <a:extLst>
              <a:ext uri="{FF2B5EF4-FFF2-40B4-BE49-F238E27FC236}">
                <a16:creationId xmlns:a16="http://schemas.microsoft.com/office/drawing/2014/main" id="{D957AC22-873B-4775-BECE-B5189519F564}"/>
              </a:ext>
            </a:extLst>
          </p:cNvPr>
          <p:cNvSpPr/>
          <p:nvPr/>
        </p:nvSpPr>
        <p:spPr>
          <a:xfrm rot="19701051">
            <a:off x="4616031" y="3748430"/>
            <a:ext cx="1178313" cy="5018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: 圆角 7">
            <a:extLst>
              <a:ext uri="{FF2B5EF4-FFF2-40B4-BE49-F238E27FC236}">
                <a16:creationId xmlns:a16="http://schemas.microsoft.com/office/drawing/2014/main" id="{0AAE791E-DCF2-4959-B934-A7BBDC69D656}"/>
              </a:ext>
            </a:extLst>
          </p:cNvPr>
          <p:cNvSpPr/>
          <p:nvPr/>
        </p:nvSpPr>
        <p:spPr>
          <a:xfrm>
            <a:off x="758536" y="4381500"/>
            <a:ext cx="3609109" cy="28596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918" y="2042160"/>
            <a:ext cx="3803073" cy="120035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9479" y="3109768"/>
            <a:ext cx="2518206" cy="2015403"/>
          </a:xfrm>
          <a:prstGeom prst="rect">
            <a:avLst/>
          </a:prstGeom>
        </p:spPr>
      </p:pic>
      <p:sp>
        <p:nvSpPr>
          <p:cNvPr id="11" name="圆角矩形 10"/>
          <p:cNvSpPr/>
          <p:nvPr/>
        </p:nvSpPr>
        <p:spPr>
          <a:xfrm>
            <a:off x="6286500" y="3699164"/>
            <a:ext cx="2551185" cy="16971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5424055" y="2725882"/>
            <a:ext cx="1054751" cy="22223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79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Pandas</a:t>
            </a:r>
            <a:r>
              <a:rPr kumimoji="1" lang="zh-CN" altLang="en-US" dirty="0"/>
              <a:t>实例</a:t>
            </a:r>
            <a:endParaRPr kumimoji="1" lang="en-US" altLang="zh-CN" dirty="0"/>
          </a:p>
          <a:p>
            <a:pPr lvl="1"/>
            <a:r>
              <a:rPr lang="zh-CN" altLang="en-US" sz="1400" b="1" dirty="0"/>
              <a:t>分组与聚集</a:t>
            </a:r>
            <a:r>
              <a:rPr lang="en-US" altLang="zh-CN" sz="1400" b="1" dirty="0"/>
              <a:t>(grouping &amp; aggregation)</a:t>
            </a:r>
          </a:p>
          <a:p>
            <a:pPr lvl="1"/>
            <a:r>
              <a:rPr lang="zh-CN" altLang="en-US" sz="1400" dirty="0"/>
              <a:t>我们可以对</a:t>
            </a:r>
            <a:r>
              <a:rPr lang="en-US" altLang="zh-CN" sz="1400" dirty="0"/>
              <a:t>DataFrame</a:t>
            </a:r>
            <a:r>
              <a:rPr lang="zh-CN" altLang="en-US" sz="1400" dirty="0"/>
              <a:t>进行分组和聚集；分组是根据某个列的值把所有的行，分成一组一组的；而聚集，则是进行求和、最小值、最大值、平均值等的计算</a:t>
            </a:r>
            <a:endParaRPr kumimoji="1" lang="en-US" altLang="zh-CN" dirty="0"/>
          </a:p>
        </p:txBody>
      </p:sp>
      <p:sp>
        <p:nvSpPr>
          <p:cNvPr id="4" name="箭头: 左 3">
            <a:extLst>
              <a:ext uri="{FF2B5EF4-FFF2-40B4-BE49-F238E27FC236}">
                <a16:creationId xmlns:a16="http://schemas.microsoft.com/office/drawing/2014/main" id="{D957AC22-873B-4775-BECE-B5189519F564}"/>
              </a:ext>
            </a:extLst>
          </p:cNvPr>
          <p:cNvSpPr/>
          <p:nvPr/>
        </p:nvSpPr>
        <p:spPr>
          <a:xfrm>
            <a:off x="3843662" y="3737032"/>
            <a:ext cx="1178313" cy="5018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228" y="1997815"/>
            <a:ext cx="4801178" cy="141700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349" y="3510992"/>
            <a:ext cx="2408959" cy="142182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609" y="2706315"/>
            <a:ext cx="2349644" cy="2061434"/>
          </a:xfrm>
          <a:prstGeom prst="rect">
            <a:avLst/>
          </a:prstGeom>
        </p:spPr>
      </p:pic>
      <p:sp>
        <p:nvSpPr>
          <p:cNvPr id="13" name="圆角矩形 12"/>
          <p:cNvSpPr/>
          <p:nvPr/>
        </p:nvSpPr>
        <p:spPr>
          <a:xfrm>
            <a:off x="855518" y="2706315"/>
            <a:ext cx="2441864" cy="64302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813349" y="3370118"/>
            <a:ext cx="2615651" cy="145819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1B1394C-AE4E-46B7-B981-672338676E2B}"/>
              </a:ext>
            </a:extLst>
          </p:cNvPr>
          <p:cNvSpPr/>
          <p:nvPr/>
        </p:nvSpPr>
        <p:spPr>
          <a:xfrm>
            <a:off x="7683407" y="3955018"/>
            <a:ext cx="1460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原</a:t>
            </a:r>
            <a:r>
              <a:rPr kumimoji="1" lang="en-US" altLang="zh-CN" dirty="0"/>
              <a:t>Data frame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105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Pandas</a:t>
            </a:r>
            <a:r>
              <a:rPr kumimoji="1" lang="zh-CN" altLang="en-US" dirty="0"/>
              <a:t>实例</a:t>
            </a:r>
            <a:endParaRPr kumimoji="1" lang="en-US" altLang="zh-CN" dirty="0"/>
          </a:p>
          <a:p>
            <a:pPr lvl="1"/>
            <a:r>
              <a:rPr lang="zh-CN" altLang="en-US" sz="1400" b="1" dirty="0"/>
              <a:t>数据透视表</a:t>
            </a:r>
          </a:p>
          <a:p>
            <a:pPr lvl="1"/>
            <a:r>
              <a:rPr lang="zh-CN" altLang="en-US" sz="1400" dirty="0"/>
              <a:t>我们可以为</a:t>
            </a:r>
            <a:r>
              <a:rPr lang="en-US" altLang="zh-CN" sz="1400" dirty="0"/>
              <a:t>DataFrame</a:t>
            </a:r>
            <a:r>
              <a:rPr lang="zh-CN" altLang="en-US" sz="1400" dirty="0"/>
              <a:t>创建数据透视表</a:t>
            </a:r>
            <a:endParaRPr lang="en-US" altLang="zh-CN" sz="1400" dirty="0"/>
          </a:p>
          <a:p>
            <a:pPr lvl="1"/>
            <a:r>
              <a:rPr lang="zh-CN" altLang="en-US" sz="1400" dirty="0"/>
              <a:t>下面的示例代码，创建了以</a:t>
            </a:r>
            <a:r>
              <a:rPr lang="en-US" altLang="zh-CN" sz="1400" dirty="0"/>
              <a:t>A</a:t>
            </a:r>
            <a:r>
              <a:rPr lang="zh-CN" altLang="en-US" sz="1400" dirty="0"/>
              <a:t>列、</a:t>
            </a:r>
            <a:r>
              <a:rPr lang="en-US" altLang="zh-CN" sz="1400" dirty="0"/>
              <a:t>B</a:t>
            </a:r>
            <a:r>
              <a:rPr lang="zh-CN" altLang="en-US" sz="1400" dirty="0"/>
              <a:t>列为行变量，以</a:t>
            </a:r>
            <a:r>
              <a:rPr lang="en-US" altLang="zh-CN" sz="1400" dirty="0"/>
              <a:t>C</a:t>
            </a:r>
            <a:r>
              <a:rPr lang="zh-CN" altLang="en-US" sz="1400" dirty="0"/>
              <a:t>列为列变量，以</a:t>
            </a:r>
            <a:r>
              <a:rPr lang="en-US" altLang="zh-CN" sz="1400" dirty="0"/>
              <a:t>D</a:t>
            </a:r>
            <a:r>
              <a:rPr lang="zh-CN" altLang="en-US" sz="1400" dirty="0"/>
              <a:t>列为单元格的值的数据透视表</a:t>
            </a:r>
            <a:endParaRPr kumimoji="1" lang="en-US" altLang="zh-CN" sz="1400" dirty="0"/>
          </a:p>
        </p:txBody>
      </p:sp>
      <p:sp>
        <p:nvSpPr>
          <p:cNvPr id="4" name="箭头: 左 3">
            <a:extLst>
              <a:ext uri="{FF2B5EF4-FFF2-40B4-BE49-F238E27FC236}">
                <a16:creationId xmlns:a16="http://schemas.microsoft.com/office/drawing/2014/main" id="{D957AC22-873B-4775-BECE-B5189519F564}"/>
              </a:ext>
            </a:extLst>
          </p:cNvPr>
          <p:cNvSpPr/>
          <p:nvPr/>
        </p:nvSpPr>
        <p:spPr>
          <a:xfrm>
            <a:off x="3904135" y="3513769"/>
            <a:ext cx="1178313" cy="5018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3DE385A-6A9C-433A-9605-D23C148B7E1E}"/>
              </a:ext>
            </a:extLst>
          </p:cNvPr>
          <p:cNvSpPr/>
          <p:nvPr/>
        </p:nvSpPr>
        <p:spPr>
          <a:xfrm>
            <a:off x="4004190" y="4512309"/>
            <a:ext cx="210418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DataFrame</a:t>
            </a:r>
            <a:r>
              <a:rPr lang="zh-CN" altLang="en-US" dirty="0"/>
              <a:t>的数据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011" y="1962956"/>
            <a:ext cx="4353789" cy="131204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717" y="3250262"/>
            <a:ext cx="2180328" cy="171969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899" y="2416669"/>
            <a:ext cx="2190634" cy="2331461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 flipV="1">
            <a:off x="6535882" y="4686300"/>
            <a:ext cx="1094509" cy="1176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6535882" y="3525982"/>
            <a:ext cx="1094509" cy="1039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1346138" y="3036455"/>
            <a:ext cx="673162" cy="23854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2058525" y="3023755"/>
            <a:ext cx="757411" cy="25124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3DE385A-6A9C-433A-9605-D23C148B7E1E}"/>
              </a:ext>
            </a:extLst>
          </p:cNvPr>
          <p:cNvSpPr/>
          <p:nvPr/>
        </p:nvSpPr>
        <p:spPr>
          <a:xfrm>
            <a:off x="1098402" y="4756150"/>
            <a:ext cx="1338828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/>
              <a:t>透视表效果</a:t>
            </a:r>
          </a:p>
        </p:txBody>
      </p:sp>
    </p:spTree>
    <p:extLst>
      <p:ext uri="{BB962C8B-B14F-4D97-AF65-F5344CB8AC3E}">
        <p14:creationId xmlns:p14="http://schemas.microsoft.com/office/powerpoint/2010/main" val="169811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kumimoji="1" lang="en-US" altLang="zh-CN" dirty="0"/>
              <a:t>Pandas</a:t>
            </a:r>
            <a:r>
              <a:rPr kumimoji="1" lang="zh-CN" altLang="en-US" dirty="0"/>
              <a:t>实例</a:t>
            </a:r>
            <a:endParaRPr kumimoji="1" lang="en-US" altLang="zh-CN" dirty="0"/>
          </a:p>
          <a:p>
            <a:pPr lvl="1" algn="just"/>
            <a:r>
              <a:rPr lang="zh-CN" altLang="en-US" sz="1400" b="1" dirty="0"/>
              <a:t>数据透视表</a:t>
            </a:r>
          </a:p>
          <a:p>
            <a:pPr lvl="1" algn="just"/>
            <a:r>
              <a:rPr lang="zh-CN" altLang="en-US" sz="1400" dirty="0"/>
              <a:t>数据透视表的目的是对数据进行汇总，有可能透视表的一个</a:t>
            </a:r>
            <a:r>
              <a:rPr lang="en-US" altLang="zh-CN" sz="1400" dirty="0"/>
              <a:t>cell</a:t>
            </a:r>
            <a:r>
              <a:rPr lang="zh-CN" altLang="en-US" sz="1400" dirty="0"/>
              <a:t>对应原来</a:t>
            </a:r>
            <a:r>
              <a:rPr lang="en-US" altLang="zh-CN" sz="1400" dirty="0"/>
              <a:t>DataFrame</a:t>
            </a:r>
            <a:r>
              <a:rPr lang="zh-CN" altLang="en-US" sz="1400" dirty="0"/>
              <a:t>的多行数据，那么这个</a:t>
            </a:r>
            <a:r>
              <a:rPr lang="en-US" altLang="zh-CN" sz="1400" dirty="0"/>
              <a:t>cell</a:t>
            </a:r>
            <a:r>
              <a:rPr lang="zh-CN" altLang="en-US" sz="1400" dirty="0"/>
              <a:t>应该取什么样的值，由</a:t>
            </a:r>
            <a:r>
              <a:rPr lang="en-US" altLang="zh-CN" sz="1400" dirty="0" err="1"/>
              <a:t>pivot_table</a:t>
            </a:r>
            <a:r>
              <a:rPr lang="zh-CN" altLang="en-US" sz="1400" dirty="0"/>
              <a:t>函数的</a:t>
            </a:r>
            <a:r>
              <a:rPr lang="en-US" altLang="zh-CN" sz="1400" dirty="0" err="1"/>
              <a:t>aggfunc</a:t>
            </a:r>
            <a:r>
              <a:rPr lang="zh-CN" altLang="en-US" sz="1400" dirty="0"/>
              <a:t>属性决定；比如当</a:t>
            </a:r>
            <a:r>
              <a:rPr lang="en-US" altLang="zh-CN" sz="1400" dirty="0" err="1"/>
              <a:t>aggfunc</a:t>
            </a:r>
            <a:r>
              <a:rPr lang="en-US" altLang="zh-CN" sz="1400" dirty="0"/>
              <a:t>=</a:t>
            </a:r>
            <a:r>
              <a:rPr lang="en-US" altLang="zh-CN" sz="1400" dirty="0" err="1"/>
              <a:t>np.min</a:t>
            </a:r>
            <a:r>
              <a:rPr lang="zh-CN" altLang="en-US" sz="1400" dirty="0"/>
              <a:t>，那么进行聚集的时候，取其中最小值，</a:t>
            </a:r>
            <a:r>
              <a:rPr lang="en-US" altLang="zh-CN" sz="1400" dirty="0" err="1"/>
              <a:t>aggfunc</a:t>
            </a:r>
            <a:r>
              <a:rPr lang="zh-CN" altLang="en-US" sz="1400" dirty="0"/>
              <a:t>还可以取最大值、平均值、总和等</a:t>
            </a:r>
            <a:endParaRPr lang="en-US" altLang="zh-CN" sz="1400" dirty="0"/>
          </a:p>
          <a:p>
            <a:pPr lvl="1" algn="just"/>
            <a:r>
              <a:rPr lang="zh-CN" altLang="en-US" sz="1400" dirty="0"/>
              <a:t>示例代码如下，该实例对多个数据行的某一列，取平均值</a:t>
            </a:r>
            <a:endParaRPr kumimoji="1" lang="en-US" altLang="zh-CN" sz="1400" dirty="0"/>
          </a:p>
        </p:txBody>
      </p:sp>
      <p:sp>
        <p:nvSpPr>
          <p:cNvPr id="5" name="箭头: 左 3">
            <a:extLst>
              <a:ext uri="{FF2B5EF4-FFF2-40B4-BE49-F238E27FC236}">
                <a16:creationId xmlns:a16="http://schemas.microsoft.com/office/drawing/2014/main" id="{D957AC22-873B-4775-BECE-B5189519F564}"/>
              </a:ext>
            </a:extLst>
          </p:cNvPr>
          <p:cNvSpPr/>
          <p:nvPr/>
        </p:nvSpPr>
        <p:spPr>
          <a:xfrm rot="1372287">
            <a:off x="3853825" y="4298939"/>
            <a:ext cx="1178313" cy="5018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5E19865-64A5-4840-A146-21C9B65577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193"/>
          <a:stretch/>
        </p:blipFill>
        <p:spPr>
          <a:xfrm>
            <a:off x="457200" y="3096308"/>
            <a:ext cx="3995043" cy="110351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75360" y="4400171"/>
            <a:ext cx="2595612" cy="3882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ysClr val="windowText" lastClr="000000"/>
                </a:solidFill>
              </a:rPr>
              <a:t>Pivot_tale</a:t>
            </a:r>
            <a:r>
              <a:rPr lang="zh-CN" altLang="en-US" sz="1400" dirty="0">
                <a:solidFill>
                  <a:sysClr val="windowText" lastClr="000000"/>
                </a:solidFill>
              </a:rPr>
              <a:t>及其数据的计算关系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938" y="2678468"/>
            <a:ext cx="4126922" cy="1829052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451303E3-D53E-4966-BD2C-CC241C653920}"/>
              </a:ext>
            </a:extLst>
          </p:cNvPr>
          <p:cNvSpPr/>
          <p:nvPr/>
        </p:nvSpPr>
        <p:spPr>
          <a:xfrm>
            <a:off x="845457" y="3214914"/>
            <a:ext cx="990600" cy="18142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59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927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Pandas</a:t>
            </a:r>
            <a:r>
              <a:rPr kumimoji="1" lang="zh-CN" altLang="en-US" dirty="0"/>
              <a:t>实例</a:t>
            </a:r>
            <a:endParaRPr kumimoji="1" lang="en-US" altLang="zh-CN" dirty="0"/>
          </a:p>
          <a:p>
            <a:pPr lvl="1" algn="just"/>
            <a:r>
              <a:rPr lang="zh-CN" altLang="en-US" sz="1300" b="1" dirty="0"/>
              <a:t>重塑</a:t>
            </a:r>
            <a:r>
              <a:rPr lang="en-US" altLang="zh-CN" sz="1300" b="1" dirty="0"/>
              <a:t>Reshape(</a:t>
            </a:r>
            <a:r>
              <a:rPr lang="en-US" altLang="zh-CN" sz="1300" b="1" dirty="0" err="1"/>
              <a:t>stack&amp;unstack</a:t>
            </a:r>
            <a:r>
              <a:rPr lang="en-US" altLang="zh-CN" sz="1300" b="1" dirty="0"/>
              <a:t>)</a:t>
            </a:r>
            <a:r>
              <a:rPr lang="zh-CN" altLang="en-US" sz="1300" b="1" dirty="0"/>
              <a:t>操作</a:t>
            </a:r>
          </a:p>
          <a:p>
            <a:pPr lvl="2" algn="just"/>
            <a:r>
              <a:rPr lang="zh-CN" altLang="en-US" sz="1300" dirty="0"/>
              <a:t>对一个二维表进行透视表操作</a:t>
            </a:r>
            <a:r>
              <a:rPr lang="en-US" altLang="zh-CN" sz="1300" dirty="0"/>
              <a:t>(Pivoting)</a:t>
            </a:r>
            <a:r>
              <a:rPr lang="zh-CN" altLang="en-US" sz="1300" dirty="0"/>
              <a:t>，实际上是</a:t>
            </a:r>
            <a:r>
              <a:rPr lang="en-US" altLang="zh-CN" sz="1300" dirty="0"/>
              <a:t>DataFrame</a:t>
            </a:r>
            <a:r>
              <a:rPr lang="zh-CN" altLang="en-US" sz="1300" dirty="0"/>
              <a:t>的堆叠</a:t>
            </a:r>
            <a:r>
              <a:rPr lang="en-US" altLang="zh-CN" sz="1300" dirty="0"/>
              <a:t>(Stacking)/</a:t>
            </a:r>
            <a:r>
              <a:rPr lang="zh-CN" altLang="en-US" sz="1300" dirty="0"/>
              <a:t>反堆叠操作的特例。下图展示了堆叠</a:t>
            </a:r>
            <a:r>
              <a:rPr lang="en-US" altLang="zh-CN" sz="1300" dirty="0"/>
              <a:t>/</a:t>
            </a:r>
            <a:r>
              <a:rPr lang="zh-CN" altLang="en-US" sz="1300" dirty="0"/>
              <a:t>反堆叠操作的实例</a:t>
            </a:r>
            <a:endParaRPr lang="en-US" altLang="zh-CN" sz="1300" dirty="0"/>
          </a:p>
          <a:p>
            <a:pPr lvl="3" algn="just"/>
            <a:r>
              <a:rPr lang="zh-CN" altLang="en-US" sz="1100" dirty="0"/>
              <a:t>最初的</a:t>
            </a:r>
            <a:r>
              <a:rPr lang="en-US" altLang="zh-CN" sz="1100" dirty="0"/>
              <a:t>DataFrame</a:t>
            </a:r>
            <a:r>
              <a:rPr lang="zh-CN" altLang="en-US" sz="1100" dirty="0"/>
              <a:t>，在行方向和列方向上有多级索引</a:t>
            </a:r>
            <a:r>
              <a:rPr lang="en-US" altLang="zh-CN" sz="1100" dirty="0"/>
              <a:t>(</a:t>
            </a:r>
            <a:r>
              <a:rPr lang="en-US" altLang="zh-CN" sz="1100" dirty="0" err="1"/>
              <a:t>MultiIndices</a:t>
            </a:r>
            <a:r>
              <a:rPr lang="en-US" altLang="zh-CN" sz="1100" dirty="0"/>
              <a:t>)</a:t>
            </a:r>
            <a:endParaRPr lang="zh-CN" altLang="en-US" sz="1100" dirty="0"/>
          </a:p>
          <a:p>
            <a:pPr lvl="2" algn="just"/>
            <a:r>
              <a:rPr lang="zh-CN" altLang="en-US" sz="1300" dirty="0"/>
              <a:t>对</a:t>
            </a:r>
            <a:r>
              <a:rPr lang="en-US" altLang="zh-CN" sz="1300" dirty="0"/>
              <a:t>DataFrame</a:t>
            </a:r>
            <a:r>
              <a:rPr lang="zh-CN" altLang="en-US" sz="1300" dirty="0"/>
              <a:t>进行堆叠操作，它把列方向的最底层的索引</a:t>
            </a:r>
            <a:r>
              <a:rPr lang="en-US" altLang="zh-CN" sz="1300" dirty="0"/>
              <a:t>(Innermost Column Index)</a:t>
            </a:r>
            <a:r>
              <a:rPr lang="zh-CN" altLang="en-US" sz="1300" dirty="0"/>
              <a:t>，转换成行方向最底层的索引</a:t>
            </a:r>
            <a:r>
              <a:rPr lang="en-US" altLang="zh-CN" sz="1300" dirty="0"/>
              <a:t>(Innermost Row Index)</a:t>
            </a:r>
            <a:r>
              <a:rPr lang="zh-CN" altLang="en-US" sz="1300" dirty="0"/>
              <a:t>，当然相应的单元格数据也需要做出改变</a:t>
            </a:r>
            <a:endParaRPr lang="en-US" altLang="zh-CN" sz="1300" dirty="0"/>
          </a:p>
          <a:p>
            <a:pPr lvl="2" algn="just"/>
            <a:r>
              <a:rPr lang="zh-CN" altLang="en-US" sz="1300" dirty="0"/>
              <a:t>堆叠操作的反操作，是反堆叠，它把行方向最底层的索引</a:t>
            </a:r>
            <a:r>
              <a:rPr lang="en-US" altLang="zh-CN" sz="1300" dirty="0"/>
              <a:t>(Innermost Row Index)</a:t>
            </a:r>
            <a:r>
              <a:rPr lang="zh-CN" altLang="en-US" sz="1300" dirty="0"/>
              <a:t>，转换成列方向最底层的索引</a:t>
            </a:r>
            <a:r>
              <a:rPr lang="en-US" altLang="zh-CN" sz="1300" dirty="0"/>
              <a:t>(Innermost Column Index)</a:t>
            </a:r>
            <a:endParaRPr kumimoji="1" lang="en-US" altLang="zh-CN" sz="13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E6E069A-A0A9-44AC-941C-0865D901CE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388"/>
          <a:stretch/>
        </p:blipFill>
        <p:spPr>
          <a:xfrm>
            <a:off x="1857431" y="3021996"/>
            <a:ext cx="5263374" cy="140102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E6E069A-A0A9-44AC-941C-0865D901CE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450"/>
          <a:stretch/>
        </p:blipFill>
        <p:spPr>
          <a:xfrm>
            <a:off x="1857431" y="4476539"/>
            <a:ext cx="5263374" cy="353051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0886D4A8-D060-4402-9B43-78285676A8B7}"/>
              </a:ext>
            </a:extLst>
          </p:cNvPr>
          <p:cNvSpPr/>
          <p:nvPr/>
        </p:nvSpPr>
        <p:spPr>
          <a:xfrm>
            <a:off x="4368800" y="3021996"/>
            <a:ext cx="573314" cy="28363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9C64592-AC6F-4838-ADC3-3D5CFEFE0CE5}"/>
              </a:ext>
            </a:extLst>
          </p:cNvPr>
          <p:cNvSpPr/>
          <p:nvPr/>
        </p:nvSpPr>
        <p:spPr>
          <a:xfrm>
            <a:off x="3410857" y="3523343"/>
            <a:ext cx="667657" cy="25037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5379557-2C48-4B16-99D4-9DDA12A2DDFD}"/>
              </a:ext>
            </a:extLst>
          </p:cNvPr>
          <p:cNvSpPr/>
          <p:nvPr/>
        </p:nvSpPr>
        <p:spPr>
          <a:xfrm>
            <a:off x="7257143" y="3021996"/>
            <a:ext cx="1618343" cy="9421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ysClr val="windowText" lastClr="000000"/>
                </a:solidFill>
              </a:rPr>
              <a:t>对汇总数据进行观察的不同行方向和列方向这</a:t>
            </a:r>
          </a:p>
        </p:txBody>
      </p:sp>
    </p:spTree>
    <p:extLst>
      <p:ext uri="{BB962C8B-B14F-4D97-AF65-F5344CB8AC3E}">
        <p14:creationId xmlns:p14="http://schemas.microsoft.com/office/powerpoint/2010/main" val="291005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915" y="1665576"/>
            <a:ext cx="5323085" cy="2880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Pandas</a:t>
            </a:r>
            <a:r>
              <a:rPr kumimoji="1" lang="zh-CN" altLang="en-US" dirty="0"/>
              <a:t>实例</a:t>
            </a:r>
            <a:endParaRPr kumimoji="1" lang="en-US" altLang="zh-CN" dirty="0"/>
          </a:p>
          <a:p>
            <a:pPr lvl="1"/>
            <a:r>
              <a:rPr lang="zh-CN" altLang="en-US" sz="1400" b="1" dirty="0"/>
              <a:t>重塑</a:t>
            </a:r>
            <a:r>
              <a:rPr lang="en-US" altLang="zh-CN" sz="1400" b="1" dirty="0"/>
              <a:t>Reshape(</a:t>
            </a:r>
            <a:r>
              <a:rPr lang="en-US" altLang="zh-CN" sz="1400" b="1" dirty="0" err="1"/>
              <a:t>stack&amp;unstack</a:t>
            </a:r>
            <a:r>
              <a:rPr lang="en-US" altLang="zh-CN" sz="1400" b="1" dirty="0"/>
              <a:t>)</a:t>
            </a:r>
            <a:r>
              <a:rPr lang="zh-CN" altLang="en-US" sz="1400" b="1" dirty="0"/>
              <a:t>操作</a:t>
            </a:r>
          </a:p>
          <a:p>
            <a:pPr lvl="1"/>
            <a:r>
              <a:rPr lang="zh-CN" altLang="en-US" sz="1400" dirty="0"/>
              <a:t>代码实例</a:t>
            </a:r>
            <a:r>
              <a:rPr lang="zh-CN" altLang="en-US" sz="1400" b="1" dirty="0">
                <a:solidFill>
                  <a:srgbClr val="C00000"/>
                </a:solidFill>
              </a:rPr>
              <a:t>，请读者在纸面上推演一下，加深理解</a:t>
            </a:r>
            <a:endParaRPr kumimoji="1" lang="en-US" altLang="zh-CN" sz="1400" dirty="0"/>
          </a:p>
        </p:txBody>
      </p:sp>
      <p:sp>
        <p:nvSpPr>
          <p:cNvPr id="5" name="箭头: 左 5">
            <a:extLst>
              <a:ext uri="{FF2B5EF4-FFF2-40B4-BE49-F238E27FC236}">
                <a16:creationId xmlns:a16="http://schemas.microsoft.com/office/drawing/2014/main" id="{7D017C94-0CA7-4CAB-B256-9A02D72F4172}"/>
              </a:ext>
            </a:extLst>
          </p:cNvPr>
          <p:cNvSpPr/>
          <p:nvPr/>
        </p:nvSpPr>
        <p:spPr>
          <a:xfrm rot="19701051">
            <a:off x="3815872" y="4340539"/>
            <a:ext cx="1178313" cy="5018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563721C-BCBE-4134-87E9-57926899BE24}"/>
              </a:ext>
            </a:extLst>
          </p:cNvPr>
          <p:cNvCxnSpPr>
            <a:cxnSpLocks/>
          </p:cNvCxnSpPr>
          <p:nvPr/>
        </p:nvCxnSpPr>
        <p:spPr>
          <a:xfrm flipH="1" flipV="1">
            <a:off x="1936534" y="3257810"/>
            <a:ext cx="1886066" cy="539949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4A92F61-2E27-432A-935B-948CEE945857}"/>
              </a:ext>
            </a:extLst>
          </p:cNvPr>
          <p:cNvCxnSpPr>
            <a:cxnSpLocks/>
          </p:cNvCxnSpPr>
          <p:nvPr/>
        </p:nvCxnSpPr>
        <p:spPr>
          <a:xfrm flipH="1">
            <a:off x="1909526" y="4068713"/>
            <a:ext cx="1913074" cy="53922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77" y="1781198"/>
            <a:ext cx="2560493" cy="1380006"/>
          </a:xfrm>
          <a:prstGeom prst="rect">
            <a:avLst/>
          </a:prstGeom>
          <a:ln w="28575">
            <a:noFill/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018" y="4246098"/>
            <a:ext cx="3463060" cy="664533"/>
          </a:xfrm>
          <a:prstGeom prst="rect">
            <a:avLst/>
          </a:prstGeom>
          <a:ln w="28575">
            <a:noFill/>
          </a:ln>
        </p:spPr>
      </p:pic>
      <p:cxnSp>
        <p:nvCxnSpPr>
          <p:cNvPr id="14" name="直接连接符 13"/>
          <p:cNvCxnSpPr/>
          <p:nvPr/>
        </p:nvCxnSpPr>
        <p:spPr>
          <a:xfrm>
            <a:off x="284018" y="1974273"/>
            <a:ext cx="2788227" cy="1039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1484611" y="1718853"/>
            <a:ext cx="39389" cy="150680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52400" y="4705268"/>
            <a:ext cx="366851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554182" y="4068713"/>
            <a:ext cx="31173" cy="92585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32B865C9-FD9E-4922-994C-F316D01B7AA9}"/>
              </a:ext>
            </a:extLst>
          </p:cNvPr>
          <p:cNvSpPr/>
          <p:nvPr/>
        </p:nvSpPr>
        <p:spPr>
          <a:xfrm>
            <a:off x="6145000" y="873031"/>
            <a:ext cx="134684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/>
              <a:t>这部分可选</a:t>
            </a:r>
          </a:p>
        </p:txBody>
      </p:sp>
    </p:spTree>
    <p:extLst>
      <p:ext uri="{BB962C8B-B14F-4D97-AF65-F5344CB8AC3E}">
        <p14:creationId xmlns:p14="http://schemas.microsoft.com/office/powerpoint/2010/main" val="276381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Pandas</a:t>
            </a:r>
            <a:r>
              <a:rPr kumimoji="1" lang="zh-CN" altLang="en-US" dirty="0"/>
              <a:t>实例</a:t>
            </a:r>
            <a:endParaRPr kumimoji="1" lang="en-US" altLang="zh-CN" dirty="0"/>
          </a:p>
          <a:p>
            <a:pPr lvl="1"/>
            <a:r>
              <a:rPr lang="zh-CN" altLang="en-US" sz="1400" b="1" dirty="0"/>
              <a:t>时间序列</a:t>
            </a:r>
            <a:r>
              <a:rPr lang="en-US" altLang="zh-CN" sz="1400" b="1" dirty="0"/>
              <a:t>(Time Series)</a:t>
            </a:r>
            <a:r>
              <a:rPr lang="zh-CN" altLang="en-US" sz="1400" b="1" dirty="0"/>
              <a:t>数据处理</a:t>
            </a:r>
          </a:p>
          <a:p>
            <a:pPr lvl="1"/>
            <a:r>
              <a:rPr lang="en-US" altLang="zh-CN" sz="1400" dirty="0"/>
              <a:t>Pandas</a:t>
            </a:r>
            <a:r>
              <a:rPr lang="zh-CN" altLang="en-US" sz="1400" dirty="0"/>
              <a:t>提供了</a:t>
            </a:r>
            <a:r>
              <a:rPr lang="en-US" altLang="zh-CN" sz="1400" dirty="0"/>
              <a:t>resample</a:t>
            </a:r>
            <a:r>
              <a:rPr lang="zh-CN" altLang="en-US" sz="1400" dirty="0"/>
              <a:t>函数，对时间序列数据进行频率转换</a:t>
            </a:r>
            <a:r>
              <a:rPr lang="en-US" altLang="zh-CN" sz="1400" dirty="0"/>
              <a:t>(Frequency Conversion)</a:t>
            </a:r>
            <a:r>
              <a:rPr lang="zh-CN" altLang="en-US" sz="1400" dirty="0"/>
              <a:t>和重新采样</a:t>
            </a:r>
            <a:r>
              <a:rPr lang="en-US" altLang="zh-CN" sz="1400" dirty="0"/>
              <a:t>(Resample)</a:t>
            </a:r>
          </a:p>
          <a:p>
            <a:pPr lvl="1"/>
            <a:r>
              <a:rPr lang="zh-CN" altLang="en-US" sz="1400" dirty="0"/>
              <a:t>示例代码如下，该实例把秒级采样的数据，进行“每</a:t>
            </a:r>
            <a:r>
              <a:rPr lang="en-US" altLang="zh-CN" sz="1400" dirty="0"/>
              <a:t>5</a:t>
            </a:r>
            <a:r>
              <a:rPr lang="zh-CN" altLang="en-US" sz="1400" dirty="0"/>
              <a:t>分钟”的重新采样，每五分钟里的秒级数据，以求和的方式进行汇总</a:t>
            </a:r>
            <a:endParaRPr kumimoji="1" lang="en-US" altLang="zh-CN" sz="1400" dirty="0"/>
          </a:p>
        </p:txBody>
      </p:sp>
      <p:sp>
        <p:nvSpPr>
          <p:cNvPr id="4" name="箭头: 左 5">
            <a:extLst>
              <a:ext uri="{FF2B5EF4-FFF2-40B4-BE49-F238E27FC236}">
                <a16:creationId xmlns:a16="http://schemas.microsoft.com/office/drawing/2014/main" id="{7D017C94-0CA7-4CAB-B256-9A02D72F4172}"/>
              </a:ext>
            </a:extLst>
          </p:cNvPr>
          <p:cNvSpPr/>
          <p:nvPr/>
        </p:nvSpPr>
        <p:spPr>
          <a:xfrm rot="19701051">
            <a:off x="6499910" y="3650182"/>
            <a:ext cx="1178313" cy="5018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625" y="2471133"/>
            <a:ext cx="3246010" cy="2542056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2337955" y="3512127"/>
            <a:ext cx="2040081" cy="113607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2372589" y="4731904"/>
            <a:ext cx="1977737" cy="16567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8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Pandas</a:t>
            </a:r>
            <a:r>
              <a:rPr kumimoji="1" lang="zh-CN" altLang="en-US" dirty="0"/>
              <a:t>实例</a:t>
            </a:r>
            <a:endParaRPr kumimoji="1" lang="en-US" altLang="zh-CN" dirty="0"/>
          </a:p>
          <a:p>
            <a:pPr lvl="1"/>
            <a:r>
              <a:rPr lang="zh-CN" altLang="en-US" sz="1400" b="1" dirty="0"/>
              <a:t>时间序列</a:t>
            </a:r>
            <a:r>
              <a:rPr lang="en-US" altLang="zh-CN" sz="1400" b="1" dirty="0"/>
              <a:t>(Time Series)</a:t>
            </a:r>
            <a:r>
              <a:rPr lang="zh-CN" altLang="en-US" sz="1400" b="1" dirty="0"/>
              <a:t>数据处理</a:t>
            </a:r>
          </a:p>
          <a:p>
            <a:pPr lvl="1"/>
            <a:r>
              <a:rPr lang="zh-CN" altLang="en-US" sz="1400" dirty="0"/>
              <a:t>时间序列数据的时间戳，可以改变时区设定</a:t>
            </a:r>
            <a:endParaRPr lang="en-US" altLang="zh-CN" sz="1400" dirty="0"/>
          </a:p>
          <a:p>
            <a:pPr lvl="2"/>
            <a:r>
              <a:rPr lang="zh-CN" altLang="en-US" sz="1200" dirty="0"/>
              <a:t>比如，由世界标准时间</a:t>
            </a:r>
            <a:r>
              <a:rPr lang="en-US" altLang="zh-CN" sz="1200" dirty="0"/>
              <a:t>(Coordinated Universal Time, UTC)</a:t>
            </a:r>
            <a:r>
              <a:rPr lang="zh-CN" altLang="en-US" sz="1200" dirty="0"/>
              <a:t>，转换成美国东部的时间</a:t>
            </a:r>
            <a:endParaRPr kumimoji="1" lang="en-US" altLang="zh-CN" sz="1200" dirty="0"/>
          </a:p>
        </p:txBody>
      </p:sp>
      <p:sp>
        <p:nvSpPr>
          <p:cNvPr id="5" name="箭头: 左 5">
            <a:extLst>
              <a:ext uri="{FF2B5EF4-FFF2-40B4-BE49-F238E27FC236}">
                <a16:creationId xmlns:a16="http://schemas.microsoft.com/office/drawing/2014/main" id="{7D017C94-0CA7-4CAB-B256-9A02D72F4172}"/>
              </a:ext>
            </a:extLst>
          </p:cNvPr>
          <p:cNvSpPr/>
          <p:nvPr/>
        </p:nvSpPr>
        <p:spPr>
          <a:xfrm rot="19701051">
            <a:off x="5798687" y="4027704"/>
            <a:ext cx="1178313" cy="5018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A23D503-ED86-4EC2-A551-D4B6CA4AEB2E}"/>
              </a:ext>
            </a:extLst>
          </p:cNvPr>
          <p:cNvCxnSpPr/>
          <p:nvPr/>
        </p:nvCxnSpPr>
        <p:spPr>
          <a:xfrm flipH="1">
            <a:off x="3771692" y="3022333"/>
            <a:ext cx="307228" cy="331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F5F3837-8035-44BA-B45C-15FE028A2870}"/>
              </a:ext>
            </a:extLst>
          </p:cNvPr>
          <p:cNvCxnSpPr/>
          <p:nvPr/>
        </p:nvCxnSpPr>
        <p:spPr>
          <a:xfrm flipH="1">
            <a:off x="3771692" y="3558028"/>
            <a:ext cx="645483" cy="667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175" y="1973588"/>
            <a:ext cx="4407044" cy="178229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63" y="2045178"/>
            <a:ext cx="2734509" cy="2870299"/>
          </a:xfrm>
          <a:prstGeom prst="rect">
            <a:avLst/>
          </a:prstGeom>
        </p:spPr>
      </p:pic>
      <p:sp>
        <p:nvSpPr>
          <p:cNvPr id="14" name="圆角矩形 13"/>
          <p:cNvSpPr/>
          <p:nvPr/>
        </p:nvSpPr>
        <p:spPr>
          <a:xfrm>
            <a:off x="595745" y="1932709"/>
            <a:ext cx="2184630" cy="93202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16527" y="2912918"/>
            <a:ext cx="2857500" cy="97884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644444" y="3978292"/>
            <a:ext cx="2838610" cy="82304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3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1800" dirty="0"/>
              <a:t>pandas</a:t>
            </a:r>
            <a:r>
              <a:rPr lang="zh-CN" altLang="en-US" sz="1800" dirty="0"/>
              <a:t>介绍</a:t>
            </a:r>
            <a:endParaRPr lang="en-US" altLang="zh-CN" sz="1800" dirty="0"/>
          </a:p>
          <a:p>
            <a:pPr lvl="1" algn="just"/>
            <a:r>
              <a:rPr lang="zh-CN" altLang="zh-CN" sz="1600" dirty="0"/>
              <a:t>为了表示、和分析现实世界中各类真实数据集，</a:t>
            </a:r>
            <a:r>
              <a:rPr lang="en-US" altLang="zh-CN" sz="1600" dirty="0"/>
              <a:t>pandas</a:t>
            </a:r>
            <a:r>
              <a:rPr lang="zh-CN" altLang="zh-CN" sz="1600" dirty="0"/>
              <a:t>提供了基本的数据结构</a:t>
            </a:r>
            <a:endParaRPr lang="en-US" altLang="zh-CN" sz="1600" dirty="0"/>
          </a:p>
          <a:p>
            <a:pPr lvl="1" algn="just"/>
            <a:r>
              <a:rPr lang="en-US" altLang="zh-CN" sz="1600" dirty="0"/>
              <a:t>pandas</a:t>
            </a:r>
            <a:r>
              <a:rPr lang="zh-CN" altLang="zh-CN" sz="1600" dirty="0"/>
              <a:t>支持的数据结构，主要有，</a:t>
            </a:r>
            <a:endParaRPr lang="en-US" altLang="zh-CN" sz="1600" dirty="0"/>
          </a:p>
          <a:p>
            <a:pPr lvl="2" algn="just"/>
            <a:r>
              <a:rPr lang="en-US" altLang="zh-CN" dirty="0"/>
              <a:t>(1) </a:t>
            </a:r>
            <a:r>
              <a:rPr lang="en-US" altLang="zh-CN" dirty="0">
                <a:solidFill>
                  <a:srgbClr val="C00000"/>
                </a:solidFill>
              </a:rPr>
              <a:t>Series</a:t>
            </a:r>
            <a:r>
              <a:rPr lang="zh-CN" altLang="zh-CN" dirty="0"/>
              <a:t>：一维数组，与</a:t>
            </a:r>
            <a:r>
              <a:rPr lang="en-US" altLang="zh-CN" dirty="0"/>
              <a:t>Numpy</a:t>
            </a:r>
            <a:r>
              <a:rPr lang="zh-CN" altLang="zh-CN" dirty="0"/>
              <a:t>中的一维数组</a:t>
            </a:r>
            <a:r>
              <a:rPr lang="en-US" altLang="zh-CN" dirty="0"/>
              <a:t>array</a:t>
            </a:r>
            <a:r>
              <a:rPr lang="zh-CN" altLang="zh-CN" dirty="0"/>
              <a:t>类似</a:t>
            </a:r>
            <a:r>
              <a:rPr lang="en-US" altLang="zh-CN" dirty="0"/>
              <a:t>, </a:t>
            </a:r>
            <a:r>
              <a:rPr lang="zh-CN" altLang="zh-CN" dirty="0"/>
              <a:t>二者与</a:t>
            </a:r>
            <a:r>
              <a:rPr lang="en-US" altLang="zh-CN" dirty="0"/>
              <a:t>Python</a:t>
            </a:r>
            <a:r>
              <a:rPr lang="zh-CN" altLang="zh-CN" dirty="0"/>
              <a:t>基本</a:t>
            </a:r>
            <a:r>
              <a:rPr lang="zh-CN" altLang="en-US" dirty="0"/>
              <a:t>的数据结构</a:t>
            </a:r>
            <a:r>
              <a:rPr lang="en-US" altLang="zh-CN" dirty="0"/>
              <a:t>List</a:t>
            </a:r>
            <a:r>
              <a:rPr lang="zh-CN" altLang="zh-CN" dirty="0"/>
              <a:t>也很相近</a:t>
            </a:r>
            <a:endParaRPr lang="en-US" altLang="zh-CN" dirty="0"/>
          </a:p>
          <a:p>
            <a:pPr lvl="3" algn="just"/>
            <a:r>
              <a:rPr lang="zh-CN" altLang="zh-CN" dirty="0"/>
              <a:t>区别在于，</a:t>
            </a:r>
            <a:r>
              <a:rPr lang="en-US" altLang="zh-CN" dirty="0"/>
              <a:t>List</a:t>
            </a:r>
            <a:r>
              <a:rPr lang="zh-CN" altLang="zh-CN" dirty="0"/>
              <a:t>中的元素可以是不同的数据类型，而</a:t>
            </a:r>
            <a:r>
              <a:rPr lang="en-US" altLang="zh-CN" dirty="0"/>
              <a:t>Array</a:t>
            </a:r>
            <a:r>
              <a:rPr lang="zh-CN" altLang="zh-CN" dirty="0"/>
              <a:t>和</a:t>
            </a:r>
            <a:r>
              <a:rPr lang="en-US" altLang="zh-CN" dirty="0"/>
              <a:t>Series</a:t>
            </a:r>
            <a:r>
              <a:rPr lang="zh-CN" altLang="zh-CN" dirty="0"/>
              <a:t>中则只允许存储相同数据类型的元素，这样可以更有效的使用内存，提高运算效率</a:t>
            </a:r>
            <a:endParaRPr lang="en-US" altLang="zh-CN" dirty="0"/>
          </a:p>
          <a:p>
            <a:pPr lvl="2" algn="just"/>
            <a:r>
              <a:rPr lang="en-US" altLang="zh-CN" dirty="0"/>
              <a:t>(2) </a:t>
            </a:r>
            <a:r>
              <a:rPr lang="en-US" altLang="zh-CN" dirty="0">
                <a:solidFill>
                  <a:srgbClr val="C00000"/>
                </a:solidFill>
              </a:rPr>
              <a:t>Time Series</a:t>
            </a:r>
            <a:r>
              <a:rPr lang="zh-CN" altLang="zh-CN" dirty="0"/>
              <a:t>：以时间为索引的</a:t>
            </a:r>
            <a:r>
              <a:rPr lang="en-US" altLang="zh-CN" dirty="0"/>
              <a:t>Series</a:t>
            </a:r>
          </a:p>
          <a:p>
            <a:pPr lvl="2" algn="just"/>
            <a:r>
              <a:rPr lang="en-US" altLang="zh-CN" dirty="0"/>
              <a:t>(3) </a:t>
            </a:r>
            <a:r>
              <a:rPr lang="en-US" altLang="zh-CN" dirty="0">
                <a:solidFill>
                  <a:srgbClr val="C00000"/>
                </a:solidFill>
              </a:rPr>
              <a:t>DataFrame</a:t>
            </a:r>
            <a:r>
              <a:rPr lang="zh-CN" altLang="zh-CN" dirty="0"/>
              <a:t>：二维的表格型数据结构</a:t>
            </a:r>
            <a:endParaRPr lang="en-US" altLang="zh-CN" dirty="0"/>
          </a:p>
          <a:p>
            <a:pPr lvl="3" algn="just"/>
            <a:r>
              <a:rPr lang="zh-CN" altLang="zh-CN" dirty="0"/>
              <a:t>可以将</a:t>
            </a:r>
            <a:r>
              <a:rPr lang="en-US" altLang="zh-CN" dirty="0"/>
              <a:t>DataFrame</a:t>
            </a:r>
            <a:r>
              <a:rPr lang="zh-CN" altLang="zh-CN" dirty="0"/>
              <a:t>理解为</a:t>
            </a:r>
            <a:r>
              <a:rPr lang="en-US" altLang="zh-CN" dirty="0"/>
              <a:t>Series</a:t>
            </a:r>
            <a:r>
              <a:rPr lang="zh-CN" altLang="zh-CN" dirty="0"/>
              <a:t>的容器</a:t>
            </a:r>
            <a:endParaRPr lang="en-US" altLang="zh-CN" dirty="0"/>
          </a:p>
          <a:p>
            <a:pPr lvl="2" algn="just"/>
            <a:r>
              <a:rPr lang="en-US" altLang="zh-CN" dirty="0"/>
              <a:t>(4) </a:t>
            </a:r>
            <a:r>
              <a:rPr lang="en-US" altLang="zh-CN" dirty="0">
                <a:solidFill>
                  <a:srgbClr val="C00000"/>
                </a:solidFill>
              </a:rPr>
              <a:t>Panel</a:t>
            </a:r>
            <a:r>
              <a:rPr lang="zh-CN" altLang="zh-CN" dirty="0"/>
              <a:t>：三维数组</a:t>
            </a:r>
            <a:endParaRPr lang="en-US" altLang="zh-CN" dirty="0"/>
          </a:p>
          <a:p>
            <a:pPr lvl="3" algn="just"/>
            <a:r>
              <a:rPr lang="zh-CN" altLang="zh-CN" dirty="0"/>
              <a:t>可以理解为</a:t>
            </a:r>
            <a:r>
              <a:rPr lang="en-US" altLang="zh-CN" dirty="0"/>
              <a:t>DataFrame</a:t>
            </a:r>
            <a:r>
              <a:rPr lang="zh-CN" altLang="zh-CN" dirty="0"/>
              <a:t>的容器</a:t>
            </a:r>
            <a:endParaRPr lang="en-US" altLang="zh-CN" dirty="0"/>
          </a:p>
          <a:p>
            <a:pPr lvl="2" algn="just"/>
            <a:r>
              <a:rPr lang="zh-CN" altLang="zh-CN" dirty="0"/>
              <a:t>这些数据结构，可以表示和处理金融、统计、社会科学、以及众多的工程领域的大多数应用场景用到的数据</a:t>
            </a:r>
            <a:r>
              <a:rPr lang="zh-CN" altLang="en-US" dirty="0"/>
              <a:t>集</a:t>
            </a:r>
            <a:endParaRPr kumimoji="1" lang="en-US" altLang="zh-CN" sz="1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17092"/>
              </p:ext>
            </p:extLst>
          </p:nvPr>
        </p:nvGraphicFramePr>
        <p:xfrm>
          <a:off x="5760027" y="2787650"/>
          <a:ext cx="1818410" cy="276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682">
                  <a:extLst>
                    <a:ext uri="{9D8B030D-6E8A-4147-A177-3AD203B41FA5}">
                      <a16:colId xmlns:a16="http://schemas.microsoft.com/office/drawing/2014/main" val="417146879"/>
                    </a:ext>
                  </a:extLst>
                </a:gridCol>
                <a:gridCol w="363682">
                  <a:extLst>
                    <a:ext uri="{9D8B030D-6E8A-4147-A177-3AD203B41FA5}">
                      <a16:colId xmlns:a16="http://schemas.microsoft.com/office/drawing/2014/main" val="914424148"/>
                    </a:ext>
                  </a:extLst>
                </a:gridCol>
                <a:gridCol w="363682">
                  <a:extLst>
                    <a:ext uri="{9D8B030D-6E8A-4147-A177-3AD203B41FA5}">
                      <a16:colId xmlns:a16="http://schemas.microsoft.com/office/drawing/2014/main" val="1774140833"/>
                    </a:ext>
                  </a:extLst>
                </a:gridCol>
                <a:gridCol w="363682">
                  <a:extLst>
                    <a:ext uri="{9D8B030D-6E8A-4147-A177-3AD203B41FA5}">
                      <a16:colId xmlns:a16="http://schemas.microsoft.com/office/drawing/2014/main" val="678718421"/>
                    </a:ext>
                  </a:extLst>
                </a:gridCol>
                <a:gridCol w="363682">
                  <a:extLst>
                    <a:ext uri="{9D8B030D-6E8A-4147-A177-3AD203B41FA5}">
                      <a16:colId xmlns:a16="http://schemas.microsoft.com/office/drawing/2014/main" val="2273717731"/>
                    </a:ext>
                  </a:extLst>
                </a:gridCol>
              </a:tblGrid>
              <a:tr h="27674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961882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897184"/>
              </p:ext>
            </p:extLst>
          </p:nvPr>
        </p:nvGraphicFramePr>
        <p:xfrm>
          <a:off x="5760027" y="3133032"/>
          <a:ext cx="1046019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673">
                  <a:extLst>
                    <a:ext uri="{9D8B030D-6E8A-4147-A177-3AD203B41FA5}">
                      <a16:colId xmlns:a16="http://schemas.microsoft.com/office/drawing/2014/main" val="2022015967"/>
                    </a:ext>
                  </a:extLst>
                </a:gridCol>
                <a:gridCol w="348673">
                  <a:extLst>
                    <a:ext uri="{9D8B030D-6E8A-4147-A177-3AD203B41FA5}">
                      <a16:colId xmlns:a16="http://schemas.microsoft.com/office/drawing/2014/main" val="4290662101"/>
                    </a:ext>
                  </a:extLst>
                </a:gridCol>
                <a:gridCol w="348673">
                  <a:extLst>
                    <a:ext uri="{9D8B030D-6E8A-4147-A177-3AD203B41FA5}">
                      <a16:colId xmlns:a16="http://schemas.microsoft.com/office/drawing/2014/main" val="29452625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060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429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950478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803591"/>
              </p:ext>
            </p:extLst>
          </p:nvPr>
        </p:nvGraphicFramePr>
        <p:xfrm>
          <a:off x="7297882" y="3299286"/>
          <a:ext cx="1046019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673">
                  <a:extLst>
                    <a:ext uri="{9D8B030D-6E8A-4147-A177-3AD203B41FA5}">
                      <a16:colId xmlns:a16="http://schemas.microsoft.com/office/drawing/2014/main" val="2022015967"/>
                    </a:ext>
                  </a:extLst>
                </a:gridCol>
                <a:gridCol w="348673">
                  <a:extLst>
                    <a:ext uri="{9D8B030D-6E8A-4147-A177-3AD203B41FA5}">
                      <a16:colId xmlns:a16="http://schemas.microsoft.com/office/drawing/2014/main" val="4290662101"/>
                    </a:ext>
                  </a:extLst>
                </a:gridCol>
                <a:gridCol w="348673">
                  <a:extLst>
                    <a:ext uri="{9D8B030D-6E8A-4147-A177-3AD203B41FA5}">
                      <a16:colId xmlns:a16="http://schemas.microsoft.com/office/drawing/2014/main" val="29452625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060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429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950478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939311"/>
              </p:ext>
            </p:extLst>
          </p:nvPr>
        </p:nvGraphicFramePr>
        <p:xfrm>
          <a:off x="7162801" y="3177136"/>
          <a:ext cx="1046019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673">
                  <a:extLst>
                    <a:ext uri="{9D8B030D-6E8A-4147-A177-3AD203B41FA5}">
                      <a16:colId xmlns:a16="http://schemas.microsoft.com/office/drawing/2014/main" val="2022015967"/>
                    </a:ext>
                  </a:extLst>
                </a:gridCol>
                <a:gridCol w="348673">
                  <a:extLst>
                    <a:ext uri="{9D8B030D-6E8A-4147-A177-3AD203B41FA5}">
                      <a16:colId xmlns:a16="http://schemas.microsoft.com/office/drawing/2014/main" val="4290662101"/>
                    </a:ext>
                  </a:extLst>
                </a:gridCol>
                <a:gridCol w="348673">
                  <a:extLst>
                    <a:ext uri="{9D8B030D-6E8A-4147-A177-3AD203B41FA5}">
                      <a16:colId xmlns:a16="http://schemas.microsoft.com/office/drawing/2014/main" val="29452625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060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429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950478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939311"/>
              </p:ext>
            </p:extLst>
          </p:nvPr>
        </p:nvGraphicFramePr>
        <p:xfrm>
          <a:off x="7027720" y="3081107"/>
          <a:ext cx="1046019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673">
                  <a:extLst>
                    <a:ext uri="{9D8B030D-6E8A-4147-A177-3AD203B41FA5}">
                      <a16:colId xmlns:a16="http://schemas.microsoft.com/office/drawing/2014/main" val="2022015967"/>
                    </a:ext>
                  </a:extLst>
                </a:gridCol>
                <a:gridCol w="348673">
                  <a:extLst>
                    <a:ext uri="{9D8B030D-6E8A-4147-A177-3AD203B41FA5}">
                      <a16:colId xmlns:a16="http://schemas.microsoft.com/office/drawing/2014/main" val="4290662101"/>
                    </a:ext>
                  </a:extLst>
                </a:gridCol>
                <a:gridCol w="348673">
                  <a:extLst>
                    <a:ext uri="{9D8B030D-6E8A-4147-A177-3AD203B41FA5}">
                      <a16:colId xmlns:a16="http://schemas.microsoft.com/office/drawing/2014/main" val="29452625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060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429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950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164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272" y="2368748"/>
            <a:ext cx="1900025" cy="268389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Pandas</a:t>
            </a:r>
            <a:r>
              <a:rPr kumimoji="1" lang="zh-CN" altLang="en-US" dirty="0"/>
              <a:t>实例</a:t>
            </a:r>
            <a:endParaRPr kumimoji="1" lang="en-US" altLang="zh-CN" dirty="0"/>
          </a:p>
          <a:p>
            <a:pPr lvl="1"/>
            <a:r>
              <a:rPr lang="zh-CN" altLang="en-US" sz="1400" b="1" dirty="0"/>
              <a:t>时间序列</a:t>
            </a:r>
            <a:r>
              <a:rPr lang="en-US" altLang="zh-CN" sz="1400" b="1" dirty="0"/>
              <a:t>(Time Series)</a:t>
            </a:r>
            <a:r>
              <a:rPr lang="zh-CN" altLang="en-US" sz="1400" b="1" dirty="0"/>
              <a:t>数据处理</a:t>
            </a:r>
          </a:p>
          <a:p>
            <a:pPr lvl="1"/>
            <a:r>
              <a:rPr lang="zh-CN" altLang="en-US" sz="1400" dirty="0"/>
              <a:t>时间序列数据，可以分为时期序列</a:t>
            </a:r>
            <a:r>
              <a:rPr lang="en-US" altLang="zh-CN" sz="1400" dirty="0"/>
              <a:t>(Period)</a:t>
            </a:r>
            <a:r>
              <a:rPr lang="zh-CN" altLang="en-US" sz="1400" dirty="0"/>
              <a:t>和时点序列</a:t>
            </a:r>
            <a:r>
              <a:rPr lang="en-US" altLang="zh-CN" sz="1400" dirty="0"/>
              <a:t>(Point)</a:t>
            </a:r>
            <a:r>
              <a:rPr lang="zh-CN" altLang="en-US" sz="1400" dirty="0"/>
              <a:t>。每个月末的外汇储备总额，就是一个时点序列。而每个月的出口额，则是一个时期序列。</a:t>
            </a:r>
            <a:r>
              <a:rPr lang="en-US" altLang="zh-CN" sz="1400" dirty="0"/>
              <a:t>Pandas</a:t>
            </a:r>
            <a:r>
              <a:rPr lang="zh-CN" altLang="en-US" sz="1400" dirty="0"/>
              <a:t>提供函数，在这两类时间序列之间，进行转换。示例代码如下，该实例把时点序列转换成时期序列，再转换成时点序列</a:t>
            </a:r>
            <a:endParaRPr kumimoji="1" lang="en-US" altLang="zh-CN" dirty="0"/>
          </a:p>
        </p:txBody>
      </p:sp>
      <p:sp>
        <p:nvSpPr>
          <p:cNvPr id="5" name="箭头: 左 5">
            <a:extLst>
              <a:ext uri="{FF2B5EF4-FFF2-40B4-BE49-F238E27FC236}">
                <a16:creationId xmlns:a16="http://schemas.microsoft.com/office/drawing/2014/main" id="{7D017C94-0CA7-4CAB-B256-9A02D72F4172}"/>
              </a:ext>
            </a:extLst>
          </p:cNvPr>
          <p:cNvSpPr/>
          <p:nvPr/>
        </p:nvSpPr>
        <p:spPr>
          <a:xfrm rot="19701051">
            <a:off x="5421269" y="4198599"/>
            <a:ext cx="1178313" cy="5018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7">
            <a:extLst>
              <a:ext uri="{FF2B5EF4-FFF2-40B4-BE49-F238E27FC236}">
                <a16:creationId xmlns:a16="http://schemas.microsoft.com/office/drawing/2014/main" id="{C4E26851-828F-4782-956C-14692A7E3C1A}"/>
              </a:ext>
            </a:extLst>
          </p:cNvPr>
          <p:cNvSpPr/>
          <p:nvPr/>
        </p:nvSpPr>
        <p:spPr>
          <a:xfrm>
            <a:off x="1740271" y="4098201"/>
            <a:ext cx="1505155" cy="83502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9D51F70-6D2C-48AA-852D-1CE2EEF53940}"/>
              </a:ext>
            </a:extLst>
          </p:cNvPr>
          <p:cNvSpPr/>
          <p:nvPr/>
        </p:nvSpPr>
        <p:spPr>
          <a:xfrm>
            <a:off x="388529" y="4308829"/>
            <a:ext cx="110799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/>
              <a:t>时点序列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41D9E93-42A1-4AE6-9F8E-33E78FF1FB82}"/>
              </a:ext>
            </a:extLst>
          </p:cNvPr>
          <p:cNvSpPr/>
          <p:nvPr/>
        </p:nvSpPr>
        <p:spPr>
          <a:xfrm>
            <a:off x="388529" y="3335150"/>
            <a:ext cx="110799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/>
              <a:t>时期序列</a:t>
            </a:r>
          </a:p>
        </p:txBody>
      </p:sp>
      <p:sp>
        <p:nvSpPr>
          <p:cNvPr id="10" name="矩形: 圆角 10">
            <a:extLst>
              <a:ext uri="{FF2B5EF4-FFF2-40B4-BE49-F238E27FC236}">
                <a16:creationId xmlns:a16="http://schemas.microsoft.com/office/drawing/2014/main" id="{2DEDCC3E-7BD1-4940-AA6F-232E201CD4D8}"/>
              </a:ext>
            </a:extLst>
          </p:cNvPr>
          <p:cNvSpPr/>
          <p:nvPr/>
        </p:nvSpPr>
        <p:spPr>
          <a:xfrm>
            <a:off x="1740272" y="3188709"/>
            <a:ext cx="1156010" cy="83502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157" y="2268021"/>
            <a:ext cx="4091853" cy="165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28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282" y="2174195"/>
            <a:ext cx="4148252" cy="130148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Pandas</a:t>
            </a:r>
            <a:r>
              <a:rPr kumimoji="1" lang="zh-CN" altLang="en-US" dirty="0"/>
              <a:t>实例</a:t>
            </a:r>
            <a:endParaRPr kumimoji="1" lang="en-US" altLang="zh-CN" dirty="0"/>
          </a:p>
          <a:p>
            <a:pPr lvl="1"/>
            <a:r>
              <a:rPr lang="zh-CN" altLang="en-US" sz="1400" b="1" dirty="0"/>
              <a:t>时间序列</a:t>
            </a:r>
            <a:r>
              <a:rPr lang="en-US" altLang="zh-CN" sz="1400" b="1" dirty="0"/>
              <a:t>(Time Series)</a:t>
            </a:r>
            <a:r>
              <a:rPr lang="zh-CN" altLang="en-US" sz="1400" b="1" dirty="0"/>
              <a:t>数据处理</a:t>
            </a:r>
          </a:p>
          <a:p>
            <a:pPr lvl="1"/>
            <a:r>
              <a:rPr lang="zh-CN" altLang="en-US" sz="1400" dirty="0"/>
              <a:t>在时点序列和时期序列之间进行转换，可以使我们方便地实现一些算术运算。</a:t>
            </a:r>
            <a:endParaRPr lang="en-US" altLang="zh-CN" sz="1400" dirty="0"/>
          </a:p>
          <a:p>
            <a:pPr lvl="1"/>
            <a:r>
              <a:rPr lang="zh-CN" altLang="en-US" sz="1400" dirty="0"/>
              <a:t>该实例把频率为季度的时间序列数据</a:t>
            </a:r>
            <a:endParaRPr lang="en-US" altLang="zh-CN" sz="1400" dirty="0"/>
          </a:p>
          <a:p>
            <a:pPr lvl="2"/>
            <a:r>
              <a:rPr lang="zh-CN" altLang="en-US" sz="1200" dirty="0"/>
              <a:t>转换成每个季度最末一个月的第一天的上午</a:t>
            </a:r>
            <a:r>
              <a:rPr lang="en-US" altLang="zh-CN" sz="1200" dirty="0"/>
              <a:t>9</a:t>
            </a:r>
            <a:r>
              <a:rPr lang="zh-CN" altLang="en-US" sz="1200" dirty="0"/>
              <a:t>点的时点序列数据</a:t>
            </a:r>
            <a:endParaRPr kumimoji="1" lang="en-US" altLang="zh-CN" sz="1800" dirty="0"/>
          </a:p>
        </p:txBody>
      </p:sp>
      <p:sp>
        <p:nvSpPr>
          <p:cNvPr id="4" name="箭头: 左 5">
            <a:extLst>
              <a:ext uri="{FF2B5EF4-FFF2-40B4-BE49-F238E27FC236}">
                <a16:creationId xmlns:a16="http://schemas.microsoft.com/office/drawing/2014/main" id="{7D017C94-0CA7-4CAB-B256-9A02D72F4172}"/>
              </a:ext>
            </a:extLst>
          </p:cNvPr>
          <p:cNvSpPr/>
          <p:nvPr/>
        </p:nvSpPr>
        <p:spPr>
          <a:xfrm rot="19701051">
            <a:off x="3358514" y="3972106"/>
            <a:ext cx="1178313" cy="5018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46EB833-7F13-494C-85BE-F275FA732A64}"/>
              </a:ext>
            </a:extLst>
          </p:cNvPr>
          <p:cNvSpPr/>
          <p:nvPr/>
        </p:nvSpPr>
        <p:spPr>
          <a:xfrm>
            <a:off x="302842" y="2238805"/>
            <a:ext cx="3670381" cy="14927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300" dirty="0"/>
              <a:t>Q-NOV</a:t>
            </a:r>
            <a:r>
              <a:rPr lang="zh-CN" altLang="en-US" sz="1300" dirty="0"/>
              <a:t>表示财年从本年</a:t>
            </a:r>
            <a:r>
              <a:rPr lang="en-US" altLang="zh-CN" sz="1300" dirty="0"/>
              <a:t>12</a:t>
            </a:r>
            <a:r>
              <a:rPr lang="zh-CN" altLang="en-US" sz="1300" dirty="0"/>
              <a:t>月到下年</a:t>
            </a:r>
            <a:r>
              <a:rPr lang="en-US" altLang="zh-CN" sz="1300" dirty="0"/>
              <a:t>11</a:t>
            </a:r>
            <a:r>
              <a:rPr lang="zh-CN" altLang="en-US" sz="1300" dirty="0"/>
              <a:t>月，四个季度分别是</a:t>
            </a:r>
            <a:r>
              <a:rPr lang="en-US" altLang="zh-CN" sz="1300" dirty="0"/>
              <a:t>12/1/2</a:t>
            </a:r>
            <a:r>
              <a:rPr lang="zh-CN" altLang="en-US" sz="1300" dirty="0"/>
              <a:t>月，</a:t>
            </a:r>
            <a:r>
              <a:rPr lang="en-US" altLang="zh-CN" sz="1300" dirty="0"/>
              <a:t>3/4/5</a:t>
            </a:r>
            <a:r>
              <a:rPr lang="zh-CN" altLang="en-US" sz="1300" dirty="0"/>
              <a:t>月，</a:t>
            </a:r>
            <a:r>
              <a:rPr lang="en-US" altLang="zh-CN" sz="1300" dirty="0"/>
              <a:t>6/7/8</a:t>
            </a:r>
            <a:r>
              <a:rPr lang="zh-CN" altLang="en-US" sz="1300" dirty="0"/>
              <a:t>月，以及</a:t>
            </a:r>
            <a:r>
              <a:rPr lang="en-US" altLang="zh-CN" sz="1300" dirty="0"/>
              <a:t>9/1011</a:t>
            </a:r>
            <a:r>
              <a:rPr lang="zh-CN" altLang="en-US" sz="1300" dirty="0"/>
              <a:t>月</a:t>
            </a:r>
            <a:endParaRPr lang="en-US" altLang="zh-CN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300" dirty="0" err="1"/>
              <a:t>prng.asfreq</a:t>
            </a:r>
            <a:r>
              <a:rPr lang="en-US" altLang="zh-CN" sz="1300" dirty="0"/>
              <a:t>(‘M’, ‘e’) + 1</a:t>
            </a:r>
            <a:r>
              <a:rPr lang="zh-CN" altLang="en-US" sz="1300" dirty="0"/>
              <a:t>，把每个季度的最末月份加上</a:t>
            </a:r>
            <a:r>
              <a:rPr lang="en-US" altLang="zh-CN" sz="1300" dirty="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300" dirty="0"/>
              <a:t>.</a:t>
            </a:r>
            <a:r>
              <a:rPr lang="en-US" altLang="zh-CN" sz="1300" dirty="0" err="1"/>
              <a:t>asfreq</a:t>
            </a:r>
            <a:r>
              <a:rPr lang="en-US" altLang="zh-CN" sz="1300" dirty="0"/>
              <a:t>(‘H’,’s’)+9</a:t>
            </a:r>
            <a:r>
              <a:rPr lang="zh-CN" altLang="en-US" sz="1300" dirty="0"/>
              <a:t>表示每天的开始</a:t>
            </a:r>
            <a:r>
              <a:rPr lang="en-US" altLang="zh-CN" sz="1300" dirty="0"/>
              <a:t>0</a:t>
            </a:r>
            <a:r>
              <a:rPr lang="zh-CN" altLang="en-US" sz="1300" dirty="0"/>
              <a:t>时加上</a:t>
            </a:r>
            <a:r>
              <a:rPr lang="en-US" altLang="zh-CN" sz="1300" dirty="0"/>
              <a:t>9</a:t>
            </a:r>
            <a:r>
              <a:rPr lang="zh-CN" altLang="en-US" sz="1300" dirty="0"/>
              <a:t>个小时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209DCAE-4C80-4EDC-8A84-A7A83E947050}"/>
              </a:ext>
            </a:extLst>
          </p:cNvPr>
          <p:cNvSpPr/>
          <p:nvPr/>
        </p:nvSpPr>
        <p:spPr>
          <a:xfrm>
            <a:off x="5469546" y="3449275"/>
            <a:ext cx="232037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/>
              <a:t>Month end hour   start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C89C57B-12B8-4A8D-9013-428DB82EC2DF}"/>
              </a:ext>
            </a:extLst>
          </p:cNvPr>
          <p:cNvCxnSpPr/>
          <p:nvPr/>
        </p:nvCxnSpPr>
        <p:spPr>
          <a:xfrm flipH="1" flipV="1">
            <a:off x="6065459" y="2876236"/>
            <a:ext cx="245587" cy="713745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ADEA186-E845-4899-B5EF-CC5016ACA036}"/>
              </a:ext>
            </a:extLst>
          </p:cNvPr>
          <p:cNvCxnSpPr/>
          <p:nvPr/>
        </p:nvCxnSpPr>
        <p:spPr>
          <a:xfrm flipV="1">
            <a:off x="5691074" y="2907034"/>
            <a:ext cx="54835" cy="651595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5482BA7-4D6C-4C98-A6BD-D9D6C9A1AE49}"/>
              </a:ext>
            </a:extLst>
          </p:cNvPr>
          <p:cNvCxnSpPr/>
          <p:nvPr/>
        </p:nvCxnSpPr>
        <p:spPr>
          <a:xfrm flipV="1">
            <a:off x="6922467" y="2907035"/>
            <a:ext cx="62432" cy="629204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052587D-BD81-450C-91EF-7E620B86894D}"/>
              </a:ext>
            </a:extLst>
          </p:cNvPr>
          <p:cNvCxnSpPr/>
          <p:nvPr/>
        </p:nvCxnSpPr>
        <p:spPr>
          <a:xfrm flipH="1" flipV="1">
            <a:off x="7235536" y="2900959"/>
            <a:ext cx="275661" cy="648802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412" y="3957586"/>
            <a:ext cx="2099188" cy="95588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323" y="3779450"/>
            <a:ext cx="2966605" cy="1312152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E8C63284-68B7-45F8-ACE5-E8F5F90BB7E3}"/>
              </a:ext>
            </a:extLst>
          </p:cNvPr>
          <p:cNvSpPr/>
          <p:nvPr/>
        </p:nvSpPr>
        <p:spPr>
          <a:xfrm>
            <a:off x="6984899" y="4280810"/>
            <a:ext cx="1460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原</a:t>
            </a:r>
            <a:r>
              <a:rPr kumimoji="1" lang="en-US" altLang="zh-CN" dirty="0"/>
              <a:t>Data frame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883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Pandas</a:t>
            </a:r>
            <a:r>
              <a:rPr kumimoji="1" lang="zh-CN" altLang="en-US" dirty="0"/>
              <a:t>实例</a:t>
            </a:r>
            <a:endParaRPr kumimoji="1" lang="en-US" altLang="zh-CN" dirty="0"/>
          </a:p>
          <a:p>
            <a:pPr lvl="1"/>
            <a:r>
              <a:rPr lang="zh-CN" altLang="en-US" sz="1400" b="1" dirty="0"/>
              <a:t>绘图</a:t>
            </a:r>
          </a:p>
          <a:p>
            <a:pPr lvl="1"/>
            <a:r>
              <a:rPr lang="zh-CN" altLang="en-US" sz="1400" dirty="0"/>
              <a:t>我们可以使用</a:t>
            </a:r>
            <a:r>
              <a:rPr lang="en-US" altLang="zh-CN" sz="1400" dirty="0"/>
              <a:t>matplotlib</a:t>
            </a:r>
            <a:r>
              <a:rPr lang="zh-CN" altLang="en-US" sz="1400" dirty="0"/>
              <a:t>对</a:t>
            </a:r>
            <a:r>
              <a:rPr lang="en-US" altLang="zh-CN" sz="1400" dirty="0"/>
              <a:t>pandas</a:t>
            </a:r>
            <a:r>
              <a:rPr lang="zh-CN" altLang="en-US" sz="1400" dirty="0"/>
              <a:t>数据进行可视化。下面展示了两个实例，第一个实例显示了一个</a:t>
            </a:r>
            <a:r>
              <a:rPr lang="en-US" altLang="zh-CN" sz="1400" dirty="0"/>
              <a:t>Series</a:t>
            </a:r>
            <a:r>
              <a:rPr lang="zh-CN" altLang="en-US" sz="1400" dirty="0"/>
              <a:t>，该序列是从</a:t>
            </a:r>
            <a:r>
              <a:rPr lang="en-US" altLang="zh-CN" sz="1400" dirty="0"/>
              <a:t>2000</a:t>
            </a:r>
            <a:r>
              <a:rPr lang="zh-CN" altLang="en-US" sz="1400" dirty="0"/>
              <a:t>年</a:t>
            </a:r>
            <a:r>
              <a:rPr lang="en-US" altLang="zh-CN" sz="1400" dirty="0"/>
              <a:t>1</a:t>
            </a:r>
            <a:r>
              <a:rPr lang="zh-CN" altLang="en-US" sz="1400" dirty="0"/>
              <a:t>月</a:t>
            </a:r>
            <a:r>
              <a:rPr lang="en-US" altLang="zh-CN" sz="1400" dirty="0"/>
              <a:t>1</a:t>
            </a:r>
            <a:r>
              <a:rPr lang="zh-CN" altLang="en-US" sz="1400" dirty="0"/>
              <a:t>日开始</a:t>
            </a:r>
            <a:r>
              <a:rPr lang="en-US" altLang="zh-CN" sz="1400" dirty="0"/>
              <a:t>1000</a:t>
            </a:r>
            <a:r>
              <a:rPr lang="zh-CN" altLang="en-US" sz="1400" dirty="0"/>
              <a:t>天的随机数序列；第二个实例，显示了一个</a:t>
            </a:r>
            <a:r>
              <a:rPr lang="en-US" altLang="zh-CN" sz="1400" dirty="0"/>
              <a:t>DataFrame</a:t>
            </a:r>
            <a:r>
              <a:rPr lang="zh-CN" altLang="en-US" sz="1400" dirty="0"/>
              <a:t>，它使用的行标签和第一个实例的行标签是一样的</a:t>
            </a:r>
            <a:endParaRPr kumimoji="1" lang="en-US" altLang="zh-CN" dirty="0"/>
          </a:p>
        </p:txBody>
      </p:sp>
      <p:sp>
        <p:nvSpPr>
          <p:cNvPr id="6" name="箭头: 左 14">
            <a:extLst>
              <a:ext uri="{FF2B5EF4-FFF2-40B4-BE49-F238E27FC236}">
                <a16:creationId xmlns:a16="http://schemas.microsoft.com/office/drawing/2014/main" id="{BE9F3716-F408-4489-BC00-E57B321A0E5C}"/>
              </a:ext>
            </a:extLst>
          </p:cNvPr>
          <p:cNvSpPr/>
          <p:nvPr/>
        </p:nvSpPr>
        <p:spPr>
          <a:xfrm rot="19701051">
            <a:off x="2204574" y="2618825"/>
            <a:ext cx="1178313" cy="5018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392" y="2250746"/>
            <a:ext cx="5203299" cy="254057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4" y="2238339"/>
            <a:ext cx="2150918" cy="145132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603" y="3730157"/>
            <a:ext cx="1748806" cy="119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6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053" y="2113190"/>
            <a:ext cx="4056784" cy="160069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Pandas</a:t>
            </a:r>
            <a:r>
              <a:rPr kumimoji="1" lang="zh-CN" altLang="en-US" dirty="0"/>
              <a:t>实例</a:t>
            </a:r>
            <a:endParaRPr kumimoji="1" lang="en-US" altLang="zh-CN" dirty="0"/>
          </a:p>
          <a:p>
            <a:pPr lvl="1"/>
            <a:r>
              <a:rPr lang="zh-CN" altLang="en-US" sz="1400" b="1" dirty="0"/>
              <a:t>文件读</a:t>
            </a:r>
            <a:r>
              <a:rPr lang="en-US" altLang="zh-CN" sz="1400" b="1" dirty="0"/>
              <a:t>/</a:t>
            </a:r>
            <a:r>
              <a:rPr lang="zh-CN" altLang="en-US" sz="1400" b="1" dirty="0"/>
              <a:t>写</a:t>
            </a:r>
          </a:p>
          <a:p>
            <a:pPr lvl="1"/>
            <a:r>
              <a:rPr lang="zh-CN" altLang="en-US" sz="1400" dirty="0"/>
              <a:t>利用</a:t>
            </a:r>
            <a:r>
              <a:rPr lang="en-US" altLang="zh-CN" sz="1400" dirty="0"/>
              <a:t>pandas</a:t>
            </a:r>
            <a:r>
              <a:rPr lang="zh-CN" altLang="en-US" sz="1400" dirty="0"/>
              <a:t>提供的函数，我们可以把数据保存到文件中，也可以从文件中读取数据；</a:t>
            </a:r>
            <a:r>
              <a:rPr lang="en-US" altLang="zh-CN" sz="1400" dirty="0"/>
              <a:t>Pandas</a:t>
            </a:r>
            <a:r>
              <a:rPr lang="zh-CN" altLang="en-US" sz="1400" dirty="0"/>
              <a:t>支持的数据文件格式，包括</a:t>
            </a:r>
            <a:r>
              <a:rPr lang="en-US" altLang="zh-CN" sz="1400" dirty="0"/>
              <a:t>CSV</a:t>
            </a:r>
            <a:r>
              <a:rPr lang="zh-CN" altLang="en-US" sz="1400" dirty="0"/>
              <a:t>、</a:t>
            </a:r>
            <a:r>
              <a:rPr lang="en-US" altLang="zh-CN" sz="1400" dirty="0"/>
              <a:t>HDF5</a:t>
            </a:r>
            <a:r>
              <a:rPr lang="zh-CN" altLang="en-US" sz="1400" dirty="0"/>
              <a:t>、</a:t>
            </a:r>
            <a:r>
              <a:rPr lang="en-US" altLang="zh-CN" sz="1400" dirty="0"/>
              <a:t>Excel</a:t>
            </a:r>
            <a:r>
              <a:rPr lang="zh-CN" altLang="en-US" sz="1400" dirty="0"/>
              <a:t>等</a:t>
            </a:r>
            <a:endParaRPr kumimoji="1" lang="en-US" altLang="zh-CN" sz="1400" dirty="0"/>
          </a:p>
        </p:txBody>
      </p:sp>
      <p:sp>
        <p:nvSpPr>
          <p:cNvPr id="4" name="箭头: 左 14">
            <a:extLst>
              <a:ext uri="{FF2B5EF4-FFF2-40B4-BE49-F238E27FC236}">
                <a16:creationId xmlns:a16="http://schemas.microsoft.com/office/drawing/2014/main" id="{BE9F3716-F408-4489-BC00-E57B321A0E5C}"/>
              </a:ext>
            </a:extLst>
          </p:cNvPr>
          <p:cNvSpPr/>
          <p:nvPr/>
        </p:nvSpPr>
        <p:spPr>
          <a:xfrm rot="19701051">
            <a:off x="7397153" y="3009237"/>
            <a:ext cx="1178313" cy="5018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046B525-6D34-4BD0-A474-4DE64503DCAF}"/>
              </a:ext>
            </a:extLst>
          </p:cNvPr>
          <p:cNvSpPr/>
          <p:nvPr/>
        </p:nvSpPr>
        <p:spPr>
          <a:xfrm>
            <a:off x="613312" y="2386934"/>
            <a:ext cx="2446695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 err="1"/>
              <a:t>Dataframe</a:t>
            </a:r>
            <a:r>
              <a:rPr lang="zh-CN" altLang="en-US" dirty="0"/>
              <a:t>数据，前</a:t>
            </a:r>
            <a:r>
              <a:rPr lang="en-US" altLang="zh-CN" dirty="0"/>
              <a:t>5</a:t>
            </a:r>
            <a:r>
              <a:rPr lang="zh-CN" altLang="en-US" dirty="0"/>
              <a:t>行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136" y="3851852"/>
            <a:ext cx="2393864" cy="76632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410" y="2931753"/>
            <a:ext cx="3730947" cy="9933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8646" y="3994103"/>
            <a:ext cx="3184814" cy="831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</p:pic>
      <p:sp>
        <p:nvSpPr>
          <p:cNvPr id="12" name="矩形 11"/>
          <p:cNvSpPr/>
          <p:nvPr/>
        </p:nvSpPr>
        <p:spPr>
          <a:xfrm>
            <a:off x="6984448" y="4618180"/>
            <a:ext cx="82105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数据</a:t>
            </a:r>
          </a:p>
        </p:txBody>
      </p:sp>
      <p:sp>
        <p:nvSpPr>
          <p:cNvPr id="13" name="矩形 12"/>
          <p:cNvSpPr/>
          <p:nvPr/>
        </p:nvSpPr>
        <p:spPr>
          <a:xfrm>
            <a:off x="2237587" y="4676934"/>
            <a:ext cx="1175835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/>
              <a:t>2.CSV</a:t>
            </a:r>
            <a:r>
              <a:rPr lang="zh-CN" altLang="en-US" dirty="0"/>
              <a:t>文件</a:t>
            </a:r>
          </a:p>
        </p:txBody>
      </p:sp>
      <p:sp>
        <p:nvSpPr>
          <p:cNvPr id="14" name="矩形 13"/>
          <p:cNvSpPr/>
          <p:nvPr/>
        </p:nvSpPr>
        <p:spPr>
          <a:xfrm>
            <a:off x="613312" y="3925118"/>
            <a:ext cx="128272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恢复数据</a:t>
            </a:r>
          </a:p>
        </p:txBody>
      </p:sp>
    </p:spTree>
    <p:extLst>
      <p:ext uri="{BB962C8B-B14F-4D97-AF65-F5344CB8AC3E}">
        <p14:creationId xmlns:p14="http://schemas.microsoft.com/office/powerpoint/2010/main" val="260604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106360"/>
            <a:ext cx="4023234" cy="143567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Pandas</a:t>
            </a:r>
            <a:r>
              <a:rPr kumimoji="1" lang="zh-CN" altLang="en-US" dirty="0"/>
              <a:t>实例</a:t>
            </a:r>
            <a:endParaRPr kumimoji="1" lang="en-US" altLang="zh-CN" dirty="0"/>
          </a:p>
          <a:p>
            <a:pPr lvl="1"/>
            <a:r>
              <a:rPr lang="zh-CN" altLang="en-US" sz="1400" b="1" dirty="0"/>
              <a:t>文件读</a:t>
            </a:r>
            <a:r>
              <a:rPr lang="en-US" altLang="zh-CN" sz="1400" b="1" dirty="0"/>
              <a:t>/</a:t>
            </a:r>
            <a:r>
              <a:rPr lang="zh-CN" altLang="en-US" sz="1400" b="1" dirty="0"/>
              <a:t>写</a:t>
            </a:r>
          </a:p>
          <a:p>
            <a:pPr lvl="1"/>
            <a:r>
              <a:rPr lang="zh-CN" altLang="en-US" sz="1400" dirty="0"/>
              <a:t>利用</a:t>
            </a:r>
            <a:r>
              <a:rPr lang="en-US" altLang="zh-CN" sz="1400" dirty="0"/>
              <a:t>pandas</a:t>
            </a:r>
            <a:r>
              <a:rPr lang="zh-CN" altLang="en-US" sz="1400" dirty="0"/>
              <a:t>提供的函数，我们可以把数据保存到文件中，也可以从文件中读取数据。</a:t>
            </a:r>
            <a:r>
              <a:rPr lang="en-US" altLang="zh-CN" sz="1400" dirty="0"/>
              <a:t>Pandas</a:t>
            </a:r>
            <a:r>
              <a:rPr lang="zh-CN" altLang="en-US" sz="1400" dirty="0"/>
              <a:t>支持的数据文件格式，包括</a:t>
            </a:r>
            <a:r>
              <a:rPr lang="en-US" altLang="zh-CN" sz="1400" dirty="0"/>
              <a:t>CSV</a:t>
            </a:r>
            <a:r>
              <a:rPr lang="zh-CN" altLang="en-US" sz="1400" dirty="0"/>
              <a:t>、</a:t>
            </a:r>
            <a:r>
              <a:rPr lang="en-US" altLang="zh-CN" sz="1400" dirty="0"/>
              <a:t>HDF5</a:t>
            </a:r>
            <a:r>
              <a:rPr lang="zh-CN" altLang="en-US" sz="1400" dirty="0"/>
              <a:t>、</a:t>
            </a:r>
            <a:r>
              <a:rPr lang="en-US" altLang="zh-CN" sz="1400" dirty="0"/>
              <a:t>Excel</a:t>
            </a:r>
            <a:r>
              <a:rPr lang="zh-CN" altLang="en-US" sz="1400" dirty="0"/>
              <a:t>等</a:t>
            </a:r>
            <a:endParaRPr kumimoji="1" lang="en-US" altLang="zh-CN" sz="1400" dirty="0"/>
          </a:p>
        </p:txBody>
      </p:sp>
      <p:sp>
        <p:nvSpPr>
          <p:cNvPr id="7" name="箭头: 左 14">
            <a:extLst>
              <a:ext uri="{FF2B5EF4-FFF2-40B4-BE49-F238E27FC236}">
                <a16:creationId xmlns:a16="http://schemas.microsoft.com/office/drawing/2014/main" id="{BE9F3716-F408-4489-BC00-E57B321A0E5C}"/>
              </a:ext>
            </a:extLst>
          </p:cNvPr>
          <p:cNvSpPr/>
          <p:nvPr/>
        </p:nvSpPr>
        <p:spPr>
          <a:xfrm rot="19701051">
            <a:off x="7464455" y="3059477"/>
            <a:ext cx="1178313" cy="5018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427" y="3808449"/>
            <a:ext cx="2970934" cy="94770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035" y="2894555"/>
            <a:ext cx="4176280" cy="149152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492CDFE0-253E-4BEE-BD89-D4358D72DF93}"/>
              </a:ext>
            </a:extLst>
          </p:cNvPr>
          <p:cNvSpPr/>
          <p:nvPr/>
        </p:nvSpPr>
        <p:spPr>
          <a:xfrm>
            <a:off x="8067408" y="4531876"/>
            <a:ext cx="82105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数据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D6E18BE-F94B-4167-8DD1-839A1925F802}"/>
              </a:ext>
            </a:extLst>
          </p:cNvPr>
          <p:cNvSpPr/>
          <p:nvPr/>
        </p:nvSpPr>
        <p:spPr>
          <a:xfrm>
            <a:off x="2237587" y="4676934"/>
            <a:ext cx="1383712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/>
              <a:t>2. HDF5</a:t>
            </a:r>
            <a:r>
              <a:rPr lang="zh-CN" altLang="en-US" dirty="0"/>
              <a:t>文件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64656A6-BBD4-4E48-82F4-6362DADF928B}"/>
              </a:ext>
            </a:extLst>
          </p:cNvPr>
          <p:cNvSpPr/>
          <p:nvPr/>
        </p:nvSpPr>
        <p:spPr>
          <a:xfrm>
            <a:off x="457200" y="4443968"/>
            <a:ext cx="128272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恢复数据</a:t>
            </a:r>
          </a:p>
        </p:txBody>
      </p:sp>
    </p:spTree>
    <p:extLst>
      <p:ext uri="{BB962C8B-B14F-4D97-AF65-F5344CB8AC3E}">
        <p14:creationId xmlns:p14="http://schemas.microsoft.com/office/powerpoint/2010/main" val="192315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Pandas</a:t>
            </a:r>
            <a:r>
              <a:rPr kumimoji="1" lang="zh-CN" altLang="en-US" dirty="0"/>
              <a:t>实例</a:t>
            </a:r>
            <a:endParaRPr kumimoji="1" lang="en-US" altLang="zh-CN" dirty="0"/>
          </a:p>
          <a:p>
            <a:pPr lvl="1"/>
            <a:r>
              <a:rPr lang="zh-CN" altLang="en-US" sz="1400" b="1" dirty="0"/>
              <a:t>文件读</a:t>
            </a:r>
            <a:r>
              <a:rPr lang="en-US" altLang="zh-CN" sz="1400" b="1" dirty="0"/>
              <a:t>/</a:t>
            </a:r>
            <a:r>
              <a:rPr lang="zh-CN" altLang="en-US" sz="1400" b="1" dirty="0"/>
              <a:t>写</a:t>
            </a:r>
          </a:p>
          <a:p>
            <a:pPr lvl="1"/>
            <a:r>
              <a:rPr lang="zh-CN" altLang="en-US" sz="1400" dirty="0"/>
              <a:t>利用</a:t>
            </a:r>
            <a:r>
              <a:rPr lang="en-US" altLang="zh-CN" sz="1400" dirty="0"/>
              <a:t>pandas</a:t>
            </a:r>
            <a:r>
              <a:rPr lang="zh-CN" altLang="en-US" sz="1400" dirty="0"/>
              <a:t>提供的函数，我们可以把数据保存到文件中，也可以从文件中读取数据。</a:t>
            </a:r>
            <a:r>
              <a:rPr lang="en-US" altLang="zh-CN" sz="1400" dirty="0"/>
              <a:t>Pandas</a:t>
            </a:r>
            <a:r>
              <a:rPr lang="zh-CN" altLang="en-US" sz="1400" dirty="0"/>
              <a:t>支持的数据文件格式，包括</a:t>
            </a:r>
            <a:r>
              <a:rPr lang="en-US" altLang="zh-CN" sz="1400" dirty="0"/>
              <a:t>CSV</a:t>
            </a:r>
            <a:r>
              <a:rPr lang="zh-CN" altLang="en-US" sz="1400" dirty="0"/>
              <a:t>、</a:t>
            </a:r>
            <a:r>
              <a:rPr lang="en-US" altLang="zh-CN" sz="1400" dirty="0"/>
              <a:t>HDF5</a:t>
            </a:r>
            <a:r>
              <a:rPr lang="zh-CN" altLang="en-US" sz="1400" dirty="0"/>
              <a:t>、</a:t>
            </a:r>
            <a:r>
              <a:rPr lang="en-US" altLang="zh-CN" sz="1400" dirty="0"/>
              <a:t>Excel</a:t>
            </a:r>
            <a:r>
              <a:rPr lang="zh-CN" altLang="en-US" sz="1400" dirty="0"/>
              <a:t>等</a:t>
            </a:r>
            <a:endParaRPr kumimoji="1" lang="en-US" altLang="zh-CN" sz="1400" dirty="0"/>
          </a:p>
        </p:txBody>
      </p:sp>
      <p:sp>
        <p:nvSpPr>
          <p:cNvPr id="7" name="箭头: 左 14">
            <a:extLst>
              <a:ext uri="{FF2B5EF4-FFF2-40B4-BE49-F238E27FC236}">
                <a16:creationId xmlns:a16="http://schemas.microsoft.com/office/drawing/2014/main" id="{BE9F3716-F408-4489-BC00-E57B321A0E5C}"/>
              </a:ext>
            </a:extLst>
          </p:cNvPr>
          <p:cNvSpPr/>
          <p:nvPr/>
        </p:nvSpPr>
        <p:spPr>
          <a:xfrm rot="19701051">
            <a:off x="2851660" y="2138372"/>
            <a:ext cx="1178313" cy="5018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054" y="2048087"/>
            <a:ext cx="4137746" cy="133675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643" y="3473968"/>
            <a:ext cx="3526414" cy="115380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33" y="3384838"/>
            <a:ext cx="3776366" cy="104092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1B1ACA5-333F-44D3-AF13-2B98C6C980C4}"/>
              </a:ext>
            </a:extLst>
          </p:cNvPr>
          <p:cNvSpPr/>
          <p:nvPr/>
        </p:nvSpPr>
        <p:spPr>
          <a:xfrm>
            <a:off x="8067408" y="4531876"/>
            <a:ext cx="82105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数据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E2791ED-0A5B-4453-A3ED-4CEEC51C83C0}"/>
              </a:ext>
            </a:extLst>
          </p:cNvPr>
          <p:cNvSpPr/>
          <p:nvPr/>
        </p:nvSpPr>
        <p:spPr>
          <a:xfrm>
            <a:off x="2811698" y="4627772"/>
            <a:ext cx="1383712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/>
              <a:t>2. Excel</a:t>
            </a:r>
            <a:r>
              <a:rPr lang="zh-CN" altLang="en-US" dirty="0"/>
              <a:t>文件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4645106-0199-4E64-9065-D710D3995006}"/>
              </a:ext>
            </a:extLst>
          </p:cNvPr>
          <p:cNvSpPr/>
          <p:nvPr/>
        </p:nvSpPr>
        <p:spPr>
          <a:xfrm>
            <a:off x="457200" y="4443968"/>
            <a:ext cx="128272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恢复数据</a:t>
            </a:r>
          </a:p>
        </p:txBody>
      </p:sp>
    </p:spTree>
    <p:extLst>
      <p:ext uri="{BB962C8B-B14F-4D97-AF65-F5344CB8AC3E}">
        <p14:creationId xmlns:p14="http://schemas.microsoft.com/office/powerpoint/2010/main" val="15022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1800" dirty="0"/>
              <a:t>pandas</a:t>
            </a:r>
            <a:r>
              <a:rPr lang="zh-CN" altLang="zh-CN" sz="1800" dirty="0"/>
              <a:t>的功能，包括，</a:t>
            </a:r>
            <a:endParaRPr lang="en-US" altLang="zh-CN" sz="1800" dirty="0"/>
          </a:p>
          <a:p>
            <a:pPr lvl="1" algn="just"/>
            <a:r>
              <a:rPr lang="en-US" altLang="zh-CN" sz="1600" dirty="0"/>
              <a:t>(1) </a:t>
            </a:r>
            <a:r>
              <a:rPr lang="zh-CN" altLang="zh-CN" sz="1600" dirty="0"/>
              <a:t>处理数据的缺失值</a:t>
            </a:r>
            <a:r>
              <a:rPr lang="en-US" altLang="zh-CN" sz="1600" dirty="0"/>
              <a:t>(Missing Data)</a:t>
            </a:r>
            <a:r>
              <a:rPr lang="zh-CN" altLang="zh-CN" sz="1600" dirty="0"/>
              <a:t>，包括浮点数和非浮点数的缺失值</a:t>
            </a:r>
            <a:endParaRPr lang="en-US" altLang="zh-CN" sz="1600" dirty="0"/>
          </a:p>
          <a:p>
            <a:pPr lvl="1" algn="just"/>
            <a:r>
              <a:rPr lang="en-US" altLang="zh-CN" sz="1600" dirty="0"/>
              <a:t>(2) </a:t>
            </a:r>
            <a:r>
              <a:rPr lang="zh-CN" altLang="zh-CN" sz="1600" dirty="0"/>
              <a:t>动态扩展性，用户可以插入或者删除</a:t>
            </a:r>
            <a:r>
              <a:rPr lang="en-US" altLang="zh-CN" sz="1600" dirty="0"/>
              <a:t>DataFrame</a:t>
            </a:r>
            <a:r>
              <a:rPr lang="zh-CN" altLang="zh-CN" sz="1600" dirty="0"/>
              <a:t>数据结构的列</a:t>
            </a:r>
            <a:endParaRPr lang="en-US" altLang="zh-CN" sz="1600" dirty="0"/>
          </a:p>
          <a:p>
            <a:pPr lvl="1" algn="just"/>
            <a:r>
              <a:rPr lang="en-US" altLang="zh-CN" sz="1600" dirty="0"/>
              <a:t>(3)</a:t>
            </a:r>
            <a:r>
              <a:rPr lang="zh-CN" altLang="zh-CN" sz="1600" dirty="0"/>
              <a:t>数据对齐</a:t>
            </a:r>
            <a:r>
              <a:rPr lang="en-US" altLang="zh-CN" sz="1600" dirty="0"/>
              <a:t>(Data Alignment)</a:t>
            </a:r>
            <a:r>
              <a:rPr lang="zh-CN" altLang="zh-CN" sz="1600" dirty="0"/>
              <a:t>：用户可以把数据对象对齐到标签</a:t>
            </a:r>
            <a:r>
              <a:rPr lang="en-US" altLang="zh-CN" sz="1600" dirty="0"/>
              <a:t>(Label)</a:t>
            </a:r>
            <a:r>
              <a:rPr lang="zh-CN" altLang="zh-CN" sz="1600" dirty="0"/>
              <a:t>，或者由</a:t>
            </a:r>
            <a:r>
              <a:rPr lang="en-US" altLang="zh-CN" sz="1600" dirty="0"/>
              <a:t>Series</a:t>
            </a:r>
            <a:r>
              <a:rPr lang="zh-CN" altLang="zh-CN" sz="1600" dirty="0"/>
              <a:t>、</a:t>
            </a:r>
            <a:r>
              <a:rPr lang="en-US" altLang="zh-CN" sz="1600" dirty="0"/>
              <a:t>DataFrame</a:t>
            </a:r>
            <a:r>
              <a:rPr lang="zh-CN" altLang="zh-CN" sz="1600" dirty="0"/>
              <a:t>等数据结构自行对齐</a:t>
            </a:r>
            <a:endParaRPr lang="en-US" altLang="zh-CN" sz="1600" dirty="0"/>
          </a:p>
          <a:p>
            <a:pPr lvl="1" algn="just"/>
            <a:r>
              <a:rPr lang="en-US" altLang="zh-CN" sz="1600" dirty="0"/>
              <a:t>(3) </a:t>
            </a:r>
            <a:r>
              <a:rPr lang="zh-CN" altLang="zh-CN" sz="1600" dirty="0"/>
              <a:t>分组聚集功能</a:t>
            </a:r>
            <a:r>
              <a:rPr lang="en-US" altLang="zh-CN" sz="1600" dirty="0"/>
              <a:t>(Group by and Aggregation)</a:t>
            </a:r>
          </a:p>
          <a:p>
            <a:pPr lvl="1" algn="just"/>
            <a:r>
              <a:rPr lang="en-US" altLang="zh-CN" sz="1600" dirty="0"/>
              <a:t>(4) </a:t>
            </a:r>
            <a:r>
              <a:rPr lang="zh-CN" altLang="zh-CN" sz="1600" dirty="0"/>
              <a:t>把其它</a:t>
            </a:r>
            <a:r>
              <a:rPr lang="en-US" altLang="zh-CN" sz="1600" dirty="0"/>
              <a:t>numpy</a:t>
            </a:r>
            <a:r>
              <a:rPr lang="zh-CN" altLang="zh-CN" sz="1600" dirty="0"/>
              <a:t>等第三方库的数据结构转换成</a:t>
            </a:r>
            <a:r>
              <a:rPr lang="en-US" altLang="zh-CN" sz="1600" dirty="0"/>
              <a:t>DataFrame</a:t>
            </a:r>
            <a:r>
              <a:rPr lang="zh-CN" altLang="zh-CN" sz="1600" dirty="0"/>
              <a:t>的功能</a:t>
            </a:r>
            <a:endParaRPr lang="en-US" altLang="zh-CN" sz="1600" dirty="0"/>
          </a:p>
          <a:p>
            <a:pPr lvl="1" algn="just"/>
            <a:r>
              <a:rPr lang="en-US" altLang="zh-CN" sz="1600" dirty="0"/>
              <a:t>(5) </a:t>
            </a:r>
            <a:r>
              <a:rPr lang="zh-CN" altLang="zh-CN" sz="1600" dirty="0"/>
              <a:t>数据转换</a:t>
            </a:r>
            <a:r>
              <a:rPr lang="en-US" altLang="zh-CN" sz="1600" dirty="0"/>
              <a:t>(Transformation)</a:t>
            </a:r>
          </a:p>
          <a:p>
            <a:pPr lvl="1" algn="just"/>
            <a:r>
              <a:rPr lang="en-US" altLang="zh-CN" sz="1600" dirty="0"/>
              <a:t>(6) </a:t>
            </a:r>
            <a:r>
              <a:rPr lang="zh-CN" altLang="zh-CN" sz="1600" dirty="0"/>
              <a:t>数据集的合并</a:t>
            </a:r>
            <a:r>
              <a:rPr lang="en-US" altLang="zh-CN" sz="1600" dirty="0"/>
              <a:t>(Merging)</a:t>
            </a:r>
            <a:r>
              <a:rPr lang="zh-CN" altLang="zh-CN" sz="1600" dirty="0"/>
              <a:t>和连接</a:t>
            </a:r>
            <a:r>
              <a:rPr lang="en-US" altLang="zh-CN" sz="1600" dirty="0"/>
              <a:t>(Joining)</a:t>
            </a:r>
            <a:endParaRPr lang="en-US" altLang="zh-CN" sz="1200" dirty="0"/>
          </a:p>
          <a:p>
            <a:pPr lvl="1" algn="just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0470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1800" dirty="0"/>
              <a:t>pandas</a:t>
            </a:r>
            <a:r>
              <a:rPr lang="zh-CN" altLang="zh-CN" sz="1800" dirty="0"/>
              <a:t>的功能，包括，</a:t>
            </a:r>
            <a:endParaRPr lang="en-US" altLang="zh-CN" sz="1800" dirty="0"/>
          </a:p>
          <a:p>
            <a:pPr lvl="1" algn="just"/>
            <a:r>
              <a:rPr lang="en-US" altLang="zh-CN" sz="1600" dirty="0"/>
              <a:t>(7) </a:t>
            </a:r>
            <a:r>
              <a:rPr lang="zh-CN" altLang="zh-CN" sz="1600" dirty="0"/>
              <a:t>从</a:t>
            </a:r>
            <a:r>
              <a:rPr lang="en-US" altLang="zh-CN" sz="1600" dirty="0"/>
              <a:t>CSV</a:t>
            </a:r>
            <a:r>
              <a:rPr lang="zh-CN" altLang="zh-CN" sz="1600" dirty="0"/>
              <a:t>文件、</a:t>
            </a:r>
            <a:r>
              <a:rPr lang="en-US" altLang="zh-CN" sz="1600" dirty="0"/>
              <a:t>Excel</a:t>
            </a:r>
            <a:r>
              <a:rPr lang="zh-CN" altLang="zh-CN" sz="1600" dirty="0"/>
              <a:t>文件、数据库进行装载数据，把数据保存到</a:t>
            </a:r>
            <a:r>
              <a:rPr lang="en-US" altLang="zh-CN" sz="1600" dirty="0"/>
              <a:t>HDF5</a:t>
            </a:r>
            <a:r>
              <a:rPr lang="zh-CN" altLang="zh-CN" sz="1600" dirty="0"/>
              <a:t>格式的文件，以及从</a:t>
            </a:r>
            <a:r>
              <a:rPr lang="en-US" altLang="zh-CN" sz="1600" dirty="0"/>
              <a:t>HDF5</a:t>
            </a:r>
            <a:r>
              <a:rPr lang="zh-CN" altLang="zh-CN" sz="1600" dirty="0"/>
              <a:t>格式的文件装载数据</a:t>
            </a:r>
            <a:endParaRPr lang="en-US" altLang="zh-CN" sz="1600" dirty="0"/>
          </a:p>
          <a:p>
            <a:pPr lvl="1" algn="just"/>
            <a:r>
              <a:rPr lang="en-US" altLang="zh-CN" sz="1600" dirty="0"/>
              <a:t>(8) </a:t>
            </a:r>
            <a:r>
              <a:rPr lang="zh-CN" altLang="zh-CN" sz="1600" dirty="0"/>
              <a:t>坐标轴的层次标签</a:t>
            </a:r>
            <a:r>
              <a:rPr lang="en-US" altLang="zh-CN" sz="1600" dirty="0"/>
              <a:t>(Hierarchical Labeling)</a:t>
            </a:r>
          </a:p>
          <a:p>
            <a:pPr lvl="1" algn="just"/>
            <a:r>
              <a:rPr lang="en-US" altLang="zh-CN" sz="1600" dirty="0"/>
              <a:t>(9) </a:t>
            </a:r>
            <a:r>
              <a:rPr lang="zh-CN" altLang="zh-CN" sz="1600" dirty="0"/>
              <a:t>数据透视表的旋转</a:t>
            </a:r>
            <a:r>
              <a:rPr lang="en-US" altLang="zh-CN" sz="1600" dirty="0"/>
              <a:t>(Pivoting)</a:t>
            </a:r>
            <a:r>
              <a:rPr lang="zh-CN" altLang="zh-CN" sz="1600" dirty="0"/>
              <a:t>、改变形状</a:t>
            </a:r>
            <a:r>
              <a:rPr lang="en-US" altLang="zh-CN" sz="1600" dirty="0"/>
              <a:t> (Reshaping)</a:t>
            </a:r>
          </a:p>
          <a:p>
            <a:pPr lvl="1" algn="just"/>
            <a:r>
              <a:rPr lang="en-US" altLang="zh-CN" sz="1600" dirty="0"/>
              <a:t>(10) </a:t>
            </a:r>
            <a:r>
              <a:rPr lang="zh-CN" altLang="zh-CN" sz="1600" dirty="0"/>
              <a:t>对大数据集进行基于标签的</a:t>
            </a:r>
            <a:r>
              <a:rPr lang="en-US" altLang="zh-CN" sz="1600" dirty="0"/>
              <a:t>(Label based)</a:t>
            </a:r>
            <a:r>
              <a:rPr lang="zh-CN" altLang="zh-CN" sz="1600" dirty="0"/>
              <a:t>数据切片</a:t>
            </a:r>
            <a:r>
              <a:rPr lang="en-US" altLang="zh-CN" sz="1600" dirty="0"/>
              <a:t>(Slicing)</a:t>
            </a:r>
            <a:r>
              <a:rPr lang="zh-CN" altLang="zh-CN" sz="1600" dirty="0"/>
              <a:t>、提取子集</a:t>
            </a:r>
            <a:r>
              <a:rPr lang="en-US" altLang="zh-CN" sz="1600" dirty="0"/>
              <a:t>(Sub Setting)</a:t>
            </a:r>
            <a:r>
              <a:rPr lang="zh-CN" altLang="zh-CN" sz="1600" dirty="0"/>
              <a:t>、建立和使用索引</a:t>
            </a:r>
            <a:r>
              <a:rPr lang="en-US" altLang="zh-CN" sz="1600" dirty="0"/>
              <a:t>(Fancy Indexing)</a:t>
            </a:r>
          </a:p>
          <a:p>
            <a:pPr lvl="1" algn="just"/>
            <a:r>
              <a:rPr lang="en-US" altLang="zh-CN" sz="1600" dirty="0"/>
              <a:t>(11) pandas</a:t>
            </a:r>
            <a:r>
              <a:rPr lang="zh-CN" altLang="zh-CN" sz="1600" dirty="0"/>
              <a:t>还提供面向时间序列数据处理的一些特殊功能，比如时间频率转换、移动窗口上的统计值计算、移动窗口上的线性回归、序列的前移和后移</a:t>
            </a:r>
            <a:r>
              <a:rPr lang="en-US" altLang="zh-CN" sz="1600" dirty="0"/>
              <a:t>(Shifting and Lagging)</a:t>
            </a:r>
            <a:r>
              <a:rPr lang="zh-CN" altLang="zh-CN" sz="1600" dirty="0"/>
              <a:t>、生成数据范围比如生成时间范围</a:t>
            </a:r>
            <a:r>
              <a:rPr lang="en-US" altLang="zh-CN" sz="1600" dirty="0"/>
              <a:t>(Date Range Generation)</a:t>
            </a:r>
            <a:r>
              <a:rPr lang="zh-CN" altLang="zh-CN" sz="1600" dirty="0"/>
              <a:t>等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868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89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Pandas</a:t>
            </a:r>
            <a:r>
              <a:rPr kumimoji="1" lang="zh-CN" altLang="en-US" dirty="0"/>
              <a:t>实例</a:t>
            </a:r>
            <a:endParaRPr kumimoji="1" lang="en-US" altLang="zh-CN" dirty="0"/>
          </a:p>
          <a:p>
            <a:pPr lvl="1"/>
            <a:r>
              <a:rPr lang="zh-CN" altLang="zh-CN" sz="1400" b="1" dirty="0"/>
              <a:t>创建</a:t>
            </a:r>
            <a:r>
              <a:rPr lang="en-US" altLang="zh-CN" sz="1400" b="1" dirty="0"/>
              <a:t>Series</a:t>
            </a:r>
            <a:endParaRPr lang="zh-CN" altLang="zh-CN" sz="1400" dirty="0"/>
          </a:p>
          <a:p>
            <a:pPr lvl="1"/>
            <a:r>
              <a:rPr lang="zh-CN" altLang="zh-CN" sz="1400" dirty="0"/>
              <a:t>下面的实例，创建了一个</a:t>
            </a:r>
            <a:r>
              <a:rPr lang="en-US" altLang="zh-CN" sz="1400" dirty="0"/>
              <a:t>Series</a:t>
            </a:r>
            <a:r>
              <a:rPr lang="zh-CN" altLang="zh-CN" sz="1400" dirty="0"/>
              <a:t>，然后把它打印出来</a:t>
            </a:r>
            <a:endParaRPr lang="en-US" altLang="zh-CN" sz="1400" dirty="0"/>
          </a:p>
          <a:p>
            <a:pPr lvl="1"/>
            <a:r>
              <a:rPr lang="en-US" altLang="zh-CN" sz="1400" dirty="0" err="1"/>
              <a:t>NaN</a:t>
            </a:r>
            <a:r>
              <a:rPr lang="zh-CN" altLang="zh-CN" sz="1400" dirty="0"/>
              <a:t>表示</a:t>
            </a:r>
            <a:r>
              <a:rPr lang="en-US" altLang="zh-CN" sz="1400" dirty="0"/>
              <a:t>Not a Number</a:t>
            </a:r>
            <a:r>
              <a:rPr lang="zh-CN" altLang="zh-CN" sz="1400" dirty="0"/>
              <a:t>，即不是一个有效数值</a:t>
            </a:r>
            <a:endParaRPr kumimoji="1" lang="en-US" altLang="zh-CN" dirty="0"/>
          </a:p>
        </p:txBody>
      </p:sp>
      <p:sp>
        <p:nvSpPr>
          <p:cNvPr id="6" name="箭头: 左 5">
            <a:extLst>
              <a:ext uri="{FF2B5EF4-FFF2-40B4-BE49-F238E27FC236}">
                <a16:creationId xmlns:a16="http://schemas.microsoft.com/office/drawing/2014/main" id="{803FFA77-EE24-409C-B3BF-F9C39547906F}"/>
              </a:ext>
            </a:extLst>
          </p:cNvPr>
          <p:cNvSpPr/>
          <p:nvPr/>
        </p:nvSpPr>
        <p:spPr>
          <a:xfrm rot="19701051">
            <a:off x="2509025" y="2320847"/>
            <a:ext cx="1178313" cy="5018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951" y="2062876"/>
            <a:ext cx="4236524" cy="173441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17" y="2930084"/>
            <a:ext cx="1827253" cy="1873513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280555" y="2712027"/>
            <a:ext cx="595745" cy="181148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1056409" y="2715491"/>
            <a:ext cx="613064" cy="18288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50539" y="2161947"/>
            <a:ext cx="646331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/>
              <a:t>标签</a:t>
            </a:r>
          </a:p>
        </p:txBody>
      </p:sp>
      <p:sp>
        <p:nvSpPr>
          <p:cNvPr id="12" name="矩形 11"/>
          <p:cNvSpPr/>
          <p:nvPr/>
        </p:nvSpPr>
        <p:spPr>
          <a:xfrm>
            <a:off x="1021993" y="2161947"/>
            <a:ext cx="646331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/>
              <a:t>数据</a:t>
            </a:r>
          </a:p>
        </p:txBody>
      </p:sp>
    </p:spTree>
    <p:extLst>
      <p:ext uri="{BB962C8B-B14F-4D97-AF65-F5344CB8AC3E}">
        <p14:creationId xmlns:p14="http://schemas.microsoft.com/office/powerpoint/2010/main" val="112045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Pandas</a:t>
            </a:r>
            <a:r>
              <a:rPr kumimoji="1" lang="zh-CN" altLang="en-US" dirty="0"/>
              <a:t>实例</a:t>
            </a:r>
            <a:endParaRPr kumimoji="1" lang="en-US" altLang="zh-CN" dirty="0"/>
          </a:p>
          <a:p>
            <a:pPr lvl="1"/>
            <a:r>
              <a:rPr lang="zh-CN" altLang="zh-CN" sz="1400" b="1" dirty="0"/>
              <a:t>创建</a:t>
            </a:r>
            <a:r>
              <a:rPr lang="en-US" altLang="zh-CN" sz="1400" b="1" dirty="0"/>
              <a:t>DataFrame</a:t>
            </a:r>
            <a:endParaRPr lang="zh-CN" altLang="zh-CN" sz="1400" dirty="0"/>
          </a:p>
          <a:p>
            <a:pPr lvl="1"/>
            <a:r>
              <a:rPr lang="zh-CN" altLang="zh-CN" sz="1400" dirty="0"/>
              <a:t>对于</a:t>
            </a:r>
            <a:r>
              <a:rPr lang="en-US" altLang="zh-CN" sz="1400" dirty="0"/>
              <a:t>DataFrame</a:t>
            </a:r>
            <a:r>
              <a:rPr lang="zh-CN" altLang="zh-CN" sz="1400" dirty="0"/>
              <a:t>来说，每一列的数据类型都是相同的</a:t>
            </a:r>
            <a:endParaRPr lang="en-US" altLang="zh-CN" sz="1400" dirty="0"/>
          </a:p>
          <a:p>
            <a:pPr lvl="2"/>
            <a:r>
              <a:rPr lang="zh-CN" altLang="zh-CN" sz="1200" dirty="0"/>
              <a:t>而不同的列可以是不同的数据类型</a:t>
            </a:r>
            <a:endParaRPr lang="en-US" altLang="zh-CN" sz="1200" dirty="0"/>
          </a:p>
          <a:p>
            <a:pPr lvl="2"/>
            <a:r>
              <a:rPr lang="zh-CN" altLang="zh-CN" sz="1200" dirty="0"/>
              <a:t>以</a:t>
            </a:r>
            <a:r>
              <a:rPr lang="en-US" altLang="zh-CN" sz="1200" dirty="0"/>
              <a:t>SQL</a:t>
            </a:r>
            <a:r>
              <a:rPr lang="zh-CN" altLang="zh-CN" sz="1200" dirty="0"/>
              <a:t>数据库表格进行类比，</a:t>
            </a:r>
            <a:r>
              <a:rPr lang="en-US" altLang="zh-CN" sz="1200" dirty="0"/>
              <a:t>DataFrame</a:t>
            </a:r>
            <a:r>
              <a:rPr lang="zh-CN" altLang="zh-CN" sz="1200" dirty="0"/>
              <a:t>中的每一行是一个记录，每一列则为一个字段，即记录的一个属性</a:t>
            </a:r>
          </a:p>
          <a:p>
            <a:pPr lvl="1"/>
            <a:r>
              <a:rPr lang="zh-CN" altLang="zh-CN" sz="1400" dirty="0"/>
              <a:t>下面的实例，首先创建了一个时间范围，然后基于这个时间范围创建了一个</a:t>
            </a:r>
            <a:r>
              <a:rPr lang="en-US" altLang="zh-CN" sz="1400" dirty="0"/>
              <a:t>DataFrame</a:t>
            </a:r>
            <a:r>
              <a:rPr lang="zh-CN" altLang="zh-CN" sz="1400" dirty="0"/>
              <a:t>，</a:t>
            </a:r>
            <a:r>
              <a:rPr lang="en-US" altLang="zh-CN" sz="1400" dirty="0"/>
              <a:t>DataFrame</a:t>
            </a:r>
            <a:r>
              <a:rPr lang="zh-CN" altLang="zh-CN" sz="1400" dirty="0"/>
              <a:t>的行标签即刚刚创建的时间范围，而列标签为</a:t>
            </a:r>
            <a:r>
              <a:rPr lang="en-US" altLang="zh-CN" sz="1400" dirty="0"/>
              <a:t>A</a:t>
            </a:r>
            <a:r>
              <a:rPr lang="zh-CN" altLang="zh-CN" sz="1400" dirty="0"/>
              <a:t>、</a:t>
            </a:r>
            <a:r>
              <a:rPr lang="en-US" altLang="zh-CN" sz="1400" dirty="0"/>
              <a:t>B</a:t>
            </a:r>
            <a:r>
              <a:rPr lang="zh-CN" altLang="zh-CN" sz="1400" dirty="0"/>
              <a:t>、</a:t>
            </a:r>
            <a:r>
              <a:rPr lang="en-US" altLang="zh-CN" sz="1400" dirty="0"/>
              <a:t>C</a:t>
            </a:r>
            <a:r>
              <a:rPr lang="zh-CN" altLang="zh-CN" sz="1400" dirty="0"/>
              <a:t>、</a:t>
            </a:r>
            <a:r>
              <a:rPr lang="en-US" altLang="zh-CN" sz="1400" dirty="0"/>
              <a:t>D</a:t>
            </a:r>
            <a:endParaRPr kumimoji="1" lang="en-US" altLang="zh-CN" sz="1400" dirty="0"/>
          </a:p>
        </p:txBody>
      </p:sp>
      <p:sp>
        <p:nvSpPr>
          <p:cNvPr id="4" name="箭头: 左 3">
            <a:extLst>
              <a:ext uri="{FF2B5EF4-FFF2-40B4-BE49-F238E27FC236}">
                <a16:creationId xmlns:a16="http://schemas.microsoft.com/office/drawing/2014/main" id="{D957AC22-873B-4775-BECE-B5189519F564}"/>
              </a:ext>
            </a:extLst>
          </p:cNvPr>
          <p:cNvSpPr/>
          <p:nvPr/>
        </p:nvSpPr>
        <p:spPr>
          <a:xfrm rot="19701051">
            <a:off x="3100439" y="2914268"/>
            <a:ext cx="664169" cy="5018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097" y="2887116"/>
            <a:ext cx="4838700" cy="102891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721895"/>
            <a:ext cx="3328553" cy="1079074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197427" y="3539836"/>
            <a:ext cx="900546" cy="133061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1281546" y="3508349"/>
            <a:ext cx="2355271" cy="35675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1139536" y="3893127"/>
            <a:ext cx="2486891" cy="104508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57467" y="3032244"/>
            <a:ext cx="87716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/>
              <a:t>行标签</a:t>
            </a:r>
          </a:p>
        </p:txBody>
      </p:sp>
      <p:sp>
        <p:nvSpPr>
          <p:cNvPr id="14" name="矩形 13"/>
          <p:cNvSpPr/>
          <p:nvPr/>
        </p:nvSpPr>
        <p:spPr>
          <a:xfrm>
            <a:off x="3709553" y="4398020"/>
            <a:ext cx="646331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/>
              <a:t>数据</a:t>
            </a:r>
          </a:p>
        </p:txBody>
      </p:sp>
      <p:sp>
        <p:nvSpPr>
          <p:cNvPr id="15" name="矩形 14"/>
          <p:cNvSpPr/>
          <p:nvPr/>
        </p:nvSpPr>
        <p:spPr>
          <a:xfrm>
            <a:off x="1819567" y="3022189"/>
            <a:ext cx="87716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/>
              <a:t>列标签</a:t>
            </a:r>
          </a:p>
        </p:txBody>
      </p:sp>
    </p:spTree>
    <p:extLst>
      <p:ext uri="{BB962C8B-B14F-4D97-AF65-F5344CB8AC3E}">
        <p14:creationId xmlns:p14="http://schemas.microsoft.com/office/powerpoint/2010/main" val="298384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111111111"/>
</p:tagLst>
</file>

<file path=ppt/theme/theme1.xml><?xml version="1.0" encoding="utf-8"?>
<a:theme xmlns:a="http://schemas.openxmlformats.org/drawingml/2006/main" name="清风素材 https://12sc.taobao.com/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6868</TotalTime>
  <Words>2772</Words>
  <Application>Microsoft Office PowerPoint</Application>
  <PresentationFormat>全屏显示(16:9)</PresentationFormat>
  <Paragraphs>270</Paragraphs>
  <Slides>45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3" baseType="lpstr">
      <vt:lpstr>宋体</vt:lpstr>
      <vt:lpstr>微软雅黑</vt:lpstr>
      <vt:lpstr>Arial</vt:lpstr>
      <vt:lpstr>Calibri</vt:lpstr>
      <vt:lpstr>Cambria Math</vt:lpstr>
      <vt:lpstr>Mangal</vt:lpstr>
      <vt:lpstr>Wingdings</vt:lpstr>
      <vt:lpstr>清风素材 https://12sc.taobao.com/</vt:lpstr>
      <vt:lpstr>PowerPoint 演示文稿</vt:lpstr>
      <vt:lpstr>PowerPoint 演示文稿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覃 雄派</cp:lastModifiedBy>
  <cp:revision>391</cp:revision>
  <cp:lastPrinted>2020-03-27T09:34:47Z</cp:lastPrinted>
  <dcterms:created xsi:type="dcterms:W3CDTF">2015-01-23T04:02:45Z</dcterms:created>
  <dcterms:modified xsi:type="dcterms:W3CDTF">2022-02-14T06:50:50Z</dcterms:modified>
  <cp:category/>
  <cp:contentStatus>12sc.taobao.com</cp:contentStatus>
</cp:coreProperties>
</file>