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521" r:id="rId3"/>
    <p:sldId id="570" r:id="rId4"/>
    <p:sldId id="641" r:id="rId5"/>
    <p:sldId id="655" r:id="rId6"/>
    <p:sldId id="659" r:id="rId7"/>
    <p:sldId id="657" r:id="rId8"/>
    <p:sldId id="658" r:id="rId9"/>
    <p:sldId id="660" r:id="rId10"/>
    <p:sldId id="661" r:id="rId11"/>
    <p:sldId id="640" r:id="rId12"/>
    <p:sldId id="643" r:id="rId13"/>
    <p:sldId id="644" r:id="rId14"/>
    <p:sldId id="645" r:id="rId15"/>
    <p:sldId id="648" r:id="rId16"/>
    <p:sldId id="646" r:id="rId17"/>
    <p:sldId id="647" r:id="rId18"/>
    <p:sldId id="649" r:id="rId19"/>
    <p:sldId id="650" r:id="rId20"/>
    <p:sldId id="651" r:id="rId21"/>
    <p:sldId id="652" r:id="rId22"/>
    <p:sldId id="653" r:id="rId23"/>
    <p:sldId id="654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30" y="1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数据探索与数据预处理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EDA_mnist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T-SNE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en-US" altLang="zh-CN" dirty="0"/>
              <a:t>T-SNE</a:t>
            </a:r>
            <a:r>
              <a:rPr lang="zh-CN" altLang="en-US" dirty="0"/>
              <a:t>降维实例</a:t>
            </a:r>
            <a:endParaRPr lang="en-US" altLang="zh-CN" dirty="0"/>
          </a:p>
          <a:p>
            <a:pPr marL="685800" lvl="1"/>
            <a:r>
              <a:rPr lang="en-US" altLang="zh-CN" dirty="0"/>
              <a:t>MNIST</a:t>
            </a:r>
            <a:r>
              <a:rPr lang="zh-CN" altLang="en-US" dirty="0"/>
              <a:t>数据集的降维效果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04" y="1873827"/>
            <a:ext cx="3397723" cy="31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5" y="1931739"/>
            <a:ext cx="895275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装载数据集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这里的每个样本是</a:t>
            </a:r>
            <a:r>
              <a:rPr kumimoji="1" lang="en-US" altLang="zh-CN" dirty="0"/>
              <a:t>8*8</a:t>
            </a:r>
            <a:r>
              <a:rPr kumimoji="1" lang="zh-CN" altLang="en-US" dirty="0"/>
              <a:t>的分辨率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47" y="2178465"/>
            <a:ext cx="5341820" cy="16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0" y="2158713"/>
            <a:ext cx="762413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0" y="2140267"/>
            <a:ext cx="5034193" cy="1786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91" y="2189797"/>
            <a:ext cx="2976262" cy="216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C6F4E9E-0844-442B-90EF-39E2789CDE13}"/>
              </a:ext>
            </a:extLst>
          </p:cNvPr>
          <p:cNvSpPr/>
          <p:nvPr/>
        </p:nvSpPr>
        <p:spPr>
          <a:xfrm>
            <a:off x="5328107" y="443359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不同数字的降维向量混绞再一起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3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查看不同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数量、和可以解释的方差的关系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" y="1941494"/>
            <a:ext cx="4774129" cy="1483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4" y="2433287"/>
            <a:ext cx="328046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" y="2308578"/>
            <a:ext cx="731662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PCA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6" y="1954988"/>
            <a:ext cx="5424035" cy="1508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61" y="2128787"/>
            <a:ext cx="2243314" cy="216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3874C7-6D61-445F-9891-C4CB1A4C66C0}"/>
              </a:ext>
            </a:extLst>
          </p:cNvPr>
          <p:cNvSpPr/>
          <p:nvPr/>
        </p:nvSpPr>
        <p:spPr>
          <a:xfrm>
            <a:off x="5328107" y="443359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不同数字的降维向量好像分开了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8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0" y="2132127"/>
            <a:ext cx="6262884" cy="118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12" y="3480534"/>
            <a:ext cx="5085647" cy="5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数据探索与数据预处理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EDA_mnist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降维简介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降维实践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4318"/>
            <a:ext cx="518876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26" y="2394453"/>
            <a:ext cx="3042782" cy="2059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F6F6D6-90C9-47F6-B3F2-96F586EDAB9D}"/>
              </a:ext>
            </a:extLst>
          </p:cNvPr>
          <p:cNvSpPr/>
          <p:nvPr/>
        </p:nvSpPr>
        <p:spPr>
          <a:xfrm>
            <a:off x="5328107" y="443359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不同数字的降维向量分开了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1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11" y="2337496"/>
            <a:ext cx="586923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4" y="2132606"/>
            <a:ext cx="4683573" cy="12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30" y="2244692"/>
            <a:ext cx="2114237" cy="216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842DD-6535-4E61-A1E8-518EE8519C6C}"/>
              </a:ext>
            </a:extLst>
          </p:cNvPr>
          <p:cNvSpPr/>
          <p:nvPr/>
        </p:nvSpPr>
        <p:spPr>
          <a:xfrm>
            <a:off x="5328107" y="443359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不同数字的降维向量分开了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9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降维实践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T-SNE</a:t>
            </a:r>
            <a:r>
              <a:rPr kumimoji="1" lang="zh-CN" altLang="en-US" dirty="0"/>
              <a:t>方法进行降维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（利用</a:t>
            </a:r>
            <a:r>
              <a:rPr kumimoji="1" lang="en-US" altLang="zh-CN" dirty="0"/>
              <a:t>plotly</a:t>
            </a:r>
            <a:r>
              <a:rPr kumimoji="1" lang="zh-CN" altLang="en-US" dirty="0"/>
              <a:t>库）降为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维，可视化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1" y="1871561"/>
            <a:ext cx="3178968" cy="3136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32" y="1803835"/>
            <a:ext cx="3347321" cy="2520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220101" y="4434114"/>
            <a:ext cx="2749617" cy="60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notebook</a:t>
            </a:r>
            <a:r>
              <a:rPr lang="zh-CN" altLang="en-US" dirty="0"/>
              <a:t>里</a:t>
            </a:r>
            <a:endParaRPr lang="en-US" altLang="zh-CN" dirty="0"/>
          </a:p>
          <a:p>
            <a:pPr algn="ctr"/>
            <a:r>
              <a:rPr lang="zh-CN" altLang="en-US" dirty="0"/>
              <a:t>可以对这个图进行旋转</a:t>
            </a:r>
          </a:p>
        </p:txBody>
      </p:sp>
    </p:spTree>
    <p:extLst>
      <p:ext uri="{BB962C8B-B14F-4D97-AF65-F5344CB8AC3E}">
        <p14:creationId xmlns:p14="http://schemas.microsoft.com/office/powerpoint/2010/main" val="34194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MNIST</a:t>
            </a:r>
            <a:r>
              <a:rPr lang="zh-CN" altLang="en-US" dirty="0"/>
              <a:t>数据集简介</a:t>
            </a:r>
            <a:endParaRPr lang="en-US" altLang="zh-CN" dirty="0"/>
          </a:p>
          <a:p>
            <a:pPr marL="685800" lvl="1"/>
            <a:r>
              <a:rPr lang="en-US" altLang="zh-CN" dirty="0"/>
              <a:t>MNIST</a:t>
            </a:r>
            <a:r>
              <a:rPr lang="zh-CN" altLang="en-US" dirty="0"/>
              <a:t>数据集是一个有名的手写数字数据集</a:t>
            </a:r>
            <a:endParaRPr lang="en-US" altLang="zh-CN" dirty="0"/>
          </a:p>
          <a:p>
            <a:pPr marL="685800" lvl="1"/>
            <a:r>
              <a:rPr lang="zh-CN" altLang="en-US" dirty="0"/>
              <a:t>在机器学习领域，手写数字识别是一个很经典的学习例子</a:t>
            </a:r>
            <a:endParaRPr lang="en-US" altLang="zh-CN" dirty="0"/>
          </a:p>
          <a:p>
            <a:pPr marL="1085850" lvl="2"/>
            <a:r>
              <a:rPr lang="zh-CN" altLang="en-US" dirty="0"/>
              <a:t>原有的</a:t>
            </a:r>
            <a:r>
              <a:rPr lang="en-US" altLang="zh-CN" dirty="0"/>
              <a:t>MNIST</a:t>
            </a:r>
            <a:r>
              <a:rPr lang="zh-CN" altLang="en-US" dirty="0"/>
              <a:t>数据集的每个样本为</a:t>
            </a:r>
            <a:r>
              <a:rPr lang="en-US" altLang="zh-CN" dirty="0"/>
              <a:t>28×28</a:t>
            </a:r>
            <a:r>
              <a:rPr lang="zh-CN" altLang="en-US" dirty="0"/>
              <a:t>的点阵图片</a:t>
            </a:r>
            <a:endParaRPr lang="en-US" altLang="zh-CN" dirty="0"/>
          </a:p>
          <a:p>
            <a:pPr marL="1085850" lvl="2"/>
            <a:r>
              <a:rPr lang="zh-CN" altLang="en-US" dirty="0"/>
              <a:t>在</a:t>
            </a:r>
            <a:r>
              <a:rPr lang="en-US" altLang="zh-CN" dirty="0"/>
              <a:t>scikit-learn</a:t>
            </a:r>
            <a:r>
              <a:rPr lang="zh-CN" altLang="en-US" dirty="0"/>
              <a:t>库中每个样本为</a:t>
            </a:r>
            <a:r>
              <a:rPr lang="en-US" altLang="zh-CN" dirty="0"/>
              <a:t>8×8</a:t>
            </a:r>
            <a:r>
              <a:rPr lang="zh-CN" altLang="en-US" dirty="0"/>
              <a:t>的点阵图片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6" y="2466107"/>
            <a:ext cx="3976106" cy="25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en-US" altLang="zh-CN" dirty="0"/>
              <a:t>PCA</a:t>
            </a:r>
            <a:r>
              <a:rPr lang="zh-CN" altLang="en-US" dirty="0"/>
              <a:t>的思想是将</a:t>
            </a:r>
            <a:r>
              <a:rPr lang="en-US" altLang="zh-CN" dirty="0"/>
              <a:t>n</a:t>
            </a:r>
            <a:r>
              <a:rPr lang="zh-CN" altLang="en-US" dirty="0"/>
              <a:t>维特征映射到</a:t>
            </a:r>
            <a:r>
              <a:rPr lang="en-US" altLang="zh-CN" dirty="0"/>
              <a:t>k</a:t>
            </a:r>
            <a:r>
              <a:rPr lang="zh-CN" altLang="en-US" dirty="0"/>
              <a:t>维上（</a:t>
            </a:r>
            <a:r>
              <a:rPr lang="en-US" altLang="zh-CN" dirty="0"/>
              <a:t>k&lt;n</a:t>
            </a:r>
            <a:r>
              <a:rPr lang="zh-CN" altLang="en-US" dirty="0"/>
              <a:t>），这</a:t>
            </a:r>
            <a:r>
              <a:rPr lang="en-US" altLang="zh-CN" dirty="0"/>
              <a:t>k</a:t>
            </a:r>
            <a:r>
              <a:rPr lang="zh-CN" altLang="en-US" dirty="0"/>
              <a:t>维是全新的正交特征</a:t>
            </a:r>
            <a:endParaRPr lang="en-US" altLang="zh-CN" dirty="0"/>
          </a:p>
          <a:p>
            <a:pPr marL="685800" lvl="1"/>
            <a:r>
              <a:rPr lang="zh-CN" altLang="en-US" dirty="0"/>
              <a:t>这</a:t>
            </a:r>
            <a:r>
              <a:rPr lang="en-US" altLang="zh-CN" dirty="0"/>
              <a:t>k</a:t>
            </a:r>
            <a:r>
              <a:rPr lang="zh-CN" altLang="en-US" dirty="0"/>
              <a:t>维特征称为主成分，是重新构造出来的</a:t>
            </a:r>
            <a:r>
              <a:rPr lang="en-US" altLang="zh-CN" dirty="0"/>
              <a:t>k</a:t>
            </a:r>
            <a:r>
              <a:rPr lang="zh-CN" altLang="en-US" dirty="0"/>
              <a:t>维特征，而不是简单地从</a:t>
            </a:r>
            <a:r>
              <a:rPr lang="en-US" altLang="zh-CN" dirty="0"/>
              <a:t>n</a:t>
            </a:r>
            <a:r>
              <a:rPr lang="zh-CN" altLang="en-US" dirty="0"/>
              <a:t>维特征中去除其余</a:t>
            </a:r>
            <a:r>
              <a:rPr lang="en-US" altLang="zh-CN" dirty="0"/>
              <a:t>n-k</a:t>
            </a:r>
            <a:r>
              <a:rPr lang="zh-CN" altLang="en-US" dirty="0"/>
              <a:t>维特征</a:t>
            </a:r>
            <a:endParaRPr lang="en-US" altLang="zh-CN" dirty="0"/>
          </a:p>
          <a:p>
            <a:pPr marL="1085850" lvl="2"/>
            <a:r>
              <a:rPr lang="zh-CN" altLang="en-US" dirty="0"/>
              <a:t>这</a:t>
            </a:r>
            <a:r>
              <a:rPr lang="en-US" altLang="zh-CN" dirty="0"/>
              <a:t>k</a:t>
            </a:r>
            <a:r>
              <a:rPr lang="zh-CN" altLang="en-US" dirty="0"/>
              <a:t>维的第</a:t>
            </a:r>
            <a:r>
              <a:rPr lang="en-US" altLang="zh-CN" dirty="0"/>
              <a:t>1</a:t>
            </a:r>
            <a:r>
              <a:rPr lang="zh-CN" altLang="en-US" dirty="0"/>
              <a:t>个维度，为原数据方差最大的方向</a:t>
            </a:r>
            <a:endParaRPr lang="en-US" altLang="zh-CN" dirty="0"/>
          </a:p>
          <a:p>
            <a:pPr marL="1085850" lvl="2"/>
            <a:r>
              <a:rPr lang="zh-CN" altLang="en-US" dirty="0"/>
              <a:t>这</a:t>
            </a:r>
            <a:r>
              <a:rPr lang="en-US" altLang="zh-CN" dirty="0"/>
              <a:t>k</a:t>
            </a:r>
            <a:r>
              <a:rPr lang="zh-CN" altLang="en-US" dirty="0"/>
              <a:t>维的第</a:t>
            </a:r>
            <a:r>
              <a:rPr lang="en-US" altLang="zh-CN" dirty="0"/>
              <a:t>2</a:t>
            </a:r>
            <a:r>
              <a:rPr lang="zh-CN" altLang="en-US" dirty="0"/>
              <a:t>个维度，为与第</a:t>
            </a:r>
            <a:r>
              <a:rPr lang="en-US" altLang="zh-CN" dirty="0"/>
              <a:t>1</a:t>
            </a:r>
            <a:r>
              <a:rPr lang="zh-CN" altLang="en-US" dirty="0"/>
              <a:t>维正交的情况下，方差最大的方向</a:t>
            </a:r>
            <a:endParaRPr lang="en-US" altLang="zh-CN" dirty="0"/>
          </a:p>
          <a:p>
            <a:pPr marL="1085850" lvl="2"/>
            <a:r>
              <a:rPr lang="en-US" altLang="zh-CN" dirty="0"/>
              <a:t>…</a:t>
            </a:r>
          </a:p>
          <a:p>
            <a:pPr marL="1085850" lvl="2"/>
            <a:r>
              <a:rPr lang="zh-CN" altLang="en-US" dirty="0"/>
              <a:t>其它维度依此类推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279072" y="3695700"/>
            <a:ext cx="4312228" cy="6546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PCA</a:t>
            </a:r>
            <a:r>
              <a:rPr lang="zh-CN" altLang="en-US" dirty="0">
                <a:solidFill>
                  <a:sysClr val="windowText" lastClr="000000"/>
                </a:solidFill>
              </a:rPr>
              <a:t>的数学原理和具体算法在此不展开</a:t>
            </a:r>
          </a:p>
        </p:txBody>
      </p:sp>
    </p:spTree>
    <p:extLst>
      <p:ext uri="{BB962C8B-B14F-4D97-AF65-F5344CB8AC3E}">
        <p14:creationId xmlns:p14="http://schemas.microsoft.com/office/powerpoint/2010/main" val="28735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图示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78" y="1758273"/>
            <a:ext cx="6562794" cy="262511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897792" y="4469752"/>
            <a:ext cx="2855033" cy="286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这是</a:t>
            </a:r>
            <a:r>
              <a:rPr lang="en-US" altLang="zh-CN" dirty="0"/>
              <a:t>GIF</a:t>
            </a:r>
            <a:r>
              <a:rPr lang="zh-CN" altLang="en-US" dirty="0"/>
              <a:t>动画</a:t>
            </a:r>
          </a:p>
        </p:txBody>
      </p:sp>
    </p:spTree>
    <p:extLst>
      <p:ext uri="{BB962C8B-B14F-4D97-AF65-F5344CB8AC3E}">
        <p14:creationId xmlns:p14="http://schemas.microsoft.com/office/powerpoint/2010/main" val="29583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图示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05" y="1356598"/>
            <a:ext cx="437460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PCA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图示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53" y="1723546"/>
            <a:ext cx="6353064" cy="28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数据探索与数据预处理</a:t>
            </a:r>
            <a:r>
              <a:rPr lang="en-US" altLang="zh-CN" dirty="0"/>
              <a:t>(5)</a:t>
            </a:r>
            <a:r>
              <a:rPr lang="en-US" altLang="zh-CN" dirty="0" err="1"/>
              <a:t>EDA_mnist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zh-CN" dirty="0"/>
              <a:t>T-SNE</a:t>
            </a:r>
            <a:r>
              <a:rPr lang="zh-CN" altLang="en-US" dirty="0"/>
              <a:t>降维简介</a:t>
            </a:r>
            <a:endParaRPr lang="en-US" altLang="zh-CN" dirty="0"/>
          </a:p>
          <a:p>
            <a:pPr marL="685800" lvl="1"/>
            <a:r>
              <a:rPr lang="zh-CN" altLang="en-US" dirty="0"/>
              <a:t>将高维空间分布的点的距离，用条件概率来表示相似性</a:t>
            </a:r>
            <a:endParaRPr lang="en-US" altLang="zh-CN" dirty="0"/>
          </a:p>
          <a:p>
            <a:pPr marL="685800" lvl="1"/>
            <a:r>
              <a:rPr lang="zh-CN" altLang="en-US" dirty="0"/>
              <a:t>同时将低维空间分布的点的距离，也用条件概率来表示相似性</a:t>
            </a:r>
            <a:endParaRPr lang="en-US" altLang="zh-CN" dirty="0"/>
          </a:p>
          <a:p>
            <a:pPr marL="685800" lvl="1"/>
            <a:r>
              <a:rPr lang="zh-CN" altLang="en-US" dirty="0"/>
              <a:t>用相对熵来训练，使得低维空间和高维空间数据点的条件概率非常接近</a:t>
            </a:r>
            <a:endParaRPr lang="en-US" altLang="zh-CN" dirty="0"/>
          </a:p>
          <a:p>
            <a:pPr marL="685800" lvl="1"/>
            <a:r>
              <a:rPr lang="zh-CN" altLang="en-US" dirty="0"/>
              <a:t>进而把高维空间分布的点，映射到低维空间上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365826" y="4101523"/>
            <a:ext cx="4312228" cy="6546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T-SNE</a:t>
            </a:r>
            <a:r>
              <a:rPr lang="zh-CN" altLang="en-US" dirty="0">
                <a:solidFill>
                  <a:sysClr val="windowText" lastClr="000000"/>
                </a:solidFill>
              </a:rPr>
              <a:t>的数学原理和具体算法在此不展开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59425" y="2649682"/>
            <a:ext cx="7125031" cy="1181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ysClr val="windowText" lastClr="000000"/>
                </a:solidFill>
              </a:rPr>
              <a:t>用通俗的话来所，经过训练，使得在高维空间距离较远的点，映射到低维空间后，距离也较远；在高维空间距离较近的点，映射到低维空间后，距离也较近</a:t>
            </a:r>
          </a:p>
        </p:txBody>
      </p:sp>
    </p:spTree>
    <p:extLst>
      <p:ext uri="{BB962C8B-B14F-4D97-AF65-F5344CB8AC3E}">
        <p14:creationId xmlns:p14="http://schemas.microsoft.com/office/powerpoint/2010/main" val="21296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783</Words>
  <Application>Microsoft Office PowerPoint</Application>
  <PresentationFormat>全屏显示(16:9)</PresentationFormat>
  <Paragraphs>101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Cambria Math</vt:lpstr>
      <vt:lpstr>Mangal</vt:lpstr>
      <vt:lpstr>清风素材 https://12sc.taobao.com/</vt:lpstr>
      <vt:lpstr>PowerPoint 演示文稿</vt:lpstr>
      <vt:lpstr>PowerPoint 演示文稿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  <vt:lpstr>数据探索与数据预处理(5)EDA_mnist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覃 雄派</cp:lastModifiedBy>
  <cp:revision>379</cp:revision>
  <cp:lastPrinted>2020-03-27T09:34:47Z</cp:lastPrinted>
  <dcterms:created xsi:type="dcterms:W3CDTF">2015-01-23T04:02:45Z</dcterms:created>
  <dcterms:modified xsi:type="dcterms:W3CDTF">2022-02-14T10:59:34Z</dcterms:modified>
  <cp:category/>
  <cp:contentStatus>12sc.taobao.com</cp:contentStatus>
</cp:coreProperties>
</file>