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01" r:id="rId2"/>
    <p:sldId id="521" r:id="rId3"/>
    <p:sldId id="657" r:id="rId4"/>
    <p:sldId id="640" r:id="rId5"/>
    <p:sldId id="1544" r:id="rId6"/>
    <p:sldId id="1519" r:id="rId7"/>
    <p:sldId id="1545" r:id="rId8"/>
    <p:sldId id="1521" r:id="rId9"/>
    <p:sldId id="1522" r:id="rId10"/>
    <p:sldId id="1541" r:id="rId11"/>
    <p:sldId id="1524" r:id="rId12"/>
    <p:sldId id="1525" r:id="rId13"/>
    <p:sldId id="1526" r:id="rId14"/>
    <p:sldId id="1527" r:id="rId15"/>
    <p:sldId id="1528" r:id="rId16"/>
    <p:sldId id="1529" r:id="rId17"/>
    <p:sldId id="1530" r:id="rId18"/>
    <p:sldId id="1531" r:id="rId19"/>
    <p:sldId id="1532" r:id="rId20"/>
    <p:sldId id="1539" r:id="rId21"/>
    <p:sldId id="1533" r:id="rId22"/>
    <p:sldId id="1520" r:id="rId23"/>
    <p:sldId id="1537" r:id="rId24"/>
    <p:sldId id="1538" r:id="rId25"/>
    <p:sldId id="1534" r:id="rId26"/>
    <p:sldId id="1535" r:id="rId27"/>
    <p:sldId id="1536" r:id="rId28"/>
  </p:sldIdLst>
  <p:sldSz cx="9144000" cy="5143500" type="screen16x9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3F6C"/>
    <a:srgbClr val="46BCDE"/>
    <a:srgbClr val="0E22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00" autoAdjust="0"/>
    <p:restoredTop sz="95160" autoAdjust="0"/>
  </p:normalViewPr>
  <p:slideViewPr>
    <p:cSldViewPr snapToGrid="0">
      <p:cViewPr>
        <p:scale>
          <a:sx n="100" d="100"/>
          <a:sy n="100" d="100"/>
        </p:scale>
        <p:origin x="951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7FD7A-F41B-4FED-8E35-F78DB9F4D037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37CBA-0E44-4282-A4F0-C3BCC1A4C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836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2202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8709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CF4CA7-7AAC-4C45-88E6-57EAF6DA16C9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01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36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84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095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bg>
      <p:bgPr>
        <a:pattFill prst="ltUpDiag">
          <a:fgClr>
            <a:schemeClr val="accent6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6B1EA47-AA99-4F55-AEF3-3DA66267A0C2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470B42-93C0-4049-B9CB-A8EBAAC780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5054" y="0"/>
            <a:ext cx="1064467" cy="96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>
            <a:no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EDCEBCB-EE73-45D6-92CE-B2AE1D434CFB}"/>
              </a:ext>
            </a:extLst>
          </p:cNvPr>
          <p:cNvSpPr/>
          <p:nvPr userDrawn="1"/>
        </p:nvSpPr>
        <p:spPr>
          <a:xfrm>
            <a:off x="646880" y="268997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67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21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85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86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34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71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38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74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730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060450"/>
            <a:ext cx="8229600" cy="3534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1F63DC-E866-4077-8215-C471E38E7305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5054" y="0"/>
            <a:ext cx="1064467" cy="96388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FFCFCD4-6DCF-4A23-AD20-AF62BB293DA8}"/>
              </a:ext>
            </a:extLst>
          </p:cNvPr>
          <p:cNvSpPr/>
          <p:nvPr userDrawn="1"/>
        </p:nvSpPr>
        <p:spPr>
          <a:xfrm>
            <a:off x="0" y="4838441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EB133451-4163-4C06-B844-3C1EE95F8FCF}"/>
              </a:ext>
            </a:extLst>
          </p:cNvPr>
          <p:cNvSpPr txBox="1">
            <a:spLocks/>
          </p:cNvSpPr>
          <p:nvPr userDrawn="1"/>
        </p:nvSpPr>
        <p:spPr>
          <a:xfrm>
            <a:off x="8639175" y="4838441"/>
            <a:ext cx="457199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1BEBC7A-FD02-486B-81B5-A845787C689C}" type="slidenum">
              <a:rPr lang="zh-CN" altLang="en-US" sz="1600" smtClean="0">
                <a:solidFill>
                  <a:schemeClr val="bg1">
                    <a:lumMod val="95000"/>
                  </a:schemeClr>
                </a:solidFill>
              </a:rPr>
              <a:pPr/>
              <a:t>‹#›</a:t>
            </a:fld>
            <a:endParaRPr lang="zh-CN" alt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 userDrawn="1"/>
            </p:nvSpPr>
            <p:spPr>
              <a:xfrm>
                <a:off x="8730114" y="1549667"/>
                <a:ext cx="366260" cy="225872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altLang="zh-CN" dirty="0">
                  <a:solidFill>
                    <a:schemeClr val="bg1">
                      <a:lumMod val="85000"/>
                    </a:schemeClr>
                  </a:solidFill>
                </a:endParaRPr>
              </a:p>
              <a:p>
                <a:pPr algn="ctr"/>
                <a:r>
                  <a:rPr lang="en-US" altLang="zh-CN" dirty="0">
                    <a:solidFill>
                      <a:schemeClr val="bg1">
                        <a:lumMod val="85000"/>
                      </a:schemeClr>
                    </a:solidFill>
                  </a:rPr>
                  <a:t>@</a:t>
                </a:r>
              </a:p>
              <a:p>
                <a:pPr algn="ctr"/>
                <a:r>
                  <a:rPr lang="en-US" altLang="zh-CN" dirty="0">
                    <a:solidFill>
                      <a:schemeClr val="bg1">
                        <a:lumMod val="85000"/>
                      </a:schemeClr>
                    </a:solidFill>
                  </a:rPr>
                  <a:t>R</a:t>
                </a:r>
              </a:p>
              <a:p>
                <a:pPr algn="ctr"/>
                <a:r>
                  <a:rPr lang="en-US" altLang="zh-CN" dirty="0">
                    <a:solidFill>
                      <a:schemeClr val="bg1">
                        <a:lumMod val="85000"/>
                      </a:schemeClr>
                    </a:solidFill>
                  </a:rPr>
                  <a:t>U</a:t>
                </a:r>
              </a:p>
              <a:p>
                <a:pPr algn="ctr"/>
                <a:r>
                  <a:rPr lang="en-US" altLang="zh-CN" dirty="0">
                    <a:solidFill>
                      <a:schemeClr val="bg1">
                        <a:lumMod val="85000"/>
                      </a:schemeClr>
                    </a:solidFill>
                  </a:rPr>
                  <a:t>C</a:t>
                </a:r>
                <a:endParaRPr lang="zh-CN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8730114" y="1549667"/>
                <a:ext cx="366260" cy="2258729"/>
              </a:xfrm>
              <a:prstGeom prst="rect">
                <a:avLst/>
              </a:prstGeom>
              <a:blipFill>
                <a:blip r:embed="rId17"/>
                <a:stretch>
                  <a:fillRect l="-13846" r="-1076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78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  <p:sldLayoutId id="2147483669" r:id="rId13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 Math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059145"/>
            <a:ext cx="9144000" cy="854123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r>
              <a:rPr lang="zh-CN" altLang="en-US" sz="3600" dirty="0"/>
              <a:t>数据预处理：数据集成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3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25941" y="158700"/>
            <a:ext cx="1967244" cy="196697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91057" y="27073"/>
            <a:ext cx="2230535" cy="223023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圆角矩形 22"/>
          <p:cNvSpPr/>
          <p:nvPr/>
        </p:nvSpPr>
        <p:spPr>
          <a:xfrm>
            <a:off x="2349113" y="3309842"/>
            <a:ext cx="3919063" cy="40913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覃雄派</a:t>
            </a:r>
            <a:endParaRPr lang="mr-I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Group 91"/>
          <p:cNvGrpSpPr>
            <a:grpSpLocks/>
          </p:cNvGrpSpPr>
          <p:nvPr/>
        </p:nvGrpSpPr>
        <p:grpSpPr bwMode="auto">
          <a:xfrm>
            <a:off x="1822357" y="3309841"/>
            <a:ext cx="390552" cy="616758"/>
            <a:chOff x="936" y="1480"/>
            <a:chExt cx="1589" cy="2510"/>
          </a:xfrm>
        </p:grpSpPr>
        <p:grpSp>
          <p:nvGrpSpPr>
            <p:cNvPr id="26" name="组合 33"/>
            <p:cNvGrpSpPr>
              <a:grpSpLocks/>
            </p:cNvGrpSpPr>
            <p:nvPr/>
          </p:nvGrpSpPr>
          <p:grpSpPr bwMode="auto">
            <a:xfrm>
              <a:off x="985" y="1583"/>
              <a:ext cx="1441" cy="2407"/>
              <a:chOff x="1754168" y="3653262"/>
              <a:chExt cx="1857599" cy="3107815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1754168" y="3653262"/>
                <a:ext cx="1857599" cy="185759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1911556" y="3810650"/>
                <a:ext cx="1542822" cy="1542820"/>
              </a:xfrm>
              <a:prstGeom prst="ellipse">
                <a:avLst/>
              </a:prstGeom>
              <a:solidFill>
                <a:srgbClr val="C20100"/>
              </a:solidFill>
              <a:ln w="28575">
                <a:gradFill flip="none" rotWithShape="1">
                  <a:gsLst>
                    <a:gs pos="100000">
                      <a:srgbClr val="FFFFFF"/>
                    </a:gs>
                    <a:gs pos="0">
                      <a:srgbClr val="CECED0"/>
                    </a:gs>
                  </a:gsLst>
                  <a:lin ang="13500000" scaled="1"/>
                  <a:tileRect/>
                </a:gradFill>
              </a:ln>
              <a:effectLst>
                <a:outerShdw blurRad="190500" dist="88900" dir="2700000" algn="tl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1890879" y="3789973"/>
                <a:ext cx="1584176" cy="1584174"/>
              </a:xfrm>
              <a:prstGeom prst="ellipse">
                <a:avLst/>
              </a:prstGeom>
              <a:solidFill>
                <a:srgbClr val="1A3F6C"/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00" dirty="0">
                  <a:solidFill>
                    <a:srgbClr val="0087C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196990" y="4093185"/>
                <a:ext cx="968886" cy="26678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/>
                <a:endParaRPr lang="zh-CN" altLang="zh-CN" sz="2700">
                  <a:solidFill>
                    <a:srgbClr val="CA009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7" name="组合 4"/>
            <p:cNvGrpSpPr>
              <a:grpSpLocks/>
            </p:cNvGrpSpPr>
            <p:nvPr/>
          </p:nvGrpSpPr>
          <p:grpSpPr bwMode="auto">
            <a:xfrm>
              <a:off x="936" y="1480"/>
              <a:ext cx="1589" cy="1588"/>
              <a:chOff x="3733576" y="3930057"/>
              <a:chExt cx="1801556" cy="1800152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4003576" y="4200057"/>
                <a:ext cx="1260000" cy="126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任意多边形 6"/>
              <p:cNvSpPr/>
              <p:nvPr/>
            </p:nvSpPr>
            <p:spPr>
              <a:xfrm>
                <a:off x="3734710" y="3930057"/>
                <a:ext cx="1800422" cy="1800152"/>
              </a:xfrm>
              <a:custGeom>
                <a:avLst/>
                <a:gdLst>
                  <a:gd name="connsiteX0" fmla="*/ 900000 w 1800000"/>
                  <a:gd name="connsiteY0" fmla="*/ 0 h 1800000"/>
                  <a:gd name="connsiteX1" fmla="*/ 1800000 w 1800000"/>
                  <a:gd name="connsiteY1" fmla="*/ 900000 h 1800000"/>
                  <a:gd name="connsiteX2" fmla="*/ 900000 w 1800000"/>
                  <a:gd name="connsiteY2" fmla="*/ 1800000 h 1800000"/>
                  <a:gd name="connsiteX3" fmla="*/ 0 w 1800000"/>
                  <a:gd name="connsiteY3" fmla="*/ 900000 h 1800000"/>
                  <a:gd name="connsiteX4" fmla="*/ 900000 w 1800000"/>
                  <a:gd name="connsiteY4" fmla="*/ 0 h 1800000"/>
                  <a:gd name="connsiteX5" fmla="*/ 900000 w 1800000"/>
                  <a:gd name="connsiteY5" fmla="*/ 270000 h 1800000"/>
                  <a:gd name="connsiteX6" fmla="*/ 270000 w 1800000"/>
                  <a:gd name="connsiteY6" fmla="*/ 900000 h 1800000"/>
                  <a:gd name="connsiteX7" fmla="*/ 900000 w 1800000"/>
                  <a:gd name="connsiteY7" fmla="*/ 1530000 h 1800000"/>
                  <a:gd name="connsiteX8" fmla="*/ 1530000 w 1800000"/>
                  <a:gd name="connsiteY8" fmla="*/ 900000 h 1800000"/>
                  <a:gd name="connsiteX9" fmla="*/ 900000 w 1800000"/>
                  <a:gd name="connsiteY9" fmla="*/ 270000 h 180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000" h="1800000">
                    <a:moveTo>
                      <a:pt x="900000" y="0"/>
                    </a:moveTo>
                    <a:cubicBezTo>
                      <a:pt x="1397056" y="0"/>
                      <a:pt x="1800000" y="402944"/>
                      <a:pt x="1800000" y="900000"/>
                    </a:cubicBezTo>
                    <a:cubicBezTo>
                      <a:pt x="1800000" y="1397056"/>
                      <a:pt x="1397056" y="1800000"/>
                      <a:pt x="900000" y="1800000"/>
                    </a:cubicBezTo>
                    <a:cubicBezTo>
                      <a:pt x="402944" y="1800000"/>
                      <a:pt x="0" y="1397056"/>
                      <a:pt x="0" y="900000"/>
                    </a:cubicBezTo>
                    <a:cubicBezTo>
                      <a:pt x="0" y="402944"/>
                      <a:pt x="402944" y="0"/>
                      <a:pt x="900000" y="0"/>
                    </a:cubicBezTo>
                    <a:close/>
                    <a:moveTo>
                      <a:pt x="900000" y="270000"/>
                    </a:moveTo>
                    <a:cubicBezTo>
                      <a:pt x="552061" y="270000"/>
                      <a:pt x="270000" y="552061"/>
                      <a:pt x="270000" y="900000"/>
                    </a:cubicBezTo>
                    <a:cubicBezTo>
                      <a:pt x="270000" y="1247939"/>
                      <a:pt x="552061" y="1530000"/>
                      <a:pt x="900000" y="1530000"/>
                    </a:cubicBezTo>
                    <a:cubicBezTo>
                      <a:pt x="1247939" y="1530000"/>
                      <a:pt x="1530000" y="1247939"/>
                      <a:pt x="1530000" y="900000"/>
                    </a:cubicBezTo>
                    <a:cubicBezTo>
                      <a:pt x="1530000" y="552061"/>
                      <a:pt x="1247939" y="270000"/>
                      <a:pt x="900000" y="270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F0F0"/>
                  </a:gs>
                  <a:gs pos="100000">
                    <a:srgbClr val="DBDBDB"/>
                  </a:gs>
                </a:gsLst>
                <a:lin ang="2700000" scaled="1"/>
              </a:gradFill>
              <a:ln>
                <a:noFill/>
              </a:ln>
              <a:effectLst>
                <a:outerShdw blurRad="889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椭圆 7"/>
              <p:cNvSpPr/>
              <p:nvPr/>
            </p:nvSpPr>
            <p:spPr>
              <a:xfrm>
                <a:off x="3733576" y="3930057"/>
                <a:ext cx="1800000" cy="180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73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数据预处理：数据集成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实体匹配</a:t>
            </a:r>
            <a:endParaRPr lang="en-US" altLang="zh-CN" dirty="0"/>
          </a:p>
          <a:p>
            <a:pPr lvl="1"/>
            <a:r>
              <a:rPr lang="zh-CN" altLang="en-US" dirty="0"/>
              <a:t>将表示</a:t>
            </a:r>
            <a:r>
              <a:rPr lang="zh-CN" altLang="en-US" dirty="0">
                <a:solidFill>
                  <a:srgbClr val="FF0000"/>
                </a:solidFill>
              </a:rPr>
              <a:t>同一实体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00CC"/>
                </a:solidFill>
              </a:rPr>
              <a:t>不同记录</a:t>
            </a:r>
            <a:r>
              <a:rPr lang="zh-CN" altLang="en-US" dirty="0"/>
              <a:t>统一起来</a:t>
            </a:r>
            <a:endParaRPr lang="en-US" altLang="zh-CN" dirty="0"/>
          </a:p>
          <a:p>
            <a:r>
              <a:rPr lang="zh-CN" altLang="en-US" dirty="0"/>
              <a:t>实体消歧</a:t>
            </a:r>
            <a:endParaRPr lang="en-US" altLang="zh-CN" dirty="0"/>
          </a:p>
          <a:p>
            <a:pPr lvl="1"/>
            <a:r>
              <a:rPr lang="zh-CN" altLang="en-US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将表示</a:t>
            </a:r>
            <a:r>
              <a:rPr lang="zh-CN" altLang="en-US" kern="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不同实体</a:t>
            </a:r>
            <a:r>
              <a:rPr lang="zh-CN" altLang="en-US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zh-CN" altLang="en-US" kern="0" dirty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相同记录</a:t>
            </a:r>
            <a:r>
              <a:rPr lang="zh-CN" altLang="en-US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区分开来</a:t>
            </a:r>
            <a:endParaRPr lang="en-US" altLang="zh-CN" kern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5DBD6D0-5C7F-411F-A17C-860BD91D94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38" r="6697" b="12638"/>
          <a:stretch/>
        </p:blipFill>
        <p:spPr>
          <a:xfrm>
            <a:off x="1951976" y="2571750"/>
            <a:ext cx="1812050" cy="12564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E3D63B-9575-46F9-90E1-A1EF65510E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914" y="2573902"/>
            <a:ext cx="1682100" cy="12615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78949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数据预处理：数据集成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实体匹配问题定义</a:t>
            </a:r>
            <a:endParaRPr kumimoji="1" lang="en-US" altLang="zh-CN" dirty="0"/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AF69E909-D99A-40AD-AFC7-37F95B82DCD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1" t="1788"/>
          <a:stretch/>
        </p:blipFill>
        <p:spPr>
          <a:xfrm>
            <a:off x="2415595" y="1430376"/>
            <a:ext cx="5173976" cy="2774480"/>
          </a:xfrm>
          <a:prstGeom prst="rect">
            <a:avLst/>
          </a:prstGeom>
        </p:spPr>
      </p:pic>
      <p:sp>
        <p:nvSpPr>
          <p:cNvPr id="5" name="TextBox 7">
            <a:extLst>
              <a:ext uri="{FF2B5EF4-FFF2-40B4-BE49-F238E27FC236}">
                <a16:creationId xmlns:a16="http://schemas.microsoft.com/office/drawing/2014/main" id="{772CFCA3-3FD8-42A5-A479-509875E087B9}"/>
              </a:ext>
            </a:extLst>
          </p:cNvPr>
          <p:cNvSpPr txBox="1"/>
          <p:nvPr/>
        </p:nvSpPr>
        <p:spPr>
          <a:xfrm>
            <a:off x="2190052" y="4319156"/>
            <a:ext cx="261891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STZhongsong" charset="-122"/>
              </a:rPr>
              <a:t>真实世界</a:t>
            </a: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STZhongsong" charset="-122"/>
            </a:endParaRP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6CFBA332-0AF9-4CE4-81F4-4B17311045F1}"/>
              </a:ext>
            </a:extLst>
          </p:cNvPr>
          <p:cNvSpPr txBox="1"/>
          <p:nvPr/>
        </p:nvSpPr>
        <p:spPr>
          <a:xfrm>
            <a:off x="5136571" y="4319156"/>
            <a:ext cx="261891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STZhongsong" charset="-122"/>
              </a:rPr>
              <a:t>数字世界</a:t>
            </a: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STZhongsong" charset="-122"/>
            </a:endParaRPr>
          </a:p>
        </p:txBody>
      </p:sp>
      <p:sp>
        <p:nvSpPr>
          <p:cNvPr id="7" name="Rectangular Callout 10">
            <a:extLst>
              <a:ext uri="{FF2B5EF4-FFF2-40B4-BE49-F238E27FC236}">
                <a16:creationId xmlns:a16="http://schemas.microsoft.com/office/drawing/2014/main" id="{B8451C81-9F61-4CAD-9CC2-6D2DF390A89A}"/>
              </a:ext>
            </a:extLst>
          </p:cNvPr>
          <p:cNvSpPr/>
          <p:nvPr/>
        </p:nvSpPr>
        <p:spPr>
          <a:xfrm>
            <a:off x="6109960" y="1346620"/>
            <a:ext cx="1620180" cy="661901"/>
          </a:xfrm>
          <a:prstGeom prst="wedgeRectCallout">
            <a:avLst>
              <a:gd name="adj1" fmla="val -30249"/>
              <a:gd name="adj2" fmla="val 141880"/>
            </a:avLst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r>
              <a:rPr lang="zh-CN" altLang="en-US" kern="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"/>
              </a:rPr>
              <a:t>数据记录</a:t>
            </a:r>
            <a:endParaRPr lang="en-US" kern="0" dirty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"/>
            </a:endParaRPr>
          </a:p>
        </p:txBody>
      </p:sp>
      <p:sp>
        <p:nvSpPr>
          <p:cNvPr id="8" name="Rectangular Callout 12">
            <a:extLst>
              <a:ext uri="{FF2B5EF4-FFF2-40B4-BE49-F238E27FC236}">
                <a16:creationId xmlns:a16="http://schemas.microsoft.com/office/drawing/2014/main" id="{771A499C-CD43-49C7-BDCB-32009A787BA2}"/>
              </a:ext>
            </a:extLst>
          </p:cNvPr>
          <p:cNvSpPr/>
          <p:nvPr/>
        </p:nvSpPr>
        <p:spPr>
          <a:xfrm>
            <a:off x="508679" y="1611517"/>
            <a:ext cx="1298249" cy="576470"/>
          </a:xfrm>
          <a:prstGeom prst="wedgeRectCallout">
            <a:avLst>
              <a:gd name="adj1" fmla="val 110547"/>
              <a:gd name="adj2" fmla="val 52086"/>
            </a:avLst>
          </a:prstGeom>
          <a:solidFill>
            <a:srgbClr val="ED7D31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r>
              <a:rPr lang="zh-CN" altLang="en-US" kern="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"/>
              </a:rPr>
              <a:t>真实实体</a:t>
            </a:r>
            <a:endParaRPr lang="en-US" kern="0" dirty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617713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数据预处理：数据集成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实体匹配：将表示同一实体的数据记录聚在一起</a:t>
            </a:r>
            <a:endParaRPr kumimoji="1" lang="en-US" altLang="zh-CN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AEC39066-BF46-4F1D-95C7-68B5F312FE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509" y="1277470"/>
            <a:ext cx="6705717" cy="340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99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数据预处理：数据集成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N" altLang="zh-CN" dirty="0"/>
              <a:t>实体匹配方法举例</a:t>
            </a:r>
            <a:endParaRPr lang="en-US" altLang="zh-CN" dirty="0"/>
          </a:p>
          <a:p>
            <a:pPr lvl="1"/>
            <a:r>
              <a:rPr lang="zh-CN" altLang="en-US" dirty="0"/>
              <a:t>先看一个具体的场景：机构名称匹配</a:t>
            </a:r>
            <a:endParaRPr lang="en-US" altLang="zh-CN" dirty="0"/>
          </a:p>
          <a:p>
            <a:endParaRPr kumimoji="1" lang="en-US" altLang="zh-CN" dirty="0"/>
          </a:p>
        </p:txBody>
      </p:sp>
      <p:pic>
        <p:nvPicPr>
          <p:cNvPr id="5" name="Picture 8" descr="Table&#10;&#10;Description automatically generated">
            <a:extLst>
              <a:ext uri="{FF2B5EF4-FFF2-40B4-BE49-F238E27FC236}">
                <a16:creationId xmlns:a16="http://schemas.microsoft.com/office/drawing/2014/main" id="{BD868CDA-918B-4812-B945-BB2B39EB63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993" y="1700763"/>
            <a:ext cx="3462464" cy="2922221"/>
          </a:xfrm>
          <a:prstGeom prst="rect">
            <a:avLst/>
          </a:prstGeom>
        </p:spPr>
      </p:pic>
      <p:sp>
        <p:nvSpPr>
          <p:cNvPr id="6" name="右大括号 5">
            <a:extLst>
              <a:ext uri="{FF2B5EF4-FFF2-40B4-BE49-F238E27FC236}">
                <a16:creationId xmlns:a16="http://schemas.microsoft.com/office/drawing/2014/main" id="{85D923BB-B9C7-48E2-B9B4-D50A81D859C2}"/>
              </a:ext>
            </a:extLst>
          </p:cNvPr>
          <p:cNvSpPr/>
          <p:nvPr/>
        </p:nvSpPr>
        <p:spPr>
          <a:xfrm>
            <a:off x="5482771" y="3875314"/>
            <a:ext cx="439058" cy="449036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大括号 6">
            <a:extLst>
              <a:ext uri="{FF2B5EF4-FFF2-40B4-BE49-F238E27FC236}">
                <a16:creationId xmlns:a16="http://schemas.microsoft.com/office/drawing/2014/main" id="{3651374A-6BAF-4BE4-BE5F-D73532D16FCA}"/>
              </a:ext>
            </a:extLst>
          </p:cNvPr>
          <p:cNvSpPr/>
          <p:nvPr/>
        </p:nvSpPr>
        <p:spPr>
          <a:xfrm>
            <a:off x="5482771" y="3305629"/>
            <a:ext cx="439058" cy="478971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810B80C-71EA-40D1-8373-78055F7075E2}"/>
              </a:ext>
            </a:extLst>
          </p:cNvPr>
          <p:cNvSpPr/>
          <p:nvPr/>
        </p:nvSpPr>
        <p:spPr>
          <a:xfrm>
            <a:off x="6106886" y="3385457"/>
            <a:ext cx="2481943" cy="74022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不完全相同的字符串</a:t>
            </a:r>
          </a:p>
        </p:txBody>
      </p:sp>
    </p:spTree>
    <p:extLst>
      <p:ext uri="{BB962C8B-B14F-4D97-AF65-F5344CB8AC3E}">
        <p14:creationId xmlns:p14="http://schemas.microsoft.com/office/powerpoint/2010/main" val="209437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数据预处理：数据集成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819150"/>
                <a:ext cx="3815393" cy="393700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1700" dirty="0"/>
                  <a:t>实体匹配的评测</a:t>
                </a:r>
                <a:endParaRPr lang="en-US" altLang="zh-CN" sz="17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700" i="1" dirty="0">
                        <a:latin typeface="Cambria Math" charset="0"/>
                      </a:rPr>
                      <m:t>𝑅</m:t>
                    </m:r>
                  </m:oMath>
                </a14:m>
                <a:r>
                  <a:rPr lang="zh-CN" altLang="en-US" sz="1700" dirty="0"/>
                  <a:t>表示一组</a:t>
                </a:r>
                <a:r>
                  <a:rPr lang="zh-CN" altLang="en-US" sz="1700" dirty="0">
                    <a:solidFill>
                      <a:srgbClr val="0000CC"/>
                    </a:solidFill>
                  </a:rPr>
                  <a:t>数据记录</a:t>
                </a:r>
                <a:r>
                  <a:rPr lang="zh-CN" altLang="en-US" sz="1700" dirty="0"/>
                  <a:t>的集合</a:t>
                </a:r>
                <a:endParaRPr lang="en-US" altLang="zh-CN" sz="17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700" i="1" dirty="0">
                        <a:latin typeface="Cambria Math" charset="0"/>
                      </a:rPr>
                      <m:t>𝑀</m:t>
                    </m:r>
                  </m:oMath>
                </a14:m>
                <a:r>
                  <a:rPr lang="zh-CN" altLang="en-US" sz="1700" dirty="0"/>
                  <a:t>表示</a:t>
                </a:r>
                <a:r>
                  <a:rPr lang="zh-CN" altLang="en-US" sz="1700" dirty="0">
                    <a:solidFill>
                      <a:srgbClr val="C00000"/>
                    </a:solidFill>
                  </a:rPr>
                  <a:t>匹配</a:t>
                </a:r>
                <a:r>
                  <a:rPr lang="zh-CN" altLang="en-US" sz="1700" dirty="0"/>
                  <a:t>的数据</a:t>
                </a:r>
                <a:r>
                  <a:rPr lang="zh-CN" altLang="en-US" sz="1700" dirty="0">
                    <a:solidFill>
                      <a:srgbClr val="0000CC"/>
                    </a:solidFill>
                  </a:rPr>
                  <a:t>记录对</a:t>
                </a:r>
                <a:endParaRPr lang="en-US" altLang="zh-CN" sz="1700" dirty="0">
                  <a:solidFill>
                    <a:srgbClr val="0000CC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700" i="1" dirty="0">
                        <a:latin typeface="Cambria Math" charset="0"/>
                      </a:rPr>
                      <m:t>𝑁</m:t>
                    </m:r>
                  </m:oMath>
                </a14:m>
                <a:r>
                  <a:rPr lang="zh-CN" altLang="en-US" sz="1700" dirty="0"/>
                  <a:t>表示</a:t>
                </a:r>
                <a:r>
                  <a:rPr lang="zh-CN" altLang="en-US" sz="1700" dirty="0">
                    <a:solidFill>
                      <a:srgbClr val="C00000"/>
                    </a:solidFill>
                  </a:rPr>
                  <a:t>不匹配</a:t>
                </a:r>
                <a:r>
                  <a:rPr lang="zh-CN" altLang="en-US" sz="1700" dirty="0"/>
                  <a:t>的数据</a:t>
                </a:r>
                <a:r>
                  <a:rPr lang="zh-CN" altLang="en-US" sz="1700" dirty="0">
                    <a:solidFill>
                      <a:srgbClr val="0000CC"/>
                    </a:solidFill>
                  </a:rPr>
                  <a:t>记录对</a:t>
                </a:r>
                <a:endParaRPr lang="en-US" altLang="zh-CN" sz="1700" dirty="0">
                  <a:solidFill>
                    <a:srgbClr val="0000CC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700" i="1" dirty="0">
                        <a:latin typeface="Cambria Math" charset="0"/>
                      </a:rPr>
                      <m:t>𝐸</m:t>
                    </m:r>
                  </m:oMath>
                </a14:m>
                <a:r>
                  <a:rPr lang="zh-CN" altLang="en-US" sz="1700" dirty="0"/>
                  <a:t>表示记录集合</a:t>
                </a:r>
                <a14:m>
                  <m:oMath xmlns:m="http://schemas.openxmlformats.org/officeDocument/2006/math">
                    <m:r>
                      <a:rPr lang="en-US" altLang="zh-CN" sz="1700" i="1" dirty="0">
                        <a:latin typeface="Cambria Math" charset="0"/>
                      </a:rPr>
                      <m:t>𝑅</m:t>
                    </m:r>
                  </m:oMath>
                </a14:m>
                <a:r>
                  <a:rPr lang="zh-CN" altLang="en-US" sz="1700" dirty="0"/>
                  <a:t>中包含的</a:t>
                </a:r>
                <a:r>
                  <a:rPr lang="zh-CN" altLang="en-US" sz="1700" dirty="0">
                    <a:solidFill>
                      <a:srgbClr val="0000CC"/>
                    </a:solidFill>
                  </a:rPr>
                  <a:t>实体集合</a:t>
                </a:r>
                <a:endParaRPr lang="en-US" altLang="zh-CN" sz="1700" dirty="0">
                  <a:solidFill>
                    <a:srgbClr val="0000CC"/>
                  </a:solidFill>
                </a:endParaRPr>
              </a:p>
              <a:p>
                <a:pPr lvl="1"/>
                <a:endParaRPr lang="en-US" altLang="zh-CN" sz="1700" dirty="0">
                  <a:solidFill>
                    <a:srgbClr val="0000CC"/>
                  </a:solidFill>
                </a:endParaRPr>
              </a:p>
              <a:p>
                <a:pPr lvl="1"/>
                <a:r>
                  <a:rPr lang="zh-CN" altLang="en-US" sz="1700" dirty="0"/>
                  <a:t>标准答案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7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700" i="1" dirty="0">
                            <a:latin typeface="Cambria Math" charset="0"/>
                          </a:rPr>
                          <m:t>𝑀</m:t>
                        </m:r>
                      </m:e>
                      <m:sub>
                        <m:r>
                          <a:rPr lang="en-US" altLang="zh-CN" sz="1700" i="1" dirty="0">
                            <a:latin typeface="Cambria Math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zh-CN" altLang="en-US" sz="1700" dirty="0"/>
                  <a:t>、</a:t>
                </a:r>
                <a:r>
                  <a:rPr lang="en-US" altLang="zh-CN" sz="17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7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700" i="1" dirty="0">
                            <a:latin typeface="Cambria Math" charset="0"/>
                          </a:rPr>
                          <m:t>𝑁</m:t>
                        </m:r>
                      </m:e>
                      <m:sub>
                        <m:r>
                          <a:rPr lang="en-US" altLang="zh-CN" sz="1700" i="1" dirty="0">
                            <a:latin typeface="Cambria Math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zh-CN" altLang="en-US" sz="1700" dirty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7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700" i="1" dirty="0">
                            <a:latin typeface="Cambria Math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700" i="1" dirty="0">
                            <a:latin typeface="Cambria Math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zh-CN" altLang="en-US" sz="1700" dirty="0"/>
                  <a:t>：真实世界</a:t>
                </a:r>
                <a:endParaRPr lang="en-US" altLang="zh-CN" sz="1700" dirty="0"/>
              </a:p>
              <a:p>
                <a:pPr lvl="1"/>
                <a:r>
                  <a:rPr lang="zh-CN" altLang="en-US" sz="1700" dirty="0"/>
                  <a:t>判别结果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7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700" i="1" dirty="0">
                            <a:latin typeface="Cambria Math" charset="0"/>
                          </a:rPr>
                          <m:t>𝑀</m:t>
                        </m:r>
                      </m:e>
                      <m:sub>
                        <m:r>
                          <a:rPr lang="en-US" altLang="zh-CN" sz="1700" i="1" dirty="0">
                            <a:latin typeface="Cambria Math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zh-CN" altLang="en-US" sz="1700" dirty="0"/>
                  <a:t>、</a:t>
                </a:r>
                <a:r>
                  <a:rPr lang="en-US" altLang="zh-CN" sz="17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7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700" i="1" dirty="0">
                            <a:latin typeface="Cambria Math" charset="0"/>
                          </a:rPr>
                          <m:t>𝑁</m:t>
                        </m:r>
                      </m:e>
                      <m:sub>
                        <m:r>
                          <a:rPr lang="en-US" altLang="zh-CN" sz="1700" i="1" dirty="0">
                            <a:latin typeface="Cambria Math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zh-CN" altLang="en-US" sz="1700" dirty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7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700" i="1" dirty="0">
                            <a:latin typeface="Cambria Math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700" i="1" dirty="0">
                            <a:latin typeface="Cambria Math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zh-CN" altLang="en-US" sz="1700" dirty="0"/>
                  <a:t>：算法输出</a:t>
                </a:r>
                <a:endParaRPr lang="en-US" altLang="zh-CN" sz="1700" dirty="0"/>
              </a:p>
              <a:p>
                <a:endParaRPr kumimoji="1" lang="en-US" altLang="zh-CN" sz="17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819150"/>
                <a:ext cx="3815393" cy="3937000"/>
              </a:xfrm>
              <a:blipFill>
                <a:blip r:embed="rId2"/>
                <a:stretch>
                  <a:fillRect l="-799" t="-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AA7BB70-9685-4667-99B8-EFADCAECA9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822" y="962239"/>
            <a:ext cx="3164979" cy="1868339"/>
          </a:xfrm>
          <a:prstGeom prst="rect">
            <a:avLst/>
          </a:prstGeom>
        </p:spPr>
      </p:pic>
      <p:sp>
        <p:nvSpPr>
          <p:cNvPr id="5" name="TextBox 6">
            <a:extLst>
              <a:ext uri="{FF2B5EF4-FFF2-40B4-BE49-F238E27FC236}">
                <a16:creationId xmlns:a16="http://schemas.microsoft.com/office/drawing/2014/main" id="{49FDA6D0-1092-4885-A1FE-6CAC5ACD6503}"/>
              </a:ext>
            </a:extLst>
          </p:cNvPr>
          <p:cNvSpPr txBox="1"/>
          <p:nvPr/>
        </p:nvSpPr>
        <p:spPr>
          <a:xfrm>
            <a:off x="5623657" y="3131862"/>
            <a:ext cx="2618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0000CC"/>
                </a:solidFill>
                <a:latin typeface="Calibri" charset="0"/>
                <a:ea typeface="Calibri" charset="0"/>
                <a:cs typeface="Calibri" charset="0"/>
              </a:rPr>
              <a:t>True</a:t>
            </a:r>
            <a:r>
              <a:rPr lang="zh-CN" altLang="en-US" sz="1600" dirty="0">
                <a:solidFill>
                  <a:srgbClr val="0000CC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1600" dirty="0">
                <a:solidFill>
                  <a:srgbClr val="0000CC"/>
                </a:solidFill>
                <a:latin typeface="Calibri" charset="0"/>
                <a:ea typeface="Calibri" charset="0"/>
                <a:cs typeface="Calibri" charset="0"/>
              </a:rPr>
              <a:t>Positives</a:t>
            </a:r>
            <a:r>
              <a:rPr lang="zh-CN" altLang="en-US" sz="1600" dirty="0">
                <a:solidFill>
                  <a:srgbClr val="0000CC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1600" dirty="0">
                <a:solidFill>
                  <a:srgbClr val="0000CC"/>
                </a:solidFill>
                <a:latin typeface="Calibri" charset="0"/>
                <a:ea typeface="Calibri" charset="0"/>
                <a:cs typeface="Calibri" charset="0"/>
              </a:rPr>
              <a:t>(TPs)</a:t>
            </a:r>
            <a:endParaRPr lang="en-US" sz="1600" dirty="0">
              <a:solidFill>
                <a:srgbClr val="0000CC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0BBC8559-BCD4-4F81-8B7D-5C8CFF1128D1}"/>
              </a:ext>
            </a:extLst>
          </p:cNvPr>
          <p:cNvSpPr txBox="1"/>
          <p:nvPr/>
        </p:nvSpPr>
        <p:spPr>
          <a:xfrm>
            <a:off x="4349469" y="1601920"/>
            <a:ext cx="999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0000CC"/>
                </a:solidFill>
                <a:latin typeface="Calibri" charset="0"/>
                <a:ea typeface="Calibri" charset="0"/>
                <a:cs typeface="Calibri" charset="0"/>
              </a:rPr>
              <a:t>False</a:t>
            </a:r>
            <a:r>
              <a:rPr lang="zh-CN" altLang="en-US" sz="1600" dirty="0">
                <a:solidFill>
                  <a:srgbClr val="0000CC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endParaRPr lang="en-US" altLang="zh-CN" sz="1600" dirty="0">
              <a:solidFill>
                <a:srgbClr val="0000CC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/>
            <a:r>
              <a:rPr lang="en-US" altLang="zh-CN" sz="1600" dirty="0">
                <a:solidFill>
                  <a:srgbClr val="0000CC"/>
                </a:solidFill>
                <a:latin typeface="Calibri" charset="0"/>
                <a:ea typeface="Calibri" charset="0"/>
                <a:cs typeface="Calibri" charset="0"/>
              </a:rPr>
              <a:t>Negatives</a:t>
            </a:r>
            <a:r>
              <a:rPr lang="zh-CN" altLang="en-US" sz="1600" dirty="0">
                <a:solidFill>
                  <a:srgbClr val="0000CC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1600" dirty="0">
                <a:solidFill>
                  <a:srgbClr val="0000CC"/>
                </a:solidFill>
                <a:latin typeface="Calibri" charset="0"/>
                <a:ea typeface="Calibri" charset="0"/>
                <a:cs typeface="Calibri" charset="0"/>
              </a:rPr>
              <a:t>(FNs)</a:t>
            </a:r>
            <a:endParaRPr lang="en-US" sz="1600" dirty="0">
              <a:solidFill>
                <a:srgbClr val="0000CC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0603DF04-8A13-4FD5-869A-C0F24EF86C7F}"/>
              </a:ext>
            </a:extLst>
          </p:cNvPr>
          <p:cNvSpPr txBox="1"/>
          <p:nvPr/>
        </p:nvSpPr>
        <p:spPr>
          <a:xfrm>
            <a:off x="8265849" y="1593525"/>
            <a:ext cx="9336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0000CC"/>
                </a:solidFill>
                <a:latin typeface="Calibri" charset="0"/>
                <a:ea typeface="Calibri" charset="0"/>
                <a:cs typeface="Calibri" charset="0"/>
              </a:rPr>
              <a:t>False</a:t>
            </a:r>
            <a:r>
              <a:rPr lang="zh-CN" altLang="en-US" sz="1600" dirty="0">
                <a:solidFill>
                  <a:srgbClr val="0000CC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endParaRPr lang="en-US" altLang="zh-CN" sz="1600" dirty="0">
              <a:solidFill>
                <a:srgbClr val="0000CC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/>
            <a:r>
              <a:rPr lang="en-US" altLang="zh-CN" sz="1600" dirty="0">
                <a:solidFill>
                  <a:srgbClr val="0000CC"/>
                </a:solidFill>
                <a:latin typeface="Calibri" charset="0"/>
                <a:ea typeface="Calibri" charset="0"/>
                <a:cs typeface="Calibri" charset="0"/>
              </a:rPr>
              <a:t>Positives</a:t>
            </a:r>
            <a:r>
              <a:rPr lang="zh-CN" altLang="en-US" sz="1600" dirty="0">
                <a:solidFill>
                  <a:srgbClr val="0000CC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1600" dirty="0">
                <a:solidFill>
                  <a:srgbClr val="0000CC"/>
                </a:solidFill>
                <a:latin typeface="Calibri" charset="0"/>
                <a:ea typeface="Calibri" charset="0"/>
                <a:cs typeface="Calibri" charset="0"/>
              </a:rPr>
              <a:t>(FPs)</a:t>
            </a:r>
            <a:endParaRPr lang="en-US" sz="1600" dirty="0">
              <a:solidFill>
                <a:srgbClr val="0000CC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" name="Straight Arrow Connector 9">
            <a:extLst>
              <a:ext uri="{FF2B5EF4-FFF2-40B4-BE49-F238E27FC236}">
                <a16:creationId xmlns:a16="http://schemas.microsoft.com/office/drawing/2014/main" id="{84BD84FA-1085-4FA9-B547-463E135DAF68}"/>
              </a:ext>
            </a:extLst>
          </p:cNvPr>
          <p:cNvCxnSpPr>
            <a:cxnSpLocks/>
          </p:cNvCxnSpPr>
          <p:nvPr/>
        </p:nvCxnSpPr>
        <p:spPr bwMode="auto">
          <a:xfrm>
            <a:off x="6820650" y="2017418"/>
            <a:ext cx="0" cy="1034795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10">
            <a:extLst>
              <a:ext uri="{FF2B5EF4-FFF2-40B4-BE49-F238E27FC236}">
                <a16:creationId xmlns:a16="http://schemas.microsoft.com/office/drawing/2014/main" id="{75CD9C51-93F6-41DB-BFCC-A291C81C1567}"/>
              </a:ext>
            </a:extLst>
          </p:cNvPr>
          <p:cNvCxnSpPr>
            <a:cxnSpLocks/>
          </p:cNvCxnSpPr>
          <p:nvPr/>
        </p:nvCxnSpPr>
        <p:spPr bwMode="auto">
          <a:xfrm flipH="1">
            <a:off x="5284099" y="1885733"/>
            <a:ext cx="794096" cy="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11">
            <a:extLst>
              <a:ext uri="{FF2B5EF4-FFF2-40B4-BE49-F238E27FC236}">
                <a16:creationId xmlns:a16="http://schemas.microsoft.com/office/drawing/2014/main" id="{EDB72CEC-374B-49AB-A980-32B550A8B7F6}"/>
              </a:ext>
            </a:extLst>
          </p:cNvPr>
          <p:cNvCxnSpPr>
            <a:cxnSpLocks/>
          </p:cNvCxnSpPr>
          <p:nvPr/>
        </p:nvCxnSpPr>
        <p:spPr bwMode="auto">
          <a:xfrm>
            <a:off x="7642927" y="1874768"/>
            <a:ext cx="667593" cy="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5">
                <a:extLst>
                  <a:ext uri="{FF2B5EF4-FFF2-40B4-BE49-F238E27FC236}">
                    <a16:creationId xmlns:a16="http://schemas.microsoft.com/office/drawing/2014/main" id="{A57664E1-4853-4718-A6DC-5F767AB44F7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871405" y="3610530"/>
                <a:ext cx="3687924" cy="406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>
                <a:lvl1pPr marL="3159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Font typeface="Courier New" charset="0"/>
                  <a:buChar char="o"/>
                  <a:defRPr kumimoji="1" sz="3200" b="0">
                    <a:solidFill>
                      <a:schemeClr val="tx1"/>
                    </a:solidFill>
                    <a:effectLst/>
                    <a:latin typeface="STZhongsong" charset="-122"/>
                    <a:ea typeface="STZhongsong" charset="-122"/>
                    <a:cs typeface="STZhongsong" charset="-122"/>
                  </a:defRPr>
                </a:lvl1pPr>
                <a:lvl2pPr marL="685800" indent="-263525" algn="l" rtl="0" fontAlgn="base">
                  <a:spcBef>
                    <a:spcPct val="20000"/>
                  </a:spcBef>
                  <a:spcAft>
                    <a:spcPct val="0"/>
                  </a:spcAft>
                  <a:buFontTx/>
                  <a:buChar char=""/>
                  <a:defRPr kumimoji="1" sz="2800" b="0">
                    <a:solidFill>
                      <a:schemeClr val="tx1"/>
                    </a:solidFill>
                    <a:effectLst/>
                    <a:latin typeface="STZhongsong" charset="-122"/>
                    <a:ea typeface="STZhongsong" charset="-122"/>
                    <a:cs typeface="STZhongsong" charset="-122"/>
                  </a:defRPr>
                </a:lvl2pPr>
                <a:lvl3pPr marL="1054100" indent="-20955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b="1">
                    <a:solidFill>
                      <a:schemeClr val="tx1"/>
                    </a:solidFill>
                    <a:effectLst/>
                    <a:latin typeface="STZhongsong" charset="-122"/>
                    <a:ea typeface="STZhongsong" charset="-122"/>
                    <a:cs typeface="STZhongsong" charset="-122"/>
                  </a:defRPr>
                </a:lvl3pPr>
                <a:lvl4pPr marL="1476375" indent="-2095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华文楷体" charset="-122"/>
                  </a:defRPr>
                </a:lvl4pPr>
                <a:lvl5pPr marL="1898650" indent="-20955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华文楷体" charset="-122"/>
                  </a:defRPr>
                </a:lvl5pPr>
                <a:lvl6pPr marL="2321227" indent="-211021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846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</a:defRPr>
                </a:lvl6pPr>
                <a:lvl7pPr marL="2743269" indent="-211021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846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</a:defRPr>
                </a:lvl7pPr>
                <a:lvl8pPr marL="3165310" indent="-211021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846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</a:defRPr>
                </a:lvl8pPr>
                <a:lvl9pPr marL="3587351" indent="-211021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846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</a:defRPr>
                </a:lvl9pPr>
              </a:lstStyle>
              <a:p>
                <a:pPr eaLnBrk="1" hangingPunct="1"/>
                <a:r>
                  <a:rPr lang="zh-CN" altLang="en-US" sz="1875" kern="0" dirty="0">
                    <a:solidFill>
                      <a:srgbClr val="C00000"/>
                    </a:solidFill>
                  </a:rPr>
                  <a:t>准确率</a:t>
                </a:r>
                <a:r>
                  <a:rPr lang="en-US" altLang="zh-CN" sz="1875" kern="0" dirty="0">
                    <a:solidFill>
                      <a:srgbClr val="C00000"/>
                    </a:solidFill>
                    <a:latin typeface="Calibri" charset="0"/>
                    <a:ea typeface="Calibri" charset="0"/>
                    <a:cs typeface="Calibri" charset="0"/>
                  </a:rPr>
                  <a:t>Precision=|TPs|/|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75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75" i="1" dirty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𝑀</m:t>
                        </m:r>
                      </m:e>
                      <m:sub>
                        <m:r>
                          <a:rPr lang="en-US" altLang="zh-CN" sz="1875" i="1" dirty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𝑃</m:t>
                        </m:r>
                      </m:sub>
                    </m:sSub>
                    <m:r>
                      <a:rPr lang="en-US" altLang="zh-CN" sz="1875" i="1" dirty="0">
                        <a:solidFill>
                          <a:srgbClr val="C00000"/>
                        </a:solidFill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altLang="zh-CN" sz="1875" kern="0" dirty="0">
                    <a:solidFill>
                      <a:srgbClr val="C00000"/>
                    </a:solidFill>
                    <a:latin typeface="Calibri" charset="0"/>
                    <a:ea typeface="Calibri" charset="0"/>
                    <a:cs typeface="Calibri" charset="0"/>
                  </a:rPr>
                  <a:t>|</a:t>
                </a:r>
                <a:endParaRPr lang="en-US" sz="1875" kern="0" dirty="0">
                  <a:solidFill>
                    <a:srgbClr val="C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1" name="Content Placeholder 5">
                <a:extLst>
                  <a:ext uri="{FF2B5EF4-FFF2-40B4-BE49-F238E27FC236}">
                    <a16:creationId xmlns:a16="http://schemas.microsoft.com/office/drawing/2014/main" id="{A57664E1-4853-4718-A6DC-5F767AB44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71405" y="3610530"/>
                <a:ext cx="3687924" cy="406151"/>
              </a:xfrm>
              <a:prstGeom prst="rect">
                <a:avLst/>
              </a:prstGeom>
              <a:blipFill>
                <a:blip r:embed="rId4"/>
                <a:stretch>
                  <a:fillRect l="-1818" t="-10448" b="-1492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5">
                <a:extLst>
                  <a:ext uri="{FF2B5EF4-FFF2-40B4-BE49-F238E27FC236}">
                    <a16:creationId xmlns:a16="http://schemas.microsoft.com/office/drawing/2014/main" id="{3D53566B-CAE3-45CB-B95C-A2BB6227A58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871405" y="4123379"/>
                <a:ext cx="3687924" cy="406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>
                <a:lvl1pPr marL="3159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Font typeface="Courier New" charset="0"/>
                  <a:buChar char="o"/>
                  <a:defRPr kumimoji="1" sz="3200" b="0">
                    <a:solidFill>
                      <a:schemeClr val="tx1"/>
                    </a:solidFill>
                    <a:effectLst/>
                    <a:latin typeface="STZhongsong" charset="-122"/>
                    <a:ea typeface="STZhongsong" charset="-122"/>
                    <a:cs typeface="STZhongsong" charset="-122"/>
                  </a:defRPr>
                </a:lvl1pPr>
                <a:lvl2pPr marL="685800" indent="-263525" algn="l" rtl="0" fontAlgn="base">
                  <a:spcBef>
                    <a:spcPct val="20000"/>
                  </a:spcBef>
                  <a:spcAft>
                    <a:spcPct val="0"/>
                  </a:spcAft>
                  <a:buFontTx/>
                  <a:buChar char=""/>
                  <a:defRPr kumimoji="1" sz="2800" b="0">
                    <a:solidFill>
                      <a:schemeClr val="tx1"/>
                    </a:solidFill>
                    <a:effectLst/>
                    <a:latin typeface="STZhongsong" charset="-122"/>
                    <a:ea typeface="STZhongsong" charset="-122"/>
                    <a:cs typeface="STZhongsong" charset="-122"/>
                  </a:defRPr>
                </a:lvl2pPr>
                <a:lvl3pPr marL="1054100" indent="-20955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b="1">
                    <a:solidFill>
                      <a:schemeClr val="tx1"/>
                    </a:solidFill>
                    <a:effectLst/>
                    <a:latin typeface="STZhongsong" charset="-122"/>
                    <a:ea typeface="STZhongsong" charset="-122"/>
                    <a:cs typeface="STZhongsong" charset="-122"/>
                  </a:defRPr>
                </a:lvl3pPr>
                <a:lvl4pPr marL="1476375" indent="-2095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华文楷体" charset="-122"/>
                  </a:defRPr>
                </a:lvl4pPr>
                <a:lvl5pPr marL="1898650" indent="-20955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华文楷体" charset="-122"/>
                  </a:defRPr>
                </a:lvl5pPr>
                <a:lvl6pPr marL="2321227" indent="-211021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846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</a:defRPr>
                </a:lvl6pPr>
                <a:lvl7pPr marL="2743269" indent="-211021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846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</a:defRPr>
                </a:lvl7pPr>
                <a:lvl8pPr marL="3165310" indent="-211021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846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</a:defRPr>
                </a:lvl8pPr>
                <a:lvl9pPr marL="3587351" indent="-211021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846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</a:defRPr>
                </a:lvl9pPr>
              </a:lstStyle>
              <a:p>
                <a:pPr eaLnBrk="1" hangingPunct="1"/>
                <a:r>
                  <a:rPr lang="zh-CN" altLang="en-US" sz="1875" kern="0" dirty="0">
                    <a:solidFill>
                      <a:srgbClr val="C00000"/>
                    </a:solidFill>
                  </a:rPr>
                  <a:t>召回率</a:t>
                </a:r>
                <a:r>
                  <a:rPr lang="en-US" altLang="zh-CN" sz="1875" kern="0" dirty="0">
                    <a:solidFill>
                      <a:srgbClr val="C00000"/>
                    </a:solidFill>
                    <a:latin typeface="Calibri" charset="0"/>
                    <a:ea typeface="Calibri" charset="0"/>
                    <a:cs typeface="Calibri" charset="0"/>
                  </a:rPr>
                  <a:t>Recall=|TPs|/|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75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75" i="1" dirty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𝑀</m:t>
                        </m:r>
                      </m:e>
                      <m:sub>
                        <m:r>
                          <a:rPr lang="en-US" altLang="zh-CN" sz="1875" i="1" dirty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𝑇</m:t>
                        </m:r>
                      </m:sub>
                    </m:sSub>
                    <m:r>
                      <a:rPr lang="en-US" altLang="zh-CN" sz="1875" i="1" dirty="0">
                        <a:solidFill>
                          <a:srgbClr val="C00000"/>
                        </a:solidFill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altLang="zh-CN" sz="1875" kern="0" dirty="0">
                    <a:solidFill>
                      <a:srgbClr val="C00000"/>
                    </a:solidFill>
                    <a:latin typeface="Calibri" charset="0"/>
                    <a:ea typeface="Calibri" charset="0"/>
                    <a:cs typeface="Calibri" charset="0"/>
                  </a:rPr>
                  <a:t>|</a:t>
                </a:r>
                <a:endParaRPr lang="en-US" sz="1875" kern="0" dirty="0">
                  <a:solidFill>
                    <a:srgbClr val="C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2" name="Content Placeholder 5">
                <a:extLst>
                  <a:ext uri="{FF2B5EF4-FFF2-40B4-BE49-F238E27FC236}">
                    <a16:creationId xmlns:a16="http://schemas.microsoft.com/office/drawing/2014/main" id="{3D53566B-CAE3-45CB-B95C-A2BB6227A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71405" y="4123379"/>
                <a:ext cx="3687924" cy="406151"/>
              </a:xfrm>
              <a:prstGeom prst="rect">
                <a:avLst/>
              </a:prstGeom>
              <a:blipFill>
                <a:blip r:embed="rId5"/>
                <a:stretch>
                  <a:fillRect l="-1818" t="-10448" b="-1641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42F7D1E-F88A-471D-9101-076C7ED6B7CF}"/>
              </a:ext>
            </a:extLst>
          </p:cNvPr>
          <p:cNvSpPr/>
          <p:nvPr/>
        </p:nvSpPr>
        <p:spPr>
          <a:xfrm>
            <a:off x="2032000" y="2939143"/>
            <a:ext cx="551543" cy="107753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B8BB331E-1091-40DA-8694-43449E803852}"/>
              </a:ext>
            </a:extLst>
          </p:cNvPr>
          <p:cNvSpPr/>
          <p:nvPr/>
        </p:nvSpPr>
        <p:spPr>
          <a:xfrm>
            <a:off x="2608943" y="2554514"/>
            <a:ext cx="2260600" cy="424543"/>
          </a:xfrm>
          <a:custGeom>
            <a:avLst/>
            <a:gdLst>
              <a:gd name="connsiteX0" fmla="*/ 0 w 2260600"/>
              <a:gd name="connsiteY0" fmla="*/ 424543 h 424543"/>
              <a:gd name="connsiteX1" fmla="*/ 602343 w 2260600"/>
              <a:gd name="connsiteY1" fmla="*/ 141515 h 424543"/>
              <a:gd name="connsiteX2" fmla="*/ 2260600 w 2260600"/>
              <a:gd name="connsiteY2" fmla="*/ 0 h 424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0600" h="424543">
                <a:moveTo>
                  <a:pt x="0" y="424543"/>
                </a:moveTo>
                <a:cubicBezTo>
                  <a:pt x="112788" y="318407"/>
                  <a:pt x="225576" y="212272"/>
                  <a:pt x="602343" y="141515"/>
                </a:cubicBezTo>
                <a:cubicBezTo>
                  <a:pt x="979110" y="70758"/>
                  <a:pt x="1619855" y="35379"/>
                  <a:pt x="2260600" y="0"/>
                </a:cubicBezTo>
              </a:path>
            </a:pathLst>
          </a:custGeom>
          <a:noFill/>
          <a:ln>
            <a:solidFill>
              <a:srgbClr val="C000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83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数据预处理：数据集成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N" altLang="zh-CN" dirty="0"/>
              <a:t>匹配方法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CN" altLang="zh-CN" dirty="0"/>
              <a:t>步骤</a:t>
            </a:r>
            <a:r>
              <a:rPr lang="en-US" altLang="zh-CN" dirty="0"/>
              <a:t>1</a:t>
            </a:r>
            <a:r>
              <a:rPr lang="zh-CN" altLang="en-US" dirty="0"/>
              <a:t>：提取匹配特征</a:t>
            </a:r>
            <a:endParaRPr lang="en-US" altLang="zh-CN" dirty="0"/>
          </a:p>
          <a:p>
            <a:pPr lvl="1"/>
            <a:r>
              <a:rPr lang="zh-CN" altLang="en-US" dirty="0"/>
              <a:t>给定一对待匹配的记录，我们计算出他们的</a:t>
            </a:r>
            <a:r>
              <a:rPr lang="zh-CN" altLang="en-US" dirty="0">
                <a:solidFill>
                  <a:srgbClr val="0000CC"/>
                </a:solidFill>
              </a:rPr>
              <a:t>特征向量</a:t>
            </a:r>
            <a:r>
              <a:rPr lang="zh-CN" altLang="en-US" dirty="0"/>
              <a:t>，其中每一维称为一个特征</a:t>
            </a:r>
            <a:endParaRPr lang="en-US" altLang="zh-CN" dirty="0"/>
          </a:p>
          <a:p>
            <a:pPr lvl="2"/>
            <a:r>
              <a:rPr lang="zh-CN" altLang="en-US" dirty="0"/>
              <a:t>例如：比较两条论文记录是否是一篇论文，可以从不同角度计算</a:t>
            </a:r>
            <a:r>
              <a:rPr lang="zh-CN" altLang="en-US" dirty="0">
                <a:solidFill>
                  <a:srgbClr val="0000CC"/>
                </a:solidFill>
              </a:rPr>
              <a:t>相似度</a:t>
            </a:r>
            <a:r>
              <a:rPr lang="zh-CN" altLang="en-US" dirty="0"/>
              <a:t>，组成特征向量</a:t>
            </a:r>
            <a:endParaRPr lang="en-US" altLang="zh-CN" dirty="0"/>
          </a:p>
          <a:p>
            <a:pPr lvl="3"/>
            <a:r>
              <a:rPr lang="zh-CN" altLang="en-US" dirty="0"/>
              <a:t>第一作者姓名相似度</a:t>
            </a:r>
            <a:endParaRPr lang="en-US" altLang="zh-CN" dirty="0"/>
          </a:p>
          <a:p>
            <a:pPr lvl="3"/>
            <a:r>
              <a:rPr lang="zh-CN" altLang="en-US" dirty="0"/>
              <a:t>标题相似度</a:t>
            </a:r>
            <a:endParaRPr lang="en-US" altLang="zh-CN" dirty="0"/>
          </a:p>
          <a:p>
            <a:pPr lvl="3"/>
            <a:r>
              <a:rPr lang="zh-CN" altLang="en-US" dirty="0"/>
              <a:t>发表期刊</a:t>
            </a:r>
            <a:r>
              <a:rPr lang="en-US" altLang="zh-CN" dirty="0"/>
              <a:t>/</a:t>
            </a:r>
            <a:r>
              <a:rPr lang="zh-CN" altLang="en-US" dirty="0"/>
              <a:t>会议相似度</a:t>
            </a:r>
            <a:endParaRPr lang="en-US" altLang="zh-CN" dirty="0"/>
          </a:p>
          <a:p>
            <a:pPr lvl="3"/>
            <a:r>
              <a:rPr lang="zh-CN" altLang="en-US" dirty="0"/>
              <a:t>发表时间相似度</a:t>
            </a:r>
            <a:endParaRPr lang="en-US" altLang="zh-CN" dirty="0"/>
          </a:p>
          <a:p>
            <a:pPr lvl="3"/>
            <a:r>
              <a:rPr lang="zh-CN" altLang="en-US" dirty="0"/>
              <a:t>等等</a:t>
            </a:r>
            <a:endParaRPr lang="en-US" altLang="zh-CN" dirty="0"/>
          </a:p>
          <a:p>
            <a:pPr lvl="2"/>
            <a:r>
              <a:rPr lang="zh-CN" altLang="en-US" dirty="0"/>
              <a:t>上述相似度可以是布尔值（匹配</a:t>
            </a:r>
            <a:r>
              <a:rPr lang="en-US" altLang="zh-CN" dirty="0"/>
              <a:t>/</a:t>
            </a:r>
            <a:r>
              <a:rPr lang="zh-CN" altLang="en-US" dirty="0"/>
              <a:t>不匹配），也可以是实数（基于某种相似度度量方法）</a:t>
            </a:r>
            <a:endParaRPr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2305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数据预处理：数据集成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N" altLang="zh-CN" dirty="0"/>
              <a:t>匹配方法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CN" altLang="zh-CN" dirty="0"/>
              <a:t>步骤</a:t>
            </a:r>
            <a:r>
              <a:rPr lang="en-US" altLang="zh-CN" dirty="0"/>
              <a:t>2</a:t>
            </a:r>
            <a:r>
              <a:rPr lang="zh-CN" altLang="en-US" dirty="0"/>
              <a:t>：计算匹配特征的相似度</a:t>
            </a:r>
            <a:endParaRPr lang="en-US" altLang="zh-CN" dirty="0"/>
          </a:p>
          <a:p>
            <a:pPr lvl="1"/>
            <a:r>
              <a:rPr lang="zh-CN" altLang="en-US" dirty="0"/>
              <a:t>布尔属性：直接判断相等</a:t>
            </a:r>
            <a:r>
              <a:rPr lang="en-US" altLang="zh-CN" dirty="0"/>
              <a:t>/</a:t>
            </a:r>
            <a:r>
              <a:rPr lang="zh-CN" altLang="en-US" dirty="0"/>
              <a:t>不相等</a:t>
            </a:r>
            <a:endParaRPr lang="en-US" altLang="zh-CN" sz="1900" dirty="0"/>
          </a:p>
          <a:p>
            <a:pPr lvl="1"/>
            <a:r>
              <a:rPr lang="zh-CN" altLang="en-US" dirty="0"/>
              <a:t>数值属性：比较数字之间的差值</a:t>
            </a:r>
            <a:endParaRPr lang="en-US" altLang="zh-CN" dirty="0"/>
          </a:p>
          <a:p>
            <a:pPr lvl="1"/>
            <a:r>
              <a:rPr lang="zh-CN" altLang="en-US" dirty="0"/>
              <a:t>文本属性：引入</a:t>
            </a:r>
            <a:r>
              <a:rPr lang="zh-CN" altLang="en-US" dirty="0">
                <a:solidFill>
                  <a:srgbClr val="0000CC"/>
                </a:solidFill>
              </a:rPr>
              <a:t>相似度函数</a:t>
            </a:r>
            <a:r>
              <a:rPr lang="zh-CN" altLang="en-US" dirty="0"/>
              <a:t>进行度量</a:t>
            </a:r>
            <a:endParaRPr lang="en-US" altLang="zh-CN" dirty="0"/>
          </a:p>
          <a:p>
            <a:pPr lvl="2">
              <a:spcBef>
                <a:spcPts val="954"/>
              </a:spcBef>
            </a:pPr>
            <a:r>
              <a:rPr lang="zh-CN" altLang="en-US" dirty="0"/>
              <a:t>编辑距离</a:t>
            </a:r>
            <a:endParaRPr lang="en-US" altLang="zh-CN" dirty="0"/>
          </a:p>
          <a:p>
            <a:pPr lvl="3"/>
            <a:r>
              <a:rPr lang="zh-CN" altLang="en-US" dirty="0"/>
              <a:t>也称</a:t>
            </a:r>
            <a:r>
              <a:rPr lang="en-US" altLang="zh-CN" dirty="0"/>
              <a:t>Levenshtein</a:t>
            </a:r>
            <a:r>
              <a:rPr lang="zh-CN" altLang="en-US" dirty="0"/>
              <a:t>距离</a:t>
            </a:r>
            <a:endParaRPr lang="en-US" altLang="zh-CN" dirty="0"/>
          </a:p>
          <a:p>
            <a:pPr lvl="2">
              <a:spcBef>
                <a:spcPts val="954"/>
              </a:spcBef>
            </a:pPr>
            <a:r>
              <a:rPr lang="zh-CN" altLang="en-US" dirty="0"/>
              <a:t>基于集合的函数</a:t>
            </a:r>
            <a:endParaRPr lang="en-US" altLang="zh-CN" dirty="0"/>
          </a:p>
          <a:p>
            <a:pPr lvl="3"/>
            <a:r>
              <a:rPr lang="zh-CN" altLang="en-US" dirty="0"/>
              <a:t>如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Jaccard</a:t>
            </a:r>
            <a:r>
              <a:rPr lang="zh-CN" altLang="en-US" dirty="0"/>
              <a:t>函数、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Dice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2">
              <a:spcBef>
                <a:spcPts val="954"/>
              </a:spcBef>
            </a:pPr>
            <a:r>
              <a:rPr lang="zh-CN" altLang="en-US" dirty="0"/>
              <a:t>基于向量的函数</a:t>
            </a:r>
            <a:endParaRPr lang="en-US" altLang="zh-CN" dirty="0"/>
          </a:p>
          <a:p>
            <a:pPr lvl="3"/>
            <a:r>
              <a:rPr lang="zh-CN" altLang="en-US" dirty="0"/>
              <a:t>向量的余弦距离</a:t>
            </a:r>
            <a:endParaRPr lang="en-US" altLang="zh-CN" dirty="0"/>
          </a:p>
          <a:p>
            <a:pPr lvl="3"/>
            <a:r>
              <a:rPr lang="zh-CN" altLang="en-US" dirty="0"/>
              <a:t>权重方案，如</a:t>
            </a:r>
            <a:r>
              <a:rPr lang="en-US" altLang="zh-CN" dirty="0"/>
              <a:t>TF-IDF</a:t>
            </a:r>
            <a:endParaRPr kumimoji="1" lang="en-US" altLang="zh-CN" dirty="0"/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F0570DFB-ED7C-41A2-B72E-BF257EAAC1CA}"/>
              </a:ext>
            </a:extLst>
          </p:cNvPr>
          <p:cNvSpPr txBox="1"/>
          <p:nvPr/>
        </p:nvSpPr>
        <p:spPr>
          <a:xfrm>
            <a:off x="5756678" y="2305092"/>
            <a:ext cx="1800493" cy="369332"/>
          </a:xfrm>
          <a:prstGeom prst="rect">
            <a:avLst/>
          </a:prstGeom>
          <a:solidFill>
            <a:srgbClr val="46BCDE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适合拼写类差异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0E3E19BA-2396-4719-B2D7-90875FA8ABBA}"/>
              </a:ext>
            </a:extLst>
          </p:cNvPr>
          <p:cNvSpPr txBox="1"/>
          <p:nvPr/>
        </p:nvSpPr>
        <p:spPr>
          <a:xfrm>
            <a:off x="5756678" y="3515027"/>
            <a:ext cx="1800493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适合较长的文本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Right Brace 9">
            <a:extLst>
              <a:ext uri="{FF2B5EF4-FFF2-40B4-BE49-F238E27FC236}">
                <a16:creationId xmlns:a16="http://schemas.microsoft.com/office/drawing/2014/main" id="{3D238DD6-CE48-4DEF-8E9F-2ADC5301E407}"/>
              </a:ext>
            </a:extLst>
          </p:cNvPr>
          <p:cNvSpPr/>
          <p:nvPr/>
        </p:nvSpPr>
        <p:spPr bwMode="auto">
          <a:xfrm>
            <a:off x="5268563" y="2219758"/>
            <a:ext cx="216024" cy="540000"/>
          </a:xfrm>
          <a:prstGeom prst="rightBrace">
            <a:avLst>
              <a:gd name="adj1" fmla="val 35067"/>
              <a:gd name="adj2" fmla="val 50000"/>
            </a:avLst>
          </a:prstGeom>
          <a:noFill/>
          <a:ln w="38100" cap="flat" cmpd="sng" algn="ctr">
            <a:solidFill>
              <a:srgbClr val="4DBCD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50000"/>
              </a:spcBef>
              <a:spcAft>
                <a:spcPct val="0"/>
              </a:spcAft>
            </a:pPr>
            <a:endParaRPr kumimoji="1" lang="en-US" sz="2400">
              <a:latin typeface="Times New Roman" pitchFamily="18" charset="0"/>
              <a:ea typeface="华文楷体" pitchFamily="2" charset="-122"/>
            </a:endParaRPr>
          </a:p>
        </p:txBody>
      </p:sp>
      <p:sp>
        <p:nvSpPr>
          <p:cNvPr id="7" name="Right Brace 10">
            <a:extLst>
              <a:ext uri="{FF2B5EF4-FFF2-40B4-BE49-F238E27FC236}">
                <a16:creationId xmlns:a16="http://schemas.microsoft.com/office/drawing/2014/main" id="{CAB234FD-C37D-4A79-8F69-B12E8E034291}"/>
              </a:ext>
            </a:extLst>
          </p:cNvPr>
          <p:cNvSpPr/>
          <p:nvPr/>
        </p:nvSpPr>
        <p:spPr bwMode="auto">
          <a:xfrm>
            <a:off x="5268563" y="2921831"/>
            <a:ext cx="216024" cy="1512000"/>
          </a:xfrm>
          <a:prstGeom prst="rightBrace">
            <a:avLst>
              <a:gd name="adj1" fmla="val 35067"/>
              <a:gd name="adj2" fmla="val 50000"/>
            </a:avLst>
          </a:prstGeom>
          <a:noFill/>
          <a:ln w="38100" cap="flat" cmpd="sng" algn="ctr">
            <a:solidFill>
              <a:srgbClr val="FC0D1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50000"/>
              </a:spcBef>
              <a:spcAft>
                <a:spcPct val="0"/>
              </a:spcAft>
            </a:pPr>
            <a:endParaRPr kumimoji="1" lang="en-US" sz="2400">
              <a:latin typeface="Times New Roman" pitchFamily="18" charset="0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553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数据预处理：数据集成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编辑距离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Edit</a:t>
            </a:r>
            <a:r>
              <a:rPr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Distance</a:t>
            </a:r>
          </a:p>
          <a:p>
            <a:pPr lvl="1"/>
            <a:r>
              <a:rPr lang="zh-CN" altLang="en-US" sz="1600" dirty="0"/>
              <a:t>有些数据源在录入的时候可能会存在错误</a:t>
            </a:r>
            <a:endParaRPr lang="en-US" altLang="zh-CN" sz="1600" dirty="0"/>
          </a:p>
          <a:p>
            <a:pPr lvl="2"/>
            <a:r>
              <a:rPr lang="zh-CN" altLang="en-US" dirty="0"/>
              <a:t>例如数据源</a:t>
            </a:r>
            <a:r>
              <a:rPr lang="en-US" altLang="zh-CN" dirty="0"/>
              <a:t>A</a:t>
            </a:r>
            <a:r>
              <a:rPr lang="zh-CN" altLang="en-US" dirty="0"/>
              <a:t>错将作者</a:t>
            </a:r>
            <a:r>
              <a:rPr lang="en-US" altLang="zh-CN" dirty="0"/>
              <a:t>William</a:t>
            </a:r>
            <a:r>
              <a:rPr lang="zh-CN" altLang="en-US" dirty="0"/>
              <a:t> </a:t>
            </a:r>
            <a:r>
              <a:rPr lang="en-US" altLang="zh-CN" dirty="0"/>
              <a:t>Cohen</a:t>
            </a:r>
            <a:r>
              <a:rPr lang="zh-CN" altLang="en-US" dirty="0"/>
              <a:t>录入成了</a:t>
            </a:r>
            <a:r>
              <a:rPr lang="en-US" altLang="zh-CN" dirty="0" err="1"/>
              <a:t>Willliam</a:t>
            </a:r>
            <a:r>
              <a:rPr lang="zh-CN" altLang="en-US" dirty="0"/>
              <a:t> </a:t>
            </a:r>
            <a:r>
              <a:rPr lang="en-US" altLang="zh-CN" dirty="0" err="1"/>
              <a:t>Cohon</a:t>
            </a:r>
            <a:r>
              <a:rPr lang="zh-CN" altLang="en-US" dirty="0"/>
              <a:t>，导致作者无法匹配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r>
              <a:rPr lang="zh-CN" altLang="en-US" sz="1600" dirty="0"/>
              <a:t>在中文录入中，有时会受口音影响</a:t>
            </a:r>
            <a:endParaRPr lang="en-US" altLang="zh-CN" sz="1600" dirty="0"/>
          </a:p>
          <a:p>
            <a:endParaRPr kumimoji="1" lang="en-US" altLang="zh-CN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20230F2C-9559-4616-9F50-BC48F4EB568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59" b="25216"/>
          <a:stretch/>
        </p:blipFill>
        <p:spPr>
          <a:xfrm>
            <a:off x="2169817" y="3125107"/>
            <a:ext cx="4617132" cy="15661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5" name="Straight Connector 6">
            <a:extLst>
              <a:ext uri="{FF2B5EF4-FFF2-40B4-BE49-F238E27FC236}">
                <a16:creationId xmlns:a16="http://schemas.microsoft.com/office/drawing/2014/main" id="{7A2BA047-FADF-4DBC-8FBC-9B81D6F831B2}"/>
              </a:ext>
            </a:extLst>
          </p:cNvPr>
          <p:cNvCxnSpPr/>
          <p:nvPr/>
        </p:nvCxnSpPr>
        <p:spPr bwMode="auto">
          <a:xfrm>
            <a:off x="3344257" y="3908194"/>
            <a:ext cx="2376264" cy="0"/>
          </a:xfrm>
          <a:prstGeom prst="line">
            <a:avLst/>
          </a:prstGeom>
          <a:noFill/>
          <a:ln w="3810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Connector 8">
            <a:extLst>
              <a:ext uri="{FF2B5EF4-FFF2-40B4-BE49-F238E27FC236}">
                <a16:creationId xmlns:a16="http://schemas.microsoft.com/office/drawing/2014/main" id="{855493DA-7B3A-4489-8569-948D812463D7}"/>
              </a:ext>
            </a:extLst>
          </p:cNvPr>
          <p:cNvCxnSpPr/>
          <p:nvPr/>
        </p:nvCxnSpPr>
        <p:spPr bwMode="auto">
          <a:xfrm>
            <a:off x="2588173" y="4683650"/>
            <a:ext cx="2376264" cy="0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7168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数据预处理：数据集成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编辑距离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Edit</a:t>
            </a:r>
            <a:r>
              <a:rPr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Distance</a:t>
            </a:r>
          </a:p>
          <a:p>
            <a:pPr lvl="1"/>
            <a:r>
              <a:rPr lang="zh-CN" altLang="en-US" dirty="0"/>
              <a:t>定义三种针对单一字母的操作</a:t>
            </a:r>
          </a:p>
          <a:p>
            <a:pPr lvl="2"/>
            <a:r>
              <a:rPr lang="zh-CN" altLang="en-US" dirty="0"/>
              <a:t>插入：在任意位置插入一个字母，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it 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Wingdings"/>
              </a:rPr>
              <a:t>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 it</a:t>
            </a:r>
            <a:r>
              <a:rPr lang="en-US" altLang="zh-CN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s</a:t>
            </a:r>
          </a:p>
          <a:p>
            <a:pPr lvl="2"/>
            <a:r>
              <a:rPr lang="zh-CN" altLang="en-US" dirty="0"/>
              <a:t>删除：删除单词的任一字母，</a:t>
            </a:r>
            <a:r>
              <a:rPr lang="en-US" altLang="zh-CN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s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he 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Wingdings"/>
              </a:rPr>
              <a:t>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 he</a:t>
            </a:r>
          </a:p>
          <a:p>
            <a:pPr lvl="2"/>
            <a:r>
              <a:rPr lang="zh-CN" altLang="en-US" dirty="0"/>
              <a:t>替换：替换单词的任一字母，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shot 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Wingdings"/>
              </a:rPr>
              <a:t>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 sh</a:t>
            </a:r>
            <a:r>
              <a:rPr lang="en-US" altLang="zh-CN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i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t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一个单词可由一组操作变为另一单词</a:t>
            </a:r>
          </a:p>
          <a:p>
            <a:pPr lvl="2"/>
            <a:r>
              <a:rPr lang="zh-CN" altLang="en-US" dirty="0"/>
              <a:t>例子：如下操作将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kitten</a:t>
            </a:r>
            <a:r>
              <a:rPr lang="zh-CN" altLang="en-US" dirty="0"/>
              <a:t>变为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sitting</a:t>
            </a:r>
          </a:p>
          <a:p>
            <a:pPr lvl="3"/>
            <a:r>
              <a:rPr lang="zh-CN" altLang="en-US" sz="1800" dirty="0"/>
              <a:t>替换：</a:t>
            </a:r>
            <a:r>
              <a:rPr lang="en-US" altLang="zh-CN" sz="1800" dirty="0">
                <a:latin typeface="Calibri" charset="0"/>
                <a:ea typeface="Calibri" charset="0"/>
                <a:cs typeface="Calibri" charset="0"/>
              </a:rPr>
              <a:t>kitten </a:t>
            </a:r>
            <a:r>
              <a:rPr lang="en-US" altLang="zh-CN" sz="1800" dirty="0">
                <a:latin typeface="Calibri" charset="0"/>
                <a:ea typeface="Calibri" charset="0"/>
                <a:cs typeface="Calibri" charset="0"/>
                <a:sym typeface="Wingdings"/>
              </a:rPr>
              <a:t></a:t>
            </a:r>
            <a:r>
              <a:rPr lang="en-US" altLang="zh-CN" sz="18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1800" dirty="0" err="1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s</a:t>
            </a:r>
            <a:r>
              <a:rPr lang="en-US" altLang="zh-CN" sz="1800" dirty="0" err="1">
                <a:latin typeface="Calibri" charset="0"/>
                <a:ea typeface="Calibri" charset="0"/>
                <a:cs typeface="Calibri" charset="0"/>
              </a:rPr>
              <a:t>itten</a:t>
            </a:r>
            <a:endParaRPr lang="en-US" altLang="zh-CN" sz="1800" dirty="0">
              <a:latin typeface="Calibri" charset="0"/>
              <a:ea typeface="Calibri" charset="0"/>
              <a:cs typeface="Calibri" charset="0"/>
            </a:endParaRPr>
          </a:p>
          <a:p>
            <a:pPr lvl="3"/>
            <a:r>
              <a:rPr lang="zh-CN" altLang="en-US" sz="1800" dirty="0"/>
              <a:t>替换：</a:t>
            </a:r>
            <a:r>
              <a:rPr lang="en-US" altLang="zh-CN" sz="1800" dirty="0" err="1">
                <a:latin typeface="Calibri" charset="0"/>
                <a:ea typeface="Calibri" charset="0"/>
                <a:cs typeface="Calibri" charset="0"/>
              </a:rPr>
              <a:t>sitten</a:t>
            </a:r>
            <a:r>
              <a:rPr lang="en-US" altLang="zh-CN" sz="18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1800" dirty="0">
                <a:latin typeface="Calibri" charset="0"/>
                <a:ea typeface="Calibri" charset="0"/>
                <a:cs typeface="Calibri" charset="0"/>
                <a:sym typeface="Wingdings"/>
              </a:rPr>
              <a:t></a:t>
            </a:r>
            <a:r>
              <a:rPr lang="en-US" altLang="zh-CN" sz="18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1800" dirty="0" err="1">
                <a:latin typeface="Calibri" charset="0"/>
                <a:ea typeface="Calibri" charset="0"/>
                <a:cs typeface="Calibri" charset="0"/>
              </a:rPr>
              <a:t>sitt</a:t>
            </a:r>
            <a:r>
              <a:rPr lang="en-US" altLang="zh-CN" sz="1800" dirty="0" err="1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i</a:t>
            </a:r>
            <a:r>
              <a:rPr lang="en-US" altLang="zh-CN" sz="1800" dirty="0" err="1">
                <a:latin typeface="Calibri" charset="0"/>
                <a:ea typeface="Calibri" charset="0"/>
                <a:cs typeface="Calibri" charset="0"/>
              </a:rPr>
              <a:t>n</a:t>
            </a:r>
            <a:endParaRPr lang="en-US" altLang="zh-CN" sz="1800" dirty="0">
              <a:latin typeface="Calibri" charset="0"/>
              <a:ea typeface="Calibri" charset="0"/>
              <a:cs typeface="Calibri" charset="0"/>
            </a:endParaRPr>
          </a:p>
          <a:p>
            <a:pPr lvl="3"/>
            <a:r>
              <a:rPr lang="zh-CN" altLang="en-US" sz="1800" dirty="0"/>
              <a:t>插入：</a:t>
            </a:r>
            <a:r>
              <a:rPr lang="en-US" altLang="zh-CN" sz="1800" dirty="0" err="1">
                <a:latin typeface="Calibri" charset="0"/>
                <a:ea typeface="Calibri" charset="0"/>
                <a:cs typeface="Calibri" charset="0"/>
              </a:rPr>
              <a:t>sittin</a:t>
            </a:r>
            <a:r>
              <a:rPr lang="en-US" altLang="zh-CN" sz="18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1800" dirty="0">
                <a:latin typeface="Calibri" charset="0"/>
                <a:ea typeface="Calibri" charset="0"/>
                <a:cs typeface="Calibri" charset="0"/>
                <a:sym typeface="Wingdings"/>
              </a:rPr>
              <a:t></a:t>
            </a:r>
            <a:r>
              <a:rPr lang="en-US" altLang="zh-CN" sz="1800" dirty="0">
                <a:latin typeface="Calibri" charset="0"/>
                <a:ea typeface="Calibri" charset="0"/>
                <a:cs typeface="Calibri" charset="0"/>
              </a:rPr>
              <a:t> sittin</a:t>
            </a:r>
            <a:r>
              <a:rPr lang="en-US" altLang="zh-CN" sz="18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g</a:t>
            </a:r>
          </a:p>
          <a:p>
            <a:endParaRPr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86054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数据预处理：数据集成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Edit</a:t>
            </a:r>
            <a:r>
              <a:rPr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Distance</a:t>
            </a:r>
            <a:r>
              <a:rPr lang="zh-CN" altLang="en-US" dirty="0"/>
              <a:t>度量相似性</a:t>
            </a:r>
            <a:endParaRPr lang="en-US" altLang="zh-CN" dirty="0"/>
          </a:p>
          <a:p>
            <a:pPr lvl="1"/>
            <a:r>
              <a:rPr lang="zh-CN" altLang="en-US" dirty="0"/>
              <a:t>定义相似性</a:t>
            </a:r>
            <a:endParaRPr lang="en-US" altLang="zh-CN" dirty="0"/>
          </a:p>
          <a:p>
            <a:pPr lvl="2"/>
            <a:r>
              <a:rPr lang="zh-CN" altLang="en-US" dirty="0"/>
              <a:t>编辑距离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edit</a:t>
            </a:r>
            <a:r>
              <a:rPr lang="zh-CN" altLang="en-US" dirty="0"/>
              <a:t>：将查询词</a:t>
            </a:r>
            <a:r>
              <a:rPr lang="en-US" altLang="zh-CN" dirty="0"/>
              <a:t>q</a:t>
            </a:r>
            <a:r>
              <a:rPr lang="zh-CN" altLang="en-US" dirty="0"/>
              <a:t>变为任意单词</a:t>
            </a:r>
            <a:r>
              <a:rPr lang="en-US" altLang="zh-CN" dirty="0"/>
              <a:t>w</a:t>
            </a:r>
            <a:r>
              <a:rPr lang="zh-CN" altLang="en-US" dirty="0"/>
              <a:t>所需的</a:t>
            </a:r>
            <a:r>
              <a:rPr lang="zh-CN" altLang="en-US" dirty="0">
                <a:solidFill>
                  <a:srgbClr val="0000CC"/>
                </a:solidFill>
              </a:rPr>
              <a:t>最少操作次数</a:t>
            </a:r>
            <a:endParaRPr lang="en-US" altLang="zh-CN" dirty="0">
              <a:solidFill>
                <a:srgbClr val="0000CC"/>
              </a:solidFill>
            </a:endParaRPr>
          </a:p>
          <a:p>
            <a:pPr lvl="2"/>
            <a:r>
              <a:rPr lang="zh-CN" altLang="en-US" dirty="0"/>
              <a:t>相似性定义</a:t>
            </a:r>
            <a:endParaRPr lang="en-US" altLang="zh-CN" dirty="0"/>
          </a:p>
          <a:p>
            <a:endParaRPr kumimoji="1"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6">
                <a:extLst>
                  <a:ext uri="{FF2B5EF4-FFF2-40B4-BE49-F238E27FC236}">
                    <a16:creationId xmlns:a16="http://schemas.microsoft.com/office/drawing/2014/main" id="{909F4572-8DA2-4FFB-B7EF-336434FC3C15}"/>
                  </a:ext>
                </a:extLst>
              </p:cNvPr>
              <p:cNvSpPr txBox="1"/>
              <p:nvPr/>
            </p:nvSpPr>
            <p:spPr>
              <a:xfrm>
                <a:off x="3073151" y="2320469"/>
                <a:ext cx="1667251" cy="7832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charset="0"/>
                            </a:rPr>
                            <m:t>ed</m:t>
                          </m:r>
                          <m:r>
                            <a:rPr lang="en-US" altLang="zh-CN" sz="2400" i="1">
                              <a:latin typeface="Cambria Math" charset="0"/>
                            </a:rPr>
                            <m:t>𝑖𝑡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charset="0"/>
                                </a:rPr>
                                <m:t>𝑞</m:t>
                              </m:r>
                              <m:r>
                                <a:rPr lang="en-US" altLang="zh-CN" sz="2400" i="1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altLang="zh-CN" sz="2400" i="1">
                                  <a:latin typeface="Cambria Math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func>
                            <m:func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charset="0"/>
                                </a:rPr>
                                <m:t>max</m:t>
                              </m:r>
                            </m:fName>
                            <m:e>
                              <m:r>
                                <a:rPr lang="en-US" altLang="zh-CN" sz="2400" i="1">
                                  <a:latin typeface="Cambria Math" charset="0"/>
                                </a:rPr>
                                <m:t>{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latin typeface="Cambria Math" charset="0"/>
                                </a:rPr>
                                <m:t>,|</m:t>
                              </m:r>
                              <m:r>
                                <a:rPr lang="en-US" altLang="zh-CN" sz="2400" i="1">
                                  <a:latin typeface="Cambria Math" charset="0"/>
                                </a:rPr>
                                <m:t>𝑞</m:t>
                              </m:r>
                              <m:r>
                                <a:rPr lang="en-US" altLang="zh-CN" sz="2400" i="1">
                                  <a:latin typeface="Cambria Math" charset="0"/>
                                </a:rPr>
                                <m:t>|}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6">
                <a:extLst>
                  <a:ext uri="{FF2B5EF4-FFF2-40B4-BE49-F238E27FC236}">
                    <a16:creationId xmlns:a16="http://schemas.microsoft.com/office/drawing/2014/main" id="{909F4572-8DA2-4FFB-B7EF-336434FC3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151" y="2320469"/>
                <a:ext cx="1667251" cy="783228"/>
              </a:xfrm>
              <a:prstGeom prst="rect">
                <a:avLst/>
              </a:prstGeom>
              <a:blipFill>
                <a:blip r:embed="rId2"/>
                <a:stretch>
                  <a:fillRect r="-18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1DA7DAB3-ED6C-4CC3-A899-4E9850F2617A}"/>
              </a:ext>
            </a:extLst>
          </p:cNvPr>
          <p:cNvSpPr/>
          <p:nvPr/>
        </p:nvSpPr>
        <p:spPr>
          <a:xfrm>
            <a:off x="1491341" y="3914099"/>
            <a:ext cx="6183087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2"/>
            <a:r>
              <a:rPr lang="en-US" altLang="zh-CN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</a:rPr>
              <a:t>https://en.wikipedia.org/wiki/Edit_distance</a:t>
            </a:r>
          </a:p>
        </p:txBody>
      </p:sp>
    </p:spTree>
    <p:extLst>
      <p:ext uri="{BB962C8B-B14F-4D97-AF65-F5344CB8AC3E}">
        <p14:creationId xmlns:p14="http://schemas.microsoft.com/office/powerpoint/2010/main" val="425219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3779912" cy="4853940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95935" y="157880"/>
            <a:ext cx="3787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2101" y="3053758"/>
            <a:ext cx="269782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数据预处理：数据集成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817418" y="581891"/>
            <a:ext cx="2178627" cy="1891145"/>
            <a:chOff x="2262782" y="1446400"/>
            <a:chExt cx="1301106" cy="1301106"/>
          </a:xfrm>
        </p:grpSpPr>
        <p:sp>
          <p:nvSpPr>
            <p:cNvPr id="5" name="椭圆 4"/>
            <p:cNvSpPr/>
            <p:nvPr/>
          </p:nvSpPr>
          <p:spPr>
            <a:xfrm>
              <a:off x="2262782" y="1446400"/>
              <a:ext cx="1301106" cy="1301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KSO_Shape"/>
            <p:cNvSpPr>
              <a:spLocks/>
            </p:cNvSpPr>
            <p:nvPr/>
          </p:nvSpPr>
          <p:spPr bwMode="auto">
            <a:xfrm>
              <a:off x="2523120" y="1821416"/>
              <a:ext cx="836342" cy="574285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rgbClr val="1A3F6C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995935" y="1035978"/>
            <a:ext cx="4328915" cy="1224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数据预处理：数据集成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实体匹配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编辑距离</a:t>
            </a:r>
          </a:p>
        </p:txBody>
      </p:sp>
    </p:spTree>
    <p:extLst>
      <p:ext uri="{BB962C8B-B14F-4D97-AF65-F5344CB8AC3E}">
        <p14:creationId xmlns:p14="http://schemas.microsoft.com/office/powerpoint/2010/main" val="181941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数据预处理：数据集成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编辑距离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Edit</a:t>
            </a:r>
            <a:r>
              <a:rPr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Distance</a:t>
            </a:r>
            <a:r>
              <a:rPr lang="zh-CN" altLang="en-US" dirty="0"/>
              <a:t>计算 </a:t>
            </a:r>
            <a:r>
              <a:rPr lang="mr-IN" altLang="zh-CN" dirty="0"/>
              <a:t>–</a:t>
            </a:r>
            <a:r>
              <a:rPr lang="zh-CN" altLang="en-US" dirty="0"/>
              <a:t> 动态规划算法</a:t>
            </a:r>
            <a:endParaRPr lang="en-US" altLang="zh-CN" dirty="0"/>
          </a:p>
          <a:p>
            <a:endParaRPr kumimoji="1" lang="en-US" altLang="zh-CN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ECCBF1A1-F1FF-4F2E-BC32-32773ACE1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677" y="1461756"/>
            <a:ext cx="56171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dirty="0"/>
              <a:t>定义</a:t>
            </a:r>
            <a:r>
              <a:rPr lang="en-US" altLang="x-none" dirty="0"/>
              <a:t>D(</a:t>
            </a:r>
            <a:r>
              <a:rPr lang="en-US" altLang="x-none" dirty="0" err="1"/>
              <a:t>i,j</a:t>
            </a:r>
            <a:r>
              <a:rPr lang="en-US" altLang="x-none" dirty="0"/>
              <a:t>) </a:t>
            </a:r>
            <a:r>
              <a:rPr lang="zh-CN" altLang="en-US" dirty="0"/>
              <a:t>为从字符串</a:t>
            </a:r>
            <a:r>
              <a:rPr lang="en-US" altLang="x-none" i="1" dirty="0"/>
              <a:t>s1..si</a:t>
            </a:r>
            <a:r>
              <a:rPr lang="en-US" altLang="x-none" dirty="0"/>
              <a:t> </a:t>
            </a:r>
            <a:r>
              <a:rPr lang="zh-CN" altLang="en-US" dirty="0"/>
              <a:t>到</a:t>
            </a:r>
            <a:r>
              <a:rPr lang="en-US" altLang="x-none" dirty="0"/>
              <a:t> </a:t>
            </a:r>
            <a:r>
              <a:rPr lang="en-US" altLang="x-none" i="1" dirty="0"/>
              <a:t>t1..tj</a:t>
            </a:r>
            <a:r>
              <a:rPr lang="zh-CN" altLang="en-US" dirty="0"/>
              <a:t>最少的编辑操作次数</a:t>
            </a:r>
            <a:endParaRPr lang="en-US" altLang="x-none" dirty="0"/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64E7C77E-EAF5-4CC5-87DC-91E983729292}"/>
              </a:ext>
            </a:extLst>
          </p:cNvPr>
          <p:cNvSpPr>
            <a:spLocks/>
          </p:cNvSpPr>
          <p:nvPr/>
        </p:nvSpPr>
        <p:spPr bwMode="auto">
          <a:xfrm>
            <a:off x="3027276" y="2033256"/>
            <a:ext cx="114300" cy="857250"/>
          </a:xfrm>
          <a:prstGeom prst="leftBrace">
            <a:avLst>
              <a:gd name="adj1" fmla="val 62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81D02088-12E7-408E-A859-8433725AA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326" y="2226137"/>
            <a:ext cx="7120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x-none"/>
              <a:t>= min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42652F33-1032-4690-B887-F6C02277EF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5876" y="2001816"/>
            <a:ext cx="485035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x-none" dirty="0"/>
              <a:t>D(i-1,j-1) + d(</a:t>
            </a:r>
            <a:r>
              <a:rPr lang="en-US" altLang="x-none" dirty="0" err="1"/>
              <a:t>si,tj</a:t>
            </a:r>
            <a:r>
              <a:rPr lang="en-US" altLang="x-none" dirty="0"/>
              <a:t>)   </a:t>
            </a:r>
            <a:r>
              <a:rPr lang="en-US" altLang="x-none" i="1" dirty="0"/>
              <a:t>//substitution/copy   </a:t>
            </a:r>
            <a:r>
              <a:rPr lang="zh-CN" altLang="en-US" i="1" dirty="0"/>
              <a:t>左上</a:t>
            </a:r>
            <a:endParaRPr lang="en-US" altLang="x-none" i="1" dirty="0"/>
          </a:p>
          <a:p>
            <a:pPr algn="l"/>
            <a:r>
              <a:rPr lang="en-US" altLang="x-none" dirty="0"/>
              <a:t>D(i-1,j)+1                 </a:t>
            </a:r>
            <a:r>
              <a:rPr lang="en-US" altLang="x-none" i="1" dirty="0"/>
              <a:t>//insert    </a:t>
            </a:r>
            <a:r>
              <a:rPr lang="zh-CN" altLang="en-US" i="1" dirty="0"/>
              <a:t>上</a:t>
            </a:r>
            <a:endParaRPr lang="en-US" altLang="x-none" i="1" dirty="0"/>
          </a:p>
          <a:p>
            <a:pPr algn="l"/>
            <a:r>
              <a:rPr lang="en-US" altLang="x-none" dirty="0"/>
              <a:t>D(i,j-1)+1                 </a:t>
            </a:r>
            <a:r>
              <a:rPr lang="en-US" altLang="x-none" i="1" dirty="0"/>
              <a:t>//delete    </a:t>
            </a:r>
            <a:r>
              <a:rPr lang="zh-CN" altLang="en-US" i="1" dirty="0"/>
              <a:t>左</a:t>
            </a:r>
            <a:endParaRPr lang="en-US" altLang="x-none" dirty="0"/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28CCEBAC-EC3F-4765-9C72-145D9551D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3027" y="221542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endParaRPr lang="en-US" altLang="x-none" i="1"/>
          </a:p>
          <a:p>
            <a:pPr algn="l"/>
            <a:endParaRPr lang="en-US" altLang="x-none"/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CCCF5D0C-492A-4A94-8BB7-B51AB914B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1620" y="3285555"/>
            <a:ext cx="4237057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x-none" sz="2100" dirty="0"/>
              <a:t>(</a:t>
            </a:r>
            <a:r>
              <a:rPr lang="zh-CN" altLang="en-US" sz="2100" dirty="0"/>
              <a:t>其中</a:t>
            </a:r>
            <a:r>
              <a:rPr lang="en-US" altLang="x-none" sz="2100" dirty="0"/>
              <a:t> d(</a:t>
            </a:r>
            <a:r>
              <a:rPr lang="en-US" altLang="x-none" sz="2100" dirty="0" err="1"/>
              <a:t>c,d</a:t>
            </a:r>
            <a:r>
              <a:rPr lang="en-US" altLang="x-none" sz="2100" dirty="0"/>
              <a:t>)=0 </a:t>
            </a:r>
            <a:r>
              <a:rPr lang="zh-CN" altLang="en-US" sz="2100" dirty="0"/>
              <a:t>如果</a:t>
            </a:r>
            <a:r>
              <a:rPr lang="en-US" altLang="x-none" sz="2100" dirty="0"/>
              <a:t> c=d, </a:t>
            </a:r>
            <a:r>
              <a:rPr lang="zh-CN" altLang="en-US" sz="2100" dirty="0"/>
              <a:t>否则等于</a:t>
            </a:r>
            <a:r>
              <a:rPr lang="en-US" altLang="x-none" sz="2100" dirty="0"/>
              <a:t>1)</a:t>
            </a:r>
          </a:p>
          <a:p>
            <a:pPr algn="l"/>
            <a:endParaRPr lang="en-US" altLang="x-none" sz="2100" dirty="0"/>
          </a:p>
          <a:p>
            <a:pPr algn="l"/>
            <a:r>
              <a:rPr lang="zh-CN" altLang="en-US" sz="2100" dirty="0"/>
              <a:t>另外初始化</a:t>
            </a:r>
            <a:r>
              <a:rPr lang="en-US" altLang="x-none" sz="2100" dirty="0"/>
              <a:t> D(i,0)=</a:t>
            </a:r>
            <a:r>
              <a:rPr lang="en-US" altLang="x-none" sz="2100" dirty="0" err="1"/>
              <a:t>i</a:t>
            </a:r>
            <a:r>
              <a:rPr lang="en-US" altLang="x-none" sz="2100" dirty="0"/>
              <a:t> </a:t>
            </a:r>
            <a:r>
              <a:rPr lang="zh-CN" altLang="en-US" sz="2100" dirty="0"/>
              <a:t>以及 </a:t>
            </a:r>
            <a:r>
              <a:rPr lang="en-US" altLang="x-none" sz="2100" dirty="0"/>
              <a:t>D(0,j)=j</a:t>
            </a:r>
          </a:p>
        </p:txBody>
      </p:sp>
    </p:spTree>
    <p:extLst>
      <p:ext uri="{BB962C8B-B14F-4D97-AF65-F5344CB8AC3E}">
        <p14:creationId xmlns:p14="http://schemas.microsoft.com/office/powerpoint/2010/main" val="356439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数据预处理：数据集成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编辑距离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Edit</a:t>
            </a:r>
            <a:r>
              <a:rPr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Distance</a:t>
            </a:r>
            <a:r>
              <a:rPr lang="zh-CN" altLang="en-US" dirty="0"/>
              <a:t>计算 </a:t>
            </a:r>
            <a:r>
              <a:rPr lang="mr-IN" altLang="zh-CN" dirty="0"/>
              <a:t>–</a:t>
            </a:r>
            <a:r>
              <a:rPr lang="zh-CN" altLang="en-US" dirty="0"/>
              <a:t> 动态规划算法</a:t>
            </a:r>
            <a:endParaRPr lang="en-US" altLang="zh-CN" dirty="0"/>
          </a:p>
          <a:p>
            <a:pPr lvl="1"/>
            <a:r>
              <a:rPr kumimoji="1" lang="zh-CN" altLang="en-US" dirty="0"/>
              <a:t>看一个实例</a:t>
            </a:r>
            <a:endParaRPr kumimoji="1" lang="en-US" altLang="zh-CN" dirty="0"/>
          </a:p>
          <a:p>
            <a:pPr lvl="1"/>
            <a:r>
              <a:rPr lang="zh-CN" altLang="zh-CN" dirty="0"/>
              <a:t>假设有字符串</a:t>
            </a:r>
            <a:r>
              <a:rPr lang="en-US" altLang="zh-CN" dirty="0"/>
              <a:t>s1</a:t>
            </a:r>
            <a:r>
              <a:rPr lang="zh-CN" altLang="zh-CN" dirty="0"/>
              <a:t>为</a:t>
            </a:r>
            <a:r>
              <a:rPr lang="en-US" altLang="zh-CN" dirty="0" err="1"/>
              <a:t>jary</a:t>
            </a:r>
            <a:r>
              <a:rPr lang="zh-CN" altLang="zh-CN" dirty="0"/>
              <a:t>，和字符串</a:t>
            </a:r>
            <a:r>
              <a:rPr lang="en-US" altLang="zh-CN" dirty="0"/>
              <a:t>s2</a:t>
            </a:r>
            <a:r>
              <a:rPr lang="zh-CN" altLang="zh-CN" dirty="0"/>
              <a:t>为</a:t>
            </a:r>
            <a:r>
              <a:rPr lang="en-US" altLang="zh-CN" dirty="0"/>
              <a:t>jerry</a:t>
            </a:r>
            <a:r>
              <a:rPr lang="zh-CN" altLang="zh-CN" dirty="0"/>
              <a:t>，现在求</a:t>
            </a:r>
            <a:r>
              <a:rPr lang="en-US" altLang="zh-CN" dirty="0"/>
              <a:t>s1</a:t>
            </a:r>
            <a:r>
              <a:rPr lang="zh-CN" altLang="zh-CN" dirty="0"/>
              <a:t>和</a:t>
            </a:r>
            <a:r>
              <a:rPr lang="en-US" altLang="zh-CN" dirty="0"/>
              <a:t>s2</a:t>
            </a:r>
            <a:r>
              <a:rPr lang="zh-CN" altLang="zh-CN" dirty="0"/>
              <a:t>的编辑距离，也就是</a:t>
            </a:r>
            <a:r>
              <a:rPr lang="zh-CN" altLang="zh-CN" dirty="0">
                <a:solidFill>
                  <a:srgbClr val="C00000"/>
                </a:solidFill>
              </a:rPr>
              <a:t>把</a:t>
            </a:r>
            <a:r>
              <a:rPr lang="en-US" altLang="zh-CN" dirty="0">
                <a:solidFill>
                  <a:srgbClr val="C00000"/>
                </a:solidFill>
              </a:rPr>
              <a:t>s2</a:t>
            </a:r>
            <a:r>
              <a:rPr lang="zh-CN" altLang="zh-CN" dirty="0">
                <a:solidFill>
                  <a:srgbClr val="C00000"/>
                </a:solidFill>
              </a:rPr>
              <a:t>转换为</a:t>
            </a:r>
            <a:r>
              <a:rPr lang="en-US" altLang="zh-CN" dirty="0">
                <a:solidFill>
                  <a:srgbClr val="C00000"/>
                </a:solidFill>
              </a:rPr>
              <a:t>s1</a:t>
            </a:r>
            <a:r>
              <a:rPr lang="zh-CN" altLang="zh-CN" dirty="0">
                <a:solidFill>
                  <a:srgbClr val="C00000"/>
                </a:solidFill>
              </a:rPr>
              <a:t>的最少编辑操作步</a:t>
            </a:r>
          </a:p>
          <a:p>
            <a:pPr lvl="1"/>
            <a:r>
              <a:rPr lang="zh-CN" altLang="zh-CN" dirty="0"/>
              <a:t>首先，我们建立如下的矩阵，并且初始化该矩阵</a:t>
            </a:r>
            <a:endParaRPr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r>
              <a:rPr lang="zh-CN" altLang="zh-CN" dirty="0"/>
              <a:t>从源串的第一个字符</a:t>
            </a:r>
            <a:r>
              <a:rPr lang="en-US" altLang="zh-CN" dirty="0"/>
              <a:t>(“j”)</a:t>
            </a:r>
            <a:r>
              <a:rPr lang="zh-CN" altLang="zh-CN" dirty="0"/>
              <a:t>开始，从上至下与目标串进行对比</a:t>
            </a:r>
            <a:endParaRPr kumimoji="1" lang="en-US" altLang="zh-CN" dirty="0"/>
          </a:p>
          <a:p>
            <a:endParaRPr kumimoji="1" lang="en-US" altLang="zh-CN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7D4F37F-7EA3-4C25-A6F8-91AACE0C1A8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72051" y="2336209"/>
          <a:ext cx="4680585" cy="1920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9780">
                  <a:extLst>
                    <a:ext uri="{9D8B030D-6E8A-4147-A177-3AD203B41FA5}">
                      <a16:colId xmlns:a16="http://schemas.microsoft.com/office/drawing/2014/main" val="2939583698"/>
                    </a:ext>
                  </a:extLst>
                </a:gridCol>
                <a:gridCol w="780415">
                  <a:extLst>
                    <a:ext uri="{9D8B030D-6E8A-4147-A177-3AD203B41FA5}">
                      <a16:colId xmlns:a16="http://schemas.microsoft.com/office/drawing/2014/main" val="3317056917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299126784"/>
                    </a:ext>
                  </a:extLst>
                </a:gridCol>
                <a:gridCol w="780415">
                  <a:extLst>
                    <a:ext uri="{9D8B030D-6E8A-4147-A177-3AD203B41FA5}">
                      <a16:colId xmlns:a16="http://schemas.microsoft.com/office/drawing/2014/main" val="2305418511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2650666150"/>
                    </a:ext>
                  </a:extLst>
                </a:gridCol>
                <a:gridCol w="780415">
                  <a:extLst>
                    <a:ext uri="{9D8B030D-6E8A-4147-A177-3AD203B41FA5}">
                      <a16:colId xmlns:a16="http://schemas.microsoft.com/office/drawing/2014/main" val="19480628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j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a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r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y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50525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25078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j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91937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e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80572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r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52074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r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739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y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5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3806418"/>
                  </a:ext>
                </a:extLst>
              </a:tr>
            </a:tbl>
          </a:graphicData>
        </a:graphic>
      </p:graphicFrame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96A7B07E-3077-4D2C-91B3-22C250940C97}"/>
              </a:ext>
            </a:extLst>
          </p:cNvPr>
          <p:cNvSpPr/>
          <p:nvPr/>
        </p:nvSpPr>
        <p:spPr>
          <a:xfrm>
            <a:off x="6832669" y="2106090"/>
            <a:ext cx="1277257" cy="460238"/>
          </a:xfrm>
          <a:prstGeom prst="wedgeRoundRectCallout">
            <a:avLst>
              <a:gd name="adj1" fmla="val -31912"/>
              <a:gd name="adj2" fmla="val 94037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源</a:t>
            </a:r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6444A380-C711-4060-82ED-B9BAC2B46AFD}"/>
              </a:ext>
            </a:extLst>
          </p:cNvPr>
          <p:cNvSpPr/>
          <p:nvPr/>
        </p:nvSpPr>
        <p:spPr>
          <a:xfrm>
            <a:off x="457200" y="2913743"/>
            <a:ext cx="1277257" cy="460238"/>
          </a:xfrm>
          <a:prstGeom prst="wedgeRoundRectCallout">
            <a:avLst>
              <a:gd name="adj1" fmla="val -31912"/>
              <a:gd name="adj2" fmla="val 94037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目标</a:t>
            </a:r>
          </a:p>
        </p:txBody>
      </p:sp>
    </p:spTree>
    <p:extLst>
      <p:ext uri="{BB962C8B-B14F-4D97-AF65-F5344CB8AC3E}">
        <p14:creationId xmlns:p14="http://schemas.microsoft.com/office/powerpoint/2010/main" val="160729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数据预处理：数据集成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/>
              <a:t>编辑距离</a:t>
            </a:r>
            <a:r>
              <a:rPr lang="en-US" altLang="zh-CN" sz="1600" dirty="0">
                <a:latin typeface="Calibri" charset="0"/>
                <a:ea typeface="Calibri" charset="0"/>
                <a:cs typeface="Calibri" charset="0"/>
              </a:rPr>
              <a:t>Edit</a:t>
            </a:r>
            <a:r>
              <a:rPr lang="zh-CN" altLang="en-US" sz="16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1600" dirty="0">
                <a:latin typeface="Calibri" charset="0"/>
                <a:ea typeface="Calibri" charset="0"/>
                <a:cs typeface="Calibri" charset="0"/>
              </a:rPr>
              <a:t>Distance</a:t>
            </a:r>
            <a:r>
              <a:rPr lang="zh-CN" altLang="en-US" sz="1600" dirty="0"/>
              <a:t>计算 </a:t>
            </a:r>
            <a:r>
              <a:rPr lang="mr-IN" altLang="zh-CN" sz="1600" dirty="0"/>
              <a:t>–</a:t>
            </a:r>
            <a:r>
              <a:rPr lang="zh-CN" altLang="en-US" sz="1600" dirty="0"/>
              <a:t> 动态规划算法</a:t>
            </a:r>
            <a:endParaRPr lang="en-US" altLang="zh-CN" sz="1600" dirty="0"/>
          </a:p>
          <a:p>
            <a:pPr lvl="1"/>
            <a:r>
              <a:rPr lang="en-US" altLang="zh-CN" sz="1600" dirty="0">
                <a:solidFill>
                  <a:srgbClr val="C00000"/>
                </a:solidFill>
              </a:rPr>
              <a:t>Min</a:t>
            </a:r>
            <a:r>
              <a:rPr lang="zh-CN" altLang="en-US" sz="1600" dirty="0">
                <a:solidFill>
                  <a:srgbClr val="C00000"/>
                </a:solidFill>
              </a:rPr>
              <a:t>（左上角</a:t>
            </a:r>
            <a:r>
              <a:rPr lang="en-US" altLang="zh-CN" sz="1600" dirty="0">
                <a:solidFill>
                  <a:srgbClr val="C00000"/>
                </a:solidFill>
              </a:rPr>
              <a:t>+0</a:t>
            </a:r>
            <a:r>
              <a:rPr lang="zh-CN" altLang="en-US" sz="1600" dirty="0">
                <a:solidFill>
                  <a:srgbClr val="C00000"/>
                </a:solidFill>
              </a:rPr>
              <a:t>或者</a:t>
            </a:r>
            <a:r>
              <a:rPr lang="en-US" altLang="zh-CN" sz="1600" dirty="0">
                <a:solidFill>
                  <a:srgbClr val="C00000"/>
                </a:solidFill>
              </a:rPr>
              <a:t>1</a:t>
            </a:r>
            <a:r>
              <a:rPr lang="zh-CN" altLang="en-US" sz="1600" dirty="0">
                <a:solidFill>
                  <a:srgbClr val="C00000"/>
                </a:solidFill>
              </a:rPr>
              <a:t>，上</a:t>
            </a:r>
            <a:r>
              <a:rPr lang="en-US" altLang="zh-CN" sz="1600" dirty="0">
                <a:solidFill>
                  <a:srgbClr val="C00000"/>
                </a:solidFill>
              </a:rPr>
              <a:t>+1</a:t>
            </a:r>
            <a:r>
              <a:rPr lang="zh-CN" altLang="en-US" sz="1600" dirty="0">
                <a:solidFill>
                  <a:srgbClr val="C00000"/>
                </a:solidFill>
              </a:rPr>
              <a:t>，左</a:t>
            </a:r>
            <a:r>
              <a:rPr lang="en-US" altLang="zh-CN" sz="1600" dirty="0">
                <a:solidFill>
                  <a:srgbClr val="C00000"/>
                </a:solidFill>
              </a:rPr>
              <a:t>+1 </a:t>
            </a:r>
            <a:r>
              <a:rPr lang="zh-CN" altLang="en-US" sz="1600" dirty="0">
                <a:solidFill>
                  <a:srgbClr val="C00000"/>
                </a:solidFill>
              </a:rPr>
              <a:t>）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 lvl="1"/>
            <a:r>
              <a:rPr lang="zh-CN" altLang="zh-CN" sz="1600" dirty="0"/>
              <a:t>比如，第一次，源串第一个字符</a:t>
            </a:r>
            <a:r>
              <a:rPr lang="en-US" altLang="zh-CN" sz="1600" dirty="0"/>
              <a:t>“j” </a:t>
            </a:r>
            <a:r>
              <a:rPr lang="zh-CN" altLang="zh-CN" sz="1600" dirty="0"/>
              <a:t>与目标串的</a:t>
            </a:r>
            <a:r>
              <a:rPr lang="en-US" altLang="zh-CN" sz="1600" dirty="0"/>
              <a:t>“j”</a:t>
            </a:r>
            <a:r>
              <a:rPr lang="zh-CN" altLang="zh-CN" sz="1600" dirty="0"/>
              <a:t>对比，左</a:t>
            </a:r>
            <a:r>
              <a:rPr lang="en-US" altLang="zh-CN" sz="1600" dirty="0"/>
              <a:t>+1</a:t>
            </a:r>
            <a:r>
              <a:rPr lang="zh-CN" altLang="zh-CN" sz="1600" dirty="0"/>
              <a:t>、上</a:t>
            </a:r>
            <a:r>
              <a:rPr lang="en-US" altLang="zh-CN" sz="1600" dirty="0"/>
              <a:t>+1</a:t>
            </a:r>
            <a:r>
              <a:rPr lang="zh-CN" altLang="zh-CN" sz="1600" dirty="0"/>
              <a:t>、左上</a:t>
            </a:r>
            <a:r>
              <a:rPr lang="en-US" altLang="zh-CN" sz="1600" dirty="0"/>
              <a:t>+0</a:t>
            </a:r>
            <a:r>
              <a:rPr lang="zh-CN" altLang="en-US" sz="1600" dirty="0"/>
              <a:t>或者</a:t>
            </a:r>
            <a:r>
              <a:rPr lang="en-US" altLang="zh-CN" sz="1600" dirty="0"/>
              <a:t>1</a:t>
            </a:r>
            <a:r>
              <a:rPr lang="zh-CN" altLang="zh-CN" sz="1600" dirty="0"/>
              <a:t>三个</a:t>
            </a:r>
            <a:r>
              <a:rPr lang="zh-CN" altLang="en-US" sz="1600" dirty="0"/>
              <a:t>值</a:t>
            </a:r>
            <a:r>
              <a:rPr lang="zh-CN" altLang="zh-CN" sz="1600" dirty="0"/>
              <a:t>中取出最小的值</a:t>
            </a:r>
            <a:r>
              <a:rPr lang="en-US" altLang="zh-CN" sz="1600" dirty="0"/>
              <a:t>0</a:t>
            </a:r>
            <a:r>
              <a:rPr lang="zh-CN" altLang="zh-CN" sz="1600" dirty="0"/>
              <a:t>，因为两字符相等，所以填上</a:t>
            </a:r>
            <a:r>
              <a:rPr lang="en-US" altLang="zh-CN" sz="1600" dirty="0"/>
              <a:t>0</a:t>
            </a:r>
          </a:p>
          <a:p>
            <a:pPr lvl="1"/>
            <a:r>
              <a:rPr lang="zh-CN" altLang="zh-CN" sz="1600" dirty="0"/>
              <a:t>接着，依次对比</a:t>
            </a:r>
            <a:r>
              <a:rPr lang="en-US" altLang="zh-CN" sz="1600" dirty="0"/>
              <a:t>“</a:t>
            </a:r>
            <a:r>
              <a:rPr lang="en-US" altLang="zh-CN" sz="1600" dirty="0" err="1"/>
              <a:t>j”→“e</a:t>
            </a:r>
            <a:r>
              <a:rPr lang="en-US" altLang="zh-CN" sz="1600" dirty="0"/>
              <a:t>”</a:t>
            </a:r>
            <a:r>
              <a:rPr lang="zh-CN" altLang="zh-CN" sz="1600" dirty="0"/>
              <a:t>、</a:t>
            </a:r>
            <a:r>
              <a:rPr lang="en-US" altLang="zh-CN" sz="1600" dirty="0"/>
              <a:t>“</a:t>
            </a:r>
            <a:r>
              <a:rPr lang="en-US" altLang="zh-CN" sz="1600" dirty="0" err="1"/>
              <a:t>j”→“r</a:t>
            </a:r>
            <a:r>
              <a:rPr lang="en-US" altLang="zh-CN" sz="1600" dirty="0"/>
              <a:t>”</a:t>
            </a:r>
            <a:r>
              <a:rPr lang="zh-CN" altLang="zh-CN" sz="1600" dirty="0"/>
              <a:t>、</a:t>
            </a:r>
            <a:r>
              <a:rPr lang="en-US" altLang="zh-CN" sz="1600" dirty="0"/>
              <a:t>“</a:t>
            </a:r>
            <a:r>
              <a:rPr lang="en-US" altLang="zh-CN" sz="1600" dirty="0" err="1"/>
              <a:t>j”→“r</a:t>
            </a:r>
            <a:r>
              <a:rPr lang="en-US" altLang="zh-CN" sz="1600" dirty="0"/>
              <a:t>”</a:t>
            </a:r>
            <a:r>
              <a:rPr lang="zh-CN" altLang="zh-CN" sz="1600" dirty="0"/>
              <a:t>、</a:t>
            </a:r>
            <a:r>
              <a:rPr lang="en-US" altLang="zh-CN" sz="1600" dirty="0"/>
              <a:t>“</a:t>
            </a:r>
            <a:r>
              <a:rPr lang="en-US" altLang="zh-CN" sz="1600" dirty="0" err="1"/>
              <a:t>j”→“y</a:t>
            </a:r>
            <a:r>
              <a:rPr lang="en-US" altLang="zh-CN" sz="1600" dirty="0"/>
              <a:t>”</a:t>
            </a:r>
            <a:r>
              <a:rPr lang="zh-CN" altLang="zh-CN" sz="1600" dirty="0"/>
              <a:t>等进行处理，直到扫描完目标串，得到的结果如下</a:t>
            </a:r>
            <a:endParaRPr kumimoji="1" lang="en-US" altLang="zh-CN" sz="16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7ECD651-D700-401E-B005-55C40D3BACB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73649" y="3370850"/>
          <a:ext cx="4680585" cy="1280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9780">
                  <a:extLst>
                    <a:ext uri="{9D8B030D-6E8A-4147-A177-3AD203B41FA5}">
                      <a16:colId xmlns:a16="http://schemas.microsoft.com/office/drawing/2014/main" val="3391630555"/>
                    </a:ext>
                  </a:extLst>
                </a:gridCol>
                <a:gridCol w="780415">
                  <a:extLst>
                    <a:ext uri="{9D8B030D-6E8A-4147-A177-3AD203B41FA5}">
                      <a16:colId xmlns:a16="http://schemas.microsoft.com/office/drawing/2014/main" val="787944578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3229648020"/>
                    </a:ext>
                  </a:extLst>
                </a:gridCol>
                <a:gridCol w="780415">
                  <a:extLst>
                    <a:ext uri="{9D8B030D-6E8A-4147-A177-3AD203B41FA5}">
                      <a16:colId xmlns:a16="http://schemas.microsoft.com/office/drawing/2014/main" val="300773920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3170747307"/>
                    </a:ext>
                  </a:extLst>
                </a:gridCol>
                <a:gridCol w="780415">
                  <a:extLst>
                    <a:ext uri="{9D8B030D-6E8A-4147-A177-3AD203B41FA5}">
                      <a16:colId xmlns:a16="http://schemas.microsoft.com/office/drawing/2014/main" val="42947635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j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y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99429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90877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j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77838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e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0798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13103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18868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y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5434796"/>
                  </a:ext>
                </a:extLst>
              </a:tr>
            </a:tbl>
          </a:graphicData>
        </a:graphic>
      </p:graphicFrame>
      <p:sp>
        <p:nvSpPr>
          <p:cNvPr id="6" name="矩形: 圆角 5">
            <a:extLst>
              <a:ext uri="{FF2B5EF4-FFF2-40B4-BE49-F238E27FC236}">
                <a16:creationId xmlns:a16="http://schemas.microsoft.com/office/drawing/2014/main" id="{426B796E-C869-4983-8EA7-0BE43990459F}"/>
              </a:ext>
            </a:extLst>
          </p:cNvPr>
          <p:cNvSpPr/>
          <p:nvPr/>
        </p:nvSpPr>
        <p:spPr>
          <a:xfrm>
            <a:off x="3791857" y="3737926"/>
            <a:ext cx="638629" cy="99422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84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数据预处理：数据集成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700" dirty="0"/>
              <a:t>编辑距离</a:t>
            </a:r>
            <a:r>
              <a:rPr lang="en-US" altLang="zh-CN" sz="1700" dirty="0">
                <a:latin typeface="Calibri" charset="0"/>
                <a:ea typeface="Calibri" charset="0"/>
                <a:cs typeface="Calibri" charset="0"/>
              </a:rPr>
              <a:t>Edit</a:t>
            </a:r>
            <a:r>
              <a:rPr lang="zh-CN" altLang="en-US" sz="17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1700" dirty="0">
                <a:latin typeface="Calibri" charset="0"/>
                <a:ea typeface="Calibri" charset="0"/>
                <a:cs typeface="Calibri" charset="0"/>
              </a:rPr>
              <a:t>Distance</a:t>
            </a:r>
            <a:r>
              <a:rPr lang="zh-CN" altLang="en-US" sz="1700" dirty="0"/>
              <a:t>计算 </a:t>
            </a:r>
            <a:r>
              <a:rPr lang="mr-IN" altLang="zh-CN" sz="1700" dirty="0"/>
              <a:t>–</a:t>
            </a:r>
            <a:r>
              <a:rPr lang="zh-CN" altLang="en-US" sz="1700" dirty="0"/>
              <a:t> 动态规划算法</a:t>
            </a:r>
            <a:endParaRPr lang="en-US" altLang="zh-CN" sz="1700" dirty="0"/>
          </a:p>
          <a:p>
            <a:pPr lvl="1"/>
            <a:r>
              <a:rPr lang="zh-CN" altLang="zh-CN" sz="1700" dirty="0"/>
              <a:t>按照上面的方法，遍历整个源串的各个字符，与目标串的各个字符对比，填写各个单元格，各个单元格的变化如下表所示</a:t>
            </a:r>
            <a:endParaRPr kumimoji="1" lang="en-US" altLang="zh-CN" sz="17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C397ECF-941B-4E66-B020-41DE86909D9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77707" y="1724070"/>
          <a:ext cx="4680585" cy="33604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9780">
                  <a:extLst>
                    <a:ext uri="{9D8B030D-6E8A-4147-A177-3AD203B41FA5}">
                      <a16:colId xmlns:a16="http://schemas.microsoft.com/office/drawing/2014/main" val="3963465553"/>
                    </a:ext>
                  </a:extLst>
                </a:gridCol>
                <a:gridCol w="780415">
                  <a:extLst>
                    <a:ext uri="{9D8B030D-6E8A-4147-A177-3AD203B41FA5}">
                      <a16:colId xmlns:a16="http://schemas.microsoft.com/office/drawing/2014/main" val="1295721242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4251047024"/>
                    </a:ext>
                  </a:extLst>
                </a:gridCol>
                <a:gridCol w="780415">
                  <a:extLst>
                    <a:ext uri="{9D8B030D-6E8A-4147-A177-3AD203B41FA5}">
                      <a16:colId xmlns:a16="http://schemas.microsoft.com/office/drawing/2014/main" val="3520817896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180577660"/>
                    </a:ext>
                  </a:extLst>
                </a:gridCol>
                <a:gridCol w="780415">
                  <a:extLst>
                    <a:ext uri="{9D8B030D-6E8A-4147-A177-3AD203B41FA5}">
                      <a16:colId xmlns:a16="http://schemas.microsoft.com/office/drawing/2014/main" val="35400489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j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y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027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0</a:t>
                      </a:r>
                      <a:endParaRPr lang="zh-CN" sz="105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96887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j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27843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e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1661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09444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73382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y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40210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j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y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1713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89634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j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1407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e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70118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36607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zh-CN" sz="1050" kern="100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81522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y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49853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j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y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683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0</a:t>
                      </a:r>
                      <a:endParaRPr lang="zh-CN" sz="105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13878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j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</a:t>
                      </a:r>
                      <a:endParaRPr lang="zh-CN" sz="105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84153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e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</a:t>
                      </a:r>
                      <a:endParaRPr lang="zh-CN" sz="105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</a:t>
                      </a:r>
                      <a:endParaRPr lang="zh-CN" sz="105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13774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2</a:t>
                      </a:r>
                      <a:endParaRPr lang="zh-CN" sz="105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2</a:t>
                      </a:r>
                      <a:endParaRPr lang="zh-CN" sz="105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</a:t>
                      </a:r>
                      <a:endParaRPr lang="zh-CN" sz="105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61785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3</a:t>
                      </a:r>
                      <a:endParaRPr lang="zh-CN" sz="105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zh-CN" sz="1050" kern="100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2</a:t>
                      </a:r>
                      <a:endParaRPr lang="zh-CN" sz="105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7226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y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3</a:t>
                      </a:r>
                      <a:endParaRPr lang="zh-CN" sz="105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2</a:t>
                      </a:r>
                      <a:endParaRPr lang="zh-CN" sz="105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4099615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6C897C40-A0CE-4961-A006-64334AAEDFAD}"/>
              </a:ext>
            </a:extLst>
          </p:cNvPr>
          <p:cNvSpPr/>
          <p:nvPr/>
        </p:nvSpPr>
        <p:spPr>
          <a:xfrm>
            <a:off x="4415971" y="2050143"/>
            <a:ext cx="428172" cy="79465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897800D-1102-41D3-9032-FF33CE62643F}"/>
              </a:ext>
            </a:extLst>
          </p:cNvPr>
          <p:cNvSpPr/>
          <p:nvPr/>
        </p:nvSpPr>
        <p:spPr>
          <a:xfrm>
            <a:off x="5181600" y="3170873"/>
            <a:ext cx="508000" cy="77701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6B5CFFC-82C4-4D88-A3FD-4CC1DF95573F}"/>
              </a:ext>
            </a:extLst>
          </p:cNvPr>
          <p:cNvSpPr/>
          <p:nvPr/>
        </p:nvSpPr>
        <p:spPr>
          <a:xfrm>
            <a:off x="5925457" y="4288971"/>
            <a:ext cx="540657" cy="79551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330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数据预处理：数据集成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1500" dirty="0"/>
              <a:t>处理完最后一列，则最后一列的最后一个值，为最短编辑距离</a:t>
            </a:r>
            <a:endParaRPr lang="en-US" altLang="zh-CN" sz="1500" dirty="0"/>
          </a:p>
          <a:p>
            <a:pPr lvl="1"/>
            <a:r>
              <a:rPr lang="zh-CN" altLang="zh-CN" sz="1500" dirty="0"/>
              <a:t>即</a:t>
            </a:r>
            <a:r>
              <a:rPr lang="en-US" altLang="zh-CN" sz="1500" dirty="0" err="1"/>
              <a:t>jary</a:t>
            </a:r>
            <a:r>
              <a:rPr lang="zh-CN" altLang="zh-CN" sz="1500" dirty="0"/>
              <a:t>和</a:t>
            </a:r>
            <a:r>
              <a:rPr lang="en-US" altLang="zh-CN" sz="1500" dirty="0"/>
              <a:t>jerry</a:t>
            </a:r>
            <a:r>
              <a:rPr lang="zh-CN" altLang="zh-CN" sz="1500" dirty="0"/>
              <a:t>的编辑距离为</a:t>
            </a:r>
            <a:r>
              <a:rPr lang="en-US" altLang="zh-CN" sz="1500" dirty="0"/>
              <a:t>2</a:t>
            </a:r>
          </a:p>
          <a:p>
            <a:pPr lvl="1"/>
            <a:r>
              <a:rPr lang="zh-CN" altLang="zh-CN" sz="1500" dirty="0"/>
              <a:t>也就是，</a:t>
            </a:r>
            <a:r>
              <a:rPr lang="en-US" altLang="zh-CN" sz="1500" dirty="0"/>
              <a:t> </a:t>
            </a:r>
            <a:r>
              <a:rPr lang="en-US" altLang="zh-CN" sz="1500" dirty="0" err="1"/>
              <a:t>jary</a:t>
            </a:r>
            <a:r>
              <a:rPr lang="zh-CN" altLang="en-US" sz="1500" dirty="0"/>
              <a:t>插入</a:t>
            </a:r>
            <a:r>
              <a:rPr lang="en-US" altLang="zh-CN" sz="1500" dirty="0"/>
              <a:t>r</a:t>
            </a:r>
            <a:r>
              <a:rPr lang="zh-CN" altLang="en-US" sz="1500" dirty="0"/>
              <a:t>得到</a:t>
            </a:r>
            <a:r>
              <a:rPr lang="en-US" altLang="zh-CN" sz="1500" dirty="0" err="1"/>
              <a:t>jarry</a:t>
            </a:r>
            <a:r>
              <a:rPr lang="zh-CN" altLang="en-US" sz="1500" dirty="0"/>
              <a:t>，把</a:t>
            </a:r>
            <a:r>
              <a:rPr lang="en-US" altLang="zh-CN" sz="1500" dirty="0"/>
              <a:t>a</a:t>
            </a:r>
            <a:r>
              <a:rPr lang="zh-CN" altLang="en-US" sz="1500" dirty="0"/>
              <a:t>改成</a:t>
            </a:r>
            <a:r>
              <a:rPr lang="en-US" altLang="zh-CN" sz="1500" dirty="0"/>
              <a:t>e</a:t>
            </a:r>
            <a:r>
              <a:rPr lang="zh-CN" altLang="en-US" sz="1500" dirty="0"/>
              <a:t>得到</a:t>
            </a:r>
            <a:r>
              <a:rPr lang="en-US" altLang="zh-CN" sz="1500" dirty="0"/>
              <a:t>jerry</a:t>
            </a:r>
            <a:endParaRPr kumimoji="1" lang="en-US" altLang="zh-CN" sz="15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A88A57C-BF1E-4D20-B0B2-C0EF00447F3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80707" y="1687784"/>
          <a:ext cx="4680585" cy="33604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9780">
                  <a:extLst>
                    <a:ext uri="{9D8B030D-6E8A-4147-A177-3AD203B41FA5}">
                      <a16:colId xmlns:a16="http://schemas.microsoft.com/office/drawing/2014/main" val="3963465553"/>
                    </a:ext>
                  </a:extLst>
                </a:gridCol>
                <a:gridCol w="780415">
                  <a:extLst>
                    <a:ext uri="{9D8B030D-6E8A-4147-A177-3AD203B41FA5}">
                      <a16:colId xmlns:a16="http://schemas.microsoft.com/office/drawing/2014/main" val="1295721242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4251047024"/>
                    </a:ext>
                  </a:extLst>
                </a:gridCol>
                <a:gridCol w="780415">
                  <a:extLst>
                    <a:ext uri="{9D8B030D-6E8A-4147-A177-3AD203B41FA5}">
                      <a16:colId xmlns:a16="http://schemas.microsoft.com/office/drawing/2014/main" val="3520817896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180577660"/>
                    </a:ext>
                  </a:extLst>
                </a:gridCol>
                <a:gridCol w="780415">
                  <a:extLst>
                    <a:ext uri="{9D8B030D-6E8A-4147-A177-3AD203B41FA5}">
                      <a16:colId xmlns:a16="http://schemas.microsoft.com/office/drawing/2014/main" val="35400489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j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y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027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0</a:t>
                      </a:r>
                      <a:endParaRPr lang="zh-CN" sz="105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96887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j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27843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e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1661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09444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73382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y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40210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j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y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1713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89634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j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1407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e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70118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36607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81522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y</a:t>
                      </a:r>
                      <a:endParaRPr lang="zh-CN" sz="105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49853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j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y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683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0</a:t>
                      </a:r>
                      <a:endParaRPr lang="zh-CN" sz="105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13878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j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</a:t>
                      </a:r>
                      <a:endParaRPr lang="zh-CN" sz="105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84153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e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2</a:t>
                      </a:r>
                      <a:endParaRPr lang="zh-CN" sz="105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</a:t>
                      </a:r>
                      <a:endParaRPr lang="zh-CN" sz="105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13774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2</a:t>
                      </a:r>
                      <a:endParaRPr lang="zh-CN" sz="105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61785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3</a:t>
                      </a:r>
                      <a:endParaRPr lang="zh-CN" sz="105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3</a:t>
                      </a:r>
                      <a:endParaRPr lang="zh-CN" sz="105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2</a:t>
                      </a:r>
                      <a:endParaRPr lang="zh-CN" sz="105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2</a:t>
                      </a:r>
                      <a:endParaRPr lang="zh-CN" sz="105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7226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y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2</a:t>
                      </a:r>
                      <a:endParaRPr lang="zh-CN" sz="105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4099615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22994027-A0F7-42F5-9677-BF26F2002AD0}"/>
              </a:ext>
            </a:extLst>
          </p:cNvPr>
          <p:cNvSpPr/>
          <p:nvPr/>
        </p:nvSpPr>
        <p:spPr>
          <a:xfrm>
            <a:off x="4564743" y="4840514"/>
            <a:ext cx="497114" cy="2667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EC49C42-07D6-47AF-99B5-FC0194BBA40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479143" y="2646135"/>
          <a:ext cx="3548742" cy="11201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1216">
                  <a:extLst>
                    <a:ext uri="{9D8B030D-6E8A-4147-A177-3AD203B41FA5}">
                      <a16:colId xmlns:a16="http://schemas.microsoft.com/office/drawing/2014/main" val="504523657"/>
                    </a:ext>
                  </a:extLst>
                </a:gridCol>
                <a:gridCol w="591698">
                  <a:extLst>
                    <a:ext uri="{9D8B030D-6E8A-4147-A177-3AD203B41FA5}">
                      <a16:colId xmlns:a16="http://schemas.microsoft.com/office/drawing/2014/main" val="1034512506"/>
                    </a:ext>
                  </a:extLst>
                </a:gridCol>
                <a:gridCol w="591216">
                  <a:extLst>
                    <a:ext uri="{9D8B030D-6E8A-4147-A177-3AD203B41FA5}">
                      <a16:colId xmlns:a16="http://schemas.microsoft.com/office/drawing/2014/main" val="2285938307"/>
                    </a:ext>
                  </a:extLst>
                </a:gridCol>
                <a:gridCol w="591698">
                  <a:extLst>
                    <a:ext uri="{9D8B030D-6E8A-4147-A177-3AD203B41FA5}">
                      <a16:colId xmlns:a16="http://schemas.microsoft.com/office/drawing/2014/main" val="1225717477"/>
                    </a:ext>
                  </a:extLst>
                </a:gridCol>
                <a:gridCol w="591216">
                  <a:extLst>
                    <a:ext uri="{9D8B030D-6E8A-4147-A177-3AD203B41FA5}">
                      <a16:colId xmlns:a16="http://schemas.microsoft.com/office/drawing/2014/main" val="1302835865"/>
                    </a:ext>
                  </a:extLst>
                </a:gridCol>
                <a:gridCol w="591698">
                  <a:extLst>
                    <a:ext uri="{9D8B030D-6E8A-4147-A177-3AD203B41FA5}">
                      <a16:colId xmlns:a16="http://schemas.microsoft.com/office/drawing/2014/main" val="20668427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j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y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8418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0</a:t>
                      </a:r>
                      <a:endParaRPr lang="zh-CN" sz="105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6567111"/>
                  </a:ext>
                </a:extLst>
              </a:tr>
              <a:tr h="37919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j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</a:t>
                      </a:r>
                      <a:endParaRPr lang="zh-CN" sz="105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zh-CN" sz="1050" kern="100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4672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e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2</a:t>
                      </a:r>
                      <a:endParaRPr lang="zh-CN" sz="105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</a:t>
                      </a:r>
                      <a:endParaRPr lang="zh-CN" sz="105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zh-CN" sz="1050" kern="100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3485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2</a:t>
                      </a:r>
                      <a:endParaRPr lang="zh-CN" sz="105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zh-CN" sz="1050" kern="100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77180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3</a:t>
                      </a:r>
                      <a:endParaRPr lang="zh-CN" sz="105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3</a:t>
                      </a:r>
                      <a:endParaRPr lang="zh-CN" sz="105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zh-CN" sz="1050" kern="100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2</a:t>
                      </a:r>
                      <a:endParaRPr lang="zh-CN" sz="105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01485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y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zh-CN" sz="1050" kern="100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8800478"/>
                  </a:ext>
                </a:extLst>
              </a:tr>
            </a:tbl>
          </a:graphicData>
        </a:graphic>
      </p:graphicFrame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B967D7C-3A9C-49AD-8E73-F67411E93AFF}"/>
              </a:ext>
            </a:extLst>
          </p:cNvPr>
          <p:cNvCxnSpPr/>
          <p:nvPr/>
        </p:nvCxnSpPr>
        <p:spPr>
          <a:xfrm flipH="1" flipV="1">
            <a:off x="8331200" y="3559629"/>
            <a:ext cx="297543" cy="108857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6EC82C0-CE7F-4C34-A8D6-CD710AD5A577}"/>
              </a:ext>
            </a:extLst>
          </p:cNvPr>
          <p:cNvCxnSpPr/>
          <p:nvPr/>
        </p:nvCxnSpPr>
        <p:spPr>
          <a:xfrm flipV="1">
            <a:off x="8026400" y="3327400"/>
            <a:ext cx="0" cy="221343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EAA02EC-AB6D-432D-89F6-005DF4FD4BB5}"/>
              </a:ext>
            </a:extLst>
          </p:cNvPr>
          <p:cNvCxnSpPr/>
          <p:nvPr/>
        </p:nvCxnSpPr>
        <p:spPr>
          <a:xfrm flipH="1" flipV="1">
            <a:off x="7717971" y="3204029"/>
            <a:ext cx="221343" cy="123371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759F915-0243-4BA3-AFEC-68CDB661461C}"/>
              </a:ext>
            </a:extLst>
          </p:cNvPr>
          <p:cNvCxnSpPr/>
          <p:nvPr/>
        </p:nvCxnSpPr>
        <p:spPr>
          <a:xfrm flipH="1" flipV="1">
            <a:off x="7159171" y="3048000"/>
            <a:ext cx="315686" cy="148771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0F7219B7-4F69-4BB0-8221-AF7CDB560665}"/>
              </a:ext>
            </a:extLst>
          </p:cNvPr>
          <p:cNvSpPr/>
          <p:nvPr/>
        </p:nvSpPr>
        <p:spPr>
          <a:xfrm>
            <a:off x="6858000" y="1329800"/>
            <a:ext cx="1097238" cy="1152143"/>
          </a:xfrm>
          <a:custGeom>
            <a:avLst/>
            <a:gdLst>
              <a:gd name="connsiteX0" fmla="*/ 0 w 1097238"/>
              <a:gd name="connsiteY0" fmla="*/ 223229 h 1152143"/>
              <a:gd name="connsiteX1" fmla="*/ 990600 w 1097238"/>
              <a:gd name="connsiteY1" fmla="*/ 63571 h 1152143"/>
              <a:gd name="connsiteX2" fmla="*/ 1023257 w 1097238"/>
              <a:gd name="connsiteY2" fmla="*/ 1152143 h 1152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238" h="1152143">
                <a:moveTo>
                  <a:pt x="0" y="223229"/>
                </a:moveTo>
                <a:cubicBezTo>
                  <a:pt x="410028" y="65990"/>
                  <a:pt x="820057" y="-91248"/>
                  <a:pt x="990600" y="63571"/>
                </a:cubicBezTo>
                <a:cubicBezTo>
                  <a:pt x="1161143" y="218390"/>
                  <a:pt x="1092200" y="685266"/>
                  <a:pt x="1023257" y="1152143"/>
                </a:cubicBezTo>
              </a:path>
            </a:pathLst>
          </a:custGeom>
          <a:noFill/>
          <a:ln>
            <a:solidFill>
              <a:srgbClr val="C000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754E175-8819-4323-90CE-B1A8E851F7DD}"/>
              </a:ext>
            </a:extLst>
          </p:cNvPr>
          <p:cNvSpPr/>
          <p:nvPr/>
        </p:nvSpPr>
        <p:spPr>
          <a:xfrm>
            <a:off x="7148150" y="1751505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参考如下箭头</a:t>
            </a:r>
          </a:p>
        </p:txBody>
      </p:sp>
    </p:spTree>
    <p:extLst>
      <p:ext uri="{BB962C8B-B14F-4D97-AF65-F5344CB8AC3E}">
        <p14:creationId xmlns:p14="http://schemas.microsoft.com/office/powerpoint/2010/main" val="321718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数据预处理：数据集成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集合相似性</a:t>
            </a:r>
            <a:endParaRPr lang="en-US" altLang="zh-CN" dirty="0"/>
          </a:p>
          <a:p>
            <a:pPr marL="273844" indent="-211931" eaLnBrk="0" hangingPunct="0">
              <a:spcBef>
                <a:spcPts val="450"/>
              </a:spcBef>
              <a:buClr>
                <a:srgbClr val="4F81BD"/>
              </a:buClr>
              <a:buSzPct val="80000"/>
              <a:buFont typeface="Wingdings 2" charset="2"/>
              <a:buChar char=""/>
            </a:pPr>
            <a:r>
              <a:rPr lang="zh-CN" altLang="en-US" sz="17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</a:rPr>
              <a:t>举例：</a:t>
            </a:r>
            <a:r>
              <a:rPr lang="en-US" altLang="zh-CN" sz="17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</a:rPr>
              <a:t>Jaccard</a:t>
            </a:r>
            <a:r>
              <a:rPr lang="zh-CN" altLang="en-US" sz="17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</a:rPr>
              <a:t>函数</a:t>
            </a:r>
            <a:endParaRPr lang="en-US" altLang="zh-CN" sz="17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华文中宋" charset="-122"/>
            </a:endParaRPr>
          </a:p>
          <a:p>
            <a:pPr marL="479822" lvl="1" indent="-177404" eaLnBrk="0" hangingPunct="0">
              <a:spcBef>
                <a:spcPts val="413"/>
              </a:spcBef>
              <a:buClr>
                <a:srgbClr val="4F81BD"/>
              </a:buClr>
              <a:buFont typeface="Verdana" charset="0"/>
              <a:buChar char="◦"/>
            </a:pPr>
            <a:r>
              <a:rPr lang="zh-CN" altLang="en-US" sz="17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</a:rPr>
              <a:t>核心想法：交集大小除以并集大小</a:t>
            </a:r>
            <a:endParaRPr lang="en-US" altLang="zh-CN" sz="1700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华文中宋" charset="-122"/>
            </a:endParaRPr>
          </a:p>
          <a:p>
            <a:pPr marL="479822" lvl="1" indent="-177404" eaLnBrk="0" hangingPunct="0">
              <a:spcBef>
                <a:spcPts val="413"/>
              </a:spcBef>
              <a:buClr>
                <a:srgbClr val="4F81BD"/>
              </a:buClr>
              <a:buFont typeface="Verdana" charset="0"/>
              <a:buChar char="◦"/>
            </a:pPr>
            <a:r>
              <a:rPr lang="zh-CN" altLang="en-US" sz="1700" dirty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</a:rPr>
              <a:t>应用于单词（汉字）集合</a:t>
            </a:r>
            <a:endParaRPr lang="en-US" altLang="zh-CN" sz="1700" dirty="0">
              <a:solidFill>
                <a:srgbClr val="0000CC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华文中宋" charset="-122"/>
            </a:endParaRPr>
          </a:p>
          <a:p>
            <a:pPr marL="756047" lvl="2" indent="-177404" eaLnBrk="0" hangingPunct="0">
              <a:spcBef>
                <a:spcPts val="413"/>
              </a:spcBef>
              <a:buClr>
                <a:srgbClr val="4F81BD"/>
              </a:buClr>
              <a:buFont typeface="Verdana" charset="0"/>
              <a:buChar char="◦"/>
            </a:pPr>
            <a:r>
              <a:rPr lang="zh-CN" altLang="en-US" sz="1700" dirty="0"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</a:rPr>
              <a:t>人民大学 </a:t>
            </a:r>
            <a:r>
              <a:rPr lang="en-US" altLang="zh-CN" sz="1700" dirty="0"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</a:rPr>
              <a:t>vs</a:t>
            </a:r>
            <a:r>
              <a:rPr lang="zh-CN" altLang="en-US" sz="1700" dirty="0"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</a:rPr>
              <a:t> 中国人民大学</a:t>
            </a:r>
            <a:r>
              <a:rPr lang="zh-CN" altLang="en-US" sz="1700" dirty="0"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  <a:sym typeface="Wingdings"/>
              </a:rPr>
              <a:t> （</a:t>
            </a:r>
            <a:r>
              <a:rPr lang="en-US" altLang="zh-CN" sz="1700" dirty="0"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  <a:sym typeface="Wingdings"/>
              </a:rPr>
              <a:t>Jaccard</a:t>
            </a:r>
            <a:r>
              <a:rPr lang="zh-CN" altLang="en-US" sz="1700" dirty="0"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  <a:sym typeface="Wingdings"/>
              </a:rPr>
              <a:t>相似度</a:t>
            </a:r>
            <a:r>
              <a:rPr lang="en-US" altLang="zh-CN" sz="1700" dirty="0"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  <a:sym typeface="Wingdings"/>
              </a:rPr>
              <a:t>0.67</a:t>
            </a:r>
            <a:r>
              <a:rPr lang="zh-CN" altLang="en-US" sz="1700" dirty="0"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  <a:sym typeface="Wingdings"/>
              </a:rPr>
              <a:t>）</a:t>
            </a:r>
            <a:endParaRPr lang="en-US" altLang="zh-CN" sz="1700" dirty="0">
              <a:solidFill>
                <a:srgbClr val="0000CC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华文中宋" charset="-122"/>
            </a:endParaRPr>
          </a:p>
          <a:p>
            <a:pPr marL="479822" lvl="1" indent="-177404" eaLnBrk="0" hangingPunct="0">
              <a:spcBef>
                <a:spcPts val="413"/>
              </a:spcBef>
              <a:buClr>
                <a:srgbClr val="4F81BD"/>
              </a:buClr>
              <a:buFont typeface="Verdana" charset="0"/>
              <a:buChar char="◦"/>
            </a:pPr>
            <a:endParaRPr lang="en-US" altLang="zh-CN" sz="1700" dirty="0">
              <a:solidFill>
                <a:srgbClr val="0000CC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华文中宋" charset="-122"/>
            </a:endParaRPr>
          </a:p>
          <a:p>
            <a:pPr marL="479822" lvl="1" indent="-177404" eaLnBrk="0" hangingPunct="0">
              <a:spcBef>
                <a:spcPts val="413"/>
              </a:spcBef>
              <a:buClr>
                <a:srgbClr val="4F81BD"/>
              </a:buClr>
              <a:buFont typeface="Verdana" charset="0"/>
              <a:buChar char="◦"/>
            </a:pPr>
            <a:r>
              <a:rPr lang="zh-CN" altLang="en-US" sz="1700" dirty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</a:rPr>
              <a:t>也可以应用于单词的字母集合表示</a:t>
            </a:r>
            <a:endParaRPr lang="en-US" altLang="zh-CN" sz="1700" dirty="0">
              <a:solidFill>
                <a:srgbClr val="0000CC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华文中宋" charset="-122"/>
            </a:endParaRPr>
          </a:p>
          <a:p>
            <a:pPr marL="664369" lvl="2" indent="-171450" eaLnBrk="0" hangingPunct="0">
              <a:buClr>
                <a:srgbClr val="C0504D"/>
              </a:buClr>
              <a:buFont typeface="Wingdings 2" charset="2"/>
              <a:buChar char=""/>
            </a:pPr>
            <a:r>
              <a:rPr lang="zh-CN" altLang="en-US" sz="17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</a:rPr>
              <a:t>将单词表示成其包含字母的集合</a:t>
            </a:r>
            <a:endParaRPr lang="en-US" altLang="zh-CN" sz="17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华文中宋" charset="-122"/>
            </a:endParaRPr>
          </a:p>
          <a:p>
            <a:pPr marL="664369" lvl="2" indent="-171450" eaLnBrk="0" hangingPunct="0">
              <a:buClr>
                <a:srgbClr val="C0504D"/>
              </a:buClr>
              <a:buFont typeface="Wingdings 2" charset="2"/>
              <a:buChar char=""/>
            </a:pPr>
            <a:r>
              <a:rPr lang="zh-CN" altLang="en-US" sz="17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</a:rPr>
              <a:t>例：</a:t>
            </a:r>
            <a:r>
              <a:rPr lang="en-US" altLang="zh-CN" sz="1700" dirty="0" err="1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</a:rPr>
              <a:t>scholo</a:t>
            </a:r>
            <a:r>
              <a:rPr lang="zh-CN" altLang="en-US" sz="17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</a:rPr>
              <a:t>表示为</a:t>
            </a:r>
            <a:r>
              <a:rPr lang="en-US" altLang="zh-CN" sz="17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</a:rPr>
              <a:t>{s,</a:t>
            </a:r>
            <a:r>
              <a:rPr lang="zh-CN" altLang="en-US" sz="17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</a:rPr>
              <a:t> </a:t>
            </a:r>
            <a:r>
              <a:rPr lang="en-US" altLang="zh-CN" sz="17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</a:rPr>
              <a:t>c,</a:t>
            </a:r>
            <a:r>
              <a:rPr lang="zh-CN" altLang="en-US" sz="17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</a:rPr>
              <a:t> </a:t>
            </a:r>
            <a:r>
              <a:rPr lang="en-US" altLang="zh-CN" sz="17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</a:rPr>
              <a:t>h,</a:t>
            </a:r>
            <a:r>
              <a:rPr lang="zh-CN" altLang="en-US" sz="17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</a:rPr>
              <a:t> </a:t>
            </a:r>
            <a:r>
              <a:rPr lang="en-US" altLang="zh-CN" sz="17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</a:rPr>
              <a:t>o,</a:t>
            </a:r>
            <a:r>
              <a:rPr lang="zh-CN" altLang="en-US" sz="17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</a:rPr>
              <a:t> </a:t>
            </a:r>
            <a:r>
              <a:rPr lang="en-US" altLang="zh-CN" sz="17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</a:rPr>
              <a:t>l}</a:t>
            </a:r>
          </a:p>
          <a:p>
            <a:pPr marL="664369" lvl="2" indent="-171450" eaLnBrk="0" hangingPunct="0">
              <a:buClr>
                <a:srgbClr val="C0504D"/>
              </a:buClr>
              <a:buFont typeface="Wingdings 2" charset="2"/>
              <a:buChar char=""/>
            </a:pPr>
            <a:r>
              <a:rPr lang="zh-CN" altLang="en-US" sz="17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</a:rPr>
              <a:t>例：</a:t>
            </a:r>
            <a:r>
              <a:rPr lang="en-US" altLang="zh-CN" sz="17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</a:rPr>
              <a:t>scholar</a:t>
            </a:r>
            <a:r>
              <a:rPr lang="zh-CN" altLang="en-US" sz="17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</a:rPr>
              <a:t>表示为</a:t>
            </a:r>
            <a:r>
              <a:rPr lang="en-US" altLang="zh-CN" sz="17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</a:rPr>
              <a:t>{s,</a:t>
            </a:r>
            <a:r>
              <a:rPr lang="zh-CN" altLang="en-US" sz="17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</a:rPr>
              <a:t> </a:t>
            </a:r>
            <a:r>
              <a:rPr lang="en-US" altLang="zh-CN" sz="17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</a:rPr>
              <a:t>c,</a:t>
            </a:r>
            <a:r>
              <a:rPr lang="zh-CN" altLang="en-US" sz="17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</a:rPr>
              <a:t> </a:t>
            </a:r>
            <a:r>
              <a:rPr lang="en-US" altLang="zh-CN" sz="17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</a:rPr>
              <a:t>h,</a:t>
            </a:r>
            <a:r>
              <a:rPr lang="zh-CN" altLang="en-US" sz="17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</a:rPr>
              <a:t> </a:t>
            </a:r>
            <a:r>
              <a:rPr lang="en-US" altLang="zh-CN" sz="17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</a:rPr>
              <a:t>o,</a:t>
            </a:r>
            <a:r>
              <a:rPr lang="zh-CN" altLang="en-US" sz="17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</a:rPr>
              <a:t> </a:t>
            </a:r>
            <a:r>
              <a:rPr lang="en-US" altLang="zh-CN" sz="17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</a:rPr>
              <a:t>l,</a:t>
            </a:r>
            <a:r>
              <a:rPr lang="zh-CN" altLang="en-US" sz="17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</a:rPr>
              <a:t> </a:t>
            </a:r>
            <a:r>
              <a:rPr lang="en-US" altLang="zh-CN" sz="17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</a:rPr>
              <a:t>a,</a:t>
            </a:r>
            <a:r>
              <a:rPr lang="zh-CN" altLang="en-US" sz="17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</a:rPr>
              <a:t> </a:t>
            </a:r>
            <a:r>
              <a:rPr lang="en-US" altLang="zh-CN" sz="17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</a:rPr>
              <a:t>r}</a:t>
            </a:r>
          </a:p>
          <a:p>
            <a:pPr marL="479822" lvl="1" indent="-177404" eaLnBrk="0" hangingPunct="0">
              <a:spcBef>
                <a:spcPts val="413"/>
              </a:spcBef>
              <a:buClr>
                <a:srgbClr val="4F81BD"/>
              </a:buClr>
              <a:buFont typeface="Verdana" charset="0"/>
              <a:buChar char="◦"/>
            </a:pPr>
            <a:r>
              <a:rPr lang="zh-CN" altLang="en-US" sz="1700" dirty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</a:rPr>
              <a:t>字母集合的</a:t>
            </a:r>
            <a:r>
              <a:rPr lang="en-US" altLang="zh-CN" sz="1700" dirty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</a:rPr>
              <a:t>Jaccard</a:t>
            </a:r>
            <a:r>
              <a:rPr lang="zh-CN" altLang="en-US" sz="1700" dirty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</a:rPr>
              <a:t>函数</a:t>
            </a:r>
            <a:endParaRPr lang="en-US" altLang="zh-CN" sz="1700" dirty="0">
              <a:solidFill>
                <a:srgbClr val="0000CC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华文中宋" charset="-122"/>
            </a:endParaRPr>
          </a:p>
          <a:p>
            <a:pPr marL="664369" lvl="2" indent="-171450" eaLnBrk="0" hangingPunct="0">
              <a:buClr>
                <a:srgbClr val="C0504D"/>
              </a:buClr>
              <a:buFont typeface="Wingdings 2" charset="2"/>
              <a:buChar char=""/>
            </a:pPr>
            <a:r>
              <a:rPr lang="en-US" altLang="zh-CN" sz="1700" dirty="0" err="1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</a:rPr>
              <a:t>scholo</a:t>
            </a:r>
            <a:r>
              <a:rPr lang="zh-CN" altLang="en-US" sz="17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</a:rPr>
              <a:t>和</a:t>
            </a:r>
            <a:r>
              <a:rPr lang="en-US" altLang="zh-CN" sz="17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</a:rPr>
              <a:t>scholar</a:t>
            </a:r>
            <a:r>
              <a:rPr lang="zh-CN" altLang="en-US" sz="17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</a:rPr>
              <a:t>字母集合的交集大小为</a:t>
            </a:r>
            <a:r>
              <a:rPr lang="en-US" altLang="zh-CN" sz="17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</a:rPr>
              <a:t>5</a:t>
            </a:r>
            <a:r>
              <a:rPr lang="zh-CN" altLang="en-US" sz="17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</a:rPr>
              <a:t>，并集大小为</a:t>
            </a:r>
            <a:r>
              <a:rPr lang="en-US" altLang="zh-CN" sz="17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</a:rPr>
              <a:t>7</a:t>
            </a:r>
            <a:r>
              <a:rPr lang="zh-CN" altLang="en-US" sz="17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</a:rPr>
              <a:t>，所以计算出的</a:t>
            </a:r>
            <a:r>
              <a:rPr lang="en-US" altLang="zh-CN" sz="17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</a:rPr>
              <a:t>Jaccard</a:t>
            </a:r>
            <a:r>
              <a:rPr lang="zh-CN" altLang="en-US" sz="17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</a:rPr>
              <a:t>函数值为</a:t>
            </a:r>
            <a:r>
              <a:rPr lang="en-US" altLang="zh-CN" sz="17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</a:rPr>
              <a:t>0.71</a:t>
            </a: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5480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数据预处理：数据集成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N" altLang="zh-CN" dirty="0"/>
              <a:t>匹配方法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CN" altLang="zh-CN" dirty="0"/>
              <a:t>步骤</a:t>
            </a:r>
            <a:r>
              <a:rPr lang="en-US" altLang="zh-CN" dirty="0"/>
              <a:t>3</a:t>
            </a:r>
            <a:r>
              <a:rPr lang="zh-CN" altLang="en-US" dirty="0"/>
              <a:t>：记录对判别</a:t>
            </a:r>
            <a:endParaRPr lang="en-US" altLang="zh-CN" dirty="0"/>
          </a:p>
          <a:p>
            <a:pPr marL="273844" indent="-211931" eaLnBrk="0" hangingPunct="0">
              <a:spcBef>
                <a:spcPts val="450"/>
              </a:spcBef>
              <a:buClr>
                <a:srgbClr val="4F81BD"/>
              </a:buClr>
              <a:buSzPct val="80000"/>
              <a:buFont typeface="Wingdings 2" charset="2"/>
              <a:buChar char=""/>
            </a:pPr>
            <a:r>
              <a:rPr lang="zh-CN" altLang="en-US" sz="17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</a:rPr>
              <a:t>给定记录 </a:t>
            </a:r>
            <a:r>
              <a:rPr lang="en-US" altLang="zh-CN" sz="1700" i="1" dirty="0">
                <a:solidFill>
                  <a:prstClr val="black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1700" i="1" dirty="0">
                <a:solidFill>
                  <a:prstClr val="black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7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</a:rPr>
              <a:t>和 </a:t>
            </a:r>
            <a:r>
              <a:rPr lang="en-US" altLang="zh-CN" sz="1700" i="1" dirty="0">
                <a:solidFill>
                  <a:prstClr val="black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zh-CN" altLang="en-US" sz="1700" i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charset="0"/>
              </a:rPr>
              <a:t> </a:t>
            </a:r>
            <a:r>
              <a:rPr lang="zh-CN" altLang="en-US" sz="17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</a:rPr>
              <a:t>的特征向量（每一维是某个特征上的相似性），输出匹配</a:t>
            </a:r>
            <a:r>
              <a:rPr lang="en-US" altLang="zh-CN" sz="17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</a:rPr>
              <a:t>/</a:t>
            </a:r>
            <a:r>
              <a:rPr lang="zh-CN" altLang="en-US" sz="17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</a:rPr>
              <a:t>不匹配的结果</a:t>
            </a:r>
            <a:endParaRPr lang="en-US" altLang="zh-CN" sz="17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华文中宋" charset="-122"/>
            </a:endParaRPr>
          </a:p>
          <a:p>
            <a:pPr marL="273844" indent="-211931" eaLnBrk="0" hangingPunct="0">
              <a:spcBef>
                <a:spcPts val="450"/>
              </a:spcBef>
              <a:buClr>
                <a:srgbClr val="4F81BD"/>
              </a:buClr>
              <a:buSzPct val="80000"/>
              <a:buFont typeface="Wingdings 2" charset="2"/>
              <a:buChar char=""/>
            </a:pPr>
            <a:r>
              <a:rPr lang="zh-CN" altLang="en-US" sz="17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</a:rPr>
              <a:t>直观解决方案：</a:t>
            </a:r>
            <a:endParaRPr lang="en-US" altLang="zh-CN" sz="17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华文中宋" charset="-122"/>
            </a:endParaRPr>
          </a:p>
          <a:p>
            <a:pPr marL="551259" lvl="1" indent="-211931" eaLnBrk="0" hangingPunct="0">
              <a:spcBef>
                <a:spcPts val="450"/>
              </a:spcBef>
              <a:buClr>
                <a:srgbClr val="4F81BD"/>
              </a:buClr>
              <a:buSzPct val="80000"/>
              <a:buFont typeface="Wingdings 2" charset="2"/>
              <a:buChar char=""/>
            </a:pPr>
            <a:r>
              <a:rPr lang="zh-CN" altLang="en-US" sz="17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</a:rPr>
              <a:t>将特征向量各个维度加权求和，得到综合分数，如果分数大于某个阈值，则判为匹配</a:t>
            </a:r>
            <a:endParaRPr lang="en-US" altLang="zh-CN" sz="17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华文中宋" charset="-122"/>
            </a:endParaRPr>
          </a:p>
          <a:p>
            <a:pPr marL="551259" lvl="1" indent="-211931" eaLnBrk="0" hangingPunct="0">
              <a:spcBef>
                <a:spcPts val="450"/>
              </a:spcBef>
              <a:buClr>
                <a:srgbClr val="4F81BD"/>
              </a:buClr>
              <a:buSzPct val="80000"/>
              <a:buFont typeface="Wingdings 2" charset="2"/>
              <a:buChar char=""/>
            </a:pPr>
            <a:endParaRPr lang="en-US" altLang="zh-CN" sz="17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华文中宋" charset="-122"/>
            </a:endParaRPr>
          </a:p>
          <a:p>
            <a:pPr marL="827484" lvl="2" indent="-211931" eaLnBrk="0" hangingPunct="0">
              <a:spcBef>
                <a:spcPts val="450"/>
              </a:spcBef>
              <a:buClr>
                <a:srgbClr val="4F81BD"/>
              </a:buClr>
              <a:buSzPct val="80000"/>
              <a:buFont typeface="Wingdings 2" charset="2"/>
              <a:buChar char=""/>
            </a:pPr>
            <a:endParaRPr lang="en-US" altLang="zh-CN" sz="17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华文中宋" charset="-122"/>
            </a:endParaRPr>
          </a:p>
          <a:p>
            <a:pPr marL="551259" lvl="1" indent="-211931" eaLnBrk="0" hangingPunct="0">
              <a:spcBef>
                <a:spcPts val="450"/>
              </a:spcBef>
              <a:buClr>
                <a:srgbClr val="4F81BD"/>
              </a:buClr>
              <a:buSzPct val="80000"/>
              <a:buFont typeface="Wingdings 2" charset="2"/>
              <a:buChar char=""/>
            </a:pPr>
            <a:r>
              <a:rPr lang="zh-CN" altLang="en-US" sz="17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华文中宋" charset="-122"/>
              </a:rPr>
              <a:t>利用领域规则，对匹配进行判别</a:t>
            </a:r>
            <a:endParaRPr lang="en-US" altLang="zh-CN" sz="17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华文中宋" charset="-122"/>
            </a:endParaRPr>
          </a:p>
          <a:p>
            <a:endParaRPr kumimoji="1" lang="en-US" altLang="zh-CN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973B434-1F4E-477F-8FF5-59A9A6D63F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586" y="2571750"/>
            <a:ext cx="5642347" cy="5670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6D46218C-B0FA-4E67-A397-B8208B92C6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301" y="3828915"/>
            <a:ext cx="5280232" cy="7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99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数据预处理：数据集成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646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数据预处理：数据集成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数据预处理：数据集成</a:t>
            </a:r>
            <a:endParaRPr kumimoji="1"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538" y="2452179"/>
            <a:ext cx="7692859" cy="1159430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1184538" y="3725908"/>
            <a:ext cx="2185410" cy="98946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Cleaning, </a:t>
            </a:r>
          </a:p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Transformation &amp;</a:t>
            </a:r>
            <a:r>
              <a:rPr lang="en-US" altLang="zh-CN" dirty="0">
                <a:solidFill>
                  <a:srgbClr val="C00000"/>
                </a:solidFill>
              </a:rPr>
              <a:t>Integration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9150A08-6639-43A7-968F-E35B39AD01A6}"/>
              </a:ext>
            </a:extLst>
          </p:cNvPr>
          <p:cNvSpPr/>
          <p:nvPr/>
        </p:nvSpPr>
        <p:spPr>
          <a:xfrm>
            <a:off x="1625626" y="1472058"/>
            <a:ext cx="1303234" cy="8962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ysClr val="windowText" lastClr="000000"/>
                </a:solidFill>
              </a:rPr>
              <a:t>数据预处理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3DEAD2D-D63A-4E42-9F03-7BC05A9C5583}"/>
              </a:ext>
            </a:extLst>
          </p:cNvPr>
          <p:cNvSpPr/>
          <p:nvPr/>
        </p:nvSpPr>
        <p:spPr>
          <a:xfrm>
            <a:off x="3177680" y="1472058"/>
            <a:ext cx="1651154" cy="8962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ysClr val="windowText" lastClr="000000"/>
                </a:solidFill>
              </a:rPr>
              <a:t>探索式分析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1B3B35D-AC06-4DC9-93E3-4DBA11FF52CB}"/>
              </a:ext>
            </a:extLst>
          </p:cNvPr>
          <p:cNvSpPr/>
          <p:nvPr/>
        </p:nvSpPr>
        <p:spPr>
          <a:xfrm>
            <a:off x="5293961" y="1472058"/>
            <a:ext cx="1303234" cy="8962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ysClr val="windowText" lastClr="000000"/>
                </a:solidFill>
              </a:rPr>
              <a:t>分析与</a:t>
            </a:r>
            <a:endParaRPr lang="en-US" altLang="zh-CN" sz="1600" dirty="0">
              <a:solidFill>
                <a:sysClr val="windowText" lastClr="000000"/>
              </a:solidFill>
            </a:endParaRPr>
          </a:p>
          <a:p>
            <a:pPr algn="ctr"/>
            <a:r>
              <a:rPr lang="zh-CN" altLang="en-US" sz="1600" dirty="0">
                <a:solidFill>
                  <a:sysClr val="windowText" lastClr="000000"/>
                </a:solidFill>
              </a:rPr>
              <a:t>建模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1044A1A-A8EC-49D9-82CB-FCEDDF0B4ACD}"/>
              </a:ext>
            </a:extLst>
          </p:cNvPr>
          <p:cNvSpPr/>
          <p:nvPr/>
        </p:nvSpPr>
        <p:spPr>
          <a:xfrm>
            <a:off x="7116530" y="1472058"/>
            <a:ext cx="1303234" cy="8962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ysClr val="windowText" lastClr="000000"/>
                </a:solidFill>
              </a:rPr>
              <a:t>结果呈现与</a:t>
            </a:r>
            <a:endParaRPr lang="en-US" altLang="zh-CN" sz="1600" dirty="0">
              <a:solidFill>
                <a:sysClr val="windowText" lastClr="000000"/>
              </a:solidFill>
            </a:endParaRPr>
          </a:p>
          <a:p>
            <a:pPr algn="ctr"/>
            <a:r>
              <a:rPr lang="zh-CN" altLang="en-US" sz="1600" dirty="0">
                <a:solidFill>
                  <a:sysClr val="windowText" lastClr="000000"/>
                </a:solidFill>
              </a:rPr>
              <a:t>解读</a:t>
            </a: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E0FBB0D8-9377-4189-9DA5-B7091D3D9297}"/>
              </a:ext>
            </a:extLst>
          </p:cNvPr>
          <p:cNvSpPr/>
          <p:nvPr/>
        </p:nvSpPr>
        <p:spPr>
          <a:xfrm>
            <a:off x="424663" y="2835951"/>
            <a:ext cx="330200" cy="3918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12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数据预处理：数据集成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51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数据预处理：数据集成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/>
          <a:p>
            <a:r>
              <a:rPr lang="zh-CN" altLang="en-US" dirty="0"/>
              <a:t>数据集成（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Integration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整合多源数据，形成统一的数据视图</a:t>
            </a:r>
            <a:endParaRPr lang="en-US" dirty="0"/>
          </a:p>
        </p:txBody>
      </p:sp>
      <p:pic>
        <p:nvPicPr>
          <p:cNvPr id="4" name="Content Placeholder 1">
            <a:extLst>
              <a:ext uri="{FF2B5EF4-FFF2-40B4-BE49-F238E27FC236}">
                <a16:creationId xmlns:a16="http://schemas.microsoft.com/office/drawing/2014/main" id="{989608A3-A619-4DA6-A385-C7518BD41C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127" y="1769352"/>
            <a:ext cx="6325746" cy="28429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498327-5763-4BDC-A739-953FB6D8BAD1}"/>
              </a:ext>
            </a:extLst>
          </p:cNvPr>
          <p:cNvSpPr txBox="1"/>
          <p:nvPr/>
        </p:nvSpPr>
        <p:spPr>
          <a:xfrm>
            <a:off x="5108069" y="2003286"/>
            <a:ext cx="1802014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STZhongsong" charset="-122"/>
              </a:rPr>
              <a:t>数据集成</a:t>
            </a:r>
            <a:endParaRPr lang="en-US" sz="2000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STZhongsong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30DC1-44D3-44B1-B7B7-B99EE1DED8D7}"/>
              </a:ext>
            </a:extLst>
          </p:cNvPr>
          <p:cNvSpPr txBox="1"/>
          <p:nvPr/>
        </p:nvSpPr>
        <p:spPr>
          <a:xfrm>
            <a:off x="4272217" y="3834961"/>
            <a:ext cx="3902552" cy="7412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数据分析</a:t>
            </a:r>
            <a:endParaRPr lang="en-US" altLang="zh-CN" sz="2000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>
              <a:spcBef>
                <a:spcPts val="450"/>
              </a:spcBef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STZhongsong" charset="-122"/>
              </a:rPr>
              <a:t>销售地点和销售额之间是否有相关性？</a:t>
            </a:r>
            <a:endParaRPr lang="en-US" sz="2100" dirty="0">
              <a:latin typeface="Microsoft YaHei" panose="020B0503020204020204" pitchFamily="34" charset="-122"/>
              <a:ea typeface="Microsoft YaHei" panose="020B0503020204020204" pitchFamily="34" charset="-122"/>
              <a:cs typeface="STZho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741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数据预处理：数据集成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数据集成的基本任务</a:t>
            </a:r>
            <a:endParaRPr kumimoji="1" lang="en-US" altLang="zh-CN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614777BF-8528-4D87-8A9E-12731B5CCB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718" y="1304661"/>
            <a:ext cx="6658564" cy="301038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F127FD2-E80A-49C6-8F0C-D6F0AFD396B8}"/>
              </a:ext>
            </a:extLst>
          </p:cNvPr>
          <p:cNvSpPr/>
          <p:nvPr/>
        </p:nvSpPr>
        <p:spPr>
          <a:xfrm>
            <a:off x="2630775" y="4429347"/>
            <a:ext cx="4339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思考：请指出数据集成有哪些难点问题？</a:t>
            </a:r>
          </a:p>
        </p:txBody>
      </p:sp>
    </p:spTree>
    <p:extLst>
      <p:ext uri="{BB962C8B-B14F-4D97-AF65-F5344CB8AC3E}">
        <p14:creationId xmlns:p14="http://schemas.microsoft.com/office/powerpoint/2010/main" val="8869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数据预处理：数据集成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数据集成的基本任务</a:t>
            </a:r>
            <a:endParaRPr kumimoji="1" lang="en-US" altLang="zh-CN" dirty="0"/>
          </a:p>
          <a:p>
            <a:pPr lvl="1"/>
            <a:r>
              <a:rPr lang="zh-CN" altLang="en-US" sz="1700" dirty="0"/>
              <a:t>模式映射（</a:t>
            </a:r>
            <a:r>
              <a:rPr lang="en-US" altLang="zh-CN" sz="1700" dirty="0">
                <a:latin typeface="Calibri" charset="0"/>
                <a:ea typeface="Calibri" charset="0"/>
                <a:cs typeface="Calibri" charset="0"/>
              </a:rPr>
              <a:t>Schema</a:t>
            </a:r>
            <a:r>
              <a:rPr lang="zh-CN" altLang="en-US" sz="17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1700" dirty="0">
                <a:latin typeface="Calibri" charset="0"/>
                <a:ea typeface="Calibri" charset="0"/>
                <a:cs typeface="Calibri" charset="0"/>
              </a:rPr>
              <a:t>Mapping</a:t>
            </a:r>
            <a:r>
              <a:rPr lang="zh-CN" altLang="en-US" sz="1700" dirty="0"/>
              <a:t>）</a:t>
            </a:r>
            <a:endParaRPr lang="en-US" altLang="zh-CN" sz="1700" dirty="0"/>
          </a:p>
          <a:p>
            <a:pPr lvl="2"/>
            <a:r>
              <a:rPr lang="zh-CN" altLang="en-US" sz="1700" dirty="0"/>
              <a:t>创建一个全局模式：将不同数据源的局部模式映射到全局模式</a:t>
            </a:r>
            <a:endParaRPr lang="en-US" altLang="zh-CN" sz="1700" dirty="0"/>
          </a:p>
          <a:p>
            <a:pPr lvl="2"/>
            <a:r>
              <a:rPr lang="zh-CN" altLang="en-US" sz="1700" dirty="0"/>
              <a:t>例子： </a:t>
            </a:r>
            <a:r>
              <a:rPr lang="en-US" altLang="zh-CN" sz="1700" dirty="0">
                <a:latin typeface="Calibri" charset="0"/>
                <a:ea typeface="Calibri" charset="0"/>
                <a:cs typeface="Calibri" charset="0"/>
              </a:rPr>
              <a:t>(First</a:t>
            </a:r>
            <a:r>
              <a:rPr lang="zh-CN" altLang="en-US" sz="17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1700" dirty="0">
                <a:latin typeface="Calibri" charset="0"/>
                <a:ea typeface="Calibri" charset="0"/>
                <a:cs typeface="Calibri" charset="0"/>
              </a:rPr>
              <a:t>Name,</a:t>
            </a:r>
            <a:r>
              <a:rPr lang="zh-CN" altLang="en-US" sz="17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1700" dirty="0">
                <a:latin typeface="Calibri" charset="0"/>
                <a:ea typeface="Calibri" charset="0"/>
                <a:cs typeface="Calibri" charset="0"/>
              </a:rPr>
              <a:t>Last</a:t>
            </a:r>
            <a:r>
              <a:rPr lang="zh-CN" altLang="en-US" sz="17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1700" dirty="0">
                <a:latin typeface="Calibri" charset="0"/>
                <a:ea typeface="Calibri" charset="0"/>
                <a:cs typeface="Calibri" charset="0"/>
              </a:rPr>
              <a:t>Name)</a:t>
            </a:r>
            <a:r>
              <a:rPr lang="zh-CN" altLang="en-US" sz="17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zh-CN" altLang="en-US" sz="1700" dirty="0">
                <a:latin typeface="Calibri" charset="0"/>
                <a:ea typeface="Calibri" charset="0"/>
                <a:cs typeface="Calibri" charset="0"/>
                <a:sym typeface="Wingdings"/>
              </a:rPr>
              <a:t> </a:t>
            </a:r>
            <a:r>
              <a:rPr lang="en-US" altLang="zh-CN" sz="1700" dirty="0">
                <a:latin typeface="Calibri" charset="0"/>
                <a:ea typeface="Calibri" charset="0"/>
                <a:cs typeface="Calibri" charset="0"/>
                <a:sym typeface="Wingdings"/>
              </a:rPr>
              <a:t>Name</a:t>
            </a:r>
            <a:endParaRPr lang="en-US" altLang="zh-CN" sz="1700" dirty="0">
              <a:latin typeface="Calibri" charset="0"/>
              <a:ea typeface="Calibri" charset="0"/>
              <a:cs typeface="Calibri" charset="0"/>
            </a:endParaRPr>
          </a:p>
          <a:p>
            <a:pPr lvl="1"/>
            <a:r>
              <a:rPr lang="zh-CN" altLang="en-US" sz="1700" dirty="0"/>
              <a:t>实体匹配（</a:t>
            </a:r>
            <a:r>
              <a:rPr lang="en-US" altLang="zh-CN" sz="1700" dirty="0">
                <a:latin typeface="Calibri" charset="0"/>
                <a:ea typeface="Calibri" charset="0"/>
                <a:cs typeface="Calibri" charset="0"/>
              </a:rPr>
              <a:t>Entity</a:t>
            </a:r>
            <a:r>
              <a:rPr lang="zh-CN" altLang="en-US" sz="17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1700" dirty="0">
                <a:latin typeface="Calibri" charset="0"/>
                <a:ea typeface="Calibri" charset="0"/>
                <a:cs typeface="Calibri" charset="0"/>
              </a:rPr>
              <a:t>Resolution</a:t>
            </a:r>
            <a:r>
              <a:rPr lang="zh-CN" altLang="en-US" sz="1700" dirty="0"/>
              <a:t>）</a:t>
            </a:r>
            <a:endParaRPr lang="en-US" altLang="zh-CN" sz="1700" dirty="0"/>
          </a:p>
          <a:p>
            <a:pPr lvl="2"/>
            <a:r>
              <a:rPr lang="zh-CN" altLang="en-US" sz="1700" dirty="0"/>
              <a:t>此处进一步介绍</a:t>
            </a:r>
            <a:endParaRPr lang="en-US" altLang="zh-CN" sz="1700" dirty="0"/>
          </a:p>
          <a:p>
            <a:pPr lvl="1"/>
            <a:r>
              <a:rPr lang="zh-CN" altLang="en-US" sz="1700" dirty="0"/>
              <a:t>数据融合（</a:t>
            </a:r>
            <a:r>
              <a:rPr lang="en-US" altLang="zh-CN" sz="1700" dirty="0">
                <a:latin typeface="Calibri" charset="0"/>
                <a:ea typeface="Calibri" charset="0"/>
                <a:cs typeface="Calibri" charset="0"/>
              </a:rPr>
              <a:t>Data</a:t>
            </a:r>
            <a:r>
              <a:rPr lang="zh-CN" altLang="en-US" sz="17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1700" dirty="0">
                <a:latin typeface="Calibri" charset="0"/>
                <a:ea typeface="Calibri" charset="0"/>
                <a:cs typeface="Calibri" charset="0"/>
              </a:rPr>
              <a:t>Fusion</a:t>
            </a:r>
            <a:r>
              <a:rPr lang="zh-CN" altLang="en-US" sz="1700" dirty="0"/>
              <a:t>）</a:t>
            </a:r>
            <a:endParaRPr lang="en-US" altLang="zh-CN" sz="1700" dirty="0"/>
          </a:p>
          <a:p>
            <a:pPr lvl="2"/>
            <a:r>
              <a:rPr lang="zh-CN" altLang="en-US" sz="1700" dirty="0"/>
              <a:t>解决不同数据源属性值的冲突与不一致</a:t>
            </a:r>
            <a:endParaRPr lang="en-US" altLang="zh-CN" sz="17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D9C491C-D125-406C-802E-BD239420DB71}"/>
              </a:ext>
            </a:extLst>
          </p:cNvPr>
          <p:cNvSpPr/>
          <p:nvPr/>
        </p:nvSpPr>
        <p:spPr>
          <a:xfrm>
            <a:off x="644483" y="4234660"/>
            <a:ext cx="7942120" cy="4924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300" dirty="0"/>
              <a:t>想要了解数据集成的更多细节？</a:t>
            </a:r>
            <a:endParaRPr lang="en-US" altLang="zh-CN" sz="1300" dirty="0"/>
          </a:p>
          <a:p>
            <a:r>
              <a:rPr lang="zh-CN" altLang="en-US" sz="1300" dirty="0"/>
              <a:t>AnHai Doan, Alon Halevy, and Zachary Ives. Principles of Data Integration.Morgan Kaufmann, 1st edition (2012)</a:t>
            </a:r>
          </a:p>
        </p:txBody>
      </p:sp>
    </p:spTree>
    <p:extLst>
      <p:ext uri="{BB962C8B-B14F-4D97-AF65-F5344CB8AC3E}">
        <p14:creationId xmlns:p14="http://schemas.microsoft.com/office/powerpoint/2010/main" val="1441720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数据预处理：数据集成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100" dirty="0"/>
              <a:t>实体匹配（</a:t>
            </a:r>
            <a:r>
              <a:rPr lang="en-US" altLang="zh-CN" sz="2100" dirty="0">
                <a:latin typeface="Calibri" charset="0"/>
                <a:ea typeface="Calibri" charset="0"/>
                <a:cs typeface="Calibri" charset="0"/>
              </a:rPr>
              <a:t>Entity</a:t>
            </a:r>
            <a:r>
              <a:rPr lang="zh-CN" altLang="en-US" sz="21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100" dirty="0">
                <a:latin typeface="Calibri" charset="0"/>
                <a:ea typeface="Calibri" charset="0"/>
                <a:cs typeface="Calibri" charset="0"/>
              </a:rPr>
              <a:t>Matching</a:t>
            </a:r>
            <a:r>
              <a:rPr lang="zh-CN" altLang="en-US" sz="2100" dirty="0"/>
              <a:t>）</a:t>
            </a:r>
            <a:endParaRPr lang="en-US" altLang="zh-CN" sz="2100" dirty="0"/>
          </a:p>
          <a:p>
            <a:pPr lvl="1"/>
            <a:r>
              <a:rPr lang="zh-CN" altLang="en-US" dirty="0"/>
              <a:t>数据集成的核心问题</a:t>
            </a:r>
            <a:endParaRPr lang="en-US" altLang="zh-CN" dirty="0"/>
          </a:p>
          <a:p>
            <a:pPr lvl="1"/>
            <a:r>
              <a:rPr lang="zh-CN" altLang="en-US" dirty="0"/>
              <a:t>将表征现实世界中</a:t>
            </a:r>
            <a:r>
              <a:rPr lang="zh-CN" altLang="en-US" dirty="0">
                <a:solidFill>
                  <a:srgbClr val="C00000"/>
                </a:solidFill>
              </a:rPr>
              <a:t>同一实体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00CC"/>
                </a:solidFill>
              </a:rPr>
              <a:t>不同数据记录</a:t>
            </a:r>
            <a:r>
              <a:rPr lang="zh-CN" altLang="en-US" dirty="0"/>
              <a:t>匹配起来</a:t>
            </a:r>
            <a:endParaRPr lang="en-US" altLang="zh-CN" dirty="0"/>
          </a:p>
          <a:p>
            <a:endParaRPr kumimoji="1" lang="en-US" altLang="zh-CN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9C578BDA-B95F-40E7-BF61-7E53A027B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06" y="1949960"/>
            <a:ext cx="7333449" cy="2852386"/>
          </a:xfrm>
          <a:prstGeom prst="rect">
            <a:avLst/>
          </a:prstGeom>
        </p:spPr>
      </p:pic>
      <p:sp>
        <p:nvSpPr>
          <p:cNvPr id="7" name="TextBox 8">
            <a:extLst>
              <a:ext uri="{FF2B5EF4-FFF2-40B4-BE49-F238E27FC236}">
                <a16:creationId xmlns:a16="http://schemas.microsoft.com/office/drawing/2014/main" id="{34306348-768E-413F-9CAD-DCC431999B68}"/>
              </a:ext>
            </a:extLst>
          </p:cNvPr>
          <p:cNvSpPr txBox="1"/>
          <p:nvPr/>
        </p:nvSpPr>
        <p:spPr>
          <a:xfrm>
            <a:off x="4772187" y="4156015"/>
            <a:ext cx="275430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0000CC"/>
                </a:solidFill>
                <a:latin typeface="STZhongsong" charset="-122"/>
                <a:ea typeface="STZhongsong" charset="-122"/>
                <a:cs typeface="STZhongsong" charset="-122"/>
              </a:rPr>
              <a:t>颇为讽刺的是，实体匹配本身就有很多不同的别名</a:t>
            </a:r>
            <a:endParaRPr lang="en-US" dirty="0">
              <a:solidFill>
                <a:srgbClr val="0000CC"/>
              </a:solidFill>
              <a:latin typeface="STZhongsong" charset="-122"/>
              <a:ea typeface="STZhongsong" charset="-122"/>
              <a:cs typeface="STZhongsong" charset="-122"/>
            </a:endParaRPr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431784C8-3100-40AA-B77D-F879C788EC1F}"/>
              </a:ext>
            </a:extLst>
          </p:cNvPr>
          <p:cNvSpPr txBox="1"/>
          <p:nvPr/>
        </p:nvSpPr>
        <p:spPr>
          <a:xfrm>
            <a:off x="1268347" y="2042122"/>
            <a:ext cx="31758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STZhongsong" charset="-122"/>
              </a:rPr>
              <a:t>不同数据源的手机商品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  <a:cs typeface="STZho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022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数据预处理：数据集成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实体匹配举例：知识图谱构建</a:t>
            </a:r>
            <a:endParaRPr kumimoji="1" lang="en-US" altLang="zh-CN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D154933C-1623-4844-8120-2268849F0C44}"/>
              </a:ext>
            </a:extLst>
          </p:cNvPr>
          <p:cNvSpPr txBox="1"/>
          <p:nvPr/>
        </p:nvSpPr>
        <p:spPr>
          <a:xfrm>
            <a:off x="2772441" y="3036101"/>
            <a:ext cx="275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0000CC"/>
                </a:solidFill>
                <a:latin typeface="STZhongsong" charset="-122"/>
                <a:ea typeface="STZhongsong" charset="-122"/>
                <a:cs typeface="STZhongsong" charset="-122"/>
              </a:rPr>
              <a:t>实体匹配问题</a:t>
            </a:r>
            <a:endParaRPr lang="en-US" dirty="0">
              <a:solidFill>
                <a:srgbClr val="0000CC"/>
              </a:solidFill>
              <a:latin typeface="STZhongsong" charset="-122"/>
              <a:ea typeface="STZhongsong" charset="-122"/>
              <a:cs typeface="STZhongsong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56BD1A9-47A4-4684-AF7A-7639A6FA86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66" t="15270" r="18371" b="8009"/>
          <a:stretch/>
        </p:blipFill>
        <p:spPr>
          <a:xfrm>
            <a:off x="4415020" y="1031599"/>
            <a:ext cx="3019026" cy="17560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AutoShape 6">
            <a:extLst>
              <a:ext uri="{FF2B5EF4-FFF2-40B4-BE49-F238E27FC236}">
                <a16:creationId xmlns:a16="http://schemas.microsoft.com/office/drawing/2014/main" id="{D4C719B2-4429-4D01-8836-87E555453100}"/>
              </a:ext>
            </a:extLst>
          </p:cNvPr>
          <p:cNvSpPr>
            <a:spLocks noChangeArrowheads="1"/>
          </p:cNvSpPr>
          <p:nvPr/>
        </p:nvSpPr>
        <p:spPr bwMode="gray">
          <a:xfrm>
            <a:off x="1432626" y="1214751"/>
            <a:ext cx="2270760" cy="482160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rgbClr val="DD8047">
                  <a:lumMod val="60000"/>
                  <a:lumOff val="40000"/>
                </a:srgbClr>
              </a:gs>
              <a:gs pos="100000">
                <a:srgbClr val="DD8047">
                  <a:lumMod val="60000"/>
                  <a:lumOff val="40000"/>
                </a:srgbClr>
              </a:gs>
            </a:gsLst>
            <a:lin ang="5400000" scaled="1"/>
          </a:gradFill>
          <a:ln w="38100">
            <a:solidFill>
              <a:sysClr val="window" lastClr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defTabSz="685800">
              <a:defRPr/>
            </a:pPr>
            <a:r>
              <a:rPr lang="zh-CN" altLang="en-US" kern="0" dirty="0">
                <a:solidFill>
                  <a:prstClr val="black"/>
                </a:solidFill>
                <a:latin typeface="STZhongsong" charset="-122"/>
                <a:ea typeface="STZhongsong" charset="-122"/>
                <a:cs typeface="STZhongsong" charset="-122"/>
              </a:rPr>
              <a:t>互联网借贷行为数据</a:t>
            </a:r>
          </a:p>
        </p:txBody>
      </p:sp>
      <p:graphicFrame>
        <p:nvGraphicFramePr>
          <p:cNvPr id="7" name="表格 9">
            <a:extLst>
              <a:ext uri="{FF2B5EF4-FFF2-40B4-BE49-F238E27FC236}">
                <a16:creationId xmlns:a16="http://schemas.microsoft.com/office/drawing/2014/main" id="{105EFAB6-F092-4859-9803-53FD5FCFF36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01338" y="1738202"/>
          <a:ext cx="1933337" cy="640080"/>
        </p:xfrm>
        <a:graphic>
          <a:graphicData uri="http://schemas.openxmlformats.org/drawingml/2006/table">
            <a:tbl>
              <a:tblPr firstCol="1" bandRow="1" bandCol="1"/>
              <a:tblGrid>
                <a:gridCol w="1097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5740">
                <a:tc>
                  <a:txBody>
                    <a:bodyPr/>
                    <a:lstStyle>
                      <a:lvl1pPr marL="0" algn="l" defTabSz="844083" rtl="0" eaLnBrk="1" latinLnBrk="0" hangingPunct="1">
                        <a:defRPr sz="1662" b="1" kern="1200">
                          <a:solidFill>
                            <a:schemeClr val="tx1"/>
                          </a:solidFill>
                          <a:latin typeface="Tw Cen MT"/>
                          <a:ea typeface=""/>
                          <a:cs typeface=""/>
                        </a:defRPr>
                      </a:lvl1pPr>
                      <a:lvl2pPr marL="422041" algn="l" defTabSz="844083" rtl="0" eaLnBrk="1" latinLnBrk="0" hangingPunct="1">
                        <a:defRPr sz="1662" b="1" kern="1200">
                          <a:solidFill>
                            <a:schemeClr val="tx1"/>
                          </a:solidFill>
                          <a:latin typeface="Tw Cen MT"/>
                          <a:ea typeface=""/>
                          <a:cs typeface=""/>
                        </a:defRPr>
                      </a:lvl2pPr>
                      <a:lvl3pPr marL="844083" algn="l" defTabSz="844083" rtl="0" eaLnBrk="1" latinLnBrk="0" hangingPunct="1">
                        <a:defRPr sz="1662" b="1" kern="1200">
                          <a:solidFill>
                            <a:schemeClr val="tx1"/>
                          </a:solidFill>
                          <a:latin typeface="Tw Cen MT"/>
                          <a:ea typeface=""/>
                          <a:cs typeface=""/>
                        </a:defRPr>
                      </a:lvl3pPr>
                      <a:lvl4pPr marL="1266124" algn="l" defTabSz="844083" rtl="0" eaLnBrk="1" latinLnBrk="0" hangingPunct="1">
                        <a:defRPr sz="1662" b="1" kern="1200">
                          <a:solidFill>
                            <a:schemeClr val="tx1"/>
                          </a:solidFill>
                          <a:latin typeface="Tw Cen MT"/>
                          <a:ea typeface=""/>
                          <a:cs typeface=""/>
                        </a:defRPr>
                      </a:lvl4pPr>
                      <a:lvl5pPr marL="1688165" algn="l" defTabSz="844083" rtl="0" eaLnBrk="1" latinLnBrk="0" hangingPunct="1">
                        <a:defRPr sz="1662" b="1" kern="1200">
                          <a:solidFill>
                            <a:schemeClr val="tx1"/>
                          </a:solidFill>
                          <a:latin typeface="Tw Cen MT"/>
                          <a:ea typeface=""/>
                          <a:cs typeface=""/>
                        </a:defRPr>
                      </a:lvl5pPr>
                      <a:lvl6pPr marL="2110207" algn="l" defTabSz="844083" rtl="0" eaLnBrk="1" latinLnBrk="0" hangingPunct="1">
                        <a:defRPr sz="1662" b="1" kern="1200">
                          <a:solidFill>
                            <a:schemeClr val="tx1"/>
                          </a:solidFill>
                          <a:latin typeface="Tw Cen MT"/>
                          <a:ea typeface=""/>
                          <a:cs typeface=""/>
                        </a:defRPr>
                      </a:lvl6pPr>
                      <a:lvl7pPr marL="2532248" algn="l" defTabSz="844083" rtl="0" eaLnBrk="1" latinLnBrk="0" hangingPunct="1">
                        <a:defRPr sz="1662" b="1" kern="1200">
                          <a:solidFill>
                            <a:schemeClr val="tx1"/>
                          </a:solidFill>
                          <a:latin typeface="Tw Cen MT"/>
                          <a:ea typeface=""/>
                          <a:cs typeface=""/>
                        </a:defRPr>
                      </a:lvl7pPr>
                      <a:lvl8pPr marL="2954289" algn="l" defTabSz="844083" rtl="0" eaLnBrk="1" latinLnBrk="0" hangingPunct="1">
                        <a:defRPr sz="1662" b="1" kern="1200">
                          <a:solidFill>
                            <a:schemeClr val="tx1"/>
                          </a:solidFill>
                          <a:latin typeface="Tw Cen MT"/>
                          <a:ea typeface=""/>
                          <a:cs typeface=""/>
                        </a:defRPr>
                      </a:lvl8pPr>
                      <a:lvl9pPr marL="3376331" algn="l" defTabSz="844083" rtl="0" eaLnBrk="1" latinLnBrk="0" hangingPunct="1">
                        <a:defRPr sz="1662" b="1" kern="1200">
                          <a:solidFill>
                            <a:schemeClr val="tx1"/>
                          </a:solidFill>
                          <a:latin typeface="Tw Cen MT"/>
                          <a:ea typeface=""/>
                          <a:cs typeface="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solidFill>
                            <a:schemeClr val="tx1"/>
                          </a:solidFill>
                          <a:effectLst/>
                          <a:latin typeface="SimSun" charset="-122"/>
                          <a:ea typeface="SimSun" charset="-122"/>
                          <a:cs typeface="SimSun" charset="-122"/>
                        </a:rPr>
                        <a:t>P2P</a:t>
                      </a:r>
                      <a:r>
                        <a:rPr lang="zh-CN" altLang="en-US" sz="1400" b="0" kern="100" dirty="0">
                          <a:solidFill>
                            <a:schemeClr val="tx1"/>
                          </a:solidFill>
                          <a:effectLst/>
                          <a:latin typeface="SimSun" charset="-122"/>
                          <a:ea typeface="SimSun" charset="-122"/>
                          <a:cs typeface="SimSun" charset="-122"/>
                        </a:rPr>
                        <a:t>借贷记录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SimSun" charset="-122"/>
                        <a:ea typeface="SimSun" charset="-122"/>
                        <a:cs typeface="SimSun" charset="-122"/>
                      </a:endParaRPr>
                    </a:p>
                  </a:txBody>
                  <a:tcPr marL="51435" marR="51435" marT="0" marB="0" anchor="ctr">
                    <a:lnL w="10000" cap="flat" cmpd="sng" algn="ctr">
                      <a:solidFill>
                        <a:srgbClr val="DD8047"/>
                      </a:solidFill>
                      <a:prstDash val="solid"/>
                    </a:lnL>
                    <a:lnR w="10000" cap="flat" cmpd="sng" algn="ctr">
                      <a:solidFill>
                        <a:srgbClr val="DD8047"/>
                      </a:solidFill>
                      <a:prstDash val="solid"/>
                    </a:lnR>
                    <a:lnT w="10000" cap="flat" cmpd="sng" algn="ctr">
                      <a:solidFill>
                        <a:srgbClr val="DD8047"/>
                      </a:solidFill>
                      <a:prstDash val="solid"/>
                    </a:lnT>
                    <a:lnB w="10000" cap="flat" cmpd="sng" algn="ctr">
                      <a:solidFill>
                        <a:srgbClr val="DD8047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844083" rtl="0" eaLnBrk="1" latinLnBrk="0" hangingPunct="1">
                        <a:defRPr sz="1662" kern="1200">
                          <a:solidFill>
                            <a:schemeClr val="tx1"/>
                          </a:solidFill>
                          <a:latin typeface="Tw Cen MT"/>
                          <a:ea typeface=""/>
                          <a:cs typeface=""/>
                        </a:defRPr>
                      </a:lvl1pPr>
                      <a:lvl2pPr marL="422041" algn="l" defTabSz="844083" rtl="0" eaLnBrk="1" latinLnBrk="0" hangingPunct="1">
                        <a:defRPr sz="1662" kern="1200">
                          <a:solidFill>
                            <a:schemeClr val="tx1"/>
                          </a:solidFill>
                          <a:latin typeface="Tw Cen MT"/>
                          <a:ea typeface=""/>
                          <a:cs typeface=""/>
                        </a:defRPr>
                      </a:lvl2pPr>
                      <a:lvl3pPr marL="844083" algn="l" defTabSz="844083" rtl="0" eaLnBrk="1" latinLnBrk="0" hangingPunct="1">
                        <a:defRPr sz="1662" kern="1200">
                          <a:solidFill>
                            <a:schemeClr val="tx1"/>
                          </a:solidFill>
                          <a:latin typeface="Tw Cen MT"/>
                          <a:ea typeface=""/>
                          <a:cs typeface=""/>
                        </a:defRPr>
                      </a:lvl3pPr>
                      <a:lvl4pPr marL="1266124" algn="l" defTabSz="844083" rtl="0" eaLnBrk="1" latinLnBrk="0" hangingPunct="1">
                        <a:defRPr sz="1662" kern="1200">
                          <a:solidFill>
                            <a:schemeClr val="tx1"/>
                          </a:solidFill>
                          <a:latin typeface="Tw Cen MT"/>
                          <a:ea typeface=""/>
                          <a:cs typeface=""/>
                        </a:defRPr>
                      </a:lvl4pPr>
                      <a:lvl5pPr marL="1688165" algn="l" defTabSz="844083" rtl="0" eaLnBrk="1" latinLnBrk="0" hangingPunct="1">
                        <a:defRPr sz="1662" kern="1200">
                          <a:solidFill>
                            <a:schemeClr val="tx1"/>
                          </a:solidFill>
                          <a:latin typeface="Tw Cen MT"/>
                          <a:ea typeface=""/>
                          <a:cs typeface=""/>
                        </a:defRPr>
                      </a:lvl5pPr>
                      <a:lvl6pPr marL="2110207" algn="l" defTabSz="844083" rtl="0" eaLnBrk="1" latinLnBrk="0" hangingPunct="1">
                        <a:defRPr sz="1662" kern="1200">
                          <a:solidFill>
                            <a:schemeClr val="tx1"/>
                          </a:solidFill>
                          <a:latin typeface="Tw Cen MT"/>
                          <a:ea typeface=""/>
                          <a:cs typeface=""/>
                        </a:defRPr>
                      </a:lvl6pPr>
                      <a:lvl7pPr marL="2532248" algn="l" defTabSz="844083" rtl="0" eaLnBrk="1" latinLnBrk="0" hangingPunct="1">
                        <a:defRPr sz="1662" kern="1200">
                          <a:solidFill>
                            <a:schemeClr val="tx1"/>
                          </a:solidFill>
                          <a:latin typeface="Tw Cen MT"/>
                          <a:ea typeface=""/>
                          <a:cs typeface=""/>
                        </a:defRPr>
                      </a:lvl7pPr>
                      <a:lvl8pPr marL="2954289" algn="l" defTabSz="844083" rtl="0" eaLnBrk="1" latinLnBrk="0" hangingPunct="1">
                        <a:defRPr sz="1662" kern="1200">
                          <a:solidFill>
                            <a:schemeClr val="tx1"/>
                          </a:solidFill>
                          <a:latin typeface="Tw Cen MT"/>
                          <a:ea typeface=""/>
                          <a:cs typeface=""/>
                        </a:defRPr>
                      </a:lvl8pPr>
                      <a:lvl9pPr marL="3376331" algn="l" defTabSz="844083" rtl="0" eaLnBrk="1" latinLnBrk="0" hangingPunct="1">
                        <a:defRPr sz="1662" kern="1200">
                          <a:solidFill>
                            <a:schemeClr val="tx1"/>
                          </a:solidFill>
                          <a:latin typeface="Tw Cen MT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SimSun" charset="-122"/>
                          <a:ea typeface="SimSun" charset="-122"/>
                          <a:cs typeface="SimSun" charset="-122"/>
                        </a:rPr>
                        <a:t>通讯录</a:t>
                      </a:r>
                      <a:endParaRPr lang="en-US" altLang="zh-CN" sz="1400" dirty="0">
                        <a:latin typeface="SimSun" charset="-122"/>
                        <a:ea typeface="SimSun" charset="-122"/>
                        <a:cs typeface="SimSun" charset="-122"/>
                      </a:endParaRPr>
                    </a:p>
                  </a:txBody>
                  <a:tcPr marL="51435" marR="51435" marT="0" marB="0" anchor="ctr">
                    <a:lnL w="10000" cap="flat" cmpd="sng" algn="ctr">
                      <a:solidFill>
                        <a:srgbClr val="DD8047"/>
                      </a:solidFill>
                      <a:prstDash val="solid"/>
                    </a:lnL>
                    <a:lnR w="10000" cap="flat" cmpd="sng" algn="ctr">
                      <a:solidFill>
                        <a:srgbClr val="DD8047"/>
                      </a:solidFill>
                      <a:prstDash val="solid"/>
                    </a:lnR>
                    <a:lnT w="10000" cap="flat" cmpd="sng" algn="ctr">
                      <a:solidFill>
                        <a:srgbClr val="DD8047"/>
                      </a:solidFill>
                      <a:prstDash val="solid"/>
                    </a:lnT>
                    <a:lnB w="10000" cap="flat" cmpd="sng" algn="ctr">
                      <a:solidFill>
                        <a:srgbClr val="DD8047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844083" rtl="0" eaLnBrk="1" latinLnBrk="0" hangingPunct="1">
                        <a:defRPr sz="1662" b="1" kern="1200">
                          <a:solidFill>
                            <a:schemeClr val="tx1"/>
                          </a:solidFill>
                          <a:latin typeface="Tw Cen MT"/>
                          <a:ea typeface=""/>
                          <a:cs typeface=""/>
                        </a:defRPr>
                      </a:lvl1pPr>
                      <a:lvl2pPr marL="422041" algn="l" defTabSz="844083" rtl="0" eaLnBrk="1" latinLnBrk="0" hangingPunct="1">
                        <a:defRPr sz="1662" b="1" kern="1200">
                          <a:solidFill>
                            <a:schemeClr val="tx1"/>
                          </a:solidFill>
                          <a:latin typeface="Tw Cen MT"/>
                          <a:ea typeface=""/>
                          <a:cs typeface=""/>
                        </a:defRPr>
                      </a:lvl2pPr>
                      <a:lvl3pPr marL="844083" algn="l" defTabSz="844083" rtl="0" eaLnBrk="1" latinLnBrk="0" hangingPunct="1">
                        <a:defRPr sz="1662" b="1" kern="1200">
                          <a:solidFill>
                            <a:schemeClr val="tx1"/>
                          </a:solidFill>
                          <a:latin typeface="Tw Cen MT"/>
                          <a:ea typeface=""/>
                          <a:cs typeface=""/>
                        </a:defRPr>
                      </a:lvl3pPr>
                      <a:lvl4pPr marL="1266124" algn="l" defTabSz="844083" rtl="0" eaLnBrk="1" latinLnBrk="0" hangingPunct="1">
                        <a:defRPr sz="1662" b="1" kern="1200">
                          <a:solidFill>
                            <a:schemeClr val="tx1"/>
                          </a:solidFill>
                          <a:latin typeface="Tw Cen MT"/>
                          <a:ea typeface=""/>
                          <a:cs typeface=""/>
                        </a:defRPr>
                      </a:lvl4pPr>
                      <a:lvl5pPr marL="1688165" algn="l" defTabSz="844083" rtl="0" eaLnBrk="1" latinLnBrk="0" hangingPunct="1">
                        <a:defRPr sz="1662" b="1" kern="1200">
                          <a:solidFill>
                            <a:schemeClr val="tx1"/>
                          </a:solidFill>
                          <a:latin typeface="Tw Cen MT"/>
                          <a:ea typeface=""/>
                          <a:cs typeface=""/>
                        </a:defRPr>
                      </a:lvl5pPr>
                      <a:lvl6pPr marL="2110207" algn="l" defTabSz="844083" rtl="0" eaLnBrk="1" latinLnBrk="0" hangingPunct="1">
                        <a:defRPr sz="1662" b="1" kern="1200">
                          <a:solidFill>
                            <a:schemeClr val="tx1"/>
                          </a:solidFill>
                          <a:latin typeface="Tw Cen MT"/>
                          <a:ea typeface=""/>
                          <a:cs typeface=""/>
                        </a:defRPr>
                      </a:lvl6pPr>
                      <a:lvl7pPr marL="2532248" algn="l" defTabSz="844083" rtl="0" eaLnBrk="1" latinLnBrk="0" hangingPunct="1">
                        <a:defRPr sz="1662" b="1" kern="1200">
                          <a:solidFill>
                            <a:schemeClr val="tx1"/>
                          </a:solidFill>
                          <a:latin typeface="Tw Cen MT"/>
                          <a:ea typeface=""/>
                          <a:cs typeface=""/>
                        </a:defRPr>
                      </a:lvl7pPr>
                      <a:lvl8pPr marL="2954289" algn="l" defTabSz="844083" rtl="0" eaLnBrk="1" latinLnBrk="0" hangingPunct="1">
                        <a:defRPr sz="1662" b="1" kern="1200">
                          <a:solidFill>
                            <a:schemeClr val="tx1"/>
                          </a:solidFill>
                          <a:latin typeface="Tw Cen MT"/>
                          <a:ea typeface=""/>
                          <a:cs typeface=""/>
                        </a:defRPr>
                      </a:lvl8pPr>
                      <a:lvl9pPr marL="3376331" algn="l" defTabSz="844083" rtl="0" eaLnBrk="1" latinLnBrk="0" hangingPunct="1">
                        <a:defRPr sz="1662" b="1" kern="1200">
                          <a:solidFill>
                            <a:schemeClr val="tx1"/>
                          </a:solidFill>
                          <a:latin typeface="Tw Cen MT"/>
                          <a:ea typeface=""/>
                          <a:cs typeface="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400" b="0" kern="100" dirty="0">
                          <a:solidFill>
                            <a:schemeClr val="tx1"/>
                          </a:solidFill>
                          <a:effectLst/>
                          <a:latin typeface="SimSun" charset="-122"/>
                          <a:ea typeface="SimSun" charset="-122"/>
                          <a:cs typeface="SimSun" charset="-122"/>
                        </a:rPr>
                        <a:t>通话详单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SimSun" charset="-122"/>
                        <a:ea typeface="SimSun" charset="-122"/>
                        <a:cs typeface="SimSun" charset="-122"/>
                      </a:endParaRPr>
                    </a:p>
                  </a:txBody>
                  <a:tcPr marL="51435" marR="51435" marT="0" marB="0" anchor="ctr">
                    <a:lnL w="10000" cap="flat" cmpd="sng" algn="ctr">
                      <a:solidFill>
                        <a:srgbClr val="DD8047"/>
                      </a:solidFill>
                      <a:prstDash val="solid"/>
                    </a:lnL>
                    <a:lnR w="10000" cap="flat" cmpd="sng" algn="ctr">
                      <a:solidFill>
                        <a:srgbClr val="DD8047"/>
                      </a:solidFill>
                      <a:prstDash val="solid"/>
                    </a:lnR>
                    <a:lnT w="10000" cap="flat" cmpd="sng" algn="ctr">
                      <a:solidFill>
                        <a:srgbClr val="DD8047"/>
                      </a:solidFill>
                      <a:prstDash val="solid"/>
                    </a:lnT>
                    <a:lnB w="10000" cap="flat" cmpd="sng" algn="ctr">
                      <a:solidFill>
                        <a:srgbClr val="DD8047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844083" rtl="0" eaLnBrk="1" latinLnBrk="0" hangingPunct="1">
                        <a:defRPr sz="1662" kern="1200">
                          <a:solidFill>
                            <a:schemeClr val="tx1"/>
                          </a:solidFill>
                          <a:latin typeface="Tw Cen MT"/>
                          <a:ea typeface=""/>
                          <a:cs typeface=""/>
                        </a:defRPr>
                      </a:lvl1pPr>
                      <a:lvl2pPr marL="422041" algn="l" defTabSz="844083" rtl="0" eaLnBrk="1" latinLnBrk="0" hangingPunct="1">
                        <a:defRPr sz="1662" kern="1200">
                          <a:solidFill>
                            <a:schemeClr val="tx1"/>
                          </a:solidFill>
                          <a:latin typeface="Tw Cen MT"/>
                          <a:ea typeface=""/>
                          <a:cs typeface=""/>
                        </a:defRPr>
                      </a:lvl2pPr>
                      <a:lvl3pPr marL="844083" algn="l" defTabSz="844083" rtl="0" eaLnBrk="1" latinLnBrk="0" hangingPunct="1">
                        <a:defRPr sz="1662" kern="1200">
                          <a:solidFill>
                            <a:schemeClr val="tx1"/>
                          </a:solidFill>
                          <a:latin typeface="Tw Cen MT"/>
                          <a:ea typeface=""/>
                          <a:cs typeface=""/>
                        </a:defRPr>
                      </a:lvl3pPr>
                      <a:lvl4pPr marL="1266124" algn="l" defTabSz="844083" rtl="0" eaLnBrk="1" latinLnBrk="0" hangingPunct="1">
                        <a:defRPr sz="1662" kern="1200">
                          <a:solidFill>
                            <a:schemeClr val="tx1"/>
                          </a:solidFill>
                          <a:latin typeface="Tw Cen MT"/>
                          <a:ea typeface=""/>
                          <a:cs typeface=""/>
                        </a:defRPr>
                      </a:lvl4pPr>
                      <a:lvl5pPr marL="1688165" algn="l" defTabSz="844083" rtl="0" eaLnBrk="1" latinLnBrk="0" hangingPunct="1">
                        <a:defRPr sz="1662" kern="1200">
                          <a:solidFill>
                            <a:schemeClr val="tx1"/>
                          </a:solidFill>
                          <a:latin typeface="Tw Cen MT"/>
                          <a:ea typeface=""/>
                          <a:cs typeface=""/>
                        </a:defRPr>
                      </a:lvl5pPr>
                      <a:lvl6pPr marL="2110207" algn="l" defTabSz="844083" rtl="0" eaLnBrk="1" latinLnBrk="0" hangingPunct="1">
                        <a:defRPr sz="1662" kern="1200">
                          <a:solidFill>
                            <a:schemeClr val="tx1"/>
                          </a:solidFill>
                          <a:latin typeface="Tw Cen MT"/>
                          <a:ea typeface=""/>
                          <a:cs typeface=""/>
                        </a:defRPr>
                      </a:lvl6pPr>
                      <a:lvl7pPr marL="2532248" algn="l" defTabSz="844083" rtl="0" eaLnBrk="1" latinLnBrk="0" hangingPunct="1">
                        <a:defRPr sz="1662" kern="1200">
                          <a:solidFill>
                            <a:schemeClr val="tx1"/>
                          </a:solidFill>
                          <a:latin typeface="Tw Cen MT"/>
                          <a:ea typeface=""/>
                          <a:cs typeface=""/>
                        </a:defRPr>
                      </a:lvl7pPr>
                      <a:lvl8pPr marL="2954289" algn="l" defTabSz="844083" rtl="0" eaLnBrk="1" latinLnBrk="0" hangingPunct="1">
                        <a:defRPr sz="1662" kern="1200">
                          <a:solidFill>
                            <a:schemeClr val="tx1"/>
                          </a:solidFill>
                          <a:latin typeface="Tw Cen MT"/>
                          <a:ea typeface=""/>
                          <a:cs typeface=""/>
                        </a:defRPr>
                      </a:lvl8pPr>
                      <a:lvl9pPr marL="3376331" algn="l" defTabSz="844083" rtl="0" eaLnBrk="1" latinLnBrk="0" hangingPunct="1">
                        <a:defRPr sz="1662" kern="1200">
                          <a:solidFill>
                            <a:schemeClr val="tx1"/>
                          </a:solidFill>
                          <a:latin typeface="Tw Cen MT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kern="1200" dirty="0">
                          <a:solidFill>
                            <a:schemeClr val="tx1"/>
                          </a:solidFill>
                          <a:latin typeface="SimSun" charset="-122"/>
                          <a:ea typeface="SimSun" charset="-122"/>
                          <a:cs typeface="SimSun" charset="-122"/>
                        </a:rPr>
                        <a:t>淘宝交易</a:t>
                      </a:r>
                      <a:endParaRPr kumimoji="0" lang="zh-CN" altLang="zh-CN" sz="1400" kern="1200" dirty="0">
                        <a:solidFill>
                          <a:schemeClr val="tx1"/>
                        </a:solidFill>
                        <a:latin typeface="SimSun" charset="-122"/>
                        <a:ea typeface="SimSun" charset="-122"/>
                        <a:cs typeface="SimSun" charset="-122"/>
                      </a:endParaRPr>
                    </a:p>
                  </a:txBody>
                  <a:tcPr marL="51435" marR="51435" marT="0" marB="0" anchor="ctr">
                    <a:lnL w="10000" cap="flat" cmpd="sng" algn="ctr">
                      <a:solidFill>
                        <a:srgbClr val="DD8047"/>
                      </a:solidFill>
                      <a:prstDash val="solid"/>
                    </a:lnL>
                    <a:lnR w="10000" cap="flat" cmpd="sng" algn="ctr">
                      <a:solidFill>
                        <a:srgbClr val="DD8047"/>
                      </a:solidFill>
                      <a:prstDash val="solid"/>
                    </a:lnR>
                    <a:lnT w="10000" cap="flat" cmpd="sng" algn="ctr">
                      <a:solidFill>
                        <a:srgbClr val="DD8047"/>
                      </a:solidFill>
                      <a:prstDash val="solid"/>
                    </a:lnT>
                    <a:lnB w="10000" cap="flat" cmpd="sng" algn="ctr">
                      <a:solidFill>
                        <a:srgbClr val="DD8047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844083" rtl="0" eaLnBrk="1" latinLnBrk="0" hangingPunct="1">
                        <a:defRPr sz="1662" b="1" kern="1200">
                          <a:solidFill>
                            <a:schemeClr val="tx1"/>
                          </a:solidFill>
                          <a:latin typeface="Tw Cen MT"/>
                          <a:ea typeface=""/>
                          <a:cs typeface=""/>
                        </a:defRPr>
                      </a:lvl1pPr>
                      <a:lvl2pPr marL="422041" algn="l" defTabSz="844083" rtl="0" eaLnBrk="1" latinLnBrk="0" hangingPunct="1">
                        <a:defRPr sz="1662" b="1" kern="1200">
                          <a:solidFill>
                            <a:schemeClr val="tx1"/>
                          </a:solidFill>
                          <a:latin typeface="Tw Cen MT"/>
                          <a:ea typeface=""/>
                          <a:cs typeface=""/>
                        </a:defRPr>
                      </a:lvl2pPr>
                      <a:lvl3pPr marL="844083" algn="l" defTabSz="844083" rtl="0" eaLnBrk="1" latinLnBrk="0" hangingPunct="1">
                        <a:defRPr sz="1662" b="1" kern="1200">
                          <a:solidFill>
                            <a:schemeClr val="tx1"/>
                          </a:solidFill>
                          <a:latin typeface="Tw Cen MT"/>
                          <a:ea typeface=""/>
                          <a:cs typeface=""/>
                        </a:defRPr>
                      </a:lvl3pPr>
                      <a:lvl4pPr marL="1266124" algn="l" defTabSz="844083" rtl="0" eaLnBrk="1" latinLnBrk="0" hangingPunct="1">
                        <a:defRPr sz="1662" b="1" kern="1200">
                          <a:solidFill>
                            <a:schemeClr val="tx1"/>
                          </a:solidFill>
                          <a:latin typeface="Tw Cen MT"/>
                          <a:ea typeface=""/>
                          <a:cs typeface=""/>
                        </a:defRPr>
                      </a:lvl4pPr>
                      <a:lvl5pPr marL="1688165" algn="l" defTabSz="844083" rtl="0" eaLnBrk="1" latinLnBrk="0" hangingPunct="1">
                        <a:defRPr sz="1662" b="1" kern="1200">
                          <a:solidFill>
                            <a:schemeClr val="tx1"/>
                          </a:solidFill>
                          <a:latin typeface="Tw Cen MT"/>
                          <a:ea typeface=""/>
                          <a:cs typeface=""/>
                        </a:defRPr>
                      </a:lvl5pPr>
                      <a:lvl6pPr marL="2110207" algn="l" defTabSz="844083" rtl="0" eaLnBrk="1" latinLnBrk="0" hangingPunct="1">
                        <a:defRPr sz="1662" b="1" kern="1200">
                          <a:solidFill>
                            <a:schemeClr val="tx1"/>
                          </a:solidFill>
                          <a:latin typeface="Tw Cen MT"/>
                          <a:ea typeface=""/>
                          <a:cs typeface=""/>
                        </a:defRPr>
                      </a:lvl6pPr>
                      <a:lvl7pPr marL="2532248" algn="l" defTabSz="844083" rtl="0" eaLnBrk="1" latinLnBrk="0" hangingPunct="1">
                        <a:defRPr sz="1662" b="1" kern="1200">
                          <a:solidFill>
                            <a:schemeClr val="tx1"/>
                          </a:solidFill>
                          <a:latin typeface="Tw Cen MT"/>
                          <a:ea typeface=""/>
                          <a:cs typeface=""/>
                        </a:defRPr>
                      </a:lvl7pPr>
                      <a:lvl8pPr marL="2954289" algn="l" defTabSz="844083" rtl="0" eaLnBrk="1" latinLnBrk="0" hangingPunct="1">
                        <a:defRPr sz="1662" b="1" kern="1200">
                          <a:solidFill>
                            <a:schemeClr val="tx1"/>
                          </a:solidFill>
                          <a:latin typeface="Tw Cen MT"/>
                          <a:ea typeface=""/>
                          <a:cs typeface=""/>
                        </a:defRPr>
                      </a:lvl8pPr>
                      <a:lvl9pPr marL="3376331" algn="l" defTabSz="844083" rtl="0" eaLnBrk="1" latinLnBrk="0" hangingPunct="1">
                        <a:defRPr sz="1662" b="1" kern="1200">
                          <a:solidFill>
                            <a:schemeClr val="tx1"/>
                          </a:solidFill>
                          <a:latin typeface="Tw Cen MT"/>
                          <a:ea typeface=""/>
                          <a:cs typeface="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400" b="0" kern="100" dirty="0">
                          <a:solidFill>
                            <a:schemeClr val="tx1"/>
                          </a:solidFill>
                          <a:effectLst/>
                          <a:latin typeface="SimSun" charset="-122"/>
                          <a:ea typeface="SimSun" charset="-122"/>
                          <a:cs typeface="SimSun" charset="-122"/>
                        </a:rPr>
                        <a:t>银行账单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SimSun" charset="-122"/>
                        <a:ea typeface="SimSun" charset="-122"/>
                        <a:cs typeface="SimSun" charset="-122"/>
                      </a:endParaRPr>
                    </a:p>
                  </a:txBody>
                  <a:tcPr marL="51435" marR="51435" marT="0" marB="0" anchor="ctr">
                    <a:lnL w="10000" cap="flat" cmpd="sng" algn="ctr">
                      <a:solidFill>
                        <a:srgbClr val="DD8047"/>
                      </a:solidFill>
                      <a:prstDash val="solid"/>
                    </a:lnL>
                    <a:lnR w="10000" cap="flat" cmpd="sng" algn="ctr">
                      <a:solidFill>
                        <a:srgbClr val="DD8047"/>
                      </a:solidFill>
                      <a:prstDash val="solid"/>
                    </a:lnR>
                    <a:lnT w="10000" cap="flat" cmpd="sng" algn="ctr">
                      <a:solidFill>
                        <a:srgbClr val="DD8047"/>
                      </a:solidFill>
                      <a:prstDash val="solid"/>
                    </a:lnT>
                    <a:lnB w="10000" cap="flat" cmpd="sng" algn="ctr">
                      <a:solidFill>
                        <a:srgbClr val="DD8047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844083" rtl="0" eaLnBrk="1" latinLnBrk="0" hangingPunct="1">
                        <a:defRPr sz="1662" kern="1200">
                          <a:solidFill>
                            <a:schemeClr val="tx1"/>
                          </a:solidFill>
                          <a:latin typeface="Tw Cen MT"/>
                          <a:ea typeface=""/>
                          <a:cs typeface=""/>
                        </a:defRPr>
                      </a:lvl1pPr>
                      <a:lvl2pPr marL="422041" algn="l" defTabSz="844083" rtl="0" eaLnBrk="1" latinLnBrk="0" hangingPunct="1">
                        <a:defRPr sz="1662" kern="1200">
                          <a:solidFill>
                            <a:schemeClr val="tx1"/>
                          </a:solidFill>
                          <a:latin typeface="Tw Cen MT"/>
                          <a:ea typeface=""/>
                          <a:cs typeface=""/>
                        </a:defRPr>
                      </a:lvl2pPr>
                      <a:lvl3pPr marL="844083" algn="l" defTabSz="844083" rtl="0" eaLnBrk="1" latinLnBrk="0" hangingPunct="1">
                        <a:defRPr sz="1662" kern="1200">
                          <a:solidFill>
                            <a:schemeClr val="tx1"/>
                          </a:solidFill>
                          <a:latin typeface="Tw Cen MT"/>
                          <a:ea typeface=""/>
                          <a:cs typeface=""/>
                        </a:defRPr>
                      </a:lvl3pPr>
                      <a:lvl4pPr marL="1266124" algn="l" defTabSz="844083" rtl="0" eaLnBrk="1" latinLnBrk="0" hangingPunct="1">
                        <a:defRPr sz="1662" kern="1200">
                          <a:solidFill>
                            <a:schemeClr val="tx1"/>
                          </a:solidFill>
                          <a:latin typeface="Tw Cen MT"/>
                          <a:ea typeface=""/>
                          <a:cs typeface=""/>
                        </a:defRPr>
                      </a:lvl4pPr>
                      <a:lvl5pPr marL="1688165" algn="l" defTabSz="844083" rtl="0" eaLnBrk="1" latinLnBrk="0" hangingPunct="1">
                        <a:defRPr sz="1662" kern="1200">
                          <a:solidFill>
                            <a:schemeClr val="tx1"/>
                          </a:solidFill>
                          <a:latin typeface="Tw Cen MT"/>
                          <a:ea typeface=""/>
                          <a:cs typeface=""/>
                        </a:defRPr>
                      </a:lvl5pPr>
                      <a:lvl6pPr marL="2110207" algn="l" defTabSz="844083" rtl="0" eaLnBrk="1" latinLnBrk="0" hangingPunct="1">
                        <a:defRPr sz="1662" kern="1200">
                          <a:solidFill>
                            <a:schemeClr val="tx1"/>
                          </a:solidFill>
                          <a:latin typeface="Tw Cen MT"/>
                          <a:ea typeface=""/>
                          <a:cs typeface=""/>
                        </a:defRPr>
                      </a:lvl6pPr>
                      <a:lvl7pPr marL="2532248" algn="l" defTabSz="844083" rtl="0" eaLnBrk="1" latinLnBrk="0" hangingPunct="1">
                        <a:defRPr sz="1662" kern="1200">
                          <a:solidFill>
                            <a:schemeClr val="tx1"/>
                          </a:solidFill>
                          <a:latin typeface="Tw Cen MT"/>
                          <a:ea typeface=""/>
                          <a:cs typeface=""/>
                        </a:defRPr>
                      </a:lvl7pPr>
                      <a:lvl8pPr marL="2954289" algn="l" defTabSz="844083" rtl="0" eaLnBrk="1" latinLnBrk="0" hangingPunct="1">
                        <a:defRPr sz="1662" kern="1200">
                          <a:solidFill>
                            <a:schemeClr val="tx1"/>
                          </a:solidFill>
                          <a:latin typeface="Tw Cen MT"/>
                          <a:ea typeface=""/>
                          <a:cs typeface=""/>
                        </a:defRPr>
                      </a:lvl8pPr>
                      <a:lvl9pPr marL="3376331" algn="l" defTabSz="844083" rtl="0" eaLnBrk="1" latinLnBrk="0" hangingPunct="1">
                        <a:defRPr sz="1662" kern="1200">
                          <a:solidFill>
                            <a:schemeClr val="tx1"/>
                          </a:solidFill>
                          <a:latin typeface="Tw Cen MT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mr-IN" altLang="zh-CN" sz="1400" kern="1200" dirty="0">
                          <a:solidFill>
                            <a:schemeClr val="tx1"/>
                          </a:solidFill>
                          <a:latin typeface="SimSun" charset="-122"/>
                          <a:ea typeface="SimSun" charset="-122"/>
                          <a:cs typeface="SimSun" charset="-122"/>
                        </a:rPr>
                        <a:t>…</a:t>
                      </a:r>
                      <a:endParaRPr kumimoji="0" lang="zh-CN" altLang="zh-CN" sz="1400" kern="1200" dirty="0">
                        <a:solidFill>
                          <a:schemeClr val="tx1"/>
                        </a:solidFill>
                        <a:latin typeface="SimSun" charset="-122"/>
                        <a:ea typeface="SimSun" charset="-122"/>
                        <a:cs typeface="SimSun" charset="-122"/>
                      </a:endParaRPr>
                    </a:p>
                  </a:txBody>
                  <a:tcPr marL="51435" marR="51435" marT="0" marB="0" anchor="ctr">
                    <a:lnL w="10000" cap="flat" cmpd="sng" algn="ctr">
                      <a:solidFill>
                        <a:srgbClr val="DD8047"/>
                      </a:solidFill>
                      <a:prstDash val="solid"/>
                    </a:lnL>
                    <a:lnR w="10000" cap="flat" cmpd="sng" algn="ctr">
                      <a:solidFill>
                        <a:srgbClr val="DD8047"/>
                      </a:solidFill>
                      <a:prstDash val="solid"/>
                    </a:lnR>
                    <a:lnT w="10000" cap="flat" cmpd="sng" algn="ctr">
                      <a:solidFill>
                        <a:srgbClr val="DD8047"/>
                      </a:solidFill>
                      <a:prstDash val="solid"/>
                    </a:lnT>
                    <a:lnB w="10000" cap="flat" cmpd="sng" algn="ctr">
                      <a:solidFill>
                        <a:srgbClr val="DD8047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Bent Arrow 8">
            <a:extLst>
              <a:ext uri="{FF2B5EF4-FFF2-40B4-BE49-F238E27FC236}">
                <a16:creationId xmlns:a16="http://schemas.microsoft.com/office/drawing/2014/main" id="{EA88F879-51F7-4B39-9349-1163BC659CE6}"/>
              </a:ext>
            </a:extLst>
          </p:cNvPr>
          <p:cNvSpPr/>
          <p:nvPr/>
        </p:nvSpPr>
        <p:spPr>
          <a:xfrm flipV="1">
            <a:off x="2566752" y="2409428"/>
            <a:ext cx="1458162" cy="324036"/>
          </a:xfrm>
          <a:prstGeom prst="bentArrow">
            <a:avLst>
              <a:gd name="adj1" fmla="val 32047"/>
              <a:gd name="adj2" fmla="val 25000"/>
              <a:gd name="adj3" fmla="val 25000"/>
              <a:gd name="adj4" fmla="val 43750"/>
            </a:avLst>
          </a:prstGeom>
          <a:solidFill>
            <a:srgbClr val="D8B25C">
              <a:tint val="50000"/>
            </a:srgbClr>
          </a:solidFill>
          <a:ln w="10000" cap="flat" cmpd="sng" algn="ctr">
            <a:solidFill>
              <a:srgbClr val="D8B25C"/>
            </a:solidFill>
            <a:prstDash val="solid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txBody>
          <a:bodyPr rtlCol="0" anchor="ctr"/>
          <a:lstStyle/>
          <a:p>
            <a:pPr algn="ctr" defTabSz="685800">
              <a:defRPr/>
            </a:pPr>
            <a:endParaRPr lang="en-US" sz="1350" kern="0">
              <a:solidFill>
                <a:prstClr val="black"/>
              </a:solidFill>
              <a:latin typeface="Calibri"/>
              <a:ea typeface="宋体" panose="02010600030101010101" pitchFamily="2" charset="-122"/>
              <a:cs typeface="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452E610-2A20-4B6C-B43E-B7E3A2894E7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91660" y="3323978"/>
          <a:ext cx="2754306" cy="536687"/>
        </p:xfrm>
        <a:graphic>
          <a:graphicData uri="http://schemas.openxmlformats.org/drawingml/2006/table">
            <a:tbl>
              <a:tblPr firstRow="1" bandRow="1"/>
              <a:tblGrid>
                <a:gridCol w="1091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2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8557">
                <a:tc>
                  <a:txBody>
                    <a:bodyPr/>
                    <a:lstStyle>
                      <a:lvl1pPr marL="0" algn="l" defTabSz="844083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Tw Cen MT"/>
                          <a:ea typeface=""/>
                          <a:cs typeface=""/>
                        </a:defRPr>
                      </a:lvl1pPr>
                      <a:lvl2pPr marL="422041" algn="l" defTabSz="844083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Tw Cen MT"/>
                          <a:ea typeface=""/>
                          <a:cs typeface=""/>
                        </a:defRPr>
                      </a:lvl2pPr>
                      <a:lvl3pPr marL="844083" algn="l" defTabSz="844083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Tw Cen MT"/>
                          <a:ea typeface=""/>
                          <a:cs typeface=""/>
                        </a:defRPr>
                      </a:lvl3pPr>
                      <a:lvl4pPr marL="1266124" algn="l" defTabSz="844083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Tw Cen MT"/>
                          <a:ea typeface=""/>
                          <a:cs typeface=""/>
                        </a:defRPr>
                      </a:lvl4pPr>
                      <a:lvl5pPr marL="1688165" algn="l" defTabSz="844083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Tw Cen MT"/>
                          <a:ea typeface=""/>
                          <a:cs typeface=""/>
                        </a:defRPr>
                      </a:lvl5pPr>
                      <a:lvl6pPr marL="2110207" algn="l" defTabSz="844083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Tw Cen MT"/>
                          <a:ea typeface=""/>
                          <a:cs typeface=""/>
                        </a:defRPr>
                      </a:lvl6pPr>
                      <a:lvl7pPr marL="2532248" algn="l" defTabSz="844083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Tw Cen MT"/>
                          <a:ea typeface=""/>
                          <a:cs typeface=""/>
                        </a:defRPr>
                      </a:lvl7pPr>
                      <a:lvl8pPr marL="2954289" algn="l" defTabSz="844083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Tw Cen MT"/>
                          <a:ea typeface=""/>
                          <a:cs typeface=""/>
                        </a:defRPr>
                      </a:lvl8pPr>
                      <a:lvl9pPr marL="3376331" algn="l" defTabSz="844083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Tw Cen MT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200" dirty="0"/>
                        <a:t>机构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B6D2"/>
                    </a:solidFill>
                  </a:tcPr>
                </a:tc>
                <a:tc>
                  <a:txBody>
                    <a:bodyPr/>
                    <a:lstStyle>
                      <a:lvl1pPr marL="0" algn="l" defTabSz="844083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Tw Cen MT"/>
                          <a:ea typeface=""/>
                          <a:cs typeface=""/>
                        </a:defRPr>
                      </a:lvl1pPr>
                      <a:lvl2pPr marL="422041" algn="l" defTabSz="844083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Tw Cen MT"/>
                          <a:ea typeface=""/>
                          <a:cs typeface=""/>
                        </a:defRPr>
                      </a:lvl2pPr>
                      <a:lvl3pPr marL="844083" algn="l" defTabSz="844083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Tw Cen MT"/>
                          <a:ea typeface=""/>
                          <a:cs typeface=""/>
                        </a:defRPr>
                      </a:lvl3pPr>
                      <a:lvl4pPr marL="1266124" algn="l" defTabSz="844083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Tw Cen MT"/>
                          <a:ea typeface=""/>
                          <a:cs typeface=""/>
                        </a:defRPr>
                      </a:lvl4pPr>
                      <a:lvl5pPr marL="1688165" algn="l" defTabSz="844083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Tw Cen MT"/>
                          <a:ea typeface=""/>
                          <a:cs typeface=""/>
                        </a:defRPr>
                      </a:lvl5pPr>
                      <a:lvl6pPr marL="2110207" algn="l" defTabSz="844083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Tw Cen MT"/>
                          <a:ea typeface=""/>
                          <a:cs typeface=""/>
                        </a:defRPr>
                      </a:lvl6pPr>
                      <a:lvl7pPr marL="2532248" algn="l" defTabSz="844083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Tw Cen MT"/>
                          <a:ea typeface=""/>
                          <a:cs typeface=""/>
                        </a:defRPr>
                      </a:lvl7pPr>
                      <a:lvl8pPr marL="2954289" algn="l" defTabSz="844083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Tw Cen MT"/>
                          <a:ea typeface=""/>
                          <a:cs typeface=""/>
                        </a:defRPr>
                      </a:lvl8pPr>
                      <a:lvl9pPr marL="3376331" algn="l" defTabSz="844083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Tw Cen MT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200" dirty="0"/>
                        <a:t>地址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B6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>
                      <a:lvl1pPr marL="0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1pPr>
                      <a:lvl2pPr marL="42204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2pPr>
                      <a:lvl3pPr marL="844083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3pPr>
                      <a:lvl4pPr marL="1266124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4pPr>
                      <a:lvl5pPr marL="1688165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5pPr>
                      <a:lvl6pPr marL="2110207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6pPr>
                      <a:lvl7pPr marL="2532248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7pPr>
                      <a:lvl8pPr marL="2954289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8pPr>
                      <a:lvl9pPr marL="337633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200" dirty="0"/>
                        <a:t>证监会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B6D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1pPr>
                      <a:lvl2pPr marL="42204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2pPr>
                      <a:lvl3pPr marL="844083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3pPr>
                      <a:lvl4pPr marL="1266124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4pPr>
                      <a:lvl5pPr marL="1688165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5pPr>
                      <a:lvl6pPr marL="2110207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6pPr>
                      <a:lvl7pPr marL="2532248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7pPr>
                      <a:lvl8pPr marL="2954289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8pPr>
                      <a:lvl9pPr marL="337633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200" dirty="0"/>
                        <a:t>金融街富凯大厦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B6D2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80008ECB-D458-4E7C-B3C6-6F641CC1C46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05180" y="4318861"/>
          <a:ext cx="3727267" cy="513515"/>
        </p:xfrm>
        <a:graphic>
          <a:graphicData uri="http://schemas.openxmlformats.org/drawingml/2006/table">
            <a:tbl>
              <a:tblPr firstRow="1" bandRow="1"/>
              <a:tblGrid>
                <a:gridCol w="1515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17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2498">
                <a:tc>
                  <a:txBody>
                    <a:bodyPr/>
                    <a:lstStyle>
                      <a:lvl1pPr marL="0" algn="l" defTabSz="844083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Tw Cen MT"/>
                          <a:ea typeface=""/>
                          <a:cs typeface=""/>
                        </a:defRPr>
                      </a:lvl1pPr>
                      <a:lvl2pPr marL="422041" algn="l" defTabSz="844083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Tw Cen MT"/>
                          <a:ea typeface=""/>
                          <a:cs typeface=""/>
                        </a:defRPr>
                      </a:lvl2pPr>
                      <a:lvl3pPr marL="844083" algn="l" defTabSz="844083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Tw Cen MT"/>
                          <a:ea typeface=""/>
                          <a:cs typeface=""/>
                        </a:defRPr>
                      </a:lvl3pPr>
                      <a:lvl4pPr marL="1266124" algn="l" defTabSz="844083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Tw Cen MT"/>
                          <a:ea typeface=""/>
                          <a:cs typeface=""/>
                        </a:defRPr>
                      </a:lvl4pPr>
                      <a:lvl5pPr marL="1688165" algn="l" defTabSz="844083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Tw Cen MT"/>
                          <a:ea typeface=""/>
                          <a:cs typeface=""/>
                        </a:defRPr>
                      </a:lvl5pPr>
                      <a:lvl6pPr marL="2110207" algn="l" defTabSz="844083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Tw Cen MT"/>
                          <a:ea typeface=""/>
                          <a:cs typeface=""/>
                        </a:defRPr>
                      </a:lvl6pPr>
                      <a:lvl7pPr marL="2532248" algn="l" defTabSz="844083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Tw Cen MT"/>
                          <a:ea typeface=""/>
                          <a:cs typeface=""/>
                        </a:defRPr>
                      </a:lvl7pPr>
                      <a:lvl8pPr marL="2954289" algn="l" defTabSz="844083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Tw Cen MT"/>
                          <a:ea typeface=""/>
                          <a:cs typeface=""/>
                        </a:defRPr>
                      </a:lvl8pPr>
                      <a:lvl9pPr marL="3376331" algn="l" defTabSz="844083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Tw Cen MT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200" dirty="0"/>
                        <a:t>机构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8047"/>
                    </a:solidFill>
                  </a:tcPr>
                </a:tc>
                <a:tc>
                  <a:txBody>
                    <a:bodyPr/>
                    <a:lstStyle>
                      <a:lvl1pPr marL="0" algn="l" defTabSz="844083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Tw Cen MT"/>
                          <a:ea typeface=""/>
                          <a:cs typeface=""/>
                        </a:defRPr>
                      </a:lvl1pPr>
                      <a:lvl2pPr marL="422041" algn="l" defTabSz="844083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Tw Cen MT"/>
                          <a:ea typeface=""/>
                          <a:cs typeface=""/>
                        </a:defRPr>
                      </a:lvl2pPr>
                      <a:lvl3pPr marL="844083" algn="l" defTabSz="844083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Tw Cen MT"/>
                          <a:ea typeface=""/>
                          <a:cs typeface=""/>
                        </a:defRPr>
                      </a:lvl3pPr>
                      <a:lvl4pPr marL="1266124" algn="l" defTabSz="844083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Tw Cen MT"/>
                          <a:ea typeface=""/>
                          <a:cs typeface=""/>
                        </a:defRPr>
                      </a:lvl4pPr>
                      <a:lvl5pPr marL="1688165" algn="l" defTabSz="844083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Tw Cen MT"/>
                          <a:ea typeface=""/>
                          <a:cs typeface=""/>
                        </a:defRPr>
                      </a:lvl5pPr>
                      <a:lvl6pPr marL="2110207" algn="l" defTabSz="844083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Tw Cen MT"/>
                          <a:ea typeface=""/>
                          <a:cs typeface=""/>
                        </a:defRPr>
                      </a:lvl6pPr>
                      <a:lvl7pPr marL="2532248" algn="l" defTabSz="844083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Tw Cen MT"/>
                          <a:ea typeface=""/>
                          <a:cs typeface=""/>
                        </a:defRPr>
                      </a:lvl7pPr>
                      <a:lvl8pPr marL="2954289" algn="l" defTabSz="844083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Tw Cen MT"/>
                          <a:ea typeface=""/>
                          <a:cs typeface=""/>
                        </a:defRPr>
                      </a:lvl8pPr>
                      <a:lvl9pPr marL="3376331" algn="l" defTabSz="844083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Tw Cen MT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200" dirty="0"/>
                        <a:t>地址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80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055">
                <a:tc>
                  <a:txBody>
                    <a:bodyPr/>
                    <a:lstStyle>
                      <a:lvl1pPr marL="0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1pPr>
                      <a:lvl2pPr marL="42204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2pPr>
                      <a:lvl3pPr marL="844083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3pPr>
                      <a:lvl4pPr marL="1266124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4pPr>
                      <a:lvl5pPr marL="1688165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5pPr>
                      <a:lvl6pPr marL="2110207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6pPr>
                      <a:lvl7pPr marL="2532248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7pPr>
                      <a:lvl8pPr marL="2954289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8pPr>
                      <a:lvl9pPr marL="337633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kumimoji="0" lang="zh-CN" altLang="en-US" sz="1200" kern="1200" dirty="0">
                          <a:effectLst/>
                        </a:rPr>
                        <a:t>证券监督管理委员会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804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1pPr>
                      <a:lvl2pPr marL="42204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2pPr>
                      <a:lvl3pPr marL="844083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3pPr>
                      <a:lvl4pPr marL="1266124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4pPr>
                      <a:lvl5pPr marL="1688165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5pPr>
                      <a:lvl6pPr marL="2110207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6pPr>
                      <a:lvl7pPr marL="2532248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7pPr>
                      <a:lvl8pPr marL="2954289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8pPr>
                      <a:lvl9pPr marL="337633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200" dirty="0"/>
                        <a:t>北京市金融大街</a:t>
                      </a:r>
                      <a:r>
                        <a:rPr lang="en-US" altLang="zh-CN" sz="1200" dirty="0"/>
                        <a:t>19</a:t>
                      </a:r>
                      <a:r>
                        <a:rPr lang="zh-CN" altLang="en-US" sz="1200" dirty="0"/>
                        <a:t>号富凯大厦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804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1">
            <a:extLst>
              <a:ext uri="{FF2B5EF4-FFF2-40B4-BE49-F238E27FC236}">
                <a16:creationId xmlns:a16="http://schemas.microsoft.com/office/drawing/2014/main" id="{02D61598-C245-4369-A816-E4D98E8E16C1}"/>
              </a:ext>
            </a:extLst>
          </p:cNvPr>
          <p:cNvSpPr txBox="1"/>
          <p:nvPr/>
        </p:nvSpPr>
        <p:spPr>
          <a:xfrm>
            <a:off x="6063519" y="3936275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"/>
              </a:rPr>
              <a:t>同一实体？</a:t>
            </a:r>
            <a:endParaRPr lang="en-US" sz="16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"/>
            </a:endParaRP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06341DAC-EDC0-43A0-9FB5-CA3A44F8420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9263" y="3507130"/>
          <a:ext cx="3727267" cy="1439704"/>
        </p:xfrm>
        <a:graphic>
          <a:graphicData uri="http://schemas.openxmlformats.org/drawingml/2006/table">
            <a:tbl>
              <a:tblPr firstRow="1" bandRow="1"/>
              <a:tblGrid>
                <a:gridCol w="906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0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8931">
                <a:tc>
                  <a:txBody>
                    <a:bodyPr/>
                    <a:lstStyle>
                      <a:lvl1pPr marL="0" algn="l" defTabSz="844083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Tw Cen MT"/>
                          <a:ea typeface=""/>
                          <a:cs typeface=""/>
                        </a:defRPr>
                      </a:lvl1pPr>
                      <a:lvl2pPr marL="422041" algn="l" defTabSz="844083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Tw Cen MT"/>
                          <a:ea typeface=""/>
                          <a:cs typeface=""/>
                        </a:defRPr>
                      </a:lvl2pPr>
                      <a:lvl3pPr marL="844083" algn="l" defTabSz="844083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Tw Cen MT"/>
                          <a:ea typeface=""/>
                          <a:cs typeface=""/>
                        </a:defRPr>
                      </a:lvl3pPr>
                      <a:lvl4pPr marL="1266124" algn="l" defTabSz="844083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Tw Cen MT"/>
                          <a:ea typeface=""/>
                          <a:cs typeface=""/>
                        </a:defRPr>
                      </a:lvl4pPr>
                      <a:lvl5pPr marL="1688165" algn="l" defTabSz="844083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Tw Cen MT"/>
                          <a:ea typeface=""/>
                          <a:cs typeface=""/>
                        </a:defRPr>
                      </a:lvl5pPr>
                      <a:lvl6pPr marL="2110207" algn="l" defTabSz="844083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Tw Cen MT"/>
                          <a:ea typeface=""/>
                          <a:cs typeface=""/>
                        </a:defRPr>
                      </a:lvl6pPr>
                      <a:lvl7pPr marL="2532248" algn="l" defTabSz="844083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Tw Cen MT"/>
                          <a:ea typeface=""/>
                          <a:cs typeface=""/>
                        </a:defRPr>
                      </a:lvl7pPr>
                      <a:lvl8pPr marL="2954289" algn="l" defTabSz="844083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Tw Cen MT"/>
                          <a:ea typeface=""/>
                          <a:cs typeface=""/>
                        </a:defRPr>
                      </a:lvl8pPr>
                      <a:lvl9pPr marL="3376331" algn="l" defTabSz="844083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Tw Cen MT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200" dirty="0">
                          <a:latin typeface="SimSun" charset="-122"/>
                          <a:ea typeface="SimSun" charset="-122"/>
                          <a:cs typeface="SimSun" charset="-122"/>
                        </a:rPr>
                        <a:t>用户</a:t>
                      </a:r>
                      <a:endParaRPr lang="en-US" sz="1200" dirty="0">
                        <a:latin typeface="SimSun" charset="-122"/>
                        <a:ea typeface="SimSun" charset="-122"/>
                        <a:cs typeface="SimSun" charset="-122"/>
                      </a:endParaRPr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B25C"/>
                    </a:solidFill>
                  </a:tcPr>
                </a:tc>
                <a:tc>
                  <a:txBody>
                    <a:bodyPr/>
                    <a:lstStyle>
                      <a:lvl1pPr marL="0" algn="l" defTabSz="844083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Tw Cen MT"/>
                          <a:ea typeface=""/>
                          <a:cs typeface=""/>
                        </a:defRPr>
                      </a:lvl1pPr>
                      <a:lvl2pPr marL="422041" algn="l" defTabSz="844083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Tw Cen MT"/>
                          <a:ea typeface=""/>
                          <a:cs typeface=""/>
                        </a:defRPr>
                      </a:lvl2pPr>
                      <a:lvl3pPr marL="844083" algn="l" defTabSz="844083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Tw Cen MT"/>
                          <a:ea typeface=""/>
                          <a:cs typeface=""/>
                        </a:defRPr>
                      </a:lvl3pPr>
                      <a:lvl4pPr marL="1266124" algn="l" defTabSz="844083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Tw Cen MT"/>
                          <a:ea typeface=""/>
                          <a:cs typeface=""/>
                        </a:defRPr>
                      </a:lvl4pPr>
                      <a:lvl5pPr marL="1688165" algn="l" defTabSz="844083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Tw Cen MT"/>
                          <a:ea typeface=""/>
                          <a:cs typeface=""/>
                        </a:defRPr>
                      </a:lvl5pPr>
                      <a:lvl6pPr marL="2110207" algn="l" defTabSz="844083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Tw Cen MT"/>
                          <a:ea typeface=""/>
                          <a:cs typeface=""/>
                        </a:defRPr>
                      </a:lvl6pPr>
                      <a:lvl7pPr marL="2532248" algn="l" defTabSz="844083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Tw Cen MT"/>
                          <a:ea typeface=""/>
                          <a:cs typeface=""/>
                        </a:defRPr>
                      </a:lvl7pPr>
                      <a:lvl8pPr marL="2954289" algn="l" defTabSz="844083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Tw Cen MT"/>
                          <a:ea typeface=""/>
                          <a:cs typeface=""/>
                        </a:defRPr>
                      </a:lvl8pPr>
                      <a:lvl9pPr marL="3376331" algn="l" defTabSz="844083" rtl="0" eaLnBrk="1" latinLnBrk="0" hangingPunct="1">
                        <a:defRPr sz="1662" b="1" kern="1200">
                          <a:solidFill>
                            <a:schemeClr val="lt1"/>
                          </a:solidFill>
                          <a:latin typeface="Tw Cen MT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200" dirty="0">
                          <a:latin typeface="SimSun" charset="-122"/>
                          <a:ea typeface="SimSun" charset="-122"/>
                          <a:cs typeface="SimSun" charset="-122"/>
                        </a:rPr>
                        <a:t>淘宝收货地址</a:t>
                      </a:r>
                      <a:endParaRPr lang="en-US" sz="1200" dirty="0">
                        <a:latin typeface="SimSun" charset="-122"/>
                        <a:ea typeface="SimSun" charset="-122"/>
                        <a:cs typeface="SimSun" charset="-122"/>
                      </a:endParaRPr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B2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931">
                <a:tc>
                  <a:txBody>
                    <a:bodyPr/>
                    <a:lstStyle>
                      <a:lvl1pPr marL="0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1pPr>
                      <a:lvl2pPr marL="42204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2pPr>
                      <a:lvl3pPr marL="844083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3pPr>
                      <a:lvl4pPr marL="1266124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4pPr>
                      <a:lvl5pPr marL="1688165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5pPr>
                      <a:lvl6pPr marL="2110207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6pPr>
                      <a:lvl7pPr marL="2532248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7pPr>
                      <a:lvl8pPr marL="2954289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8pPr>
                      <a:lvl9pPr marL="337633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altLang="zh-CN" sz="1200" dirty="0">
                          <a:latin typeface="SimSun" charset="-122"/>
                          <a:ea typeface="SimSun" charset="-122"/>
                          <a:cs typeface="SimSun" charset="-122"/>
                        </a:rPr>
                        <a:t>A</a:t>
                      </a:r>
                      <a:endParaRPr lang="en-US" sz="1200" dirty="0">
                        <a:latin typeface="SimSun" charset="-122"/>
                        <a:ea typeface="SimSun" charset="-122"/>
                        <a:cs typeface="SimSun" charset="-122"/>
                      </a:endParaRPr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B25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1pPr>
                      <a:lvl2pPr marL="42204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2pPr>
                      <a:lvl3pPr marL="844083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3pPr>
                      <a:lvl4pPr marL="1266124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4pPr>
                      <a:lvl5pPr marL="1688165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5pPr>
                      <a:lvl6pPr marL="2110207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6pPr>
                      <a:lvl7pPr marL="2532248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7pPr>
                      <a:lvl8pPr marL="2954289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8pPr>
                      <a:lvl9pPr marL="337633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  <a:latin typeface="SimSun" charset="-122"/>
                          <a:ea typeface="SimSun" charset="-122"/>
                          <a:cs typeface="SimSun" charset="-122"/>
                        </a:rPr>
                        <a:t>河北保定东韩村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imSun" charset="-122"/>
                        <a:ea typeface="SimSun" charset="-122"/>
                        <a:cs typeface="SimSun" charset="-122"/>
                      </a:endParaRPr>
                    </a:p>
                  </a:txBody>
                  <a:tcPr marL="7144" marR="7144" marT="7144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B25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124">
                <a:tc>
                  <a:txBody>
                    <a:bodyPr/>
                    <a:lstStyle>
                      <a:lvl1pPr marL="0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1pPr>
                      <a:lvl2pPr marL="42204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2pPr>
                      <a:lvl3pPr marL="844083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3pPr>
                      <a:lvl4pPr marL="1266124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4pPr>
                      <a:lvl5pPr marL="1688165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5pPr>
                      <a:lvl6pPr marL="2110207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6pPr>
                      <a:lvl7pPr marL="2532248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7pPr>
                      <a:lvl8pPr marL="2954289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8pPr>
                      <a:lvl9pPr marL="337633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altLang="zh-CN" sz="1200" dirty="0">
                          <a:latin typeface="SimSun" charset="-122"/>
                          <a:ea typeface="SimSun" charset="-122"/>
                          <a:cs typeface="SimSun" charset="-122"/>
                        </a:rPr>
                        <a:t>B</a:t>
                      </a:r>
                      <a:endParaRPr lang="en-US" sz="1200" dirty="0">
                        <a:latin typeface="SimSun" charset="-122"/>
                        <a:ea typeface="SimSun" charset="-122"/>
                        <a:cs typeface="SimSun" charset="-122"/>
                      </a:endParaRPr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B25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1pPr>
                      <a:lvl2pPr marL="42204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2pPr>
                      <a:lvl3pPr marL="844083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3pPr>
                      <a:lvl4pPr marL="1266124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4pPr>
                      <a:lvl5pPr marL="1688165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5pPr>
                      <a:lvl6pPr marL="2110207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6pPr>
                      <a:lvl7pPr marL="2532248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7pPr>
                      <a:lvl8pPr marL="2954289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8pPr>
                      <a:lvl9pPr marL="337633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  <a:latin typeface="SimSun" charset="-122"/>
                          <a:ea typeface="SimSun" charset="-122"/>
                          <a:cs typeface="SimSun" charset="-122"/>
                        </a:rPr>
                        <a:t>河北省保定市定兴县东韩村，到定兴县给我打电话</a:t>
                      </a:r>
                      <a:r>
                        <a:rPr lang="en-US" altLang="zh-CN" sz="1400" u="none" strike="noStrike" dirty="0">
                          <a:effectLst/>
                          <a:latin typeface="SimSun" charset="-122"/>
                          <a:ea typeface="SimSun" charset="-122"/>
                          <a:cs typeface="SimSun" charset="-122"/>
                        </a:rPr>
                        <a:t>1583xxx1234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SimSun" charset="-122"/>
                        <a:ea typeface="SimSun" charset="-122"/>
                        <a:cs typeface="SimSun" charset="-122"/>
                      </a:endParaRPr>
                    </a:p>
                  </a:txBody>
                  <a:tcPr marL="7144" marR="7144" marT="7144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B25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931">
                <a:tc>
                  <a:txBody>
                    <a:bodyPr/>
                    <a:lstStyle>
                      <a:lvl1pPr marL="0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1pPr>
                      <a:lvl2pPr marL="42204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2pPr>
                      <a:lvl3pPr marL="844083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3pPr>
                      <a:lvl4pPr marL="1266124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4pPr>
                      <a:lvl5pPr marL="1688165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5pPr>
                      <a:lvl6pPr marL="2110207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6pPr>
                      <a:lvl7pPr marL="2532248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7pPr>
                      <a:lvl8pPr marL="2954289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8pPr>
                      <a:lvl9pPr marL="337633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altLang="zh-CN" sz="1200" dirty="0">
                          <a:latin typeface="SimSun" charset="-122"/>
                          <a:ea typeface="SimSun" charset="-122"/>
                          <a:cs typeface="SimSun" charset="-122"/>
                        </a:rPr>
                        <a:t>C</a:t>
                      </a:r>
                      <a:endParaRPr lang="en-US" sz="1200" dirty="0">
                        <a:latin typeface="SimSun" charset="-122"/>
                        <a:ea typeface="SimSun" charset="-122"/>
                        <a:cs typeface="SimSun" charset="-122"/>
                      </a:endParaRPr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B25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1pPr>
                      <a:lvl2pPr marL="42204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2pPr>
                      <a:lvl3pPr marL="844083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3pPr>
                      <a:lvl4pPr marL="1266124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4pPr>
                      <a:lvl5pPr marL="1688165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5pPr>
                      <a:lvl6pPr marL="2110207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6pPr>
                      <a:lvl7pPr marL="2532248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7pPr>
                      <a:lvl8pPr marL="2954289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8pPr>
                      <a:lvl9pPr marL="337633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  <a:latin typeface="SimSun" charset="-122"/>
                          <a:ea typeface="SimSun" charset="-122"/>
                          <a:cs typeface="SimSun" charset="-122"/>
                        </a:rPr>
                        <a:t>东韩村，河北省定兴县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SimSun" charset="-122"/>
                        <a:ea typeface="SimSun" charset="-122"/>
                        <a:cs typeface="SimSun" charset="-122"/>
                      </a:endParaRPr>
                    </a:p>
                  </a:txBody>
                  <a:tcPr marL="7144" marR="7144" marT="7144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B25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931">
                <a:tc>
                  <a:txBody>
                    <a:bodyPr/>
                    <a:lstStyle>
                      <a:lvl1pPr marL="0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1pPr>
                      <a:lvl2pPr marL="42204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2pPr>
                      <a:lvl3pPr marL="844083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3pPr>
                      <a:lvl4pPr marL="1266124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4pPr>
                      <a:lvl5pPr marL="1688165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5pPr>
                      <a:lvl6pPr marL="2110207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6pPr>
                      <a:lvl7pPr marL="2532248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7pPr>
                      <a:lvl8pPr marL="2954289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8pPr>
                      <a:lvl9pPr marL="337633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altLang="zh-CN" sz="1200" dirty="0">
                          <a:latin typeface="SimSun" charset="-122"/>
                          <a:ea typeface="SimSun" charset="-122"/>
                          <a:cs typeface="SimSun" charset="-122"/>
                        </a:rPr>
                        <a:t>D</a:t>
                      </a:r>
                      <a:endParaRPr lang="en-US" sz="1200" dirty="0">
                        <a:latin typeface="SimSun" charset="-122"/>
                        <a:ea typeface="SimSun" charset="-122"/>
                        <a:cs typeface="SimSun" charset="-122"/>
                      </a:endParaRPr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B25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1pPr>
                      <a:lvl2pPr marL="42204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2pPr>
                      <a:lvl3pPr marL="844083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3pPr>
                      <a:lvl4pPr marL="1266124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4pPr>
                      <a:lvl5pPr marL="1688165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5pPr>
                      <a:lvl6pPr marL="2110207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6pPr>
                      <a:lvl7pPr marL="2532248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7pPr>
                      <a:lvl8pPr marL="2954289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8pPr>
                      <a:lvl9pPr marL="3376331" algn="l" defTabSz="844083" rtl="0" eaLnBrk="1" latinLnBrk="0" hangingPunct="1">
                        <a:defRPr sz="1662" kern="1200">
                          <a:solidFill>
                            <a:schemeClr val="dk1"/>
                          </a:solidFill>
                          <a:latin typeface="Tw Cen MT"/>
                          <a:ea typeface="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  <a:latin typeface="SimSun" charset="-122"/>
                          <a:ea typeface="SimSun" charset="-122"/>
                          <a:cs typeface="SimSun" charset="-122"/>
                        </a:rPr>
                        <a:t>东韩村 </a:t>
                      </a:r>
                      <a:r>
                        <a:rPr lang="en-US" altLang="zh-CN" sz="1400" u="none" strike="noStrike" dirty="0">
                          <a:effectLst/>
                          <a:latin typeface="SimSun" charset="-122"/>
                          <a:ea typeface="SimSun" charset="-122"/>
                          <a:cs typeface="SimSun" charset="-122"/>
                        </a:rPr>
                        <a:t>072650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imSun" charset="-122"/>
                        <a:ea typeface="SimSun" charset="-122"/>
                        <a:cs typeface="SimSun" charset="-122"/>
                      </a:endParaRPr>
                    </a:p>
                  </a:txBody>
                  <a:tcPr marL="7144" marR="7144" marT="7144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B25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Down Arrow 13">
            <a:extLst>
              <a:ext uri="{FF2B5EF4-FFF2-40B4-BE49-F238E27FC236}">
                <a16:creationId xmlns:a16="http://schemas.microsoft.com/office/drawing/2014/main" id="{AEDBD4CC-D2E4-415C-AA50-BA50B9895F4C}"/>
              </a:ext>
            </a:extLst>
          </p:cNvPr>
          <p:cNvSpPr/>
          <p:nvPr/>
        </p:nvSpPr>
        <p:spPr>
          <a:xfrm>
            <a:off x="2428568" y="3089293"/>
            <a:ext cx="533772" cy="285311"/>
          </a:xfrm>
          <a:prstGeom prst="downArrow">
            <a:avLst/>
          </a:prstGeom>
          <a:gradFill rotWithShape="1">
            <a:gsLst>
              <a:gs pos="0">
                <a:srgbClr val="4472C4">
                  <a:lumMod val="110000"/>
                  <a:satMod val="105000"/>
                  <a:tint val="67000"/>
                </a:srgbClr>
              </a:gs>
              <a:gs pos="50000">
                <a:srgbClr val="4472C4">
                  <a:lumMod val="105000"/>
                  <a:satMod val="103000"/>
                  <a:tint val="73000"/>
                </a:srgbClr>
              </a:gs>
              <a:gs pos="100000">
                <a:srgbClr val="4472C4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1350" kern="0">
              <a:solidFill>
                <a:prstClr val="black"/>
              </a:solidFill>
              <a:latin typeface="Calibri" panose="020F0502020204030204"/>
              <a:ea typeface=""/>
              <a:cs typeface=""/>
            </a:endParaRPr>
          </a:p>
        </p:txBody>
      </p:sp>
      <p:sp>
        <p:nvSpPr>
          <p:cNvPr id="14" name="Down Arrow 14">
            <a:extLst>
              <a:ext uri="{FF2B5EF4-FFF2-40B4-BE49-F238E27FC236}">
                <a16:creationId xmlns:a16="http://schemas.microsoft.com/office/drawing/2014/main" id="{147D8B73-B393-4457-8565-AB26C6AF3EC6}"/>
              </a:ext>
            </a:extLst>
          </p:cNvPr>
          <p:cNvSpPr/>
          <p:nvPr/>
        </p:nvSpPr>
        <p:spPr>
          <a:xfrm>
            <a:off x="6401927" y="2936611"/>
            <a:ext cx="533772" cy="285311"/>
          </a:xfrm>
          <a:prstGeom prst="downArrow">
            <a:avLst/>
          </a:prstGeom>
          <a:gradFill rotWithShape="1">
            <a:gsLst>
              <a:gs pos="0">
                <a:srgbClr val="4472C4">
                  <a:lumMod val="110000"/>
                  <a:satMod val="105000"/>
                  <a:tint val="67000"/>
                </a:srgbClr>
              </a:gs>
              <a:gs pos="50000">
                <a:srgbClr val="4472C4">
                  <a:lumMod val="105000"/>
                  <a:satMod val="103000"/>
                  <a:tint val="73000"/>
                </a:srgbClr>
              </a:gs>
              <a:gs pos="100000">
                <a:srgbClr val="4472C4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1350" kern="0">
              <a:solidFill>
                <a:prstClr val="black"/>
              </a:solidFill>
              <a:latin typeface="Calibri" panose="020F0502020204030204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342710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111111111"/>
</p:tagLst>
</file>

<file path=ppt/theme/theme1.xml><?xml version="1.0" encoding="utf-8"?>
<a:theme xmlns:a="http://schemas.openxmlformats.org/drawingml/2006/main" name="清风素材 https://12sc.taobao.com/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6789</TotalTime>
  <Words>1755</Words>
  <Application>Microsoft Office PowerPoint</Application>
  <PresentationFormat>全屏显示(16:9)</PresentationFormat>
  <Paragraphs>595</Paragraphs>
  <Slides>27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5" baseType="lpstr">
      <vt:lpstr>华文楷体</vt:lpstr>
      <vt:lpstr>STZhongsong</vt:lpstr>
      <vt:lpstr>STZhongsong</vt:lpstr>
      <vt:lpstr>SimSun</vt:lpstr>
      <vt:lpstr>SimSun</vt:lpstr>
      <vt:lpstr>Microsoft YaHei</vt:lpstr>
      <vt:lpstr>Microsoft YaHei</vt:lpstr>
      <vt:lpstr>Arial</vt:lpstr>
      <vt:lpstr>Calibri</vt:lpstr>
      <vt:lpstr>Cambria Math</vt:lpstr>
      <vt:lpstr>Courier New</vt:lpstr>
      <vt:lpstr>Mangal</vt:lpstr>
      <vt:lpstr>Times New Roman</vt:lpstr>
      <vt:lpstr>Tw Cen MT</vt:lpstr>
      <vt:lpstr>Verdana</vt:lpstr>
      <vt:lpstr>Wingdings</vt:lpstr>
      <vt:lpstr>Wingdings 2</vt:lpstr>
      <vt:lpstr>清风素材 https://12sc.taobao.com/</vt:lpstr>
      <vt:lpstr>PowerPoint 演示文稿</vt:lpstr>
      <vt:lpstr>PowerPoint 演示文稿</vt:lpstr>
      <vt:lpstr>数据预处理：数据集成</vt:lpstr>
      <vt:lpstr>数据预处理：数据集成</vt:lpstr>
      <vt:lpstr>数据预处理：数据集成</vt:lpstr>
      <vt:lpstr>数据预处理：数据集成</vt:lpstr>
      <vt:lpstr>数据预处理：数据集成</vt:lpstr>
      <vt:lpstr>数据预处理：数据集成</vt:lpstr>
      <vt:lpstr>数据预处理：数据集成</vt:lpstr>
      <vt:lpstr>数据预处理：数据集成</vt:lpstr>
      <vt:lpstr>数据预处理：数据集成</vt:lpstr>
      <vt:lpstr>数据预处理：数据集成</vt:lpstr>
      <vt:lpstr>数据预处理：数据集成</vt:lpstr>
      <vt:lpstr>数据预处理：数据集成</vt:lpstr>
      <vt:lpstr>数据预处理：数据集成</vt:lpstr>
      <vt:lpstr>数据预处理：数据集成</vt:lpstr>
      <vt:lpstr>数据预处理：数据集成</vt:lpstr>
      <vt:lpstr>数据预处理：数据集成</vt:lpstr>
      <vt:lpstr>数据预处理：数据集成</vt:lpstr>
      <vt:lpstr>数据预处理：数据集成</vt:lpstr>
      <vt:lpstr>数据预处理：数据集成</vt:lpstr>
      <vt:lpstr>数据预处理：数据集成</vt:lpstr>
      <vt:lpstr>数据预处理：数据集成</vt:lpstr>
      <vt:lpstr>数据预处理：数据集成</vt:lpstr>
      <vt:lpstr>数据预处理：数据集成</vt:lpstr>
      <vt:lpstr>数据预处理：数据集成</vt:lpstr>
      <vt:lpstr>数据预处理：数据集成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Administrator</dc:creator>
  <cp:keywords/>
  <dc:description/>
  <cp:lastModifiedBy>雄派 覃</cp:lastModifiedBy>
  <cp:revision>381</cp:revision>
  <cp:lastPrinted>2020-03-27T09:34:47Z</cp:lastPrinted>
  <dcterms:created xsi:type="dcterms:W3CDTF">2015-01-23T04:02:45Z</dcterms:created>
  <dcterms:modified xsi:type="dcterms:W3CDTF">2022-03-07T00:18:44Z</dcterms:modified>
  <cp:category/>
  <cp:contentStatus>12sc.taobao.com</cp:contentStatus>
</cp:coreProperties>
</file>