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521" r:id="rId3"/>
    <p:sldId id="570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>
        <p:scale>
          <a:sx n="110" d="100"/>
          <a:sy n="110" d="100"/>
        </p:scale>
        <p:origin x="852" y="1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冠求助微博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/>
              <a:t>围城之中，越老越无助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图片 10" descr="https://uploader.shimo.im/f/wH0EvL8zYisF9tHo.jpg!thumbnai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2" b="22237"/>
          <a:stretch/>
        </p:blipFill>
        <p:spPr>
          <a:xfrm>
            <a:off x="227733" y="1665554"/>
            <a:ext cx="5023944" cy="329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9" descr="https://uploader.shimo.im/f/N6u2KXIxlzgZxNTe.png!thumbnail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6" r="15852" b="16211"/>
          <a:stretch/>
        </p:blipFill>
        <p:spPr>
          <a:xfrm>
            <a:off x="5449105" y="231409"/>
            <a:ext cx="3352800" cy="4468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/>
              <a:t>求助者离医院有多远？</a:t>
            </a:r>
            <a:r>
              <a:rPr lang="en-GB" altLang="zh-CN" dirty="0"/>
              <a:t>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7" descr="https://uploader.shimo.im/f/UJ9RS7PRWssVQQ6j.jpg!thumbnai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30068" r="28469" b="29156"/>
          <a:stretch/>
        </p:blipFill>
        <p:spPr>
          <a:xfrm>
            <a:off x="540327" y="1700646"/>
            <a:ext cx="4491746" cy="305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6" descr="https://uploader.shimo.im/f/37P3iXdiqac6HZ8b.jpg!thumbnail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1880"/>
          <a:stretch/>
        </p:blipFill>
        <p:spPr>
          <a:xfrm>
            <a:off x="5567395" y="966396"/>
            <a:ext cx="3188678" cy="3789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58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/>
              <a:t>求助者所居住的房屋，无论是价格还是年份，都与武汉住宅的整体分布相当</a:t>
            </a:r>
            <a:r>
              <a:rPr lang="en-GB" altLang="zh-CN" dirty="0"/>
              <a:t>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4" descr="https://uploader.shimo.im/f/gQmfjbXA6Ac4OLVN.jpg!thumbnai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" b="18622"/>
          <a:stretch/>
        </p:blipFill>
        <p:spPr>
          <a:xfrm>
            <a:off x="1499755" y="1870363"/>
            <a:ext cx="5889171" cy="2885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0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数据分析</a:t>
            </a:r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/>
              <a:t>时代的雨滴打在每一个人头上，数字背后甚至被排除在数字之外的，是一个个鲜活的人，用文字、图片、视频、转发、点赞</a:t>
            </a:r>
            <a:r>
              <a:rPr lang="en-US" altLang="zh-CN" dirty="0"/>
              <a:t>……</a:t>
            </a:r>
            <a:r>
              <a:rPr lang="zh-CN" altLang="en-US" dirty="0"/>
              <a:t>拼凑聚合成历史本身，而不甘愿沦为其注脚。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正如作家李静睿所言，</a:t>
            </a:r>
            <a:r>
              <a:rPr lang="en-US" altLang="zh-CN" dirty="0"/>
              <a:t>“</a:t>
            </a:r>
            <a:r>
              <a:rPr lang="zh-CN" altLang="en-US" dirty="0"/>
              <a:t>灾难面前，我们不是旁观，只是幸存。</a:t>
            </a:r>
            <a:r>
              <a:rPr lang="en-US" altLang="zh-CN" dirty="0"/>
              <a:t>”</a:t>
            </a:r>
            <a:r>
              <a:rPr lang="zh-CN" altLang="en-US" dirty="0"/>
              <a:t>这些陷入窘境的人、苦苦挣扎的人、奋力求生的人，不是弱者也不是他者，正是另一种处境下的你我。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照见他们，也是看到我们自己。</a:t>
            </a:r>
            <a:r>
              <a:rPr lang="en-GB" altLang="zh-CN" dirty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新冠求助微博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exploration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案例：新冠肺炎求助患者数据画像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62759" y="2113993"/>
            <a:ext cx="4019341" cy="50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mtClean="0"/>
              <a:t>肺炎患者求助超话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8" b="27490"/>
          <a:stretch/>
        </p:blipFill>
        <p:spPr>
          <a:xfrm>
            <a:off x="5504682" y="1414191"/>
            <a:ext cx="2121241" cy="647841"/>
          </a:xfrm>
          <a:prstGeom prst="rect">
            <a:avLst/>
          </a:prstGeom>
        </p:spPr>
      </p:pic>
      <p:grpSp>
        <p:nvGrpSpPr>
          <p:cNvPr id="6" name="Group 11"/>
          <p:cNvGrpSpPr/>
          <p:nvPr/>
        </p:nvGrpSpPr>
        <p:grpSpPr>
          <a:xfrm>
            <a:off x="894450" y="1451264"/>
            <a:ext cx="3831060" cy="3211368"/>
            <a:chOff x="457200" y="1124834"/>
            <a:chExt cx="4496078" cy="367150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24834"/>
              <a:ext cx="4496078" cy="3671508"/>
            </a:xfrm>
            <a:prstGeom prst="rect">
              <a:avLst/>
            </a:prstGeom>
          </p:spPr>
        </p:pic>
        <p:sp>
          <p:nvSpPr>
            <p:cNvPr id="8" name="TextBox 5"/>
            <p:cNvSpPr txBox="1"/>
            <p:nvPr/>
          </p:nvSpPr>
          <p:spPr>
            <a:xfrm>
              <a:off x="2210637" y="1547447"/>
              <a:ext cx="4116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XYZ</a:t>
              </a:r>
              <a:endParaRPr lang="en-US" sz="1200" dirty="0"/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814455" y="2152023"/>
              <a:ext cx="88678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X</a:t>
              </a:r>
              <a:r>
                <a:rPr lang="zh-CN" altLang="en-US" sz="1000" dirty="0"/>
                <a:t>栋</a:t>
              </a:r>
              <a:r>
                <a:rPr lang="en-US" altLang="zh-CN" sz="1000" dirty="0"/>
                <a:t>Y</a:t>
              </a:r>
              <a:r>
                <a:rPr lang="zh-CN" altLang="en-US" sz="1000" dirty="0"/>
                <a:t>单元</a:t>
              </a:r>
              <a:r>
                <a:rPr lang="en-US" altLang="zh-CN" sz="1000" dirty="0"/>
                <a:t>Z</a:t>
              </a:r>
              <a:r>
                <a:rPr lang="zh-CN" altLang="en-US" sz="1000" dirty="0"/>
                <a:t>楼</a:t>
              </a:r>
              <a:endParaRPr lang="en-US" sz="1000" dirty="0"/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1237385" y="2541429"/>
              <a:ext cx="9108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1397xxx6027</a:t>
              </a:r>
              <a:endParaRPr lang="en-US" sz="1000" dirty="0"/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1703126" y="2757506"/>
              <a:ext cx="9108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1341xxx1935</a:t>
              </a:r>
              <a:endParaRPr lang="en-US" sz="1000" dirty="0"/>
            </a:p>
          </p:txBody>
        </p:sp>
      </p:grpSp>
      <p:pic>
        <p:nvPicPr>
          <p:cNvPr id="12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20" y="2625374"/>
            <a:ext cx="3048818" cy="157977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991379" y="4368906"/>
            <a:ext cx="4190722" cy="50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>
                <a:solidFill>
                  <a:srgbClr val="C00000"/>
                </a:solidFill>
              </a:rPr>
              <a:t>数据采集：通过微博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获取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肺炎患者求助超话的整体分析</a:t>
            </a:r>
            <a:endParaRPr lang="en-US" dirty="0"/>
          </a:p>
        </p:txBody>
      </p:sp>
      <p:pic>
        <p:nvPicPr>
          <p:cNvPr id="4" name="Content Placeholder 3" descr="A close up of a map&#10;&#10;Description automatically generated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"/>
          <a:stretch/>
        </p:blipFill>
        <p:spPr bwMode="auto">
          <a:xfrm>
            <a:off x="1146462" y="1582881"/>
            <a:ext cx="3516643" cy="2802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75086" y="819150"/>
            <a:ext cx="3011713" cy="393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黄色柱状图</a:t>
            </a:r>
            <a:endParaRPr lang="en-US" altLang="zh-CN" dirty="0"/>
          </a:p>
          <a:p>
            <a:pPr lvl="1"/>
            <a:r>
              <a:rPr lang="zh-CN" altLang="en-US" dirty="0"/>
              <a:t>肺炎患者求助超话每天的发帖量</a:t>
            </a:r>
            <a:endParaRPr lang="en-US" altLang="zh-CN" dirty="0"/>
          </a:p>
          <a:p>
            <a:r>
              <a:rPr lang="zh-CN" altLang="en-US" dirty="0"/>
              <a:t>蓝色线条图</a:t>
            </a:r>
            <a:endParaRPr lang="en-US" altLang="zh-CN" dirty="0"/>
          </a:p>
          <a:p>
            <a:pPr lvl="1"/>
            <a:r>
              <a:rPr lang="zh-CN" altLang="en-US" dirty="0"/>
              <a:t>武汉市卫健委汇报的每日新增新冠确诊数</a:t>
            </a:r>
            <a:endParaRPr lang="en-US" altLang="zh-CN" dirty="0"/>
          </a:p>
          <a:p>
            <a:r>
              <a:rPr lang="zh-CN" altLang="en-US" dirty="0"/>
              <a:t>时间区间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你能发现什么？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5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提出问题（</a:t>
            </a:r>
            <a:r>
              <a:rPr lang="en-US" altLang="zh-CN" dirty="0"/>
              <a:t>Insight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我们试图用数据解码数字背后的个体，看清那些宏大叙事之下的具体的人，尤其是那些在社交网络上以个体的身份发出求助的人</a:t>
            </a:r>
            <a:r>
              <a:rPr lang="en-US" altLang="zh-CN" dirty="0"/>
              <a:t>——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sz="2400" dirty="0"/>
          </a:p>
          <a:p>
            <a:r>
              <a:rPr lang="zh-CN" altLang="en-US" sz="2400" dirty="0"/>
              <a:t>他们是谁？</a:t>
            </a:r>
            <a:endParaRPr lang="en-US" altLang="zh-CN" sz="2400" dirty="0"/>
          </a:p>
          <a:p>
            <a:r>
              <a:rPr lang="zh-CN" altLang="en-US" sz="2800" dirty="0"/>
              <a:t>他们为什么而发声？</a:t>
            </a:r>
            <a:endParaRPr lang="en-US" altLang="zh-CN" sz="2400" dirty="0"/>
          </a:p>
          <a:p>
            <a:r>
              <a:rPr lang="zh-CN" altLang="en-US" sz="3200" dirty="0"/>
              <a:t>他们的处境有何共同点？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r>
              <a:rPr lang="zh-CN" altLang="en-US" dirty="0"/>
              <a:t>信息抽取：从文本数据中抽取出结构化信息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" y="1764310"/>
            <a:ext cx="3509412" cy="28650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31" y="1617563"/>
            <a:ext cx="5017475" cy="2558143"/>
          </a:xfrm>
          <a:prstGeom prst="rect">
            <a:avLst/>
          </a:prstGeom>
        </p:spPr>
      </p:pic>
      <p:sp>
        <p:nvSpPr>
          <p:cNvPr id="6" name="TextBox 17"/>
          <p:cNvSpPr txBox="1"/>
          <p:nvPr/>
        </p:nvSpPr>
        <p:spPr>
          <a:xfrm>
            <a:off x="4400191" y="429000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你能观察到真实数据有多“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脏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”吗？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8" y="1613110"/>
            <a:ext cx="3592285" cy="29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数据清洗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23244"/>
            <a:ext cx="3483428" cy="3832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数据缺失</a:t>
            </a:r>
            <a:endParaRPr lang="en-US" altLang="zh-CN" smtClean="0"/>
          </a:p>
          <a:p>
            <a:pPr lvl="1"/>
            <a:r>
              <a:rPr lang="zh-CN" altLang="en-US" smtClean="0"/>
              <a:t>属性</a:t>
            </a:r>
            <a:r>
              <a:rPr lang="en-US" altLang="zh-CN" smtClean="0"/>
              <a:t>age</a:t>
            </a:r>
          </a:p>
          <a:p>
            <a:r>
              <a:rPr lang="zh-CN" altLang="en-US" smtClean="0"/>
              <a:t>数据重复</a:t>
            </a:r>
            <a:endParaRPr lang="en-US" altLang="zh-CN" smtClean="0"/>
          </a:p>
          <a:p>
            <a:pPr lvl="1"/>
            <a:r>
              <a:rPr lang="zh-CN" altLang="en-US" smtClean="0"/>
              <a:t>同一个名字的人出现在多条微博中，是一个人吗？</a:t>
            </a:r>
            <a:endParaRPr lang="en-US" altLang="zh-CN" smtClean="0"/>
          </a:p>
          <a:p>
            <a:r>
              <a:rPr lang="zh-CN" altLang="en-US" smtClean="0"/>
              <a:t>属性值冲突</a:t>
            </a:r>
            <a:endParaRPr lang="en-US" altLang="zh-CN" smtClean="0"/>
          </a:p>
          <a:p>
            <a:pPr lvl="1"/>
            <a:r>
              <a:rPr lang="en-US" altLang="zh-CN" smtClean="0"/>
              <a:t>RC</a:t>
            </a:r>
            <a:r>
              <a:rPr lang="zh-CN" altLang="en-US" smtClean="0"/>
              <a:t>的年龄是</a:t>
            </a:r>
            <a:r>
              <a:rPr lang="en-US" altLang="zh-CN" smtClean="0"/>
              <a:t>35</a:t>
            </a:r>
            <a:r>
              <a:rPr lang="zh-CN" altLang="en-US" smtClean="0"/>
              <a:t>还是</a:t>
            </a:r>
            <a:r>
              <a:rPr lang="en-US" altLang="zh-CN" smtClean="0"/>
              <a:t>36</a:t>
            </a:r>
            <a:r>
              <a:rPr lang="zh-CN" altLang="en-US" smtClean="0"/>
              <a:t>？</a:t>
            </a:r>
            <a:endParaRPr lang="en-US" altLang="zh-CN" smtClean="0"/>
          </a:p>
          <a:p>
            <a:r>
              <a:rPr lang="zh-CN" altLang="en-US" smtClean="0"/>
              <a:t>属性值粒度粗细不一</a:t>
            </a:r>
            <a:endParaRPr lang="en-US" altLang="zh-CN" smtClean="0"/>
          </a:p>
          <a:p>
            <a:pPr lvl="1"/>
            <a:r>
              <a:rPr lang="zh-CN" altLang="en-US" smtClean="0"/>
              <a:t>洪山区</a:t>
            </a:r>
            <a:endParaRPr lang="en-US" altLang="zh-CN" smtClean="0"/>
          </a:p>
          <a:p>
            <a:pPr lvl="1"/>
            <a:r>
              <a:rPr lang="zh-CN" altLang="en-US" smtClean="0"/>
              <a:t>保利时代</a:t>
            </a:r>
            <a:endParaRPr lang="en-US" altLang="zh-CN" smtClean="0"/>
          </a:p>
          <a:p>
            <a:pPr lvl="1"/>
            <a:r>
              <a:rPr lang="zh-CN" altLang="en-US" smtClean="0"/>
              <a:t>洪山区关山大道新竹路保利时代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/>
          <a:stretch/>
        </p:blipFill>
        <p:spPr>
          <a:xfrm>
            <a:off x="188600" y="1264896"/>
            <a:ext cx="5297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数据扩充（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Enrichment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能否在地图上定位每位求助者所在的小区</a:t>
            </a:r>
            <a:endParaRPr lang="en-US" altLang="zh-CN" dirty="0"/>
          </a:p>
          <a:p>
            <a:pPr lvl="1"/>
            <a:r>
              <a:rPr lang="zh-CN" altLang="en-US" dirty="0"/>
              <a:t>能否找到每位求助者所在小区的平均房价和建造年份</a:t>
            </a:r>
            <a:endParaRPr lang="en-US" altLang="zh-CN" dirty="0"/>
          </a:p>
          <a:p>
            <a:pPr lvl="1"/>
            <a:r>
              <a:rPr lang="zh-CN" altLang="en-US" dirty="0"/>
              <a:t>数据扩充</a:t>
            </a:r>
            <a:endParaRPr lang="en-US" altLang="zh-CN" dirty="0"/>
          </a:p>
          <a:p>
            <a:pPr lvl="2"/>
            <a:r>
              <a:rPr lang="zh-CN" altLang="en-US" dirty="0"/>
              <a:t>将求助者自己填写的小区名称</a:t>
            </a:r>
            <a:r>
              <a:rPr lang="zh-CN" altLang="en-US" dirty="0">
                <a:solidFill>
                  <a:srgbClr val="C00000"/>
                </a:solidFill>
              </a:rPr>
              <a:t>对齐</a:t>
            </a:r>
            <a:r>
              <a:rPr lang="zh-CN" altLang="en-US" dirty="0"/>
              <a:t>到</a:t>
            </a:r>
            <a:r>
              <a:rPr lang="zh-CN" altLang="en-US" dirty="0">
                <a:solidFill>
                  <a:srgbClr val="00B050"/>
                </a:solidFill>
              </a:rPr>
              <a:t>链家</a:t>
            </a:r>
            <a:r>
              <a:rPr lang="zh-CN" altLang="en-US" dirty="0"/>
              <a:t>小区名录中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/>
          <a:stretch/>
        </p:blipFill>
        <p:spPr>
          <a:xfrm>
            <a:off x="273958" y="2638146"/>
            <a:ext cx="3831770" cy="2278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65267"/>
            <a:ext cx="3557814" cy="1394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4277" y="44139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链家</a:t>
            </a:r>
            <a:r>
              <a:rPr lang="zh-CN" altLang="en-US"/>
              <a:t>小区名录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4427764" y="3432004"/>
            <a:ext cx="660400" cy="46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3966" y="29652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实体链接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新冠求助微博</a:t>
            </a:r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数据扩充（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Enrichment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能否在地图上定位每位求助者所在的小区</a:t>
            </a:r>
            <a:endParaRPr lang="en-US" altLang="zh-CN" dirty="0"/>
          </a:p>
          <a:p>
            <a:pPr lvl="1"/>
            <a:r>
              <a:rPr lang="zh-CN" altLang="en-US" dirty="0"/>
              <a:t>能否找到每位求助者所在小区的平均房价和建造年份</a:t>
            </a:r>
            <a:endParaRPr lang="en-US" altLang="zh-CN" dirty="0"/>
          </a:p>
          <a:p>
            <a:pPr lvl="1"/>
            <a:r>
              <a:rPr lang="zh-CN" altLang="en-US" dirty="0"/>
              <a:t>数据扩充</a:t>
            </a:r>
            <a:endParaRPr lang="en-US" altLang="zh-CN" dirty="0"/>
          </a:p>
          <a:p>
            <a:pPr lvl="2"/>
            <a:r>
              <a:rPr lang="zh-CN" altLang="en-US" dirty="0"/>
              <a:t>通过百度地图获取求助者对应到</a:t>
            </a:r>
            <a:r>
              <a:rPr lang="zh-CN" altLang="en-US" dirty="0">
                <a:solidFill>
                  <a:srgbClr val="00B050"/>
                </a:solidFill>
              </a:rPr>
              <a:t>链家</a:t>
            </a:r>
            <a:r>
              <a:rPr lang="zh-CN" altLang="en-US" dirty="0"/>
              <a:t>小区的经纬度坐标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8912"/>
            <a:ext cx="3557814" cy="1394758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1451277" y="418758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链家</a:t>
            </a:r>
            <a:r>
              <a:rPr lang="zh-CN" altLang="en-US"/>
              <a:t>小区名录</a:t>
            </a: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3"/>
          <a:stretch/>
        </p:blipFill>
        <p:spPr>
          <a:xfrm>
            <a:off x="6115579" y="2439340"/>
            <a:ext cx="2571221" cy="2507129"/>
          </a:xfrm>
          <a:prstGeom prst="rect">
            <a:avLst/>
          </a:prstGeom>
        </p:spPr>
      </p:pic>
      <p:sp>
        <p:nvSpPr>
          <p:cNvPr id="7" name="Left-Right Arrow 9"/>
          <p:cNvSpPr/>
          <p:nvPr/>
        </p:nvSpPr>
        <p:spPr>
          <a:xfrm>
            <a:off x="4735096" y="3502927"/>
            <a:ext cx="660400" cy="46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4349395" y="3066959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调用百度</a:t>
            </a:r>
            <a:r>
              <a:rPr lang="en-US" altLang="zh-CN" b="1" dirty="0">
                <a:solidFill>
                  <a:srgbClr val="C00000"/>
                </a:solidFill>
              </a:rPr>
              <a:t>API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</TotalTime>
  <Words>570</Words>
  <Application>Microsoft Office PowerPoint</Application>
  <PresentationFormat>全屏显示(16:9)</PresentationFormat>
  <Paragraphs>80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Mangal</vt:lpstr>
      <vt:lpstr>宋体</vt:lpstr>
      <vt:lpstr>Microsoft YaHei</vt:lpstr>
      <vt:lpstr>Microsoft YaHei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  <vt:lpstr>新冠求助微博exploration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374</cp:revision>
  <cp:lastPrinted>2020-03-27T09:34:47Z</cp:lastPrinted>
  <dcterms:created xsi:type="dcterms:W3CDTF">2015-01-23T04:02:45Z</dcterms:created>
  <dcterms:modified xsi:type="dcterms:W3CDTF">2021-11-15T06:14:04Z</dcterms:modified>
  <cp:category/>
  <cp:contentStatus>12sc.taobao.com</cp:contentStatus>
</cp:coreProperties>
</file>