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13" r:id="rId2"/>
    <p:sldId id="1017" r:id="rId3"/>
    <p:sldId id="1018" r:id="rId4"/>
    <p:sldId id="1019" r:id="rId5"/>
    <p:sldId id="1015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5313" autoAdjust="0"/>
  </p:normalViewPr>
  <p:slideViewPr>
    <p:cSldViewPr snapToGrid="0">
      <p:cViewPr>
        <p:scale>
          <a:sx n="100" d="100"/>
          <a:sy n="100" d="100"/>
        </p:scale>
        <p:origin x="974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是</a:t>
            </a:r>
            <a:r>
              <a:rPr lang="en-US" altLang="zh-CN" dirty="0"/>
              <a:t>EM</a:t>
            </a:r>
            <a:r>
              <a:rPr lang="zh-CN" altLang="en-US" dirty="0"/>
              <a:t>的特殊情况</a:t>
            </a:r>
            <a:endParaRPr lang="en-US" altLang="zh-CN" dirty="0"/>
          </a:p>
          <a:p>
            <a:pPr lvl="1"/>
            <a:r>
              <a:rPr lang="zh-CN" altLang="en-US" dirty="0"/>
              <a:t>只考虑类簇的均值，而不考虑类簇方差</a:t>
            </a:r>
            <a:endParaRPr lang="en-US" altLang="zh-CN" dirty="0"/>
          </a:p>
          <a:p>
            <a:pPr lvl="1"/>
            <a:r>
              <a:rPr lang="zh-CN" altLang="en-US" dirty="0"/>
              <a:t>优化目标等价于极大似然估计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/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{−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B73C-5922-D042-83C3-A5A9DF4EFE10}"/>
                  </a:ext>
                </a:extLst>
              </p:cNvPr>
              <p:cNvSpPr/>
              <p:nvPr/>
            </p:nvSpPr>
            <p:spPr>
              <a:xfrm>
                <a:off x="2258330" y="3123944"/>
                <a:ext cx="443986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if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arg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 charset="0"/>
                                                  </a:rPr>
                                                  <m:t>min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mr-IN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i="1">
                                                        <a:latin typeface="Cambria Math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1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otherwise</m:t>
                                    </m:r>
                                    <m:r>
                                      <a:rPr lang="zh-CN" altLang="en-US">
                                        <a:latin typeface="Cambria Math" charset="0"/>
                                      </a:rPr>
                                      <m:t>                   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B73C-5922-D042-83C3-A5A9DF4EF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0" y="3123944"/>
                <a:ext cx="4439869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288BA-8998-8F47-9CBA-2AB743CB65FD}"/>
                  </a:ext>
                </a:extLst>
              </p:cNvPr>
              <p:cNvSpPr/>
              <p:nvPr/>
            </p:nvSpPr>
            <p:spPr>
              <a:xfrm>
                <a:off x="911022" y="3345158"/>
                <a:ext cx="802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288BA-8998-8F47-9CBA-2AB743CB6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22" y="3345158"/>
                <a:ext cx="802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11">
            <a:extLst>
              <a:ext uri="{FF2B5EF4-FFF2-40B4-BE49-F238E27FC236}">
                <a16:creationId xmlns:a16="http://schemas.microsoft.com/office/drawing/2014/main" id="{5CBDD783-9B2D-2E40-8E7C-392F6DB0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30" y="3415524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35D8C8C1-26EE-4262-80A9-C96B2C1A928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5948" y="555840"/>
              <a:ext cx="2483428" cy="1713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857">
                      <a:extLst>
                        <a:ext uri="{9D8B030D-6E8A-4147-A177-3AD203B41FA5}">
                          <a16:colId xmlns:a16="http://schemas.microsoft.com/office/drawing/2014/main" val="41672133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217143724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558792606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910135442"/>
                        </a:ext>
                      </a:extLst>
                    </a:gridCol>
                  </a:tblGrid>
                  <a:tr h="555227"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/>
                            <a:t>样本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b="1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C3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b="1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300" b="1" i="1" dirty="0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569892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373352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x2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59805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x3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5126"/>
                      </a:ext>
                    </a:extLst>
                  </a:tr>
                  <a:tr h="234429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x4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=0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30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300" dirty="0"/>
                            <a:t>=1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9447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0">
                <a:extLst>
                  <a:ext uri="{FF2B5EF4-FFF2-40B4-BE49-F238E27FC236}">
                    <a16:creationId xmlns:a16="http://schemas.microsoft.com/office/drawing/2014/main" id="{35D8C8C1-26EE-4262-80A9-C96B2C1A928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5948" y="555840"/>
              <a:ext cx="2483428" cy="1713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857">
                      <a:extLst>
                        <a:ext uri="{9D8B030D-6E8A-4147-A177-3AD203B41FA5}">
                          <a16:colId xmlns:a16="http://schemas.microsoft.com/office/drawing/2014/main" val="41672133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2171437241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558792606"/>
                        </a:ext>
                      </a:extLst>
                    </a:gridCol>
                    <a:gridCol w="620857">
                      <a:extLst>
                        <a:ext uri="{9D8B030D-6E8A-4147-A177-3AD203B41FA5}">
                          <a16:colId xmlns:a16="http://schemas.microsoft.com/office/drawing/2014/main" val="910135442"/>
                        </a:ext>
                      </a:extLst>
                    </a:gridCol>
                  </a:tblGrid>
                  <a:tr h="555227"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/>
                            <a:t>样本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2198" r="-203922" b="-218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2198" r="-103922" b="-218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2198" r="-3922" b="-218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5698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x1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193750" r="-203922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193750" r="-103922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193750" r="-3922" b="-3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37335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x2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293750" r="-203922" b="-2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293750" r="-103922" b="-2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293750" r="-3922" b="-2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59805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x3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402128" r="-203922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402128" r="-103922" b="-119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402128" r="-3922" b="-1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2512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altLang="zh-CN" sz="1300" dirty="0"/>
                            <a:t>x4</a:t>
                          </a:r>
                          <a:endParaRPr lang="zh-CN" alt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80" t="-491667" r="-20392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80" t="-491667" r="-10392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80" t="-491667" r="-3922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44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334778" y="2386227"/>
                <a:ext cx="2672463" cy="4987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zh-CN" altLang="en-US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zh-CN" altLang="en-US" sz="1400" dirty="0"/>
                  <a:t>，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即方差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78" y="2386227"/>
                <a:ext cx="2672463" cy="49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什么变化？</a:t>
                </a:r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5EC362D-6349-4884-B245-1A4D6B73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" y="1362733"/>
            <a:ext cx="5456621" cy="3010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2036-B41F-40B3-BC95-4D36FB1AEA32}"/>
                  </a:ext>
                </a:extLst>
              </p:cNvPr>
              <p:cNvSpPr/>
              <p:nvPr/>
            </p:nvSpPr>
            <p:spPr>
              <a:xfrm>
                <a:off x="5130737" y="2787650"/>
                <a:ext cx="3740276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400" b="1" dirty="0"/>
                  <a:t>1.(A)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dirty="0"/>
                  <a:t>距离近，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比如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/>
                  <a:t>为</a:t>
                </a:r>
                <a:r>
                  <a:rPr lang="en-US" altLang="zh-CN" sz="1400" dirty="0"/>
                  <a:t>0.01</a:t>
                </a:r>
                <a:r>
                  <a:rPr lang="zh-CN" altLang="en-US" sz="1400" dirty="0"/>
                  <a:t>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1400" dirty="0"/>
                  <a:t>为</a:t>
                </a:r>
                <a:r>
                  <a:rPr lang="en-US" altLang="zh-CN" sz="1400" dirty="0"/>
                  <a:t>0.999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2.(B)</a:t>
                </a:r>
                <a:r>
                  <a:rPr lang="zh-CN" altLang="en-US" sz="14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dirty="0"/>
                  <a:t>距离近，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比如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/>
                  <a:t>为</a:t>
                </a:r>
                <a:r>
                  <a:rPr lang="en-US" altLang="zh-CN" sz="1400" dirty="0"/>
                  <a:t>1.44</a:t>
                </a:r>
                <a:r>
                  <a:rPr lang="zh-CN" altLang="en-US" sz="1400" dirty="0"/>
                  <a:t>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 sz="1400" dirty="0"/>
                  <a:t>为</a:t>
                </a:r>
                <a:r>
                  <a:rPr lang="en-US" altLang="zh-CN" sz="1400" dirty="0"/>
                  <a:t>0.923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3.</a:t>
                </a:r>
                <a:r>
                  <a:rPr lang="zh-CN" altLang="en-US" sz="1400" dirty="0">
                    <a:ea typeface="Cambria Math" panose="020405030504060302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sz="1400" dirty="0"/>
                  <a:t>,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</a:t>
                </a:r>
                <a:r>
                  <a:rPr lang="zh-CN" altLang="en-US" sz="1400" dirty="0"/>
                  <a:t>和</a:t>
                </a:r>
                <a:r>
                  <a:rPr lang="en-US" altLang="zh-CN" sz="1400" dirty="0"/>
                  <a:t>B</a:t>
                </a:r>
                <a:r>
                  <a:rPr lang="zh-CN" altLang="en-US" sz="1400" dirty="0"/>
                  <a:t>都变小，</a:t>
                </a:r>
                <a:r>
                  <a:rPr lang="en-US" altLang="zh-CN" sz="1400" dirty="0"/>
                  <a:t>B</a:t>
                </a:r>
                <a:r>
                  <a:rPr lang="zh-CN" altLang="en-US" sz="1400" dirty="0"/>
                  <a:t>变小得更快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2036-B41F-40B3-BC95-4D36FB1AE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37" y="2787650"/>
                <a:ext cx="3740276" cy="1384995"/>
              </a:xfrm>
              <a:prstGeom prst="rect">
                <a:avLst/>
              </a:prstGeom>
              <a:blipFill>
                <a:blip r:embed="rId4"/>
                <a:stretch>
                  <a:fillRect l="-163" t="-873" r="-325" b="-3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D8DC0-EE8A-48DC-B29B-168D93F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6" y="769999"/>
            <a:ext cx="6458758" cy="40353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49DF79-FF2D-4603-9333-768D13E5A42E}"/>
              </a:ext>
            </a:extLst>
          </p:cNvPr>
          <p:cNvSpPr/>
          <p:nvPr/>
        </p:nvSpPr>
        <p:spPr>
          <a:xfrm>
            <a:off x="767137" y="4198706"/>
            <a:ext cx="5640512" cy="7285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7BFFBCF-E66C-4CAA-A02F-C12596B51DF4}"/>
              </a:ext>
            </a:extLst>
          </p:cNvPr>
          <p:cNvSpPr/>
          <p:nvPr/>
        </p:nvSpPr>
        <p:spPr>
          <a:xfrm>
            <a:off x="7109717" y="3324632"/>
            <a:ext cx="1434957" cy="622514"/>
          </a:xfrm>
          <a:prstGeom prst="wedgeRoundRectCallout">
            <a:avLst>
              <a:gd name="adj1" fmla="val -98235"/>
              <a:gd name="adj2" fmla="val 135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高维高斯分布的方差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618AACF-5399-4CE0-853B-27CFD4AF96D7}"/>
                  </a:ext>
                </a:extLst>
              </p:cNvPr>
              <p:cNvSpPr/>
              <p:nvPr/>
            </p:nvSpPr>
            <p:spPr>
              <a:xfrm>
                <a:off x="7396842" y="4070090"/>
                <a:ext cx="1289958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16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zh-CN" sz="1600" dirty="0"/>
                  <a:t>I</a:t>
                </a:r>
                <a:r>
                  <a:rPr lang="zh-CN" altLang="en-US" sz="1600" dirty="0"/>
                  <a:t>是单位矩阵，针对多维的</a:t>
                </a:r>
                <a:endParaRPr lang="en-US" sz="1600" dirty="0"/>
              </a:p>
            </p:txBody>
          </p:sp>
        </mc:Choice>
        <mc:Fallback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618AACF-5399-4CE0-853B-27CFD4AF9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42" y="4070090"/>
                <a:ext cx="1289958" cy="830997"/>
              </a:xfrm>
              <a:prstGeom prst="rect">
                <a:avLst/>
              </a:prstGeom>
              <a:blipFill>
                <a:blip r:embed="rId3"/>
                <a:stretch>
                  <a:fillRect l="-1869" r="-18224" b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是</a:t>
            </a:r>
            <a:r>
              <a:rPr lang="en-US" altLang="zh-CN" dirty="0"/>
              <a:t>EM</a:t>
            </a:r>
            <a:r>
              <a:rPr lang="zh-CN" altLang="en-US" dirty="0"/>
              <a:t>的特殊情况</a:t>
            </a:r>
            <a:endParaRPr lang="en-US" altLang="zh-CN" dirty="0"/>
          </a:p>
          <a:p>
            <a:pPr lvl="1"/>
            <a:r>
              <a:rPr lang="zh-CN" altLang="en-US" dirty="0"/>
              <a:t>只考虑类簇的均值，而不考虑类簇方差</a:t>
            </a:r>
            <a:endParaRPr lang="en-US" altLang="zh-CN" dirty="0"/>
          </a:p>
          <a:p>
            <a:pPr lvl="1"/>
            <a:r>
              <a:rPr lang="zh-CN" altLang="en-US" dirty="0"/>
              <a:t>优化目标等价于极大似然估计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/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{−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6B6813-740F-BF44-999C-497D0792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5" y="2065305"/>
                <a:ext cx="5500928" cy="819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D6FE98-82CA-B349-AF86-5BAC6E1F1F82}"/>
                  </a:ext>
                </a:extLst>
              </p:cNvPr>
              <p:cNvSpPr/>
              <p:nvPr/>
            </p:nvSpPr>
            <p:spPr>
              <a:xfrm>
                <a:off x="2743278" y="3223059"/>
                <a:ext cx="4537717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]→</m:t>
                    </m:r>
                  </m:oMath>
                </a14:m>
                <a:r>
                  <a:rPr lang="is-I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mr-I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D6FE98-82CA-B349-AF86-5BAC6E1F1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78" y="3223059"/>
                <a:ext cx="4537717" cy="483466"/>
              </a:xfrm>
              <a:prstGeom prst="rect">
                <a:avLst/>
              </a:prstGeom>
              <a:blipFill>
                <a:blip r:embed="rId3"/>
                <a:stretch>
                  <a:fillRect t="-79747" b="-13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BA03FB-3509-BC47-BF65-EC117540002C}"/>
                  </a:ext>
                </a:extLst>
              </p:cNvPr>
              <p:cNvSpPr/>
              <p:nvPr/>
            </p:nvSpPr>
            <p:spPr>
              <a:xfrm>
                <a:off x="1342822" y="3230625"/>
                <a:ext cx="802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BA03FB-3509-BC47-BF65-EC1175400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22" y="3230625"/>
                <a:ext cx="802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11">
            <a:extLst>
              <a:ext uri="{FF2B5EF4-FFF2-40B4-BE49-F238E27FC236}">
                <a16:creationId xmlns:a16="http://schemas.microsoft.com/office/drawing/2014/main" id="{8C84B18A-3CA0-8243-82A6-D78F18E3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251" y="3300991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4"/>
              <p:cNvSpPr txBox="1"/>
              <p:nvPr/>
            </p:nvSpPr>
            <p:spPr>
              <a:xfrm>
                <a:off x="1680684" y="4225451"/>
                <a:ext cx="5626990" cy="566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回顾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𝑘𝑚𝑒𝑎𝑛𝑠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损失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84" y="4225451"/>
                <a:ext cx="5626990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BC501AE5-DB90-4D1F-A290-F280D01E1ECC}"/>
              </a:ext>
            </a:extLst>
          </p:cNvPr>
          <p:cNvSpPr/>
          <p:nvPr/>
        </p:nvSpPr>
        <p:spPr>
          <a:xfrm>
            <a:off x="7086600" y="3214789"/>
            <a:ext cx="348343" cy="62061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E79B24-A2C5-453E-B5D5-9AB2721CD775}"/>
              </a:ext>
            </a:extLst>
          </p:cNvPr>
          <p:cNvSpPr/>
          <p:nvPr/>
        </p:nvSpPr>
        <p:spPr>
          <a:xfrm>
            <a:off x="7507291" y="330099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这里不展开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4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254</Words>
  <Application>Microsoft Office PowerPoint</Application>
  <PresentationFormat>全屏显示(16:9)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Mangal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  <vt:lpstr>聚类：k-means、GMM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540</cp:revision>
  <cp:lastPrinted>2020-04-10T09:33:45Z</cp:lastPrinted>
  <dcterms:created xsi:type="dcterms:W3CDTF">2015-01-23T04:02:45Z</dcterms:created>
  <dcterms:modified xsi:type="dcterms:W3CDTF">2022-02-14T05:29:40Z</dcterms:modified>
  <cp:category/>
  <cp:contentStatus>12sc.taobao.com</cp:contentStatus>
</cp:coreProperties>
</file>