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99" r:id="rId2"/>
    <p:sldId id="1000" r:id="rId3"/>
    <p:sldId id="1001" r:id="rId4"/>
    <p:sldId id="1003" r:id="rId5"/>
    <p:sldId id="1014" r:id="rId6"/>
    <p:sldId id="996" r:id="rId7"/>
    <p:sldId id="1002" r:id="rId8"/>
    <p:sldId id="1004" r:id="rId9"/>
    <p:sldId id="997" r:id="rId10"/>
    <p:sldId id="1013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5313" autoAdjust="0"/>
  </p:normalViewPr>
  <p:slideViewPr>
    <p:cSldViewPr snapToGrid="0">
      <p:cViewPr>
        <p:scale>
          <a:sx n="100" d="100"/>
          <a:sy n="100" d="100"/>
        </p:scale>
        <p:origin x="974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2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pPr lvl="1"/>
            <a:r>
              <a:rPr lang="zh-CN" altLang="en-US" dirty="0"/>
              <a:t>举例：已知数据服从高斯分布，且我们观测到以下数据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EC0E8A0-E3F8-0B4D-AD50-E99C0F7A2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1"/>
          <a:stretch/>
        </p:blipFill>
        <p:spPr>
          <a:xfrm>
            <a:off x="1514148" y="1886552"/>
            <a:ext cx="3881957" cy="2730926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5921D6C-AC17-E14A-9478-AC63DF70FFC7}"/>
              </a:ext>
            </a:extLst>
          </p:cNvPr>
          <p:cNvSpPr/>
          <p:nvPr/>
        </p:nvSpPr>
        <p:spPr>
          <a:xfrm>
            <a:off x="6197111" y="2045659"/>
            <a:ext cx="267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根据左侧给出的观测数据，你觉得哪个高斯分布函数比较合适呢？</a:t>
            </a:r>
            <a:endParaRPr lang="en-US" altLang="zh-CN" sz="1600" b="1" dirty="0">
              <a:solidFill>
                <a:srgbClr val="C00000"/>
              </a:solidFill>
              <a:latin typeface="Helvetica Neue" charset="0"/>
            </a:endParaRPr>
          </a:p>
          <a:p>
            <a:endParaRPr lang="en-US" altLang="zh-CN" sz="1600" b="1" dirty="0">
              <a:solidFill>
                <a:srgbClr val="C00000"/>
              </a:solidFill>
              <a:latin typeface="Helvetica Neue" charset="0"/>
            </a:endParaRP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1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2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3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4</a:t>
            </a:r>
            <a:endParaRPr lang="zh-CN" altLang="en-US" sz="1600" b="1" dirty="0">
              <a:solidFill>
                <a:srgbClr val="C00000"/>
              </a:solidFill>
              <a:latin typeface="Helvetica Neue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21FD63-8A3E-D449-8BCF-27241D067186}"/>
              </a:ext>
            </a:extLst>
          </p:cNvPr>
          <p:cNvSpPr/>
          <p:nvPr/>
        </p:nvSpPr>
        <p:spPr>
          <a:xfrm>
            <a:off x="7534311" y="1522439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6073541" y="3019124"/>
            <a:ext cx="1276059" cy="2919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基本思想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找到一组参数，使得已观测到样本集的联合概率最大化</a:t>
                </a:r>
                <a:endParaRPr lang="en-US" altLang="zh-CN" dirty="0"/>
              </a:p>
              <a:p>
                <a:r>
                  <a:rPr lang="zh-CN" altLang="en-US" dirty="0"/>
                  <a:t>似然函数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假设有样本集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服从高斯分布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假设样本抽样是独立的，那么我们同时抽到这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个样本的概率是抽到每个样本概率的乘积，也就是样本集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的联合概率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此联合概率即为似然函数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E45A78BC-1CE6-BB47-A75F-652C4518468F}"/>
                  </a:ext>
                </a:extLst>
              </p:cNvPr>
              <p:cNvSpPr txBox="1"/>
              <p:nvPr/>
            </p:nvSpPr>
            <p:spPr>
              <a:xfrm>
                <a:off x="1223324" y="3632849"/>
                <a:ext cx="246766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E45A78BC-1CE6-BB47-A75F-652C4518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24" y="3632849"/>
                <a:ext cx="2467663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/>
              <p:nvPr/>
            </p:nvSpPr>
            <p:spPr>
              <a:xfrm>
                <a:off x="5024615" y="3632849"/>
                <a:ext cx="284090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15" y="3632849"/>
                <a:ext cx="284090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11">
            <a:extLst>
              <a:ext uri="{FF2B5EF4-FFF2-40B4-BE49-F238E27FC236}">
                <a16:creationId xmlns:a16="http://schemas.microsoft.com/office/drawing/2014/main" id="{5E2C9D5A-40A2-E44A-ABDA-5A76C48D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62" y="390798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3CDE579-BD42-8B45-8609-CE0F8E745DF4}"/>
              </a:ext>
            </a:extLst>
          </p:cNvPr>
          <p:cNvSpPr txBox="1"/>
          <p:nvPr/>
        </p:nvSpPr>
        <p:spPr>
          <a:xfrm>
            <a:off x="3851699" y="425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对数形式</a:t>
            </a:r>
            <a:endParaRPr lang="en-US" dirty="0">
              <a:solidFill>
                <a:srgbClr val="0099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8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基本思想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找到一组参数，使得已观测到样本集的联合概率最大化</a:t>
                </a:r>
                <a:endParaRPr lang="en-US" altLang="zh-CN" dirty="0"/>
              </a:p>
              <a:p>
                <a:r>
                  <a:rPr lang="zh-CN" altLang="en-US" dirty="0"/>
                  <a:t>最大化似然函数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假设有样本集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服从高斯分布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请写出</a:t>
                </a:r>
                <a:r>
                  <a:rPr lang="en-US" altLang="zh-CN" dirty="0"/>
                  <a:t>1-D</a:t>
                </a:r>
                <a:r>
                  <a:rPr lang="zh-CN" altLang="en-US" dirty="0"/>
                  <a:t>高斯分布的最大似然函数</a:t>
                </a:r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/>
              <p:nvPr/>
            </p:nvSpPr>
            <p:spPr>
              <a:xfrm>
                <a:off x="1976616" y="2619565"/>
                <a:ext cx="37514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616" y="2619565"/>
                <a:ext cx="3751412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475209" y="3234033"/>
                <a:ext cx="2293705" cy="7091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09" y="3234033"/>
                <a:ext cx="2293705" cy="70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09557" y="4057537"/>
                <a:ext cx="421051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57" y="4057537"/>
                <a:ext cx="4210512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 rot="9124247">
            <a:off x="5892592" y="4166960"/>
            <a:ext cx="949036" cy="365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44810" y="1546605"/>
                <a:ext cx="2293705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0" y="1546605"/>
                <a:ext cx="2293705" cy="709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51291" y="1465131"/>
                <a:ext cx="421051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91" y="1465131"/>
                <a:ext cx="4210512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5976" y="2342720"/>
                <a:ext cx="5921141" cy="22506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对目标函数</a:t>
                </a: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求偏导数，令偏导数为</a:t>
                </a: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2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200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求偏导数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</m:nary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</m:d>
                      </m:e>
                    </m:nary>
                    <m:r>
                      <a:rPr lang="zh-CN" altLang="en-US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令其等于</a:t>
                </a:r>
                <a14:m>
                  <m:oMath xmlns:m="http://schemas.openxmlformats.org/officeDocument/2006/math">
                    <m:r>
                      <a:rPr lang="en-US" altLang="zh-CN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求偏导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sz="12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sz="1200" b="0" i="1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2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，令其等于</a:t>
                </a:r>
                <a14:m>
                  <m:oMath xmlns:m="http://schemas.openxmlformats.org/officeDocument/2006/math">
                    <m:r>
                      <a:rPr lang="en-US" altLang="zh-CN" sz="12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12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两边乘以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200" b="0" i="1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2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12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得到</m:t>
                    </m:r>
                    <m:sSup>
                      <m:sSup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6" y="2342720"/>
                <a:ext cx="5921141" cy="2250616"/>
              </a:xfrm>
              <a:prstGeom prst="rect">
                <a:avLst/>
              </a:prstGeom>
              <a:blipFill>
                <a:blip r:embed="rId4"/>
                <a:stretch>
                  <a:fillRect b="-158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04E3EFD0-7336-974E-8C20-239A71410AFC}"/>
                  </a:ext>
                </a:extLst>
              </p:cNvPr>
              <p:cNvSpPr/>
              <p:nvPr/>
            </p:nvSpPr>
            <p:spPr>
              <a:xfrm>
                <a:off x="6344810" y="2787650"/>
                <a:ext cx="2076858" cy="593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请推导极大似然估计的参数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04E3EFD0-7336-974E-8C20-239A7141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0" y="2787650"/>
                <a:ext cx="2076858" cy="593239"/>
              </a:xfrm>
              <a:prstGeom prst="rect">
                <a:avLst/>
              </a:prstGeom>
              <a:blipFill>
                <a:blip r:embed="rId5"/>
                <a:stretch>
                  <a:fillRect l="-1760" t="-3061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84E468-14A8-450E-AF40-EA200F54E71B}"/>
              </a:ext>
            </a:extLst>
          </p:cNvPr>
          <p:cNvSpPr/>
          <p:nvPr/>
        </p:nvSpPr>
        <p:spPr>
          <a:xfrm>
            <a:off x="2267164" y="2962382"/>
            <a:ext cx="1373312" cy="3904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3EF617-65DB-4682-A396-7BCE2F8364E0}"/>
              </a:ext>
            </a:extLst>
          </p:cNvPr>
          <p:cNvSpPr/>
          <p:nvPr/>
        </p:nvSpPr>
        <p:spPr>
          <a:xfrm>
            <a:off x="329507" y="4161034"/>
            <a:ext cx="2002727" cy="4323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混合高斯分布的极大似然估计</a:t>
                </a:r>
                <a:endParaRPr lang="en-US" altLang="zh-CN" dirty="0"/>
              </a:p>
              <a:p>
                <a:r>
                  <a:rPr kumimoji="1" lang="zh-CN" altLang="en-US" dirty="0"/>
                  <a:t>混合模型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对数似然函数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混合高斯分布的极大似然估计</a:t>
                </a:r>
                <a:endParaRPr lang="en-US" altLang="zh-CN" dirty="0"/>
              </a:p>
              <a:p>
                <a:r>
                  <a:rPr kumimoji="1" lang="zh-CN" altLang="en-US" dirty="0"/>
                  <a:t>对数似然函数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lang="zh-CN" altLang="en-US" dirty="0"/>
                  <a:t>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先处理第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项</a:t>
                </a:r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34976" y="2245017"/>
                <a:ext cx="4551824" cy="80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+…)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76" y="2245017"/>
                <a:ext cx="4551824" cy="805029"/>
              </a:xfrm>
              <a:prstGeom prst="rect">
                <a:avLst/>
              </a:prstGeom>
              <a:blipFill>
                <a:blip r:embed="rId3"/>
                <a:stretch>
                  <a:fillRect r="-13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7200" y="3107196"/>
                <a:ext cx="7281512" cy="84080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07196"/>
                <a:ext cx="7281512" cy="84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0831" y="4276518"/>
                <a:ext cx="7292637" cy="5891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+…=0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1" y="4276518"/>
                <a:ext cx="7292637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上弧形箭头 7"/>
          <p:cNvSpPr/>
          <p:nvPr/>
        </p:nvSpPr>
        <p:spPr>
          <a:xfrm>
            <a:off x="5888182" y="1436871"/>
            <a:ext cx="1302328" cy="498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2468099">
            <a:off x="7925438" y="3074204"/>
            <a:ext cx="287482" cy="46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321627" y="4005154"/>
            <a:ext cx="315191" cy="26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31AE28-33E9-43C6-ABEA-6A9D68724EF5}"/>
              </a:ext>
            </a:extLst>
          </p:cNvPr>
          <p:cNvSpPr/>
          <p:nvPr/>
        </p:nvSpPr>
        <p:spPr>
          <a:xfrm>
            <a:off x="7190510" y="146240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1CDA68-19C5-4728-B844-E9BFE2E8F68B}"/>
                  </a:ext>
                </a:extLst>
              </p:cNvPr>
              <p:cNvSpPr/>
              <p:nvPr/>
            </p:nvSpPr>
            <p:spPr>
              <a:xfrm>
                <a:off x="7673461" y="3502206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求导</a:t>
                </a:r>
                <a:endParaRPr lang="en-US" altLang="zh-CN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1CDA68-19C5-4728-B844-E9BFE2E8F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61" y="3502206"/>
                <a:ext cx="1141723" cy="369332"/>
              </a:xfrm>
              <a:prstGeom prst="rect">
                <a:avLst/>
              </a:prstGeom>
              <a:blipFill>
                <a:blip r:embed="rId6"/>
                <a:stretch>
                  <a:fillRect l="-4813" t="-15000" r="-4278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E2D7446E-FA0A-4A60-B63A-1C9D25195F99}"/>
              </a:ext>
            </a:extLst>
          </p:cNvPr>
          <p:cNvSpPr/>
          <p:nvPr/>
        </p:nvSpPr>
        <p:spPr>
          <a:xfrm>
            <a:off x="260278" y="3050046"/>
            <a:ext cx="1452081" cy="25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Log(x)</a:t>
            </a:r>
            <a:r>
              <a:rPr lang="zh-CN" altLang="en-US" sz="1100" dirty="0"/>
              <a:t>导数为</a:t>
            </a:r>
            <a:r>
              <a:rPr lang="en-US" altLang="zh-CN" sz="1100" dirty="0"/>
              <a:t>x</a:t>
            </a:r>
            <a:r>
              <a:rPr lang="zh-CN" altLang="en-US" sz="1100" dirty="0"/>
              <a:t>分之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073499-788A-47C3-913A-F8306941EB95}"/>
              </a:ext>
            </a:extLst>
          </p:cNvPr>
          <p:cNvSpPr/>
          <p:nvPr/>
        </p:nvSpPr>
        <p:spPr>
          <a:xfrm>
            <a:off x="8113069" y="42403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所有项</a:t>
            </a:r>
          </a:p>
        </p:txBody>
      </p:sp>
    </p:spTree>
    <p:extLst>
      <p:ext uri="{BB962C8B-B14F-4D97-AF65-F5344CB8AC3E}">
        <p14:creationId xmlns:p14="http://schemas.microsoft.com/office/powerpoint/2010/main" val="39218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410" y="1683696"/>
                <a:ext cx="7292637" cy="589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+…=0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0" y="1683696"/>
                <a:ext cx="7292637" cy="589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/>
              <p:nvPr/>
            </p:nvSpPr>
            <p:spPr>
              <a:xfrm>
                <a:off x="3366031" y="3320109"/>
                <a:ext cx="2044791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31" y="3320109"/>
                <a:ext cx="2044791" cy="520079"/>
              </a:xfrm>
              <a:prstGeom prst="rect">
                <a:avLst/>
              </a:prstGeom>
              <a:blipFill>
                <a:blip r:embed="rId3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/>
              <p:nvPr/>
            </p:nvSpPr>
            <p:spPr>
              <a:xfrm>
                <a:off x="3366217" y="3928005"/>
                <a:ext cx="2217402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17" y="3928005"/>
                <a:ext cx="2217402" cy="384464"/>
              </a:xfrm>
              <a:prstGeom prst="rect">
                <a:avLst/>
              </a:prstGeom>
              <a:blipFill>
                <a:blip r:embed="rId4"/>
                <a:stretch>
                  <a:fillRect l="-2198" t="-111111" r="-7143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900413" y="1620808"/>
            <a:ext cx="1488014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38470" y="2539465"/>
                <a:ext cx="566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0" y="2539465"/>
                <a:ext cx="566565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749167" y="1673464"/>
            <a:ext cx="1442493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42306" y="2605209"/>
                <a:ext cx="561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06" y="2605209"/>
                <a:ext cx="561244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5133474" y="1710644"/>
            <a:ext cx="1527099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71531" y="2629301"/>
                <a:ext cx="566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31" y="2629301"/>
                <a:ext cx="56656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893127" y="2992285"/>
            <a:ext cx="495300" cy="296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68736" y="2189018"/>
            <a:ext cx="2074719" cy="13092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40327" y="1995055"/>
            <a:ext cx="5108864" cy="26462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378"/>
            <a:ext cx="8229600" cy="498872"/>
          </a:xfrm>
        </p:spPr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71550"/>
                <a:ext cx="8229600" cy="3937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类似的方式求解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/>
                <a:endParaRPr kumimoji="1" lang="en-US" altLang="zh-CN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71550"/>
                <a:ext cx="8229600" cy="3937000"/>
              </a:xfrm>
              <a:prstGeom prst="rect">
                <a:avLst/>
              </a:prstGeom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2C9ADCC-2629-4540-8625-9AEE6D587252}"/>
                  </a:ext>
                </a:extLst>
              </p:cNvPr>
              <p:cNvSpPr/>
              <p:nvPr/>
            </p:nvSpPr>
            <p:spPr>
              <a:xfrm>
                <a:off x="795404" y="2300935"/>
                <a:ext cx="4040145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2C9ADCC-2629-4540-8625-9AEE6D587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4" y="2300935"/>
                <a:ext cx="4040145" cy="670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/>
              <p:nvPr/>
            </p:nvSpPr>
            <p:spPr>
              <a:xfrm>
                <a:off x="795404" y="3686144"/>
                <a:ext cx="2044791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4" y="3686144"/>
                <a:ext cx="2044791" cy="520079"/>
              </a:xfrm>
              <a:prstGeom prst="rect">
                <a:avLst/>
              </a:prstGeom>
              <a:blipFill>
                <a:blip r:embed="rId4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155AD510-47D1-024C-905D-4C9AD5516840}"/>
              </a:ext>
            </a:extLst>
          </p:cNvPr>
          <p:cNvCxnSpPr/>
          <p:nvPr/>
        </p:nvCxnSpPr>
        <p:spPr>
          <a:xfrm flipH="1">
            <a:off x="2335334" y="3044862"/>
            <a:ext cx="313509" cy="67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/>
              <p:nvPr/>
            </p:nvSpPr>
            <p:spPr>
              <a:xfrm>
                <a:off x="3198593" y="3797874"/>
                <a:ext cx="2217402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93" y="3797874"/>
                <a:ext cx="2217402" cy="384464"/>
              </a:xfrm>
              <a:prstGeom prst="rect">
                <a:avLst/>
              </a:prstGeom>
              <a:blipFill>
                <a:blip r:embed="rId5"/>
                <a:stretch>
                  <a:fillRect l="-2479" t="-111111" r="-7163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89EB69B2-0A73-3E49-A50B-C643793E0D06}"/>
              </a:ext>
            </a:extLst>
          </p:cNvPr>
          <p:cNvCxnSpPr>
            <a:cxnSpLocks/>
          </p:cNvCxnSpPr>
          <p:nvPr/>
        </p:nvCxnSpPr>
        <p:spPr>
          <a:xfrm>
            <a:off x="3198593" y="3044862"/>
            <a:ext cx="582364" cy="67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048D4793-DDF6-8346-A1FA-0709B66BE42A}"/>
                  </a:ext>
                </a:extLst>
              </p:cNvPr>
              <p:cNvSpPr/>
              <p:nvPr/>
            </p:nvSpPr>
            <p:spPr>
              <a:xfrm>
                <a:off x="6547333" y="2636026"/>
                <a:ext cx="105849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048D4793-DDF6-8346-A1FA-0709B66BE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33" y="2636026"/>
                <a:ext cx="1058495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5897078" y="3686144"/>
            <a:ext cx="2541069" cy="83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推导过程冗长，请参考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55D44-5540-4E55-8437-4839AF295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991" y="4655282"/>
            <a:ext cx="5572018" cy="4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535</Words>
  <Application>Microsoft Office PowerPoint</Application>
  <PresentationFormat>全屏显示(16:9)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Helvetica Neue</vt:lpstr>
      <vt:lpstr>等线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  <vt:lpstr>聚类：k-means、GMM</vt:lpstr>
      <vt:lpstr>聚类：k-means、GMM</vt:lpstr>
      <vt:lpstr>聚类：k-means、GMM</vt:lpstr>
      <vt:lpstr>聚类：k-means、GMM</vt:lpstr>
      <vt:lpstr>聚类：k-means、GMM</vt:lpstr>
      <vt:lpstr>聚类：k-means、GMM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536</cp:revision>
  <cp:lastPrinted>2020-04-10T09:33:45Z</cp:lastPrinted>
  <dcterms:created xsi:type="dcterms:W3CDTF">2015-01-23T04:02:45Z</dcterms:created>
  <dcterms:modified xsi:type="dcterms:W3CDTF">2022-02-14T04:24:40Z</dcterms:modified>
  <cp:category/>
  <cp:contentStatus>12sc.taobao.com</cp:contentStatus>
</cp:coreProperties>
</file>