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521" r:id="rId3"/>
    <p:sldId id="570" r:id="rId4"/>
    <p:sldId id="641" r:id="rId5"/>
    <p:sldId id="642" r:id="rId6"/>
    <p:sldId id="644" r:id="rId7"/>
    <p:sldId id="640" r:id="rId8"/>
    <p:sldId id="643" r:id="rId9"/>
    <p:sldId id="646" r:id="rId10"/>
    <p:sldId id="647" r:id="rId11"/>
    <p:sldId id="648" r:id="rId12"/>
    <p:sldId id="661" r:id="rId13"/>
    <p:sldId id="649" r:id="rId14"/>
    <p:sldId id="650" r:id="rId15"/>
    <p:sldId id="651" r:id="rId16"/>
    <p:sldId id="652" r:id="rId17"/>
    <p:sldId id="653" r:id="rId18"/>
    <p:sldId id="655" r:id="rId19"/>
    <p:sldId id="656" r:id="rId20"/>
    <p:sldId id="657" r:id="rId21"/>
    <p:sldId id="658" r:id="rId22"/>
    <p:sldId id="659" r:id="rId23"/>
    <p:sldId id="660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84258057-BA18-4BB0-BFE7-3AC053E65C75}"/>
              </a:ext>
            </a:extLst>
          </p:cNvPr>
          <p:cNvSpPr/>
          <p:nvPr/>
        </p:nvSpPr>
        <p:spPr>
          <a:xfrm>
            <a:off x="2636711" y="2850529"/>
            <a:ext cx="3535489" cy="2293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看一个构造的实例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159019-1588-4671-BAE1-C09EECBFC9FD}"/>
              </a:ext>
            </a:extLst>
          </p:cNvPr>
          <p:cNvSpPr/>
          <p:nvPr/>
        </p:nvSpPr>
        <p:spPr>
          <a:xfrm>
            <a:off x="330746" y="4216899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模型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4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4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737+0.737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0.737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1640E4-4B45-425E-B009-1DB361179F88}"/>
              </a:ext>
            </a:extLst>
          </p:cNvPr>
          <p:cNvSpPr/>
          <p:nvPr/>
        </p:nvSpPr>
        <p:spPr>
          <a:xfrm>
            <a:off x="4584138" y="4216899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模型</a:t>
            </a:r>
            <a:r>
              <a:rPr lang="en-US" altLang="zh-CN" sz="1200" dirty="0"/>
              <a:t>2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2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2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322</a:t>
            </a:r>
            <a:r>
              <a:rPr lang="zh-CN" altLang="en-US" sz="1200" dirty="0"/>
              <a:t>+0.</a:t>
            </a:r>
            <a:r>
              <a:rPr lang="en-US" altLang="zh-CN" sz="1200" dirty="0"/>
              <a:t>322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0.322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E16C5E-4D82-48FB-97B0-4D1612DD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24" y="3194221"/>
            <a:ext cx="4911865" cy="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en-US" altLang="zh-CN" dirty="0"/>
                  <a:t>N</a:t>
                </a:r>
                <a:r>
                  <a:rPr lang="zh-CN" altLang="en-US" dirty="0"/>
                  <a:t>为样本数量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zh-CN" dirty="0"/>
                  <a:t>为类别的数量；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为指示变量，如果样本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的类别和类别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相同，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，否则为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ic</a:t>
                </a:r>
                <a:r>
                  <a:rPr lang="zh-CN" altLang="zh-CN" dirty="0"/>
                  <a:t>表示对于样本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的预测概率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58911" y="3311281"/>
            <a:ext cx="4100362" cy="6545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针对前文的例子，算一算试试看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</a:rPr>
              <a:t>下页继续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-(0*log0.3 +0*log0.3+1*log0.4)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-(0*log0.3 +1*log0.4+0*log0.3)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-(1*log0.1 +0*log0.2+0*log0.7) = 3.322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L=(1.322+1.322+3.322)/3=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1.989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-(0*log0.1 +0*log0.2+1*log0.7)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-(0*log0.1 +1*log0.7+0*log0.2)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-(1*log0.3 +0*log0.4+0*log0.4) = 1.737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L=(0.515+0.515+1.737)/3=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0.922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  <a:blipFill>
                <a:blip r:embed="rId2"/>
                <a:stretch>
                  <a:fillRect l="-296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2992"/>
              </p:ext>
            </p:extLst>
          </p:nvPr>
        </p:nvGraphicFramePr>
        <p:xfrm>
          <a:off x="953342" y="4036785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77734"/>
              </p:ext>
            </p:extLst>
          </p:nvPr>
        </p:nvGraphicFramePr>
        <p:xfrm>
          <a:off x="4725576" y="4036785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50201" y="1181472"/>
            <a:ext cx="28843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交叉熵损失函数可以捕抓到模型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的预测效果的差异，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的预测效果要好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4489978-35FE-4419-8AA6-BF2D9AB19779}"/>
              </a:ext>
            </a:extLst>
          </p:cNvPr>
          <p:cNvSpPr/>
          <p:nvPr/>
        </p:nvSpPr>
        <p:spPr>
          <a:xfrm>
            <a:off x="6281057" y="2024743"/>
            <a:ext cx="1335460" cy="1709057"/>
          </a:xfrm>
          <a:custGeom>
            <a:avLst/>
            <a:gdLst>
              <a:gd name="connsiteX0" fmla="*/ 0 w 1335460"/>
              <a:gd name="connsiteY0" fmla="*/ 1709057 h 1709057"/>
              <a:gd name="connsiteX1" fmla="*/ 1128486 w 1335460"/>
              <a:gd name="connsiteY1" fmla="*/ 976086 h 1709057"/>
              <a:gd name="connsiteX2" fmla="*/ 1331686 w 1335460"/>
              <a:gd name="connsiteY2" fmla="*/ 0 h 17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460" h="1709057">
                <a:moveTo>
                  <a:pt x="0" y="1709057"/>
                </a:moveTo>
                <a:cubicBezTo>
                  <a:pt x="453269" y="1484993"/>
                  <a:pt x="906538" y="1260929"/>
                  <a:pt x="1128486" y="976086"/>
                </a:cubicBezTo>
                <a:cubicBezTo>
                  <a:pt x="1350434" y="691243"/>
                  <a:pt x="1341060" y="345621"/>
                  <a:pt x="1331686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交叉熵的应用</a:t>
            </a:r>
            <a:endParaRPr kumimoji="1" lang="en-US" altLang="zh-CN" dirty="0"/>
          </a:p>
          <a:p>
            <a:pPr lvl="1"/>
            <a:r>
              <a:rPr lang="zh-CN" altLang="zh-CN" dirty="0"/>
              <a:t>交叉熵损失函数经常用于分类问题中，特别是在神经网络做分类问题时，经常使用交叉熵作为损失函数</a:t>
            </a:r>
          </a:p>
          <a:p>
            <a:pPr lvl="1"/>
            <a:r>
              <a:rPr lang="zh-CN" altLang="zh-CN" dirty="0"/>
              <a:t>此外，由于交叉熵涉及到计算每个类别的概率，所以交叉熵一般都和</a:t>
            </a:r>
            <a:r>
              <a:rPr lang="en-US" altLang="zh-CN" dirty="0"/>
              <a:t>sigmoid(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Softmax</a:t>
            </a:r>
            <a:r>
              <a:rPr lang="en-US" altLang="zh-CN" dirty="0"/>
              <a:t>)</a:t>
            </a:r>
            <a:r>
              <a:rPr lang="zh-CN" altLang="zh-CN" dirty="0"/>
              <a:t>函数一起出现</a:t>
            </a:r>
            <a:endParaRPr kumimoji="1" lang="en-US" altLang="zh-CN" dirty="0"/>
          </a:p>
        </p:txBody>
      </p:sp>
      <p:pic>
        <p:nvPicPr>
          <p:cNvPr id="6146" name="Picture 2" descr="https://cdn-images-1.medium.com/max/718/1*gctBX5YHUUpBEK3MWD6r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04" y="2577648"/>
            <a:ext cx="68389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562600" y="2545773"/>
            <a:ext cx="966355" cy="20158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6823363" y="4530437"/>
            <a:ext cx="1917865" cy="502228"/>
          </a:xfrm>
          <a:prstGeom prst="wedgeEllipseCallout">
            <a:avLst>
              <a:gd name="adj1" fmla="val -63212"/>
              <a:gd name="adj2" fmla="val -980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规范化，总和为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信息量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一个事件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的信息量，可以用公式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进行计算</a:t>
                </a:r>
              </a:p>
              <a:p>
                <a:pPr lvl="1"/>
                <a:r>
                  <a:rPr lang="zh-CN" altLang="zh-CN" dirty="0"/>
                  <a:t>这个公式表达的意思是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一个事件发生的概率越大，那么信息量就越小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如果事件发生的概率是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，即事件</a:t>
                </a:r>
                <a:r>
                  <a:rPr lang="en-US" altLang="zh-CN" dirty="0"/>
                  <a:t>100%</a:t>
                </a:r>
                <a:r>
                  <a:rPr lang="zh-CN" altLang="zh-CN" dirty="0"/>
                  <a:t>发生，那么信息量为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A Gentle Introduction to Information Entr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94" y="2913907"/>
            <a:ext cx="2499672" cy="187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熵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熵是对信息量求期望值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平均值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，计算公式为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假设有一个考生参加了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次考试，有</a:t>
                </a:r>
                <a:r>
                  <a:rPr lang="en-US" altLang="zh-CN" dirty="0"/>
                  <a:t>9</a:t>
                </a:r>
                <a:r>
                  <a:rPr lang="zh-CN" altLang="zh-CN" dirty="0"/>
                  <a:t>次不及格，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次及格，</a:t>
                </a:r>
                <a:r>
                  <a:rPr lang="en-US" altLang="zh-CN" dirty="0"/>
                  <a:t>x=A</a:t>
                </a:r>
                <a:r>
                  <a:rPr lang="zh-CN" altLang="zh-CN" dirty="0"/>
                  <a:t>表示及格事件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那么这个事件的熵，通过上述公式进行计算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0.9+0.1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=0.469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注意这里的</a:t>
                </a:r>
                <a:r>
                  <a:rPr lang="en-US" altLang="zh-CN" dirty="0"/>
                  <a:t>log</a:t>
                </a:r>
                <a:r>
                  <a:rPr lang="zh-CN" altLang="zh-CN" dirty="0"/>
                  <a:t>是以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作为底数的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102040"/>
                  </p:ext>
                </p:extLst>
              </p:nvPr>
            </p:nvGraphicFramePr>
            <p:xfrm>
              <a:off x="416166" y="3757930"/>
              <a:ext cx="48970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63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P(x2)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102040"/>
                  </p:ext>
                </p:extLst>
              </p:nvPr>
            </p:nvGraphicFramePr>
            <p:xfrm>
              <a:off x="416166" y="3757930"/>
              <a:ext cx="48970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63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P(x2)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98" t="-208197" r="-2019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498" t="-208197" r="-1019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36578"/>
              </p:ext>
            </p:extLst>
          </p:nvPr>
        </p:nvGraphicFramePr>
        <p:xfrm>
          <a:off x="6293428" y="3511551"/>
          <a:ext cx="22825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45">
                  <a:extLst>
                    <a:ext uri="{9D8B030D-6E8A-4147-A177-3AD203B41FA5}">
                      <a16:colId xmlns:a16="http://schemas.microsoft.com/office/drawing/2014/main" val="3817515802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511212705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33615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2647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696509" y="1230230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期望值</a:t>
            </a:r>
            <a:r>
              <a:rPr lang="zh-CN" altLang="en-US" dirty="0"/>
              <a:t>就是平均值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398818" y="1219790"/>
            <a:ext cx="2362200" cy="421974"/>
          </a:xfrm>
          <a:custGeom>
            <a:avLst/>
            <a:gdLst>
              <a:gd name="connsiteX0" fmla="*/ 0 w 2362200"/>
              <a:gd name="connsiteY0" fmla="*/ 421974 h 421974"/>
              <a:gd name="connsiteX1" fmla="*/ 1569027 w 2362200"/>
              <a:gd name="connsiteY1" fmla="*/ 20192 h 421974"/>
              <a:gd name="connsiteX2" fmla="*/ 2362200 w 2362200"/>
              <a:gd name="connsiteY2" fmla="*/ 96392 h 4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421974">
                <a:moveTo>
                  <a:pt x="0" y="421974"/>
                </a:moveTo>
                <a:cubicBezTo>
                  <a:pt x="587663" y="248215"/>
                  <a:pt x="1175327" y="74456"/>
                  <a:pt x="1569027" y="20192"/>
                </a:cubicBezTo>
                <a:cubicBezTo>
                  <a:pt x="1962727" y="-34072"/>
                  <a:pt x="2162463" y="31160"/>
                  <a:pt x="2362200" y="9639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510155" y="1478973"/>
            <a:ext cx="458858" cy="1950027"/>
          </a:xfrm>
          <a:custGeom>
            <a:avLst/>
            <a:gdLst>
              <a:gd name="connsiteX0" fmla="*/ 204354 w 458858"/>
              <a:gd name="connsiteY0" fmla="*/ 0 h 1950027"/>
              <a:gd name="connsiteX1" fmla="*/ 453736 w 458858"/>
              <a:gd name="connsiteY1" fmla="*/ 762000 h 1950027"/>
              <a:gd name="connsiteX2" fmla="*/ 0 w 458858"/>
              <a:gd name="connsiteY2" fmla="*/ 1950027 h 195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858" h="1950027">
                <a:moveTo>
                  <a:pt x="204354" y="0"/>
                </a:moveTo>
                <a:cubicBezTo>
                  <a:pt x="346074" y="218498"/>
                  <a:pt x="487795" y="436996"/>
                  <a:pt x="453736" y="762000"/>
                </a:cubicBezTo>
                <a:cubicBezTo>
                  <a:pt x="419677" y="1087004"/>
                  <a:pt x="209838" y="1518515"/>
                  <a:pt x="0" y="195002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5316682" y="4128655"/>
            <a:ext cx="938645" cy="228600"/>
          </a:xfrm>
          <a:custGeom>
            <a:avLst/>
            <a:gdLst>
              <a:gd name="connsiteX0" fmla="*/ 938645 w 938645"/>
              <a:gd name="connsiteY0" fmla="*/ 0 h 228600"/>
              <a:gd name="connsiteX1" fmla="*/ 0 w 938645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645" h="228600">
                <a:moveTo>
                  <a:pt x="938645" y="0"/>
                </a:moveTo>
                <a:lnTo>
                  <a:pt x="0" y="228600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3654" y="-14200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83855" y="4654035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按列乘，按行累加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FD26ACA-D95C-4F43-B725-2E81D51EA453}"/>
              </a:ext>
            </a:extLst>
          </p:cNvPr>
          <p:cNvSpPr/>
          <p:nvPr/>
        </p:nvSpPr>
        <p:spPr>
          <a:xfrm>
            <a:off x="85405" y="2028371"/>
            <a:ext cx="1297081" cy="1926772"/>
          </a:xfrm>
          <a:custGeom>
            <a:avLst/>
            <a:gdLst>
              <a:gd name="connsiteX0" fmla="*/ 197624 w 1297081"/>
              <a:gd name="connsiteY0" fmla="*/ 1926772 h 1926772"/>
              <a:gd name="connsiteX1" fmla="*/ 85138 w 1297081"/>
              <a:gd name="connsiteY1" fmla="*/ 515258 h 1926772"/>
              <a:gd name="connsiteX2" fmla="*/ 1297081 w 1297081"/>
              <a:gd name="connsiteY2" fmla="*/ 0 h 192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081" h="1926772">
                <a:moveTo>
                  <a:pt x="197624" y="1926772"/>
                </a:moveTo>
                <a:cubicBezTo>
                  <a:pt x="49759" y="1381579"/>
                  <a:pt x="-98105" y="836387"/>
                  <a:pt x="85138" y="515258"/>
                </a:cubicBezTo>
                <a:cubicBezTo>
                  <a:pt x="268381" y="194129"/>
                  <a:pt x="782731" y="97064"/>
                  <a:pt x="1297081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分类模型的预测效果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分类错误率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交叉熵损失函数的提出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二值分类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多类别分类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交叉熵的应用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信息熵、交叉熵、和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散度的关系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交叉熵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假设有两个分布，那么它们在给定样本集上的交叉熵</a:t>
                </a:r>
                <a:r>
                  <a:rPr lang="en-US" altLang="zh-CN" dirty="0"/>
                  <a:t>(Cross Entropy)</a:t>
                </a:r>
                <a:r>
                  <a:rPr lang="zh-CN" altLang="zh-CN" dirty="0"/>
                  <a:t>定义如下：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CrossEntropy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59907"/>
              </p:ext>
            </p:extLst>
          </p:nvPr>
        </p:nvGraphicFramePr>
        <p:xfrm>
          <a:off x="1524000" y="33452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855391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7823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4835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114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7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6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09902" y="4437265"/>
            <a:ext cx="45448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KL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散度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ea typeface="Times New Roman" panose="02020603050405020304" pitchFamily="18" charset="0"/>
              </a:rPr>
              <a:t>-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0000" y="2884371"/>
            <a:ext cx="732055" cy="4074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59806" y="2906829"/>
            <a:ext cx="1963554" cy="346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628900" y="3920836"/>
            <a:ext cx="602673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看看一个简单的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散度的例子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假设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分别为离散的分布。具体为</a:t>
                </a:r>
                <a:r>
                  <a:rPr lang="en-US" altLang="zh-CN" dirty="0"/>
                  <a:t>P{ x1:0.75, x2: 0.25}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Q{ x1:0.50, x2: 0.50}</a:t>
                </a:r>
                <a:r>
                  <a:rPr lang="zh-CN" altLang="zh-CN" dirty="0"/>
                  <a:t>。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1887</m:t>
                    </m:r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0.2075</m:t>
                    </m:r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可以看到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分类模型的预测效果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altLang="zh-CN" dirty="0"/>
          </a:p>
          <a:p>
            <a:pPr lvl="2"/>
            <a:r>
              <a:rPr lang="zh-CN" altLang="zh-CN" dirty="0"/>
              <a:t>假设我们当前有两个</a:t>
            </a:r>
            <a:r>
              <a:rPr lang="zh-CN" altLang="en-US" dirty="0"/>
              <a:t>逻辑斯蒂</a:t>
            </a:r>
            <a:r>
              <a:rPr lang="zh-CN" altLang="zh-CN" dirty="0"/>
              <a:t>回归模型</a:t>
            </a:r>
            <a:r>
              <a:rPr lang="en-US" altLang="zh-CN" dirty="0"/>
              <a:t>(</a:t>
            </a:r>
            <a:r>
              <a:rPr lang="zh-CN" altLang="zh-CN" dirty="0"/>
              <a:t>两个模型的参数不同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这两个模型都是通过</a:t>
            </a:r>
            <a:r>
              <a:rPr lang="en-US" altLang="zh-CN" dirty="0"/>
              <a:t>sigmoid</a:t>
            </a:r>
            <a:r>
              <a:rPr lang="zh-CN" altLang="zh-CN" dirty="0"/>
              <a:t>函数的方式，得到对于每个预测结果的概率值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832734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75395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85723"/>
              </p:ext>
            </p:extLst>
          </p:nvPr>
        </p:nvGraphicFramePr>
        <p:xfrm>
          <a:off x="1524133" y="3121055"/>
          <a:ext cx="5267960" cy="1131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Targets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0.3 0.3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600" kern="100" dirty="0">
                          <a:effectLst/>
                        </a:rPr>
                        <a:t>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7173" y="4349563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可见，模型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以非常微弱的优势判断正确；对于样本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的判断则彻底错误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0756" y="4279021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可见，模型</a:t>
            </a:r>
            <a:r>
              <a:rPr lang="en-US" altLang="zh-CN" dirty="0"/>
              <a:t>2</a:t>
            </a:r>
            <a:r>
              <a:rPr lang="zh-CN" altLang="zh-CN" dirty="0"/>
              <a:t>对于样本</a:t>
            </a:r>
            <a:r>
              <a:rPr lang="en-US" altLang="zh-CN" dirty="0"/>
              <a:t>1</a:t>
            </a:r>
            <a:r>
              <a:rPr lang="zh-CN" altLang="zh-CN" dirty="0"/>
              <a:t>和样本</a:t>
            </a:r>
            <a:r>
              <a:rPr lang="en-US" altLang="zh-CN" dirty="0"/>
              <a:t>2</a:t>
            </a:r>
            <a:r>
              <a:rPr lang="zh-CN" altLang="zh-CN" dirty="0"/>
              <a:t>判断相当准确；对于样本</a:t>
            </a:r>
            <a:r>
              <a:rPr lang="en-US" altLang="zh-CN" dirty="0"/>
              <a:t>3</a:t>
            </a:r>
            <a:r>
              <a:rPr lang="zh-CN" altLang="zh-CN" dirty="0"/>
              <a:t>判断错误，但是相对于模型</a:t>
            </a:r>
            <a:r>
              <a:rPr lang="en-US" altLang="zh-CN" dirty="0"/>
              <a:t>1</a:t>
            </a:r>
            <a:r>
              <a:rPr lang="zh-CN" altLang="zh-CN" dirty="0"/>
              <a:t>来说好一点，对于实际值来说没有错得太离谱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91123"/>
              </p:ext>
            </p:extLst>
          </p:nvPr>
        </p:nvGraphicFramePr>
        <p:xfrm>
          <a:off x="1790432" y="3120106"/>
          <a:ext cx="526796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b="1" dirty="0"/>
              <a:t>回顾分类错误率</a:t>
            </a:r>
            <a:r>
              <a:rPr lang="en-US" altLang="zh-CN" b="1" dirty="0"/>
              <a:t>Classification Error</a:t>
            </a:r>
            <a:endParaRPr lang="zh-CN" altLang="zh-CN" dirty="0"/>
          </a:p>
          <a:p>
            <a:pPr lvl="1" algn="just"/>
            <a:r>
              <a:rPr lang="zh-CN" altLang="zh-CN" dirty="0"/>
              <a:t>分类错误率的定义为</a:t>
            </a:r>
            <a:r>
              <a:rPr lang="en-US" altLang="zh-CN" dirty="0"/>
              <a:t>Classification Error = (count of error items)/(count of all items)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2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和模型</a:t>
            </a:r>
            <a:r>
              <a:rPr lang="en-US" altLang="zh-CN" dirty="0"/>
              <a:t>2</a:t>
            </a:r>
            <a:r>
              <a:rPr lang="zh-CN" altLang="zh-CN" dirty="0"/>
              <a:t>的分类错误率是一样的，看不出差别来</a:t>
            </a:r>
            <a:endParaRPr lang="en-US" altLang="zh-CN" dirty="0"/>
          </a:p>
          <a:p>
            <a:pPr lvl="1" algn="just"/>
            <a:endParaRPr kumimoji="1" lang="en-US" altLang="zh-CN" dirty="0"/>
          </a:p>
          <a:p>
            <a:pPr lvl="1" algn="just"/>
            <a:r>
              <a:rPr lang="zh-CN" altLang="zh-CN" dirty="0"/>
              <a:t>而通过上述分析，我们知道两者是有较大的差别的</a:t>
            </a:r>
            <a:endParaRPr kumimoji="1"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20349"/>
              </p:ext>
            </p:extLst>
          </p:nvPr>
        </p:nvGraphicFramePr>
        <p:xfrm>
          <a:off x="1074955" y="3693909"/>
          <a:ext cx="3497045" cy="948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100(</a:t>
                      </a:r>
                      <a:r>
                        <a:rPr lang="zh-CN" sz="1200" kern="100">
                          <a:effectLst/>
                        </a:rPr>
                        <a:t>其他党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20512"/>
              </p:ext>
            </p:extLst>
          </p:nvPr>
        </p:nvGraphicFramePr>
        <p:xfrm>
          <a:off x="4795855" y="3693909"/>
          <a:ext cx="366709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99722" y="1737371"/>
            <a:ext cx="246888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虽然都是预测错了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个样本，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但是相对来说模型</a:t>
            </a:r>
            <a:r>
              <a:rPr lang="en-US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表现得更好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，损失函数值照理来说应该更小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所以把分类错误率作为损失函数不合适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b="1" dirty="0"/>
                  <a:t>回顾均方误差</a:t>
                </a:r>
                <a:r>
                  <a:rPr lang="en-US" altLang="zh-CN" b="1" dirty="0"/>
                  <a:t>(Mean Squared Error)</a:t>
                </a:r>
                <a:endParaRPr lang="zh-CN" altLang="zh-CN" dirty="0"/>
              </a:p>
              <a:p>
                <a:pPr lvl="1"/>
                <a:r>
                  <a:rPr lang="zh-CN" altLang="zh-CN" sz="1700" dirty="0"/>
                  <a:t>均方误差的公式为</a:t>
                </a:r>
                <a:r>
                  <a:rPr lang="en-US" altLang="zh-CN" sz="1700" dirty="0"/>
                  <a:t>MSE=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1700" dirty="0"/>
              </a:p>
              <a:p>
                <a:pPr lvl="1"/>
                <a:r>
                  <a:rPr lang="zh-CN" altLang="zh-CN" sz="1700" dirty="0"/>
                  <a:t>模型</a:t>
                </a:r>
                <a:r>
                  <a:rPr lang="en-US" altLang="zh-CN" sz="1700" dirty="0"/>
                  <a:t>1</a:t>
                </a:r>
                <a:r>
                  <a:rPr lang="zh-CN" altLang="zh-CN" sz="1700" dirty="0"/>
                  <a:t>的均方误差计算如下：</a:t>
                </a:r>
              </a:p>
              <a:p>
                <a:pPr lvl="2"/>
                <a:r>
                  <a:rPr lang="en-US" altLang="zh-CN" sz="1700" dirty="0"/>
                  <a:t>Sample 1 loss = 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(0.3-0)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(0.1-1)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1.34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(0.54+0.54+1.34)/3=0.807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同理，对于模型</a:t>
                </a:r>
                <a:r>
                  <a:rPr lang="en-US" altLang="zh-CN" sz="1700" dirty="0"/>
                  <a:t>2</a:t>
                </a:r>
                <a:r>
                  <a:rPr lang="zh-CN" altLang="zh-CN" sz="1700" dirty="0"/>
                  <a:t>，其均方误差计算如下：</a:t>
                </a:r>
              </a:p>
              <a:p>
                <a:pPr lvl="2"/>
                <a:r>
                  <a:rPr lang="en-US" altLang="zh-CN" sz="1700" dirty="0"/>
                  <a:t>Sample 1 loss = (0.1-0)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(0.1-0)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(0.3-1)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0.74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(0.14+0.14+0.74)/3=0.34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可以看出，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的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MSE loss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优于模型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1</a:t>
                </a:r>
              </a:p>
              <a:p>
                <a:pPr lvl="1"/>
                <a:r>
                  <a:rPr lang="zh-CN" altLang="zh-CN" sz="1700" dirty="0"/>
                  <a:t>可以</a:t>
                </a:r>
                <a:r>
                  <a:rPr lang="en-US" altLang="zh-CN" sz="1700" dirty="0"/>
                  <a:t>MSE</a:t>
                </a:r>
                <a:r>
                  <a:rPr lang="zh-CN" altLang="zh-CN" sz="1700" dirty="0"/>
                  <a:t>作为损失函数</a:t>
                </a:r>
                <a:endParaRPr kumimoji="1" lang="en-US" altLang="zh-CN" sz="17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  <a:blipFill>
                <a:blip r:embed="rId2"/>
                <a:stretch>
                  <a:fillRect l="-370" t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03320"/>
              </p:ext>
            </p:extLst>
          </p:nvPr>
        </p:nvGraphicFramePr>
        <p:xfrm>
          <a:off x="938827" y="4128451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25274"/>
              </p:ext>
            </p:extLst>
          </p:nvPr>
        </p:nvGraphicFramePr>
        <p:xfrm>
          <a:off x="4711061" y="4128451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45948" y="351101"/>
            <a:ext cx="240333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逻辑斯蒂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回归配合</a:t>
            </a:r>
            <a:r>
              <a:rPr lang="en-US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损失函数，采用梯度下降法进行学习的时候，刚开始</a:t>
            </a:r>
            <a:r>
              <a:rPr lang="zh-CN" altLang="zh-CN" sz="135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训练时会出现学习速率非常慢的情况</a:t>
            </a:r>
            <a:endParaRPr lang="zh-CN" altLang="zh-CN" sz="135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3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对于分类问题来讲，分类错误率和均方误差都不是好的损失函数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交叉熵</a:t>
            </a:r>
            <a:endParaRPr lang="en-US" altLang="zh-CN" dirty="0"/>
          </a:p>
          <a:p>
            <a:pPr lvl="1"/>
            <a:r>
              <a:rPr kumimoji="1" lang="zh-CN" altLang="en-US" dirty="0"/>
              <a:t>一般地，</a:t>
            </a:r>
            <a:r>
              <a:rPr lang="zh-CN" altLang="zh-CN" dirty="0"/>
              <a:t>在线性回归问题中，使用</a:t>
            </a:r>
            <a:r>
              <a:rPr lang="en-US" altLang="zh-CN" dirty="0"/>
              <a:t>MSE(Mean Squared Error)</a:t>
            </a:r>
            <a:r>
              <a:rPr lang="zh-CN" altLang="zh-CN" dirty="0"/>
              <a:t>作为</a:t>
            </a:r>
            <a:r>
              <a:rPr lang="en-US" altLang="zh-CN" dirty="0"/>
              <a:t>loss</a:t>
            </a:r>
            <a:r>
              <a:rPr lang="zh-CN" altLang="zh-CN" dirty="0"/>
              <a:t>函数</a:t>
            </a:r>
            <a:r>
              <a:rPr lang="zh-CN" altLang="en-US" dirty="0"/>
              <a:t>；</a:t>
            </a:r>
            <a:r>
              <a:rPr lang="zh-CN" altLang="zh-CN" dirty="0">
                <a:solidFill>
                  <a:srgbClr val="C00000"/>
                </a:solidFill>
              </a:rPr>
              <a:t>而在分类问题中常常使用交叉熵作为</a:t>
            </a:r>
            <a:r>
              <a:rPr lang="en-US" altLang="zh-CN" dirty="0">
                <a:solidFill>
                  <a:srgbClr val="C00000"/>
                </a:solidFill>
              </a:rPr>
              <a:t>loss</a:t>
            </a:r>
            <a:r>
              <a:rPr lang="zh-CN" altLang="zh-CN" dirty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交叉熵能够衡量同一个随机变量的</a:t>
            </a:r>
            <a:r>
              <a:rPr lang="zh-CN" altLang="zh-CN" dirty="0">
                <a:solidFill>
                  <a:srgbClr val="C00000"/>
                </a:solidFill>
              </a:rPr>
              <a:t>两个不同概率分布的差异程度</a:t>
            </a:r>
            <a:r>
              <a:rPr lang="zh-CN" altLang="zh-CN" dirty="0"/>
              <a:t>，在机器学习中一般表示为真实概率分布与预测概率分布之间的差异</a:t>
            </a:r>
            <a:endParaRPr lang="en-US" altLang="zh-CN" dirty="0"/>
          </a:p>
          <a:p>
            <a:pPr lvl="2"/>
            <a:r>
              <a:rPr lang="zh-CN" altLang="zh-CN" dirty="0"/>
              <a:t>交叉熵的值越小，模型预测效果就越好</a:t>
            </a:r>
            <a:endParaRPr lang="en-US" altLang="zh-CN" dirty="0"/>
          </a:p>
          <a:p>
            <a:pPr lvl="1"/>
            <a:r>
              <a:rPr kumimoji="1" lang="zh-CN" altLang="en-US" dirty="0"/>
              <a:t>看个例子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93778"/>
              </p:ext>
            </p:extLst>
          </p:nvPr>
        </p:nvGraphicFramePr>
        <p:xfrm>
          <a:off x="2616468" y="2819610"/>
          <a:ext cx="5613132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283">
                  <a:extLst>
                    <a:ext uri="{9D8B030D-6E8A-4147-A177-3AD203B41FA5}">
                      <a16:colId xmlns:a16="http://schemas.microsoft.com/office/drawing/2014/main" val="2781265084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957958787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3510204433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66025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*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猫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狗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43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Label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64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Pred</a:t>
                      </a:r>
                      <a:r>
                        <a:rPr lang="en-US" altLang="zh-CN" sz="1100" kern="100" dirty="0">
                          <a:effectLst/>
                        </a:rPr>
                        <a:t>ict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0.1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4877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48551" y="3422639"/>
            <a:ext cx="5510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Loss 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log(0.2)+1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log(0.7)+0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log(0.1))=0.515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268" y="4037910"/>
            <a:ext cx="75943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在分类问题中常常与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一起使用，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将输出的结果进行处理，使其多个分类的预测值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的和为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，再通过交叉熵来计算损失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1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1990</Words>
  <Application>Microsoft Office PowerPoint</Application>
  <PresentationFormat>全屏显示(16:9)</PresentationFormat>
  <Paragraphs>309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MS Gothic</vt:lpstr>
      <vt:lpstr>等线</vt:lpstr>
      <vt:lpstr>宋体</vt:lpstr>
      <vt:lpstr>微软雅黑</vt:lpstr>
      <vt:lpstr>Arial</vt:lpstr>
      <vt:lpstr>Calibri</vt:lpstr>
      <vt:lpstr>Cambria Math</vt:lpstr>
      <vt:lpstr>Mangal</vt:lpstr>
      <vt:lpstr>Times New Roman</vt:lpstr>
      <vt:lpstr>清风素材 https://12sc.taobao.com/</vt:lpstr>
      <vt:lpstr>PowerPoint 演示文稿</vt:lpstr>
      <vt:lpstr>PowerPoint 演示文稿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387</cp:revision>
  <cp:lastPrinted>2020-03-27T09:34:47Z</cp:lastPrinted>
  <dcterms:created xsi:type="dcterms:W3CDTF">2015-01-23T04:02:45Z</dcterms:created>
  <dcterms:modified xsi:type="dcterms:W3CDTF">2022-04-05T08:33:10Z</dcterms:modified>
  <cp:category/>
  <cp:contentStatus>12sc.taobao.com</cp:contentStatus>
</cp:coreProperties>
</file>