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1" r:id="rId2"/>
    <p:sldId id="521" r:id="rId3"/>
    <p:sldId id="570" r:id="rId4"/>
    <p:sldId id="640" r:id="rId5"/>
    <p:sldId id="642" r:id="rId6"/>
    <p:sldId id="641" r:id="rId7"/>
    <p:sldId id="643" r:id="rId8"/>
    <p:sldId id="645" r:id="rId9"/>
    <p:sldId id="644" r:id="rId10"/>
    <p:sldId id="647" r:id="rId11"/>
    <p:sldId id="649" r:id="rId12"/>
    <p:sldId id="650" r:id="rId13"/>
    <p:sldId id="651" r:id="rId14"/>
    <p:sldId id="654" r:id="rId15"/>
    <p:sldId id="655" r:id="rId16"/>
    <p:sldId id="652" r:id="rId17"/>
    <p:sldId id="657" r:id="rId18"/>
    <p:sldId id="658" r:id="rId19"/>
    <p:sldId id="659" r:id="rId20"/>
    <p:sldId id="660" r:id="rId21"/>
    <p:sldId id="664" r:id="rId22"/>
    <p:sldId id="690" r:id="rId23"/>
    <p:sldId id="665" r:id="rId24"/>
    <p:sldId id="667" r:id="rId25"/>
    <p:sldId id="680" r:id="rId26"/>
    <p:sldId id="669" r:id="rId27"/>
    <p:sldId id="670" r:id="rId28"/>
    <p:sldId id="673" r:id="rId29"/>
    <p:sldId id="674" r:id="rId30"/>
    <p:sldId id="676" r:id="rId31"/>
    <p:sldId id="675" r:id="rId32"/>
    <p:sldId id="677" r:id="rId33"/>
    <p:sldId id="688" r:id="rId34"/>
    <p:sldId id="679" r:id="rId35"/>
    <p:sldId id="683" r:id="rId36"/>
    <p:sldId id="684" r:id="rId37"/>
    <p:sldId id="686" r:id="rId38"/>
    <p:sldId id="687" r:id="rId39"/>
  </p:sldIdLst>
  <p:sldSz cx="9144000" cy="5143500" type="screen16x9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>
        <p:scale>
          <a:sx n="100" d="100"/>
          <a:sy n="100" d="100"/>
        </p:scale>
        <p:origin x="930" y="1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653564309@qq.com" TargetMode="External"/><Relationship Id="rId7" Type="http://schemas.openxmlformats.org/officeDocument/2006/relationships/image" Target="../media/image17.jpeg"/><Relationship Id="rId2" Type="http://schemas.openxmlformats.org/officeDocument/2006/relationships/hyperlink" Target="mailto:34sdg4gfwr4@ruc.edu.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34gdggfdgrtyhyr@163.com" TargetMode="External"/><Relationship Id="rId5" Type="http://schemas.openxmlformats.org/officeDocument/2006/relationships/hyperlink" Target="mailto:chigua@sina.cn" TargetMode="External"/><Relationship Id="rId4" Type="http://schemas.openxmlformats.org/officeDocument/2006/relationships/hyperlink" Target="mailto:hehehe@gmail.co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extester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hyperlink" Target="https://www.regextester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qui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mailto:Sfw$$$dfgdg@126.com" TargetMode="External"/><Relationship Id="rId13" Type="http://schemas.openxmlformats.org/officeDocument/2006/relationships/image" Target="../media/image41.png"/><Relationship Id="rId3" Type="http://schemas.openxmlformats.org/officeDocument/2006/relationships/hyperlink" Target="mailto:34sdg4gfwr4@ruc.edu.cn" TargetMode="External"/><Relationship Id="rId7" Type="http://schemas.openxmlformats.org/officeDocument/2006/relationships/hyperlink" Target="mailto:hehehe@gmail.com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rer.fsew@sdcs.com" TargetMode="External"/><Relationship Id="rId11" Type="http://schemas.openxmlformats.org/officeDocument/2006/relationships/hyperlink" Target="mailto:34gdggfdgrtyhyr@163.com" TargetMode="External"/><Relationship Id="rId5" Type="http://schemas.openxmlformats.org/officeDocument/2006/relationships/hyperlink" Target="mailto:wdddangghwz@.com" TargetMode="External"/><Relationship Id="rId10" Type="http://schemas.openxmlformats.org/officeDocument/2006/relationships/hyperlink" Target="mailto:Chi_gua@sina.cn" TargetMode="External"/><Relationship Id="rId4" Type="http://schemas.openxmlformats.org/officeDocument/2006/relationships/hyperlink" Target="mailto:653564309@qq.com" TargetMode="External"/><Relationship Id="rId9" Type="http://schemas.openxmlformats.org/officeDocument/2006/relationships/hyperlink" Target="mailto:ghhhh@gmail.ussr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paper.people.com.cn/rmrb/html/2021-03/25/nbs.D110000renmrb_0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paper.people.com.cn/rmrb/html/2021-03/25/nbs.D110000renmrb_01.ht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paper.people.com.cn/rmrb/html/2021-03/25/nbs.D110000renmrb_01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Regex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pc="450" dirty="0">
                <a:cs typeface="+mn-ea"/>
                <a:sym typeface="思源黑体" panose="020B0500000000000000" pitchFamily="34" charset="-122"/>
              </a:rPr>
              <a:t>为何需要正则表达式</a:t>
            </a:r>
            <a:endParaRPr lang="en-US" altLang="zh-CN" spc="450" dirty="0">
              <a:cs typeface="+mn-ea"/>
              <a:sym typeface="思源黑体" panose="020B0500000000000000" pitchFamily="34" charset="-122"/>
            </a:endParaRPr>
          </a:p>
          <a:p>
            <a:pPr lvl="1" algn="just"/>
            <a:r>
              <a:rPr lang="zh-CN" altLang="en-US" dirty="0">
                <a:sym typeface="FZHei-B01S" panose="02010601030101010101" pitchFamily="2" charset="-122"/>
              </a:rPr>
              <a:t>本节通过一个例子说明</a:t>
            </a:r>
            <a:endParaRPr lang="en-US" altLang="zh-CN" dirty="0">
              <a:sym typeface="FZHei-B01S" panose="02010601030101010101" pitchFamily="2" charset="-122"/>
            </a:endParaRPr>
          </a:p>
          <a:p>
            <a:pPr lvl="1" algn="just"/>
            <a:r>
              <a:rPr lang="zh-CN" altLang="en-US" dirty="0">
                <a:sym typeface="FZHei-B01S" panose="02010601030101010101" pitchFamily="2" charset="-122"/>
              </a:rPr>
              <a:t>为何需要正则表达式来参与字符串操作</a:t>
            </a:r>
            <a:endParaRPr lang="zh-CN" altLang="en-US" spc="450" dirty="0">
              <a:cs typeface="+mn-ea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78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sym typeface="FZHei-B01S" panose="02010601030101010101" pitchFamily="2" charset="-122"/>
              </a:rPr>
              <a:t>为何需要正则表达式</a:t>
            </a:r>
            <a:endParaRPr lang="en-US" altLang="zh-CN" sz="1800" dirty="0">
              <a:sym typeface="FZHei-B01S" panose="02010601030101010101" pitchFamily="2" charset="-122"/>
            </a:endParaRPr>
          </a:p>
          <a:p>
            <a:r>
              <a:rPr lang="zh-CN" altLang="en-US" sz="1800" dirty="0">
                <a:sym typeface="FZHei-B01S" panose="02010601030101010101" pitchFamily="2" charset="-122"/>
              </a:rPr>
              <a:t>要求从这个日志数据中提取出年、月、日、时、分、秒，该如何操作</a:t>
            </a:r>
            <a:endParaRPr lang="en-US" altLang="zh-CN" sz="1800" dirty="0">
              <a:sym typeface="FZHei-B01S" panose="02010601030101010101" pitchFamily="2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  <a:p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09060" y="1498938"/>
            <a:ext cx="6837145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169.237.46.168 - - [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26/Jan/2014:10:47:58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-0800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"GET /stat141/Winter04/ HTTP/1.1" 200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2585 "http://anson.ucdavis.edu/courses/" 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03" y="2277468"/>
            <a:ext cx="4165252" cy="2793227"/>
          </a:xfrm>
          <a:prstGeom prst="rect">
            <a:avLst/>
          </a:prstGeom>
        </p:spPr>
      </p:pic>
      <p:sp>
        <p:nvSpPr>
          <p:cNvPr id="5" name="右大括号 4">
            <a:extLst>
              <a:ext uri="{FF2B5EF4-FFF2-40B4-BE49-F238E27FC236}">
                <a16:creationId xmlns:a16="http://schemas.microsoft.com/office/drawing/2014/main" id="{1CAA8AD2-3DB9-4127-BE15-CB7C6185278A}"/>
              </a:ext>
            </a:extLst>
          </p:cNvPr>
          <p:cNvSpPr/>
          <p:nvPr/>
        </p:nvSpPr>
        <p:spPr>
          <a:xfrm>
            <a:off x="6037943" y="2725057"/>
            <a:ext cx="674914" cy="162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5DC9A7-BFE9-4C71-AE4A-024CE830681D}"/>
              </a:ext>
            </a:extLst>
          </p:cNvPr>
          <p:cNvSpPr/>
          <p:nvPr/>
        </p:nvSpPr>
        <p:spPr>
          <a:xfrm>
            <a:off x="6893062" y="3272455"/>
            <a:ext cx="1733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ym typeface="FZHei-B01S" panose="02010601030101010101" pitchFamily="2" charset="-122"/>
              </a:rPr>
              <a:t>用</a:t>
            </a:r>
            <a:r>
              <a:rPr lang="en-US" altLang="zh-CN" dirty="0">
                <a:sym typeface="FZHei-B01S" panose="02010601030101010101" pitchFamily="2" charset="-122"/>
              </a:rPr>
              <a:t>split</a:t>
            </a:r>
            <a:r>
              <a:rPr lang="zh-CN" altLang="en-US" dirty="0">
                <a:sym typeface="FZHei-B01S" panose="02010601030101010101" pitchFamily="2" charset="-122"/>
              </a:rPr>
              <a:t>不断切割</a:t>
            </a:r>
            <a:endParaRPr lang="en-US" altLang="zh-CN" dirty="0">
              <a:sym typeface="FZHei-B01S" panose="02010601030101010101" pitchFamily="2" charset="-122"/>
            </a:endParaRPr>
          </a:p>
          <a:p>
            <a:r>
              <a:rPr lang="zh-CN" altLang="en-US" dirty="0">
                <a:sym typeface="FZHei-B01S" panose="02010601030101010101" pitchFamily="2" charset="-122"/>
              </a:rPr>
              <a:t>很麻烦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06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为什么需要正则表达式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除了刚才的例子，</a:t>
            </a:r>
            <a:endParaRPr kumimoji="1" lang="en-US" altLang="zh-CN" dirty="0"/>
          </a:p>
          <a:p>
            <a:pPr lvl="1">
              <a:defRPr/>
            </a:pPr>
            <a:r>
              <a:rPr kumimoji="1" lang="zh-CN" altLang="en-US" dirty="0">
                <a:sym typeface="FZHei-B01S" panose="02010601030101010101" pitchFamily="2" charset="-122"/>
              </a:rPr>
              <a:t>如果验证一个字符串是否是电子邮箱呢？依然自己写规则判断吗？</a:t>
            </a:r>
          </a:p>
          <a:p>
            <a:endParaRPr kumimoji="1"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51285" y="2053761"/>
            <a:ext cx="4570821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34sdg4gfwr4@ruc.edu.cn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  <a:t>653564309@qq.com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hlinkClick r:id="rId4"/>
              </a:rPr>
              <a:t>hehehe@gmail.com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hlinkClick r:id="rId5"/>
              </a:rPr>
              <a:t>chigua@sina.cn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hlinkClick r:id="rId6"/>
              </a:rPr>
              <a:t>34gdggfdgrtyhyr@163.com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... ...</a:t>
            </a:r>
          </a:p>
        </p:txBody>
      </p:sp>
      <p:pic>
        <p:nvPicPr>
          <p:cNvPr id="7" name="Picture 2" descr="地铁老人看手机 的图像结果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85836" y="2024885"/>
            <a:ext cx="1864092" cy="210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72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为什么需要正则表达式</a:t>
            </a:r>
            <a:endParaRPr kumimoji="1"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14354" y="1224455"/>
            <a:ext cx="4699869" cy="7155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169.237.46.168 - - [</a:t>
            </a:r>
            <a:r>
              <a:rPr lang="en-US" altLang="zh-CN" sz="1350" dirty="0">
                <a:solidFill>
                  <a:srgbClr val="FF0000"/>
                </a:solidFill>
                <a:latin typeface="Consolas" panose="020B0609020204030204" pitchFamily="49" charset="0"/>
              </a:rPr>
              <a:t>26/Jan/2014:10:47:58 </a:t>
            </a:r>
            <a:endParaRPr lang="en-US" altLang="zh-CN" sz="1350" dirty="0"/>
          </a:p>
          <a:p>
            <a:r>
              <a:rPr lang="en-US" altLang="zh-CN" sz="1350" dirty="0">
                <a:solidFill>
                  <a:srgbClr val="FF0000"/>
                </a:solidFill>
                <a:latin typeface="Consolas" panose="020B0609020204030204" pitchFamily="49" charset="0"/>
              </a:rPr>
              <a:t>-0800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] "GET /stat141/Winter04/ HTTP/1.1" 200 </a:t>
            </a:r>
            <a:endParaRPr lang="en-US" altLang="zh-CN" sz="1350" dirty="0"/>
          </a:p>
          <a:p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2585 "http://anson.ucdavis.edu/courses/" </a:t>
            </a:r>
            <a:endParaRPr lang="zh-CN" altLang="en-US" sz="135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56" y="1359368"/>
            <a:ext cx="3997105" cy="32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E929017B-850D-482F-A13E-D4282D5E2113}"/>
              </a:ext>
            </a:extLst>
          </p:cNvPr>
          <p:cNvSpPr/>
          <p:nvPr/>
        </p:nvSpPr>
        <p:spPr>
          <a:xfrm>
            <a:off x="4691743" y="1940036"/>
            <a:ext cx="2891971" cy="2479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EC94D1-62EB-4FE2-BA0A-C796FA81A857}"/>
              </a:ext>
            </a:extLst>
          </p:cNvPr>
          <p:cNvSpPr/>
          <p:nvPr/>
        </p:nvSpPr>
        <p:spPr>
          <a:xfrm>
            <a:off x="1036014" y="2811135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用正则表达式匹配</a:t>
            </a:r>
            <a:endParaRPr kumimoji="1" lang="en-US" altLang="zh-CN" dirty="0"/>
          </a:p>
          <a:p>
            <a:r>
              <a:rPr kumimoji="1" lang="zh-CN" altLang="en-US" dirty="0"/>
              <a:t>很方便</a:t>
            </a:r>
            <a:endParaRPr kumimoji="1" lang="en-US" altLang="zh-CN" dirty="0"/>
          </a:p>
          <a:p>
            <a:r>
              <a:rPr kumimoji="1" lang="zh-CN" altLang="en-US" dirty="0"/>
              <a:t>需要了解正则表达式的写法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0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利用在线</a:t>
            </a:r>
            <a:r>
              <a:rPr kumimoji="1" lang="zh-CN" altLang="en-US" dirty="0">
                <a:solidFill>
                  <a:srgbClr val="C00000"/>
                </a:solidFill>
              </a:rPr>
              <a:t>测试构造</a:t>
            </a:r>
            <a:r>
              <a:rPr kumimoji="1" lang="en-US" altLang="zh-CN" dirty="0">
                <a:solidFill>
                  <a:srgbClr val="C00000"/>
                </a:solidFill>
              </a:rPr>
              <a:t>Regex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21" y="1697522"/>
            <a:ext cx="6902242" cy="324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24630" y="917627"/>
            <a:ext cx="30326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https://www.regextester.com/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60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思考题</a:t>
            </a:r>
            <a:endParaRPr kumimoji="1" lang="en-US" altLang="zh-CN" dirty="0"/>
          </a:p>
          <a:p>
            <a:pPr lvl="1"/>
            <a:r>
              <a:rPr lang="zh-CN" altLang="en-US" dirty="0">
                <a:cs typeface="等线" panose="02010600030101010101" charset="-122"/>
              </a:rPr>
              <a:t>判断是否是合法邮箱（格式正确即可，不管是否真的存在）</a:t>
            </a:r>
            <a:endParaRPr lang="en-US" altLang="zh-CN" dirty="0">
              <a:cs typeface="等线" panose="02010600030101010101" charset="-122"/>
            </a:endParaRPr>
          </a:p>
          <a:p>
            <a:r>
              <a:rPr lang="zh-CN" altLang="en-US" dirty="0">
                <a:cs typeface="等线" panose="02010600030101010101" charset="-122"/>
              </a:rPr>
              <a:t>邮箱的规则为：</a:t>
            </a:r>
            <a:endParaRPr lang="en-US" altLang="zh-CN" dirty="0">
              <a:cs typeface="等线" panose="02010600030101010101" charset="-122"/>
            </a:endParaRPr>
          </a:p>
          <a:p>
            <a:pPr lvl="1"/>
            <a:r>
              <a:rPr lang="zh-CN" altLang="en-US" dirty="0">
                <a:cs typeface="等线" panose="02010600030101010101" charset="-122"/>
              </a:rPr>
              <a:t>输入的只能是字母、数字、</a:t>
            </a:r>
            <a:r>
              <a:rPr lang="en-US" altLang="zh-CN" dirty="0">
                <a:cs typeface="等线" panose="02010600030101010101" charset="-122"/>
              </a:rPr>
              <a:t>@</a:t>
            </a:r>
            <a:r>
              <a:rPr lang="zh-CN" altLang="en-US" dirty="0">
                <a:cs typeface="等线" panose="02010600030101010101" charset="-122"/>
              </a:rPr>
              <a:t>以及</a:t>
            </a:r>
            <a:r>
              <a:rPr lang="en-US" altLang="zh-CN" dirty="0">
                <a:cs typeface="等线" panose="02010600030101010101" charset="-122"/>
              </a:rPr>
              <a:t>.</a:t>
            </a:r>
            <a:r>
              <a:rPr lang="zh-CN" altLang="en-US" dirty="0">
                <a:cs typeface="等线" panose="02010600030101010101" charset="-122"/>
              </a:rPr>
              <a:t>等</a:t>
            </a:r>
            <a:endParaRPr lang="en-US" altLang="zh-CN" dirty="0">
              <a:cs typeface="等线" panose="02010600030101010101" charset="-122"/>
            </a:endParaRPr>
          </a:p>
          <a:p>
            <a:pPr lvl="1"/>
            <a:r>
              <a:rPr lang="en-US" altLang="zh-CN" dirty="0">
                <a:cs typeface="等线" panose="02010600030101010101" charset="-122"/>
              </a:rPr>
              <a:t>@</a:t>
            </a:r>
            <a:r>
              <a:rPr lang="zh-CN" altLang="en-US" dirty="0">
                <a:cs typeface="等线" panose="02010600030101010101" charset="-122"/>
              </a:rPr>
              <a:t>和</a:t>
            </a:r>
            <a:r>
              <a:rPr lang="en-US" altLang="zh-CN" dirty="0">
                <a:cs typeface="等线" panose="02010600030101010101" charset="-122"/>
              </a:rPr>
              <a:t>.</a:t>
            </a:r>
            <a:r>
              <a:rPr lang="zh-CN" altLang="en-US" dirty="0">
                <a:cs typeface="等线" panose="02010600030101010101" charset="-122"/>
              </a:rPr>
              <a:t>前后只能是字母或者数字</a:t>
            </a:r>
            <a:endParaRPr lang="en-US" altLang="zh-CN" dirty="0">
              <a:cs typeface="等线" panose="02010600030101010101" charset="-122"/>
            </a:endParaRPr>
          </a:p>
          <a:p>
            <a:pPr lvl="1"/>
            <a:r>
              <a:rPr lang="zh-CN" altLang="en-US" dirty="0">
                <a:cs typeface="等线" panose="02010600030101010101" charset="-122"/>
              </a:rPr>
              <a:t>最后一个</a:t>
            </a:r>
            <a:r>
              <a:rPr lang="en-US" altLang="zh-CN" dirty="0">
                <a:cs typeface="等线" panose="02010600030101010101" charset="-122"/>
              </a:rPr>
              <a:t>.</a:t>
            </a:r>
            <a:r>
              <a:rPr lang="zh-CN" altLang="en-US" dirty="0">
                <a:cs typeface="等线" panose="02010600030101010101" charset="-122"/>
              </a:rPr>
              <a:t>后只能是</a:t>
            </a:r>
            <a:r>
              <a:rPr lang="en-US" altLang="zh-CN" dirty="0">
                <a:cs typeface="等线" panose="02010600030101010101" charset="-122"/>
              </a:rPr>
              <a:t>com</a:t>
            </a:r>
            <a:r>
              <a:rPr lang="zh-CN" altLang="en-US" dirty="0">
                <a:cs typeface="等线" panose="02010600030101010101" charset="-122"/>
              </a:rPr>
              <a:t>或者</a:t>
            </a:r>
            <a:r>
              <a:rPr lang="en-US" altLang="zh-CN" dirty="0" err="1">
                <a:cs typeface="等线" panose="02010600030101010101" charset="-122"/>
              </a:rPr>
              <a:t>cn</a:t>
            </a:r>
            <a:endParaRPr lang="en-US" altLang="zh-CN" dirty="0">
              <a:cs typeface="等线" panose="02010600030101010101" charset="-122"/>
            </a:endParaRPr>
          </a:p>
          <a:p>
            <a:endParaRPr kumimoji="1"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5151311" y="2411127"/>
            <a:ext cx="3304674" cy="21592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标识符：由字母数字构成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邮箱的格式为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跟着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</a:p>
          <a:p>
            <a:pPr algn="just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跟着多个标识符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just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最后一个是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652984-2DF9-457A-A766-60E4670A75E8}"/>
              </a:ext>
            </a:extLst>
          </p:cNvPr>
          <p:cNvSpPr/>
          <p:nvPr/>
        </p:nvSpPr>
        <p:spPr>
          <a:xfrm>
            <a:off x="2314108" y="3617170"/>
            <a:ext cx="16872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这里先思考</a:t>
            </a:r>
            <a:endParaRPr lang="en-US" altLang="zh-CN" dirty="0"/>
          </a:p>
          <a:p>
            <a:r>
              <a:rPr lang="zh-CN" altLang="en-US" dirty="0"/>
              <a:t>自己构造试试</a:t>
            </a:r>
            <a:endParaRPr lang="en-US" altLang="zh-CN" dirty="0"/>
          </a:p>
          <a:p>
            <a:r>
              <a:rPr lang="zh-CN" altLang="en-US" dirty="0"/>
              <a:t>答案在</a:t>
            </a:r>
            <a:r>
              <a:rPr lang="en-US" altLang="zh-CN" dirty="0"/>
              <a:t>PPT</a:t>
            </a:r>
            <a:r>
              <a:rPr lang="zh-CN" altLang="en-US" dirty="0"/>
              <a:t>末尾</a:t>
            </a:r>
          </a:p>
        </p:txBody>
      </p:sp>
    </p:spTree>
    <p:extLst>
      <p:ext uri="{BB962C8B-B14F-4D97-AF65-F5344CB8AC3E}">
        <p14:creationId xmlns:p14="http://schemas.microsoft.com/office/powerpoint/2010/main" val="261257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4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正则表达式的写法</a:t>
            </a:r>
            <a:endParaRPr kumimoji="1" lang="en-US" altLang="zh-CN" dirty="0"/>
          </a:p>
          <a:p>
            <a:pPr lvl="1" defTabSz="913448">
              <a:defRPr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正则表达式主要用于查找、筛选、替换、检查格式等复杂操作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1" defTabSz="913448">
              <a:defRPr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本节通过简单的教程来说明正则表达式的用法，让大家尽快掌握正则表达式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42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Regex</a:t>
            </a:r>
            <a:r>
              <a:rPr lang="zh-CN" altLang="en-US" sz="2000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zh-CN" altLang="en-US" dirty="0"/>
              <a:t>正则表达式的写法</a:t>
            </a:r>
            <a:endParaRPr kumimoji="1" lang="en-US" altLang="zh-CN" dirty="0"/>
          </a:p>
          <a:p>
            <a:pPr lvl="1" algn="just"/>
            <a:r>
              <a:rPr lang="zh-CN" altLang="en-US" dirty="0"/>
              <a:t>首先介绍</a:t>
            </a:r>
            <a:r>
              <a:rPr lang="en-US" altLang="zh-CN" dirty="0"/>
              <a:t>pattern</a:t>
            </a:r>
          </a:p>
          <a:p>
            <a:pPr algn="just"/>
            <a:r>
              <a:rPr lang="en-US" altLang="zh-CN" dirty="0"/>
              <a:t>pattern</a:t>
            </a:r>
            <a:r>
              <a:rPr lang="zh-CN" altLang="en-US" dirty="0"/>
              <a:t>即为正则表达式，可以是一个普通的字符串，也可以是</a:t>
            </a:r>
            <a:r>
              <a:rPr lang="en-US" altLang="zh-CN" dirty="0" err="1"/>
              <a:t>re.compile</a:t>
            </a:r>
            <a:r>
              <a:rPr lang="en-US" altLang="zh-CN" dirty="0"/>
              <a:t>(string)</a:t>
            </a:r>
            <a:r>
              <a:rPr lang="zh-CN" altLang="en-US" dirty="0"/>
              <a:t>生成的对象</a:t>
            </a:r>
            <a:endParaRPr lang="en-US" altLang="zh-CN" dirty="0"/>
          </a:p>
          <a:p>
            <a:pPr lvl="1" algn="just"/>
            <a:r>
              <a:rPr lang="zh-CN" altLang="en-US" dirty="0"/>
              <a:t>当我们在</a:t>
            </a:r>
            <a:r>
              <a:rPr lang="en-US" altLang="zh-CN" dirty="0"/>
              <a:t>Python</a:t>
            </a:r>
            <a:r>
              <a:rPr lang="zh-CN" altLang="en-US" dirty="0"/>
              <a:t>中使用正则表达式时，</a:t>
            </a:r>
            <a:r>
              <a:rPr lang="en-US" altLang="zh-CN" dirty="0"/>
              <a:t>re</a:t>
            </a:r>
            <a:r>
              <a:rPr lang="zh-CN" altLang="en-US" dirty="0"/>
              <a:t>模块内部会干两件事情</a:t>
            </a:r>
            <a:endParaRPr lang="en-US" altLang="zh-CN" dirty="0"/>
          </a:p>
          <a:p>
            <a:pPr lvl="1" algn="just"/>
            <a:r>
              <a:rPr lang="en-US" altLang="zh-CN" dirty="0"/>
              <a:t>1.</a:t>
            </a:r>
            <a:r>
              <a:rPr lang="zh-CN" altLang="en-US" dirty="0"/>
              <a:t>编译正则表达式，如果正则表达式的字符串本身不合法，会报错</a:t>
            </a:r>
            <a:endParaRPr lang="en-US" altLang="zh-CN" dirty="0"/>
          </a:p>
          <a:p>
            <a:pPr lvl="1" algn="just"/>
            <a:r>
              <a:rPr lang="en-US" altLang="zh-CN" dirty="0"/>
              <a:t>2.</a:t>
            </a:r>
            <a:r>
              <a:rPr lang="zh-CN" altLang="en-US" dirty="0"/>
              <a:t>用编译后的正则表达式去匹配字符串</a:t>
            </a:r>
            <a:endParaRPr lang="en-US" altLang="zh-CN" dirty="0"/>
          </a:p>
          <a:p>
            <a:pPr lvl="2" algn="just"/>
            <a:r>
              <a:rPr lang="zh-CN" altLang="en-US" dirty="0"/>
              <a:t>所以如果调用次数较多时，建议提前编译好</a:t>
            </a:r>
          </a:p>
          <a:p>
            <a:pPr algn="just"/>
            <a:endParaRPr kumimoji="1" lang="en-US" altLang="zh-CN" dirty="0"/>
          </a:p>
          <a:p>
            <a:pPr algn="just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747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kern="0" spc="450" dirty="0">
                <a:latin typeface="思源黑体" charset="0"/>
                <a:ea typeface="思源黑体" panose="020B0500000000000000" pitchFamily="34" charset="-122"/>
                <a:sym typeface="思源黑体" panose="020B0500000000000000" pitchFamily="34" charset="-122"/>
              </a:rPr>
              <a:t>正则表达式的写法</a:t>
            </a:r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09" y="1291958"/>
            <a:ext cx="7493794" cy="3493294"/>
          </a:xfrm>
          <a:prstGeom prst="rect">
            <a:avLst/>
          </a:prstGeom>
          <a:ln w="38100">
            <a:noFill/>
          </a:ln>
        </p:spPr>
      </p:pic>
      <p:cxnSp>
        <p:nvCxnSpPr>
          <p:cNvPr id="7" name="直接箭头连接符 6"/>
          <p:cNvCxnSpPr/>
          <p:nvPr/>
        </p:nvCxnSpPr>
        <p:spPr>
          <a:xfrm>
            <a:off x="3160295" y="1844842"/>
            <a:ext cx="44917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141044" y="2191352"/>
            <a:ext cx="449179" cy="641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823411" y="2531444"/>
            <a:ext cx="561473" cy="32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183781" y="2829827"/>
            <a:ext cx="1142198" cy="128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551722" y="3218046"/>
            <a:ext cx="1578543" cy="32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353827" y="3561347"/>
            <a:ext cx="1203158" cy="128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305701" y="3923899"/>
            <a:ext cx="1222408" cy="32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685448" y="4225491"/>
            <a:ext cx="2932497" cy="224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077777" y="4494998"/>
            <a:ext cx="84702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653364" y="4700337"/>
            <a:ext cx="1427748" cy="128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形标注 4"/>
          <p:cNvSpPr/>
          <p:nvPr/>
        </p:nvSpPr>
        <p:spPr>
          <a:xfrm>
            <a:off x="114300" y="4668558"/>
            <a:ext cx="2743200" cy="385976"/>
          </a:xfrm>
          <a:prstGeom prst="wedgeEllipseCallout">
            <a:avLst>
              <a:gd name="adj1" fmla="val -18889"/>
              <a:gd name="adj2" fmla="val -124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Match as few as possible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848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Regex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1618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字符串常用函数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为何需要正则表达式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正则表达式的核心内容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正则表达式练习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kern="0" spc="450" dirty="0">
                <a:latin typeface="思源黑体" charset="0"/>
                <a:ea typeface="思源黑体" panose="020B0500000000000000" pitchFamily="34" charset="-122"/>
                <a:sym typeface="思源黑体" panose="020B0500000000000000" pitchFamily="34" charset="-122"/>
              </a:rPr>
              <a:t>正则表达式的写法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99" y="1513905"/>
            <a:ext cx="7500938" cy="3014663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520665" y="2008472"/>
            <a:ext cx="3131419" cy="32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746408" y="2011680"/>
            <a:ext cx="1090864" cy="96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23949" y="2354981"/>
            <a:ext cx="4517457" cy="64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23949" y="2926080"/>
            <a:ext cx="280095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723949" y="3266915"/>
            <a:ext cx="4491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45255" y="3625516"/>
            <a:ext cx="1010652" cy="1283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746408" y="3850105"/>
            <a:ext cx="1633087" cy="256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789019" y="4244741"/>
            <a:ext cx="1270535" cy="64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926080" y="4469331"/>
            <a:ext cx="827773" cy="32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2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kern="0" spc="450" dirty="0">
                <a:latin typeface="思源黑体" charset="0"/>
                <a:ea typeface="思源黑体" panose="020B0500000000000000" pitchFamily="34" charset="-122"/>
                <a:sym typeface="思源黑体" panose="020B0500000000000000" pitchFamily="34" charset="-122"/>
              </a:rPr>
              <a:t>正则表达式的写法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45" y="1710302"/>
            <a:ext cx="7500938" cy="236458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2685448" y="2229853"/>
            <a:ext cx="904775" cy="64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688657" y="2566737"/>
            <a:ext cx="1007444" cy="19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685448" y="2926080"/>
            <a:ext cx="2361398" cy="96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646947" y="3262964"/>
            <a:ext cx="1299411" cy="192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685448" y="3622307"/>
            <a:ext cx="1581752" cy="64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36783" y="4013735"/>
            <a:ext cx="1376413" cy="64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转义字符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61" y="1569720"/>
            <a:ext cx="386790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一些简单的实例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30" y="1362869"/>
            <a:ext cx="7515225" cy="339328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2893996" y="2220227"/>
            <a:ext cx="1286577" cy="64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842661" y="1867301"/>
            <a:ext cx="1421331" cy="1604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861912" y="2583413"/>
            <a:ext cx="1626669" cy="57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842661" y="2900413"/>
            <a:ext cx="1363579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893996" y="3269381"/>
            <a:ext cx="1090863" cy="1893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935705" y="3654391"/>
            <a:ext cx="850232" cy="38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842661" y="3998011"/>
            <a:ext cx="1264118" cy="189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893996" y="4328160"/>
            <a:ext cx="1594585" cy="64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861912" y="4700654"/>
            <a:ext cx="131866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0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一些简单实例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32367"/>
          <a:stretch>
            <a:fillRect/>
          </a:stretch>
        </p:blipFill>
        <p:spPr>
          <a:xfrm>
            <a:off x="1327566" y="1362869"/>
            <a:ext cx="5842535" cy="3393281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951747" y="1171074"/>
            <a:ext cx="1613836" cy="37089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8175E1-33E2-475F-BE88-234CC5B68811}"/>
              </a:ext>
            </a:extLst>
          </p:cNvPr>
          <p:cNvSpPr/>
          <p:nvPr/>
        </p:nvSpPr>
        <p:spPr>
          <a:xfrm>
            <a:off x="3486834" y="80174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9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经典实例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71" y="763626"/>
            <a:ext cx="1389176" cy="144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865" y="1549007"/>
            <a:ext cx="4682692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[A-Za-z]+      由</a:t>
            </a:r>
            <a:r>
              <a:rPr lang="en-US" altLang="zh-CN" sz="1400" dirty="0"/>
              <a:t>26</a:t>
            </a:r>
            <a:r>
              <a:rPr lang="zh-CN" altLang="en-US" sz="1400" dirty="0"/>
              <a:t>个字母组成的字符串</a:t>
            </a:r>
            <a:endParaRPr lang="en-US" altLang="zh-CN" sz="1400" dirty="0"/>
          </a:p>
          <a:p>
            <a:r>
              <a:rPr lang="zh-CN" altLang="en-US" sz="1400" dirty="0"/>
              <a:t>[A-Za-z</a:t>
            </a:r>
            <a:r>
              <a:rPr lang="en-US" altLang="zh-CN" sz="1400" dirty="0"/>
              <a:t>0-9</a:t>
            </a:r>
            <a:r>
              <a:rPr lang="zh-CN" altLang="en-US" sz="1400" dirty="0"/>
              <a:t>]+      由</a:t>
            </a:r>
            <a:r>
              <a:rPr lang="en-US" altLang="zh-CN" sz="1400" dirty="0"/>
              <a:t>26</a:t>
            </a:r>
            <a:r>
              <a:rPr lang="zh-CN" altLang="en-US" sz="1400" dirty="0"/>
              <a:t>个字母和数字组成的字符串</a:t>
            </a:r>
            <a:endParaRPr lang="en-US" altLang="zh-CN" sz="1400" dirty="0"/>
          </a:p>
          <a:p>
            <a:r>
              <a:rPr lang="en-US" altLang="zh-CN" sz="1400" dirty="0"/>
              <a:t>-?\d+                 </a:t>
            </a:r>
            <a:r>
              <a:rPr lang="zh-CN" altLang="en-US" sz="1400" dirty="0"/>
              <a:t>整数形式的字符串</a:t>
            </a:r>
            <a:endParaRPr lang="en-US" altLang="zh-CN" sz="1400" dirty="0"/>
          </a:p>
          <a:p>
            <a:r>
              <a:rPr lang="en-US" altLang="zh-CN" sz="1400" dirty="0"/>
              <a:t>[0-9]*[1-9][0-9]*      </a:t>
            </a:r>
            <a:r>
              <a:rPr lang="zh-CN" altLang="en-US" sz="1400" dirty="0"/>
              <a:t>正整数形式的字符串</a:t>
            </a:r>
            <a:endParaRPr lang="en-US" altLang="zh-CN" sz="1400" dirty="0"/>
          </a:p>
          <a:p>
            <a:r>
              <a:rPr lang="en-US" altLang="zh-CN" sz="1400" dirty="0"/>
              <a:t>[1-9]\d{5}              </a:t>
            </a:r>
            <a:r>
              <a:rPr lang="zh-CN" altLang="en-US" sz="1400" dirty="0"/>
              <a:t>中国境内邮政编码</a:t>
            </a:r>
            <a:r>
              <a:rPr lang="en-US" altLang="zh-CN" sz="1400" dirty="0"/>
              <a:t>,6</a:t>
            </a:r>
            <a:r>
              <a:rPr lang="zh-CN" altLang="en-US" sz="1400" dirty="0"/>
              <a:t>位</a:t>
            </a:r>
            <a:endParaRPr lang="en-US" altLang="zh-CN" sz="1400" dirty="0"/>
          </a:p>
          <a:p>
            <a:r>
              <a:rPr lang="en-US" altLang="zh-CN" sz="1400" dirty="0"/>
              <a:t>[\u4e00-\u9fa5]   </a:t>
            </a:r>
            <a:r>
              <a:rPr lang="zh-CN" altLang="en-US" sz="1400" dirty="0"/>
              <a:t>匹配中文字符</a:t>
            </a:r>
            <a:endParaRPr lang="en-US" altLang="zh-CN" sz="1400" dirty="0"/>
          </a:p>
          <a:p>
            <a:r>
              <a:rPr lang="en-US" altLang="zh-CN" sz="1400" dirty="0"/>
              <a:t>\d{3}-\d{8}|\d{4}-\d{7}</a:t>
            </a:r>
            <a:r>
              <a:rPr lang="zh-CN" altLang="en-US" sz="1400" dirty="0"/>
              <a:t>电话</a:t>
            </a:r>
            <a:r>
              <a:rPr lang="en-US" altLang="zh-CN" sz="1400" dirty="0"/>
              <a:t>010-62513264</a:t>
            </a:r>
            <a:r>
              <a:rPr lang="zh-CN" altLang="en-US" sz="1400" dirty="0"/>
              <a:t>或者</a:t>
            </a:r>
            <a:r>
              <a:rPr lang="en-US" altLang="zh-CN" sz="1400" dirty="0"/>
              <a:t>0779-8875269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48" y="748253"/>
            <a:ext cx="1418041" cy="14707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884" y="710114"/>
            <a:ext cx="1119180" cy="15035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641" y="3485234"/>
            <a:ext cx="1213255" cy="12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675" y="3409436"/>
            <a:ext cx="1035951" cy="12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8565" y="3318721"/>
            <a:ext cx="1192655" cy="126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8266" y="3267561"/>
            <a:ext cx="1641488" cy="1260000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DE7628ED-576F-49D8-B569-C004F4341C01}"/>
              </a:ext>
            </a:extLst>
          </p:cNvPr>
          <p:cNvSpPr/>
          <p:nvPr/>
        </p:nvSpPr>
        <p:spPr>
          <a:xfrm>
            <a:off x="5286829" y="2284583"/>
            <a:ext cx="3120571" cy="856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bg1">
                    <a:lumMod val="9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https://www.regextester.com/</a:t>
            </a:r>
            <a:endParaRPr lang="zh-CN" altLang="en-US" sz="13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1300" dirty="0">
                <a:solidFill>
                  <a:schemeClr val="bg1">
                    <a:lumMod val="95000"/>
                  </a:schemeClr>
                </a:solidFill>
              </a:rPr>
              <a:t>在线测试</a:t>
            </a:r>
          </a:p>
        </p:txBody>
      </p:sp>
    </p:spTree>
    <p:extLst>
      <p:ext uri="{BB962C8B-B14F-4D97-AF65-F5344CB8AC3E}">
        <p14:creationId xmlns:p14="http://schemas.microsoft.com/office/powerpoint/2010/main" val="323384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3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4823861" cy="3937000"/>
          </a:xfrm>
        </p:spPr>
        <p:txBody>
          <a:bodyPr>
            <a:normAutofit lnSpcReduction="10000"/>
          </a:bodyPr>
          <a:lstStyle/>
          <a:p>
            <a:pPr algn="just"/>
            <a:r>
              <a:rPr kumimoji="1" lang="zh-CN" altLang="en-US" dirty="0"/>
              <a:t>一些练习</a:t>
            </a:r>
            <a:endParaRPr kumimoji="1" lang="en-US" altLang="zh-CN" dirty="0"/>
          </a:p>
          <a:p>
            <a:pPr lvl="1" algn="just"/>
            <a:r>
              <a:rPr lang="en-US" altLang="zh-CN" dirty="0"/>
              <a:t>1.</a:t>
            </a:r>
            <a:r>
              <a:rPr lang="zh-CN" altLang="en-US" dirty="0"/>
              <a:t>匹配</a:t>
            </a:r>
            <a:r>
              <a:rPr lang="en-US" altLang="zh-CN" dirty="0"/>
              <a:t>moon, </a:t>
            </a:r>
            <a:r>
              <a:rPr lang="en-US" altLang="zh-CN" dirty="0" err="1"/>
              <a:t>moooon</a:t>
            </a:r>
            <a:r>
              <a:rPr lang="en-US" altLang="zh-CN" dirty="0"/>
              <a:t>, </a:t>
            </a:r>
            <a:r>
              <a:rPr lang="en-US" altLang="zh-CN" dirty="0" err="1"/>
              <a:t>moooooon</a:t>
            </a:r>
            <a:r>
              <a:rPr lang="zh-CN" altLang="en-US" dirty="0"/>
              <a:t>等，要求中间</a:t>
            </a:r>
            <a:r>
              <a:rPr lang="en-US" altLang="zh-CN" dirty="0"/>
              <a:t>o</a:t>
            </a:r>
            <a:r>
              <a:rPr lang="zh-CN" altLang="en-US" dirty="0"/>
              <a:t>为正偶数个</a:t>
            </a:r>
            <a:endParaRPr lang="en-US" altLang="zh-CN" dirty="0"/>
          </a:p>
          <a:p>
            <a:pPr lvl="1" algn="just"/>
            <a:r>
              <a:rPr lang="en-US" altLang="zh-CN" dirty="0"/>
              <a:t>2.</a:t>
            </a:r>
            <a:r>
              <a:rPr lang="zh-CN" altLang="en-US" dirty="0"/>
              <a:t>匹配</a:t>
            </a:r>
            <a:r>
              <a:rPr lang="en-US" altLang="zh-CN" dirty="0"/>
              <a:t>moon, </a:t>
            </a:r>
            <a:r>
              <a:rPr lang="en-US" altLang="zh-CN" dirty="0" err="1"/>
              <a:t>muun</a:t>
            </a:r>
            <a:r>
              <a:rPr lang="en-US" altLang="zh-CN" dirty="0"/>
              <a:t>, </a:t>
            </a:r>
            <a:r>
              <a:rPr lang="en-US" altLang="zh-CN" dirty="0" err="1"/>
              <a:t>moooon</a:t>
            </a:r>
            <a:r>
              <a:rPr lang="en-US" altLang="zh-CN" dirty="0"/>
              <a:t>, </a:t>
            </a:r>
            <a:r>
              <a:rPr lang="en-US" altLang="zh-CN" dirty="0" err="1"/>
              <a:t>muuuun</a:t>
            </a:r>
            <a:r>
              <a:rPr lang="zh-CN" altLang="en-US" dirty="0"/>
              <a:t>，要求中间可以为正偶数个连续的</a:t>
            </a:r>
            <a:r>
              <a:rPr lang="en-US" altLang="zh-CN" dirty="0"/>
              <a:t>o</a:t>
            </a:r>
            <a:r>
              <a:rPr lang="zh-CN" altLang="en-US" dirty="0"/>
              <a:t>或</a:t>
            </a:r>
            <a:r>
              <a:rPr lang="en-US" altLang="zh-CN" dirty="0"/>
              <a:t>u</a:t>
            </a:r>
          </a:p>
          <a:p>
            <a:pPr lvl="1" algn="just"/>
            <a:r>
              <a:rPr lang="en-US" altLang="zh-CN" dirty="0"/>
              <a:t>3.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题扩展为也可以匹配</a:t>
            </a:r>
            <a:r>
              <a:rPr lang="en-US" altLang="zh-CN" dirty="0" err="1"/>
              <a:t>moouuuuoouun</a:t>
            </a:r>
            <a:r>
              <a:rPr lang="zh-CN" altLang="en-US" dirty="0"/>
              <a:t>等，即可以</a:t>
            </a:r>
            <a:r>
              <a:rPr lang="en-US" altLang="zh-CN" dirty="0"/>
              <a:t>o</a:t>
            </a:r>
            <a:r>
              <a:rPr lang="zh-CN" altLang="en-US" dirty="0"/>
              <a:t>或</a:t>
            </a:r>
            <a:r>
              <a:rPr lang="en-US" altLang="zh-CN" dirty="0"/>
              <a:t>u</a:t>
            </a:r>
            <a:r>
              <a:rPr lang="zh-CN" altLang="en-US" dirty="0"/>
              <a:t>穿插，但连续的部分必须为偶数</a:t>
            </a:r>
            <a:endParaRPr lang="en-US" altLang="zh-CN" dirty="0"/>
          </a:p>
          <a:p>
            <a:pPr lvl="1" algn="just"/>
            <a:r>
              <a:rPr lang="en-US" altLang="zh-CN" dirty="0"/>
              <a:t>4.</a:t>
            </a:r>
            <a:r>
              <a:rPr lang="zh-CN" altLang="en-US" dirty="0"/>
              <a:t>匹配</a:t>
            </a:r>
            <a:r>
              <a:rPr lang="en-US" altLang="zh-CN" dirty="0"/>
              <a:t>11</a:t>
            </a:r>
            <a:r>
              <a:rPr lang="zh-CN" altLang="en-US" dirty="0"/>
              <a:t>位手机号，规律为第一位一定是</a:t>
            </a:r>
            <a:r>
              <a:rPr lang="en-US" altLang="zh-CN" dirty="0"/>
              <a:t>1</a:t>
            </a:r>
          </a:p>
          <a:p>
            <a:pPr lvl="1" algn="just"/>
            <a:r>
              <a:rPr lang="en-US" altLang="zh-CN" dirty="0"/>
              <a:t>5.</a:t>
            </a:r>
            <a:r>
              <a:rPr lang="zh-CN" altLang="en-US" dirty="0"/>
              <a:t>匹配</a:t>
            </a:r>
            <a:r>
              <a:rPr lang="en-US" altLang="zh-CN" dirty="0" err="1"/>
              <a:t>ip</a:t>
            </a:r>
            <a:r>
              <a:rPr lang="zh-CN" altLang="en-US" dirty="0"/>
              <a:t>地址，分为四节，每节最少</a:t>
            </a:r>
            <a:r>
              <a:rPr lang="en-US" altLang="zh-CN" dirty="0"/>
              <a:t>1</a:t>
            </a:r>
            <a:r>
              <a:rPr lang="zh-CN" altLang="en-US" dirty="0"/>
              <a:t>位数，最多三位数，形如</a:t>
            </a:r>
            <a:r>
              <a:rPr lang="en-US" altLang="zh-CN" dirty="0"/>
              <a:t>110.242.68.4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926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4" name="TextBox 24"/>
          <p:cNvSpPr txBox="1"/>
          <p:nvPr/>
        </p:nvSpPr>
        <p:spPr>
          <a:xfrm>
            <a:off x="5906703" y="1308431"/>
            <a:ext cx="2534654" cy="28392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lIns="68567" tIns="34284" rIns="68567" bIns="34284" rtlCol="0">
            <a:spAutoFit/>
          </a:bodyPr>
          <a:lstStyle/>
          <a:p>
            <a:pPr defTabSz="913448">
              <a:lnSpc>
                <a:spcPct val="150000"/>
              </a:lnSpc>
              <a:defRPr/>
            </a:pPr>
            <a:r>
              <a:rPr lang="zh-CN" altLang="en-US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答案：</a:t>
            </a:r>
          </a:p>
          <a:p>
            <a:pPr defTabSz="913448">
              <a:lnSpc>
                <a:spcPct val="150000"/>
              </a:lnSpc>
              <a:defRPr/>
            </a:pP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1. m(</a:t>
            </a:r>
            <a:r>
              <a:rPr lang="en-US" altLang="zh-CN" sz="1500" dirty="0" err="1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oo</a:t>
            </a: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)+n</a:t>
            </a:r>
          </a:p>
          <a:p>
            <a:pPr defTabSz="913448">
              <a:lnSpc>
                <a:spcPct val="150000"/>
              </a:lnSpc>
              <a:defRPr/>
            </a:pP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2. m((</a:t>
            </a:r>
            <a:r>
              <a:rPr lang="en-US" altLang="zh-CN" sz="1500" dirty="0" err="1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oo</a:t>
            </a: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)+|(</a:t>
            </a:r>
            <a:r>
              <a:rPr lang="en-US" altLang="zh-CN" sz="1500" dirty="0" err="1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uu</a:t>
            </a: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)+)n</a:t>
            </a:r>
          </a:p>
          <a:p>
            <a:pPr defTabSz="913448">
              <a:lnSpc>
                <a:spcPct val="150000"/>
              </a:lnSpc>
              <a:defRPr/>
            </a:pP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3. m((</a:t>
            </a:r>
            <a:r>
              <a:rPr lang="en-US" altLang="zh-CN" sz="1500" dirty="0" err="1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oo</a:t>
            </a: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)+|(</a:t>
            </a:r>
            <a:r>
              <a:rPr lang="en-US" altLang="zh-CN" sz="1500" dirty="0" err="1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uu</a:t>
            </a: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)+)+n</a:t>
            </a:r>
          </a:p>
          <a:p>
            <a:pPr defTabSz="913448">
              <a:lnSpc>
                <a:spcPct val="150000"/>
              </a:lnSpc>
              <a:defRPr/>
            </a:pP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4. 1\d{10}</a:t>
            </a:r>
            <a:r>
              <a:rPr lang="zh-CN" altLang="en-US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或</a:t>
            </a: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1[0-9]{10}</a:t>
            </a:r>
          </a:p>
          <a:p>
            <a:pPr defTabSz="913448">
              <a:lnSpc>
                <a:spcPct val="150000"/>
              </a:lnSpc>
              <a:defRPr/>
            </a:pPr>
            <a:r>
              <a:rPr lang="en-US" altLang="zh-CN" sz="1500" dirty="0">
                <a:solidFill>
                  <a:sysClr val="windowText" lastClr="000000"/>
                </a:solidFill>
                <a:latin typeface="Cambria" panose="02040503050406030204" charset="0"/>
                <a:ea typeface="Comic Sans MS" panose="030F0702030302020204" charset="0"/>
                <a:cs typeface="Cambria" panose="02040503050406030204" charset="0"/>
                <a:sym typeface="FZHei-B01S" panose="02010601030101010101" pitchFamily="2" charset="-122"/>
              </a:rPr>
              <a:t>5. (\d{1,3}\.){3}\d{1,3}</a:t>
            </a:r>
          </a:p>
          <a:p>
            <a:pPr defTabSz="913448">
              <a:lnSpc>
                <a:spcPct val="150000"/>
              </a:lnSpc>
              <a:defRPr/>
            </a:pPr>
            <a:endParaRPr lang="en-US" altLang="zh-CN" sz="1500" dirty="0">
              <a:solidFill>
                <a:sysClr val="windowText" lastClr="000000"/>
              </a:solidFill>
              <a:latin typeface="Cambria" panose="02040503050406030204" charset="0"/>
              <a:ea typeface="Comic Sans MS" panose="030F0702030302020204" charset="0"/>
              <a:cs typeface="Cambria" panose="02040503050406030204" charset="0"/>
              <a:sym typeface="FZHei-B01S" panose="02010601030101010101" pitchFamily="2" charset="-122"/>
            </a:endParaRPr>
          </a:p>
          <a:p>
            <a:pPr defTabSz="913448">
              <a:lnSpc>
                <a:spcPct val="150000"/>
              </a:lnSpc>
              <a:defRPr/>
            </a:pPr>
            <a:endParaRPr lang="zh-CN" altLang="en-US" sz="1500" dirty="0">
              <a:solidFill>
                <a:sysClr val="windowText" lastClr="000000"/>
              </a:solidFill>
              <a:latin typeface="Cambria" panose="02040503050406030204" charset="0"/>
              <a:ea typeface="Comic Sans MS" panose="030F0702030302020204" charset="0"/>
              <a:cs typeface="Cambria" panose="02040503050406030204" charset="0"/>
              <a:sym typeface="FZHei-B01S" panose="02010601030101010101" pitchFamily="2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4823861" cy="3937000"/>
          </a:xfrm>
        </p:spPr>
        <p:txBody>
          <a:bodyPr>
            <a:normAutofit lnSpcReduction="10000"/>
          </a:bodyPr>
          <a:lstStyle/>
          <a:p>
            <a:pPr algn="just"/>
            <a:r>
              <a:rPr kumimoji="1" lang="zh-CN" altLang="en-US" dirty="0"/>
              <a:t>一些练习</a:t>
            </a:r>
            <a:endParaRPr kumimoji="1" lang="en-US" altLang="zh-CN" dirty="0"/>
          </a:p>
          <a:p>
            <a:pPr lvl="1" algn="just"/>
            <a:r>
              <a:rPr lang="en-US" altLang="zh-CN" dirty="0"/>
              <a:t>1.</a:t>
            </a:r>
            <a:r>
              <a:rPr lang="zh-CN" altLang="en-US" dirty="0"/>
              <a:t>匹配</a:t>
            </a:r>
            <a:r>
              <a:rPr lang="en-US" altLang="zh-CN" dirty="0"/>
              <a:t>moon, </a:t>
            </a:r>
            <a:r>
              <a:rPr lang="en-US" altLang="zh-CN" dirty="0" err="1"/>
              <a:t>moooon</a:t>
            </a:r>
            <a:r>
              <a:rPr lang="en-US" altLang="zh-CN" dirty="0"/>
              <a:t>, </a:t>
            </a:r>
            <a:r>
              <a:rPr lang="en-US" altLang="zh-CN" dirty="0" err="1"/>
              <a:t>moooooon</a:t>
            </a:r>
            <a:r>
              <a:rPr lang="zh-CN" altLang="en-US" dirty="0"/>
              <a:t>等，要求中间</a:t>
            </a:r>
            <a:r>
              <a:rPr lang="en-US" altLang="zh-CN" dirty="0"/>
              <a:t>o</a:t>
            </a:r>
            <a:r>
              <a:rPr lang="zh-CN" altLang="en-US" dirty="0"/>
              <a:t>为正偶数个</a:t>
            </a:r>
            <a:endParaRPr lang="en-US" altLang="zh-CN" dirty="0"/>
          </a:p>
          <a:p>
            <a:pPr lvl="1" algn="just"/>
            <a:r>
              <a:rPr lang="en-US" altLang="zh-CN" dirty="0"/>
              <a:t>2.</a:t>
            </a:r>
            <a:r>
              <a:rPr lang="zh-CN" altLang="en-US" dirty="0"/>
              <a:t>匹配</a:t>
            </a:r>
            <a:r>
              <a:rPr lang="en-US" altLang="zh-CN" dirty="0"/>
              <a:t>moon, </a:t>
            </a:r>
            <a:r>
              <a:rPr lang="en-US" altLang="zh-CN" dirty="0" err="1"/>
              <a:t>muun</a:t>
            </a:r>
            <a:r>
              <a:rPr lang="en-US" altLang="zh-CN" dirty="0"/>
              <a:t>, </a:t>
            </a:r>
            <a:r>
              <a:rPr lang="en-US" altLang="zh-CN" dirty="0" err="1"/>
              <a:t>moooon</a:t>
            </a:r>
            <a:r>
              <a:rPr lang="en-US" altLang="zh-CN" dirty="0"/>
              <a:t>, </a:t>
            </a:r>
            <a:r>
              <a:rPr lang="en-US" altLang="zh-CN" dirty="0" err="1"/>
              <a:t>muuuun</a:t>
            </a:r>
            <a:r>
              <a:rPr lang="zh-CN" altLang="en-US" dirty="0"/>
              <a:t>，要求中间可以为正偶数个连续的</a:t>
            </a:r>
            <a:r>
              <a:rPr lang="en-US" altLang="zh-CN" dirty="0"/>
              <a:t>o</a:t>
            </a:r>
            <a:r>
              <a:rPr lang="zh-CN" altLang="en-US" dirty="0"/>
              <a:t>或</a:t>
            </a:r>
            <a:r>
              <a:rPr lang="en-US" altLang="zh-CN" dirty="0"/>
              <a:t>u</a:t>
            </a:r>
          </a:p>
          <a:p>
            <a:pPr lvl="1" algn="just"/>
            <a:r>
              <a:rPr lang="en-US" altLang="zh-CN" dirty="0"/>
              <a:t>3.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题扩展为也可以匹配</a:t>
            </a:r>
            <a:r>
              <a:rPr lang="en-US" altLang="zh-CN" dirty="0" err="1"/>
              <a:t>moouuuuoouun</a:t>
            </a:r>
            <a:r>
              <a:rPr lang="zh-CN" altLang="en-US" dirty="0"/>
              <a:t>等，即可以</a:t>
            </a:r>
            <a:r>
              <a:rPr lang="en-US" altLang="zh-CN" dirty="0"/>
              <a:t>o</a:t>
            </a:r>
            <a:r>
              <a:rPr lang="zh-CN" altLang="en-US" dirty="0"/>
              <a:t>或</a:t>
            </a:r>
            <a:r>
              <a:rPr lang="en-US" altLang="zh-CN" dirty="0"/>
              <a:t>u</a:t>
            </a:r>
            <a:r>
              <a:rPr lang="zh-CN" altLang="en-US" dirty="0"/>
              <a:t>穿插，但连续的部分必须为偶数</a:t>
            </a:r>
            <a:endParaRPr lang="en-US" altLang="zh-CN" dirty="0"/>
          </a:p>
          <a:p>
            <a:pPr lvl="1" algn="just"/>
            <a:r>
              <a:rPr lang="en-US" altLang="zh-CN" dirty="0"/>
              <a:t>4.</a:t>
            </a:r>
            <a:r>
              <a:rPr lang="zh-CN" altLang="en-US" dirty="0"/>
              <a:t>匹配</a:t>
            </a:r>
            <a:r>
              <a:rPr lang="en-US" altLang="zh-CN" dirty="0"/>
              <a:t>11</a:t>
            </a:r>
            <a:r>
              <a:rPr lang="zh-CN" altLang="en-US" dirty="0"/>
              <a:t>位手机号，规律为第一位一定是</a:t>
            </a:r>
            <a:r>
              <a:rPr lang="en-US" altLang="zh-CN" dirty="0"/>
              <a:t>1</a:t>
            </a:r>
          </a:p>
          <a:p>
            <a:pPr lvl="1" algn="just"/>
            <a:r>
              <a:rPr lang="en-US" altLang="zh-CN" dirty="0"/>
              <a:t>5.</a:t>
            </a:r>
            <a:r>
              <a:rPr lang="zh-CN" altLang="en-US" dirty="0"/>
              <a:t>匹配</a:t>
            </a:r>
            <a:r>
              <a:rPr lang="en-US" altLang="zh-CN" dirty="0" err="1"/>
              <a:t>ip</a:t>
            </a:r>
            <a:r>
              <a:rPr lang="zh-CN" altLang="en-US" dirty="0"/>
              <a:t>地址，分为四节，每节最少</a:t>
            </a:r>
            <a:r>
              <a:rPr lang="en-US" altLang="zh-CN" dirty="0"/>
              <a:t>1</a:t>
            </a:r>
            <a:r>
              <a:rPr lang="zh-CN" altLang="en-US" dirty="0"/>
              <a:t>位数，最多三位数，形如</a:t>
            </a:r>
            <a:r>
              <a:rPr lang="en-US" altLang="zh-CN" dirty="0"/>
              <a:t>110.242.68.4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03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更多练习</a:t>
            </a:r>
            <a:endParaRPr kumimoji="1" lang="en-US" altLang="zh-CN" dirty="0"/>
          </a:p>
          <a:p>
            <a:pPr lvl="1"/>
            <a:r>
              <a:rPr lang="zh-CN" altLang="en-US" dirty="0"/>
              <a:t>正则表达式在线练习</a:t>
            </a:r>
            <a:endParaRPr lang="en-US" altLang="zh-CN" dirty="0"/>
          </a:p>
          <a:p>
            <a:pPr lvl="1"/>
            <a:r>
              <a:rPr lang="zh-CN" altLang="en-US" dirty="0">
                <a:hlinkClick r:id="rId2"/>
              </a:rPr>
              <a:t>https://regex101.com/quiz</a:t>
            </a:r>
            <a:endParaRPr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26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>
                <a:cs typeface="Comic Sans MS" panose="030F0702030302020204" charset="0"/>
                <a:sym typeface="+mn-ea"/>
              </a:rPr>
              <a:t>Python</a:t>
            </a:r>
            <a:r>
              <a:rPr lang="zh-CN" altLang="en-US" dirty="0">
                <a:cs typeface="Comic Sans MS" panose="030F0702030302020204" charset="0"/>
                <a:sym typeface="+mn-ea"/>
              </a:rPr>
              <a:t>字符串常用函数</a:t>
            </a:r>
            <a:endParaRPr lang="en-US" altLang="zh-CN" dirty="0">
              <a:cs typeface="Comic Sans MS" panose="030F0702030302020204" charset="0"/>
              <a:sym typeface="+mn-ea"/>
            </a:endParaRPr>
          </a:p>
          <a:p>
            <a:pPr lvl="0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首先介绍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python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字符串的几个重要处理函数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1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在一般情况下可以满足大部分常用需求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1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Replace</a:t>
            </a:r>
          </a:p>
          <a:p>
            <a:pPr lvl="1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Split</a:t>
            </a:r>
          </a:p>
          <a:p>
            <a:pPr lvl="1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Strip</a:t>
            </a:r>
          </a:p>
          <a:p>
            <a:pPr lvl="1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upper/lower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5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37"/>
          <p:cNvSpPr/>
          <p:nvPr/>
        </p:nvSpPr>
        <p:spPr>
          <a:xfrm>
            <a:off x="470476" y="1724891"/>
            <a:ext cx="8174760" cy="11360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的正则表达式</a:t>
            </a:r>
            <a:endParaRPr kumimoji="1" lang="en-US" altLang="zh-CN" dirty="0"/>
          </a:p>
          <a:p>
            <a:r>
              <a:rPr kumimoji="1" lang="zh-CN" altLang="en-US" dirty="0"/>
              <a:t>最常用的四个函数</a:t>
            </a:r>
            <a:endParaRPr kumimoji="1" lang="en-US" altLang="zh-CN" dirty="0"/>
          </a:p>
        </p:txBody>
      </p:sp>
      <p:grpSp>
        <p:nvGrpSpPr>
          <p:cNvPr id="6" name="Group 3"/>
          <p:cNvGrpSpPr/>
          <p:nvPr/>
        </p:nvGrpSpPr>
        <p:grpSpPr>
          <a:xfrm>
            <a:off x="457200" y="1696706"/>
            <a:ext cx="1609601" cy="1031881"/>
            <a:chOff x="1303308" y="2623111"/>
            <a:chExt cx="1609601" cy="1031881"/>
          </a:xfrm>
        </p:grpSpPr>
        <p:sp>
          <p:nvSpPr>
            <p:cNvPr id="7" name="TextBox 4"/>
            <p:cNvSpPr txBox="1"/>
            <p:nvPr/>
          </p:nvSpPr>
          <p:spPr>
            <a:xfrm>
              <a:off x="1303308" y="2623111"/>
              <a:ext cx="1609601" cy="76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935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</a:rPr>
                <a:t>match</a:t>
              </a:r>
            </a:p>
          </p:txBody>
        </p:sp>
        <p:sp>
          <p:nvSpPr>
            <p:cNvPr id="8" name="Rectangle 5"/>
            <p:cNvSpPr/>
            <p:nvPr/>
          </p:nvSpPr>
          <p:spPr>
            <a:xfrm>
              <a:off x="1367493" y="3364015"/>
              <a:ext cx="1531786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zh-CN" altLang="en-US" sz="24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检查格式</a:t>
              </a:r>
              <a:endParaRPr lang="en-US" sz="24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grpSp>
        <p:nvGrpSpPr>
          <p:cNvPr id="9" name="Group 6"/>
          <p:cNvGrpSpPr/>
          <p:nvPr/>
        </p:nvGrpSpPr>
        <p:grpSpPr>
          <a:xfrm>
            <a:off x="2248750" y="1696706"/>
            <a:ext cx="1700812" cy="1031881"/>
            <a:chOff x="3302206" y="2623111"/>
            <a:chExt cx="1700812" cy="1031881"/>
          </a:xfrm>
        </p:grpSpPr>
        <p:sp>
          <p:nvSpPr>
            <p:cNvPr id="10" name="TextBox 7"/>
            <p:cNvSpPr txBox="1"/>
            <p:nvPr/>
          </p:nvSpPr>
          <p:spPr>
            <a:xfrm>
              <a:off x="3611190" y="2623111"/>
              <a:ext cx="1096241" cy="76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935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</a:rPr>
                <a:t>sub</a:t>
              </a:r>
            </a:p>
          </p:txBody>
        </p:sp>
        <p:sp>
          <p:nvSpPr>
            <p:cNvPr id="11" name="Rectangle 8"/>
            <p:cNvSpPr/>
            <p:nvPr/>
          </p:nvSpPr>
          <p:spPr>
            <a:xfrm>
              <a:off x="3302206" y="3364015"/>
              <a:ext cx="1700812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zh-CN" altLang="en-US" sz="24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替换子串</a:t>
              </a:r>
              <a:endParaRPr lang="en-US" sz="24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11993" y="1696706"/>
            <a:ext cx="2000717" cy="1031881"/>
            <a:chOff x="1129965" y="2623111"/>
            <a:chExt cx="2000717" cy="1031881"/>
          </a:xfrm>
        </p:grpSpPr>
        <p:sp>
          <p:nvSpPr>
            <p:cNvPr id="13" name="TextBox 12"/>
            <p:cNvSpPr txBox="1"/>
            <p:nvPr/>
          </p:nvSpPr>
          <p:spPr>
            <a:xfrm>
              <a:off x="1129965" y="2623111"/>
              <a:ext cx="2000717" cy="76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935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</a:rPr>
                <a:t>search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81123" y="3364015"/>
              <a:ext cx="1531786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zh-CN" altLang="en-US" sz="24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查找位置</a:t>
              </a:r>
              <a:endParaRPr lang="en-US" sz="24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75141" y="1696706"/>
            <a:ext cx="1720801" cy="1031881"/>
            <a:chOff x="3282217" y="2623111"/>
            <a:chExt cx="1720801" cy="1031881"/>
          </a:xfrm>
        </p:grpSpPr>
        <p:sp>
          <p:nvSpPr>
            <p:cNvPr id="16" name="TextBox 15"/>
            <p:cNvSpPr txBox="1"/>
            <p:nvPr/>
          </p:nvSpPr>
          <p:spPr>
            <a:xfrm>
              <a:off x="3282217" y="2623111"/>
              <a:ext cx="1720801" cy="690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935" dirty="0" err="1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</a:rPr>
                <a:t>findall</a:t>
              </a:r>
              <a:endParaRPr lang="en-US" sz="2935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07047" y="3364015"/>
              <a:ext cx="1531786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zh-CN" altLang="en-US" sz="24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找到全部</a:t>
              </a:r>
              <a:endParaRPr lang="en-US" sz="24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sp>
        <p:nvSpPr>
          <p:cNvPr id="20" name="TextBox 24"/>
          <p:cNvSpPr txBox="1"/>
          <p:nvPr/>
        </p:nvSpPr>
        <p:spPr>
          <a:xfrm>
            <a:off x="470477" y="3199164"/>
            <a:ext cx="8368724" cy="1631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defRPr/>
            </a:pPr>
            <a:r>
              <a:rPr lang="zh-CN" altLang="en-US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用法：</a:t>
            </a:r>
            <a:endParaRPr lang="en-US" altLang="zh-CN" sz="2000" dirty="0"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  <a:p>
            <a:pPr marL="342900" lvl="0" indent="-342900" defTabSz="1217930"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re.match</a:t>
            </a:r>
            <a:r>
              <a:rPr lang="en-US" altLang="zh-CN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(pattern, string)</a:t>
            </a:r>
            <a:r>
              <a:rPr lang="zh-CN" altLang="en-US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，从字符串开头进行匹配</a:t>
            </a:r>
            <a:endParaRPr lang="en-US" altLang="zh-CN" sz="2000" dirty="0"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  <a:p>
            <a:pPr marL="342900" lvl="0" indent="-342900" defTabSz="1217930"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re.sub</a:t>
            </a:r>
            <a:r>
              <a:rPr lang="en-US" altLang="zh-CN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(pattern, </a:t>
            </a:r>
            <a:r>
              <a:rPr lang="en-US" altLang="zh-CN" sz="2000" dirty="0" err="1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repl</a:t>
            </a:r>
            <a:r>
              <a:rPr lang="en-US" altLang="zh-CN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, string)</a:t>
            </a:r>
            <a:r>
              <a:rPr lang="zh-CN" altLang="en-US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，</a:t>
            </a:r>
            <a:r>
              <a:rPr lang="en-US" altLang="zh-CN" sz="2000" dirty="0" err="1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repl</a:t>
            </a:r>
            <a:r>
              <a:rPr lang="zh-CN" altLang="en-US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为替换的字符串，也可为一个函数</a:t>
            </a:r>
            <a:endParaRPr lang="en-US" altLang="zh-CN" sz="2000" dirty="0"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  <a:p>
            <a:pPr marL="342900" lvl="0" indent="-342900" defTabSz="1217930"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re.search</a:t>
            </a:r>
            <a:r>
              <a:rPr lang="en-US" altLang="zh-CN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(pattern, string) </a:t>
            </a:r>
            <a:r>
              <a:rPr lang="zh-CN" altLang="en-US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，可以在字符串任何位置匹配</a:t>
            </a:r>
            <a:endParaRPr lang="en-US" altLang="zh-CN" sz="2000" dirty="0"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  <a:p>
            <a:pPr marL="342900" lvl="0" indent="-342900" defTabSz="1217930"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re.findall</a:t>
            </a:r>
            <a:r>
              <a:rPr lang="en-US" altLang="zh-CN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(pattern, string)</a:t>
            </a:r>
            <a:r>
              <a:rPr lang="zh-CN" altLang="en-US" sz="2000" dirty="0"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，找到所有满足匹配条件的子串</a:t>
            </a:r>
            <a:endParaRPr lang="en-US" altLang="zh-CN" sz="2000" dirty="0"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0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的正则表达式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18" y="1243465"/>
            <a:ext cx="2463321" cy="9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18" y="2408525"/>
            <a:ext cx="2544706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518" y="3582337"/>
            <a:ext cx="2102290" cy="9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383" y="1262515"/>
            <a:ext cx="3713755" cy="9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333" y="2408525"/>
            <a:ext cx="3309805" cy="2016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31D4A4-CEEA-4A6F-A27E-39D34B042A96}"/>
              </a:ext>
            </a:extLst>
          </p:cNvPr>
          <p:cNvSpPr/>
          <p:nvPr/>
        </p:nvSpPr>
        <p:spPr>
          <a:xfrm>
            <a:off x="194278" y="1432770"/>
            <a:ext cx="771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match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6372FD-0EF9-4312-B985-8610CB8CE3DC}"/>
              </a:ext>
            </a:extLst>
          </p:cNvPr>
          <p:cNvSpPr/>
          <p:nvPr/>
        </p:nvSpPr>
        <p:spPr>
          <a:xfrm>
            <a:off x="194278" y="2648341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sub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0CD815-01F7-4631-BA0D-3A219C5AE133}"/>
              </a:ext>
            </a:extLst>
          </p:cNvPr>
          <p:cNvSpPr/>
          <p:nvPr/>
        </p:nvSpPr>
        <p:spPr>
          <a:xfrm>
            <a:off x="194278" y="3705874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split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067A72-1624-4E39-BBFE-EFFD67751DD3}"/>
              </a:ext>
            </a:extLst>
          </p:cNvPr>
          <p:cNvSpPr/>
          <p:nvPr/>
        </p:nvSpPr>
        <p:spPr>
          <a:xfrm>
            <a:off x="3832957" y="1774133"/>
            <a:ext cx="796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search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3339A69-91FB-4D90-829B-039F8B94661E}"/>
              </a:ext>
            </a:extLst>
          </p:cNvPr>
          <p:cNvSpPr/>
          <p:nvPr/>
        </p:nvSpPr>
        <p:spPr>
          <a:xfrm>
            <a:off x="3832957" y="2989704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findall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3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4301836" cy="3937000"/>
          </a:xfrm>
        </p:spPr>
        <p:txBody>
          <a:bodyPr>
            <a:normAutofit/>
          </a:bodyPr>
          <a:lstStyle/>
          <a:p>
            <a:pPr algn="just"/>
            <a:r>
              <a:rPr kumimoji="1" lang="zh-CN" altLang="en-US" sz="1800" dirty="0"/>
              <a:t>不同的匹配方法</a:t>
            </a:r>
            <a:endParaRPr kumimoji="1" lang="en-US" altLang="zh-CN" sz="1800" dirty="0"/>
          </a:p>
          <a:p>
            <a:pPr algn="just"/>
            <a:r>
              <a:rPr lang="zh-CN" altLang="en-US" sz="1800" dirty="0">
                <a:sym typeface="FZHei-B01S" panose="02010601030101010101" pitchFamily="2" charset="-122"/>
              </a:rPr>
              <a:t>匹配对象方法</a:t>
            </a:r>
            <a:endParaRPr lang="en-US" altLang="zh-CN" sz="1800" dirty="0">
              <a:sym typeface="FZHei-B01S" panose="02010601030101010101" pitchFamily="2" charset="-122"/>
            </a:endParaRPr>
          </a:p>
          <a:p>
            <a:pPr lvl="1" algn="just"/>
            <a:r>
              <a:rPr lang="en-US" altLang="zh-CN" sz="1600" dirty="0">
                <a:sym typeface="FZHei-B01S" panose="02010601030101010101" pitchFamily="2" charset="-122"/>
              </a:rPr>
              <a:t>span(): </a:t>
            </a:r>
            <a:r>
              <a:rPr lang="zh-CN" altLang="en-US" sz="1600" dirty="0">
                <a:sym typeface="FZHei-B01S" panose="02010601030101010101" pitchFamily="2" charset="-122"/>
              </a:rPr>
              <a:t>返回匹配的范围 </a:t>
            </a:r>
            <a:r>
              <a:rPr lang="en-US" altLang="zh-CN" sz="1600" dirty="0">
                <a:sym typeface="FZHei-B01S" panose="02010601030101010101" pitchFamily="2" charset="-122"/>
              </a:rPr>
              <a:t>(start, end)</a:t>
            </a:r>
          </a:p>
          <a:p>
            <a:pPr lvl="1" algn="just"/>
            <a:r>
              <a:rPr lang="en-US" altLang="zh-CN" sz="1600" dirty="0">
                <a:sym typeface="FZHei-B01S" panose="02010601030101010101" pitchFamily="2" charset="-122"/>
              </a:rPr>
              <a:t>group(</a:t>
            </a:r>
            <a:r>
              <a:rPr lang="en-US" altLang="zh-CN" sz="1600" dirty="0" err="1">
                <a:sym typeface="FZHei-B01S" panose="02010601030101010101" pitchFamily="2" charset="-122"/>
              </a:rPr>
              <a:t>num</a:t>
            </a:r>
            <a:r>
              <a:rPr lang="en-US" altLang="zh-CN" sz="1600" dirty="0">
                <a:sym typeface="FZHei-B01S" panose="02010601030101010101" pitchFamily="2" charset="-122"/>
              </a:rPr>
              <a:t>):</a:t>
            </a:r>
            <a:r>
              <a:rPr lang="zh-CN" altLang="en-US" sz="1600" dirty="0">
                <a:sym typeface="FZHei-B01S" panose="02010601030101010101" pitchFamily="2" charset="-122"/>
              </a:rPr>
              <a:t> 在正则表达式中用</a:t>
            </a:r>
            <a:r>
              <a:rPr lang="en-US" altLang="zh-CN" sz="1600" dirty="0">
                <a:sym typeface="FZHei-B01S" panose="02010601030101010101" pitchFamily="2" charset="-122"/>
              </a:rPr>
              <a:t>()</a:t>
            </a:r>
            <a:r>
              <a:rPr lang="zh-CN" altLang="en-US" sz="1600" dirty="0">
                <a:sym typeface="FZHei-B01S" panose="02010601030101010101" pitchFamily="2" charset="-122"/>
              </a:rPr>
              <a:t>可以分组，</a:t>
            </a:r>
            <a:r>
              <a:rPr lang="en-US" altLang="zh-CN" sz="1600" dirty="0">
                <a:sym typeface="FZHei-B01S" panose="02010601030101010101" pitchFamily="2" charset="-122"/>
              </a:rPr>
              <a:t>group() </a:t>
            </a:r>
            <a:r>
              <a:rPr lang="zh-CN" altLang="en-US" sz="1600" dirty="0">
                <a:sym typeface="FZHei-B01S" panose="02010601030101010101" pitchFamily="2" charset="-122"/>
              </a:rPr>
              <a:t>可以一次输入多个组号，在这种情况下它将返回一个包含那些组所对应值的元组</a:t>
            </a:r>
            <a:endParaRPr lang="en-US" altLang="zh-CN" sz="1600" dirty="0">
              <a:sym typeface="FZHei-B01S" panose="02010601030101010101" pitchFamily="2" charset="-122"/>
            </a:endParaRPr>
          </a:p>
          <a:p>
            <a:pPr lvl="1" algn="just"/>
            <a:r>
              <a:rPr lang="en-US" altLang="zh-CN" sz="1600" dirty="0">
                <a:sym typeface="FZHei-B01S" panose="02010601030101010101" pitchFamily="2" charset="-122"/>
              </a:rPr>
              <a:t>groups(): </a:t>
            </a:r>
            <a:r>
              <a:rPr lang="zh-CN" altLang="en-US" sz="1600" dirty="0">
                <a:sym typeface="FZHei-B01S" panose="02010601030101010101" pitchFamily="2" charset="-122"/>
              </a:rPr>
              <a:t>返回一个包含所有小组字符串的元组，从 </a:t>
            </a:r>
            <a:r>
              <a:rPr lang="en-US" altLang="zh-CN" sz="1600" dirty="0">
                <a:sym typeface="FZHei-B01S" panose="02010601030101010101" pitchFamily="2" charset="-122"/>
              </a:rPr>
              <a:t>1 </a:t>
            </a:r>
            <a:r>
              <a:rPr lang="zh-CN" altLang="en-US" sz="1600" dirty="0">
                <a:sym typeface="FZHei-B01S" panose="02010601030101010101" pitchFamily="2" charset="-122"/>
              </a:rPr>
              <a:t>到所含的小组号</a:t>
            </a:r>
            <a:endParaRPr lang="en-US" altLang="zh-CN" sz="1600" dirty="0">
              <a:sym typeface="FZHei-B01S" panose="02010601030101010101" pitchFamily="2" charset="-122"/>
            </a:endParaRPr>
          </a:p>
          <a:p>
            <a:pPr algn="just"/>
            <a:endParaRPr kumimoji="1" lang="en-US" altLang="zh-CN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784" y="1167650"/>
            <a:ext cx="4039817" cy="324000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B985E0E5-CA4D-440B-A2FF-5C5910579D9A}"/>
              </a:ext>
            </a:extLst>
          </p:cNvPr>
          <p:cNvSpPr/>
          <p:nvPr/>
        </p:nvSpPr>
        <p:spPr>
          <a:xfrm>
            <a:off x="4931229" y="4191000"/>
            <a:ext cx="3465285" cy="36648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8058539-3785-4867-B697-F53BFBD71E20}"/>
              </a:ext>
            </a:extLst>
          </p:cNvPr>
          <p:cNvCxnSpPr/>
          <p:nvPr/>
        </p:nvCxnSpPr>
        <p:spPr>
          <a:xfrm>
            <a:off x="6506029" y="1825171"/>
            <a:ext cx="2939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6115F39-4354-400C-8621-265EFF2C8780}"/>
              </a:ext>
            </a:extLst>
          </p:cNvPr>
          <p:cNvCxnSpPr/>
          <p:nvPr/>
        </p:nvCxnSpPr>
        <p:spPr>
          <a:xfrm>
            <a:off x="7137400" y="1825171"/>
            <a:ext cx="2939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D6E0E7C-D09A-4EA7-90FC-FC38E476A488}"/>
              </a:ext>
            </a:extLst>
          </p:cNvPr>
          <p:cNvCxnSpPr/>
          <p:nvPr/>
        </p:nvCxnSpPr>
        <p:spPr>
          <a:xfrm>
            <a:off x="7870372" y="1825171"/>
            <a:ext cx="2939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B71E7F4-C596-4703-B056-9430EE256EF1}"/>
              </a:ext>
            </a:extLst>
          </p:cNvPr>
          <p:cNvCxnSpPr/>
          <p:nvPr/>
        </p:nvCxnSpPr>
        <p:spPr>
          <a:xfrm>
            <a:off x="6651171" y="1825171"/>
            <a:ext cx="43543" cy="232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BF9994-162A-4FD8-89DF-4119F933C597}"/>
              </a:ext>
            </a:extLst>
          </p:cNvPr>
          <p:cNvCxnSpPr/>
          <p:nvPr/>
        </p:nvCxnSpPr>
        <p:spPr>
          <a:xfrm flipH="1">
            <a:off x="7213600" y="1825170"/>
            <a:ext cx="105229" cy="232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8C44CC6-7A4D-42AE-8C4D-8F143FCF6971}"/>
              </a:ext>
            </a:extLst>
          </p:cNvPr>
          <p:cNvCxnSpPr/>
          <p:nvPr/>
        </p:nvCxnSpPr>
        <p:spPr>
          <a:xfrm>
            <a:off x="8040914" y="1825169"/>
            <a:ext cx="0" cy="236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75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0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正则表达式练习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邮箱</a:t>
            </a:r>
            <a:endParaRPr kumimoji="1" lang="en-US" altLang="zh-CN" dirty="0"/>
          </a:p>
        </p:txBody>
      </p:sp>
      <p:pic>
        <p:nvPicPr>
          <p:cNvPr id="4" name="Picture 6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" y="2111746"/>
            <a:ext cx="1894885" cy="142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331090" y="1541903"/>
            <a:ext cx="2702000" cy="35548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  <a:t>34sdg4gfwr4@ruc.edu.cn</a:t>
            </a: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hlinkClick r:id="rId4"/>
              </a:rPr>
              <a:t>653564309@qq.com</a:t>
            </a: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  <a:hlinkClick r:id="rId5"/>
              </a:rPr>
              <a:t>wdddangghwz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hlinkClick r:id="rId5"/>
              </a:rPr>
              <a:t>@.com</a:t>
            </a: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10.44.75.123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hlinkClick r:id="rId6"/>
              </a:rPr>
              <a:t>Trer.fsew@sdcs.com</a:t>
            </a: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hlinkClick r:id="rId7"/>
              </a:rPr>
              <a:t>hehehe@gmail.com</a:t>
            </a: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hlinkClick r:id="rId8"/>
              </a:rPr>
              <a:t>Sfw$$$dfgdg@126.com</a:t>
            </a: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  <a:hlinkClick r:id="rId9"/>
              </a:rPr>
              <a:t>ghhhh@gmail.ussr</a:t>
            </a: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hlinkClick r:id="rId10"/>
              </a:rPr>
              <a:t>Chigua@sina.cn</a:t>
            </a: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hlinkClick r:id="rId11"/>
              </a:rPr>
              <a:t>34gdggfdgrtyhyr@163.com</a:t>
            </a: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50309" y="662328"/>
            <a:ext cx="2713342" cy="21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03908" y="2835524"/>
            <a:ext cx="3382892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9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抽取人民日报某天某版的要闻标题</a:t>
            </a:r>
            <a:endParaRPr kumimoji="1" lang="en-US" altLang="zh-CN" dirty="0"/>
          </a:p>
          <a:p>
            <a:pPr lvl="1"/>
            <a:r>
              <a:rPr kumimoji="1" lang="en-US" altLang="zh-CN" sz="1400" dirty="0">
                <a:hlinkClick r:id="rId2"/>
              </a:rPr>
              <a:t>http://paper.people.com.cn/rmrb/html/2021-03/25/nbs.D110000renmrb_01.htm</a:t>
            </a:r>
            <a:endParaRPr kumimoji="1" lang="en-US" altLang="zh-CN" sz="1400" dirty="0"/>
          </a:p>
          <a:p>
            <a:pPr lvl="1"/>
            <a:endParaRPr kumimoji="1" lang="en-US" altLang="zh-CN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1" y="1706954"/>
            <a:ext cx="2931633" cy="288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556" y="2012373"/>
            <a:ext cx="5155471" cy="19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抽取人民日报某天某版的要闻标题</a:t>
            </a:r>
            <a:endParaRPr kumimoji="1" lang="en-US" altLang="zh-CN" dirty="0"/>
          </a:p>
          <a:p>
            <a:pPr lvl="1"/>
            <a:r>
              <a:rPr kumimoji="1" lang="en-US" altLang="zh-CN" sz="1400" dirty="0">
                <a:hlinkClick r:id="rId2"/>
              </a:rPr>
              <a:t>http://paper.people.com.cn/rmrb/html/2021-03/25/nbs.D110000renmrb_01.htm</a:t>
            </a:r>
            <a:endParaRPr kumimoji="1" lang="en-US" altLang="zh-CN" sz="1400" dirty="0"/>
          </a:p>
          <a:p>
            <a:pPr lvl="1"/>
            <a:endParaRPr kumimoji="1" lang="en-US" altLang="zh-CN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89" y="1568105"/>
            <a:ext cx="688119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抽取人民日报某天某版的要闻标题</a:t>
            </a:r>
            <a:endParaRPr kumimoji="1" lang="en-US" altLang="zh-CN" dirty="0"/>
          </a:p>
          <a:p>
            <a:pPr lvl="1"/>
            <a:r>
              <a:rPr kumimoji="1" lang="en-US" altLang="zh-CN" sz="1400" dirty="0">
                <a:hlinkClick r:id="rId2"/>
              </a:rPr>
              <a:t>http://paper.people.com.cn/rmrb/html/2021-03/25/nbs.D110000renmrb_01.htm</a:t>
            </a:r>
            <a:endParaRPr kumimoji="1" lang="en-US" altLang="zh-CN" sz="1400" dirty="0"/>
          </a:p>
          <a:p>
            <a:pPr lvl="1"/>
            <a:endParaRPr kumimoji="1"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26" y="2143144"/>
            <a:ext cx="8546148" cy="186881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102429" y="4126258"/>
            <a:ext cx="3547423" cy="5108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拿到每个</a:t>
            </a:r>
            <a:r>
              <a:rPr lang="zh-CN" altLang="en-US">
                <a:solidFill>
                  <a:sysClr val="windowText" lastClr="000000"/>
                </a:solidFill>
              </a:rPr>
              <a:t>新闻的</a:t>
            </a:r>
            <a:r>
              <a:rPr lang="en-US" altLang="zh-CN">
                <a:solidFill>
                  <a:sysClr val="windowText" lastClr="000000"/>
                </a:solidFill>
              </a:rPr>
              <a:t>URL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82F72A0-C08D-4C70-A024-3DEF7F27FB86}"/>
              </a:ext>
            </a:extLst>
          </p:cNvPr>
          <p:cNvCxnSpPr/>
          <p:nvPr/>
        </p:nvCxnSpPr>
        <p:spPr>
          <a:xfrm>
            <a:off x="3392714" y="2398486"/>
            <a:ext cx="279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F44C229-DF5F-47E6-998E-20865B0C313D}"/>
              </a:ext>
            </a:extLst>
          </p:cNvPr>
          <p:cNvCxnSpPr/>
          <p:nvPr/>
        </p:nvCxnSpPr>
        <p:spPr>
          <a:xfrm>
            <a:off x="3530599" y="3356429"/>
            <a:ext cx="279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5">
            <a:extLst>
              <a:ext uri="{FF2B5EF4-FFF2-40B4-BE49-F238E27FC236}">
                <a16:creationId xmlns:a16="http://schemas.microsoft.com/office/drawing/2014/main" id="{2D4ABD9B-69C9-4596-8CC7-EED3E1EEF188}"/>
              </a:ext>
            </a:extLst>
          </p:cNvPr>
          <p:cNvSpPr/>
          <p:nvPr/>
        </p:nvSpPr>
        <p:spPr>
          <a:xfrm>
            <a:off x="4818580" y="1666229"/>
            <a:ext cx="2569192" cy="3626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拿到每个新闻的标题</a:t>
            </a:r>
          </a:p>
        </p:txBody>
      </p:sp>
    </p:spTree>
    <p:extLst>
      <p:ext uri="{BB962C8B-B14F-4D97-AF65-F5344CB8AC3E}">
        <p14:creationId xmlns:p14="http://schemas.microsoft.com/office/powerpoint/2010/main" val="52468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常用字符串函数</a:t>
            </a:r>
            <a:r>
              <a:rPr kumimoji="1" lang="en-US" altLang="zh-CN" dirty="0">
                <a:solidFill>
                  <a:srgbClr val="C00000"/>
                </a:solidFill>
              </a:rPr>
              <a:t>replace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87" y="1366506"/>
            <a:ext cx="4232746" cy="32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A06344E-78C0-46BF-B792-C3E5B3747921}"/>
              </a:ext>
            </a:extLst>
          </p:cNvPr>
          <p:cNvCxnSpPr/>
          <p:nvPr/>
        </p:nvCxnSpPr>
        <p:spPr>
          <a:xfrm flipV="1">
            <a:off x="557202" y="3877932"/>
            <a:ext cx="1544568" cy="93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07650"/>
            <a:ext cx="4331859" cy="22722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常用字符串函数</a:t>
            </a:r>
            <a:r>
              <a:rPr kumimoji="1" lang="en-US" altLang="zh-CN" dirty="0">
                <a:solidFill>
                  <a:srgbClr val="C00000"/>
                </a:solidFill>
              </a:rPr>
              <a:t>split</a:t>
            </a:r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9" y="1302527"/>
            <a:ext cx="5684989" cy="35679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B856F59-D3A0-496A-8579-7C981A147ABB}"/>
              </a:ext>
            </a:extLst>
          </p:cNvPr>
          <p:cNvCxnSpPr/>
          <p:nvPr/>
        </p:nvCxnSpPr>
        <p:spPr>
          <a:xfrm>
            <a:off x="562767" y="4190406"/>
            <a:ext cx="14806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148" y="2099596"/>
            <a:ext cx="5666401" cy="12948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02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常用字符串函数</a:t>
            </a:r>
            <a:r>
              <a:rPr kumimoji="1" lang="en-US" altLang="zh-CN" dirty="0">
                <a:solidFill>
                  <a:srgbClr val="C00000"/>
                </a:solidFill>
              </a:rPr>
              <a:t>strip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1" y="1202012"/>
            <a:ext cx="4491341" cy="33634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6ED0419-63DF-4335-AB12-9418FE99C213}"/>
              </a:ext>
            </a:extLst>
          </p:cNvPr>
          <p:cNvCxnSpPr/>
          <p:nvPr/>
        </p:nvCxnSpPr>
        <p:spPr>
          <a:xfrm>
            <a:off x="2565335" y="3772996"/>
            <a:ext cx="18794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AB5483B-272F-4CA6-9A6B-DAB9CF8F0820}"/>
              </a:ext>
            </a:extLst>
          </p:cNvPr>
          <p:cNvCxnSpPr>
            <a:cxnSpLocks/>
          </p:cNvCxnSpPr>
          <p:nvPr/>
        </p:nvCxnSpPr>
        <p:spPr>
          <a:xfrm>
            <a:off x="375277" y="3954097"/>
            <a:ext cx="47285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93" y="2204220"/>
            <a:ext cx="4085796" cy="18579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406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常用字符串函数</a:t>
            </a:r>
            <a:r>
              <a:rPr kumimoji="1" lang="en-US" altLang="zh-CN" dirty="0" err="1">
                <a:solidFill>
                  <a:srgbClr val="C00000"/>
                </a:solidFill>
              </a:rPr>
              <a:t>upper,lower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40151"/>
          <a:stretch/>
        </p:blipFill>
        <p:spPr>
          <a:xfrm>
            <a:off x="256674" y="1570850"/>
            <a:ext cx="3724977" cy="29113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43" y="2164988"/>
            <a:ext cx="4669757" cy="17759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983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字符串处理实例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36" y="1328197"/>
            <a:ext cx="6145599" cy="333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4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Regex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07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7036</TotalTime>
  <Words>1300</Words>
  <Application>Microsoft Office PowerPoint</Application>
  <PresentationFormat>全屏显示(16:9)</PresentationFormat>
  <Paragraphs>196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5" baseType="lpstr">
      <vt:lpstr>FZHei-B01S</vt:lpstr>
      <vt:lpstr>Roboto Black</vt:lpstr>
      <vt:lpstr>Roboto Medium</vt:lpstr>
      <vt:lpstr>Source Han Sans HC</vt:lpstr>
      <vt:lpstr>等线</vt:lpstr>
      <vt:lpstr>思源黑体</vt:lpstr>
      <vt:lpstr>思源黑体 CN Normal</vt:lpstr>
      <vt:lpstr>宋体</vt:lpstr>
      <vt:lpstr>微软雅黑</vt:lpstr>
      <vt:lpstr>Arial</vt:lpstr>
      <vt:lpstr>Calibri</vt:lpstr>
      <vt:lpstr>Cambria</vt:lpstr>
      <vt:lpstr>Cambria Math</vt:lpstr>
      <vt:lpstr>Comic Sans MS</vt:lpstr>
      <vt:lpstr>Consolas</vt:lpstr>
      <vt:lpstr>Mangal</vt:lpstr>
      <vt:lpstr>清风素材 https://12sc.taobao.com/</vt:lpstr>
      <vt:lpstr>PowerPoint 演示文稿</vt:lpstr>
      <vt:lpstr>PowerPoint 演示文稿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  <vt:lpstr>Regex正则表达式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覃 雄派</cp:lastModifiedBy>
  <cp:revision>401</cp:revision>
  <cp:lastPrinted>2020-03-27T09:34:47Z</cp:lastPrinted>
  <dcterms:created xsi:type="dcterms:W3CDTF">2015-01-23T04:02:45Z</dcterms:created>
  <dcterms:modified xsi:type="dcterms:W3CDTF">2022-02-15T03:27:46Z</dcterms:modified>
  <cp:category/>
  <cp:contentStatus>12sc.taobao.com</cp:contentStatus>
</cp:coreProperties>
</file>