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5506700" cy="7620000"/>
  <p:notesSz cx="15506700" cy="762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02" y="-7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3958" y="1634947"/>
            <a:ext cx="8358782" cy="1980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rgbClr val="F9A11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6005" y="4267200"/>
            <a:ext cx="1085469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5335" y="1752600"/>
            <a:ext cx="6745414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85950" y="1752600"/>
            <a:ext cx="6745414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"/>
            <a:ext cx="15506700" cy="7610475"/>
          </a:xfrm>
          <a:custGeom>
            <a:avLst/>
            <a:gdLst/>
            <a:ahLst/>
            <a:cxnLst/>
            <a:rect l="l" t="t" r="r" b="b"/>
            <a:pathLst>
              <a:path w="15506700" h="7610475">
                <a:moveTo>
                  <a:pt x="0" y="0"/>
                </a:moveTo>
                <a:lnTo>
                  <a:pt x="15506700" y="0"/>
                </a:lnTo>
                <a:lnTo>
                  <a:pt x="15506700" y="7610475"/>
                </a:lnTo>
                <a:lnTo>
                  <a:pt x="0" y="7610475"/>
                </a:lnTo>
                <a:lnTo>
                  <a:pt x="0" y="0"/>
                </a:lnTo>
                <a:close/>
              </a:path>
            </a:pathLst>
          </a:custGeom>
          <a:solidFill>
            <a:srgbClr val="13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5506700" cy="47625"/>
          </a:xfrm>
          <a:custGeom>
            <a:avLst/>
            <a:gdLst/>
            <a:ahLst/>
            <a:cxnLst/>
            <a:rect l="l" t="t" r="r" b="b"/>
            <a:pathLst>
              <a:path w="15506700" h="47625">
                <a:moveTo>
                  <a:pt x="15506700" y="47625"/>
                </a:moveTo>
                <a:lnTo>
                  <a:pt x="0" y="47625"/>
                </a:lnTo>
                <a:lnTo>
                  <a:pt x="0" y="0"/>
                </a:lnTo>
                <a:lnTo>
                  <a:pt x="15506700" y="0"/>
                </a:lnTo>
                <a:lnTo>
                  <a:pt x="15506700" y="47625"/>
                </a:lnTo>
                <a:close/>
              </a:path>
            </a:pathLst>
          </a:custGeom>
          <a:solidFill>
            <a:srgbClr val="F9A1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1258" y="2073275"/>
            <a:ext cx="1564183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297" y="3768725"/>
            <a:ext cx="14208105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EDED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2278" y="7086600"/>
            <a:ext cx="4962144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5335" y="7086600"/>
            <a:ext cx="356654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4824" y="7086600"/>
            <a:ext cx="356654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.europa.eu/eurostat/sa-elearning/additive-decomposition-0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khov/pycon-ua-2018/blob/master/look-into-the-data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khov/pycon-ua-2018/blob/master/stochastic-models.ipynb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prophe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khov/pycon-ua-2018/blob/master/prophet.ipynb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gakhov/recurrent-neural-networks-part-1-theor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khov/pycon-ua-2018/blob/master/artificial-neural-networks.ipynb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khov/pycon-ua-2018/blob/master/support-vector-machine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khov/pycon-ua-2018" TargetMode="External"/><Relationship Id="rId2" Type="http://schemas.openxmlformats.org/officeDocument/2006/relationships/hyperlink" Target="http://www.gakhov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2347-DC5C-66C4-DD87-CE6E727C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1828800"/>
            <a:ext cx="9525000" cy="2215991"/>
          </a:xfrm>
        </p:spPr>
        <p:txBody>
          <a:bodyPr/>
          <a:lstStyle/>
          <a:p>
            <a:pPr algn="ctr"/>
            <a:r>
              <a:rPr lang="en-US" altLang="zh-CN" sz="4800" spc="-434" dirty="0">
                <a:solidFill>
                  <a:srgbClr val="F9A113"/>
                </a:solidFill>
              </a:rPr>
              <a:t>A</a:t>
            </a:r>
            <a:r>
              <a:rPr lang="en-US" altLang="zh-CN" sz="4800" spc="55" dirty="0">
                <a:solidFill>
                  <a:srgbClr val="F9A113"/>
                </a:solidFill>
              </a:rPr>
              <a:t>n</a:t>
            </a:r>
            <a:r>
              <a:rPr lang="en-US" altLang="zh-CN" sz="4800" spc="-325" dirty="0">
                <a:solidFill>
                  <a:srgbClr val="F9A113"/>
                </a:solidFill>
              </a:rPr>
              <a:t> </a:t>
            </a:r>
            <a:r>
              <a:rPr lang="en-US" altLang="zh-CN" sz="4800" spc="-505" dirty="0">
                <a:solidFill>
                  <a:srgbClr val="F9A113"/>
                </a:solidFill>
              </a:rPr>
              <a:t>I</a:t>
            </a:r>
            <a:r>
              <a:rPr lang="en-US" altLang="zh-CN" sz="4800" spc="-140" dirty="0">
                <a:solidFill>
                  <a:srgbClr val="F9A113"/>
                </a:solidFill>
              </a:rPr>
              <a:t>n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-85" dirty="0">
                <a:solidFill>
                  <a:srgbClr val="F9A113"/>
                </a:solidFill>
              </a:rPr>
              <a:t>r</a:t>
            </a:r>
            <a:r>
              <a:rPr lang="en-US" altLang="zh-CN" sz="4800" spc="-125" dirty="0">
                <a:solidFill>
                  <a:srgbClr val="F9A113"/>
                </a:solidFill>
              </a:rPr>
              <a:t>o</a:t>
            </a:r>
            <a:r>
              <a:rPr lang="en-US" altLang="zh-CN" sz="4800" spc="-135" dirty="0">
                <a:solidFill>
                  <a:srgbClr val="F9A113"/>
                </a:solidFill>
              </a:rPr>
              <a:t>d</a:t>
            </a:r>
            <a:r>
              <a:rPr lang="en-US" altLang="zh-CN" sz="4800" spc="-145" dirty="0">
                <a:solidFill>
                  <a:srgbClr val="F9A113"/>
                </a:solidFill>
              </a:rPr>
              <a:t>u</a:t>
            </a:r>
            <a:r>
              <a:rPr lang="en-US" altLang="zh-CN" sz="4800" spc="20" dirty="0">
                <a:solidFill>
                  <a:srgbClr val="F9A113"/>
                </a:solidFill>
              </a:rPr>
              <a:t>c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-190" dirty="0">
                <a:solidFill>
                  <a:srgbClr val="F9A113"/>
                </a:solidFill>
              </a:rPr>
              <a:t>i</a:t>
            </a:r>
            <a:r>
              <a:rPr lang="en-US" altLang="zh-CN" sz="4800" spc="-125" dirty="0">
                <a:solidFill>
                  <a:srgbClr val="F9A113"/>
                </a:solidFill>
              </a:rPr>
              <a:t>o</a:t>
            </a:r>
            <a:r>
              <a:rPr lang="en-US" altLang="zh-CN" sz="4800" spc="55" dirty="0">
                <a:solidFill>
                  <a:srgbClr val="F9A113"/>
                </a:solidFill>
              </a:rPr>
              <a:t>n</a:t>
            </a:r>
            <a:r>
              <a:rPr lang="en-US" altLang="zh-CN" sz="4800" spc="-325" dirty="0">
                <a:solidFill>
                  <a:srgbClr val="F9A113"/>
                </a:solidFill>
              </a:rPr>
              <a:t> 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45" dirty="0">
                <a:solidFill>
                  <a:srgbClr val="F9A113"/>
                </a:solidFill>
              </a:rPr>
              <a:t>o  </a:t>
            </a:r>
            <a:br>
              <a:rPr lang="en-US" altLang="zh-CN" sz="4800" spc="45" dirty="0">
                <a:solidFill>
                  <a:srgbClr val="F9A113"/>
                </a:solidFill>
              </a:rPr>
            </a:br>
            <a:r>
              <a:rPr lang="en-US" altLang="zh-CN" sz="4800" spc="-165" dirty="0">
                <a:solidFill>
                  <a:srgbClr val="F9A113"/>
                </a:solidFill>
              </a:rPr>
              <a:t>T</a:t>
            </a:r>
            <a:r>
              <a:rPr lang="en-US" altLang="zh-CN" sz="4800" spc="-190" dirty="0">
                <a:solidFill>
                  <a:srgbClr val="F9A113"/>
                </a:solidFill>
              </a:rPr>
              <a:t>i</a:t>
            </a:r>
            <a:r>
              <a:rPr lang="en-US" altLang="zh-CN" sz="4800" spc="-125" dirty="0">
                <a:solidFill>
                  <a:srgbClr val="F9A113"/>
                </a:solidFill>
              </a:rPr>
              <a:t>m</a:t>
            </a:r>
            <a:r>
              <a:rPr lang="en-US" altLang="zh-CN" sz="4800" spc="155" dirty="0">
                <a:solidFill>
                  <a:srgbClr val="F9A113"/>
                </a:solidFill>
              </a:rPr>
              <a:t>e</a:t>
            </a:r>
            <a:r>
              <a:rPr lang="en-US" altLang="zh-CN" sz="4800" spc="-325" dirty="0">
                <a:solidFill>
                  <a:srgbClr val="F9A113"/>
                </a:solidFill>
              </a:rPr>
              <a:t> </a:t>
            </a:r>
            <a:r>
              <a:rPr lang="en-US" altLang="zh-CN" sz="4800" spc="-315" dirty="0">
                <a:solidFill>
                  <a:srgbClr val="F9A113"/>
                </a:solidFill>
              </a:rPr>
              <a:t>S</a:t>
            </a:r>
            <a:r>
              <a:rPr lang="en-US" altLang="zh-CN" sz="4800" spc="-40" dirty="0">
                <a:solidFill>
                  <a:srgbClr val="F9A113"/>
                </a:solidFill>
              </a:rPr>
              <a:t>e</a:t>
            </a:r>
            <a:r>
              <a:rPr lang="en-US" altLang="zh-CN" sz="4800" spc="40" dirty="0">
                <a:solidFill>
                  <a:srgbClr val="F9A113"/>
                </a:solidFill>
              </a:rPr>
              <a:t>r</a:t>
            </a:r>
            <a:r>
              <a:rPr lang="en-US" altLang="zh-CN" sz="4800" spc="-190" dirty="0">
                <a:solidFill>
                  <a:srgbClr val="F9A113"/>
                </a:solidFill>
              </a:rPr>
              <a:t>i</a:t>
            </a:r>
            <a:r>
              <a:rPr lang="en-US" altLang="zh-CN" sz="4800" spc="-40" dirty="0">
                <a:solidFill>
                  <a:srgbClr val="F9A113"/>
                </a:solidFill>
              </a:rPr>
              <a:t>e</a:t>
            </a:r>
            <a:r>
              <a:rPr lang="en-US" altLang="zh-CN" sz="4800" spc="105" dirty="0">
                <a:solidFill>
                  <a:srgbClr val="F9A113"/>
                </a:solidFill>
              </a:rPr>
              <a:t>s</a:t>
            </a:r>
            <a:r>
              <a:rPr lang="en-US" altLang="zh-CN" sz="4800" spc="-325" dirty="0">
                <a:solidFill>
                  <a:srgbClr val="F9A113"/>
                </a:solidFill>
              </a:rPr>
              <a:t> </a:t>
            </a:r>
            <a:r>
              <a:rPr lang="en-US" altLang="zh-CN" sz="4800" spc="-520" dirty="0">
                <a:solidFill>
                  <a:srgbClr val="F9A113"/>
                </a:solidFill>
              </a:rPr>
              <a:t>F</a:t>
            </a:r>
            <a:r>
              <a:rPr lang="en-US" altLang="zh-CN" sz="4800" spc="-125" dirty="0">
                <a:solidFill>
                  <a:srgbClr val="F9A113"/>
                </a:solidFill>
              </a:rPr>
              <a:t>o</a:t>
            </a:r>
            <a:r>
              <a:rPr lang="en-US" altLang="zh-CN" sz="4800" spc="-85" dirty="0">
                <a:solidFill>
                  <a:srgbClr val="F9A113"/>
                </a:solidFill>
              </a:rPr>
              <a:t>r</a:t>
            </a:r>
            <a:r>
              <a:rPr lang="en-US" altLang="zh-CN" sz="4800" spc="-40" dirty="0">
                <a:solidFill>
                  <a:srgbClr val="F9A113"/>
                </a:solidFill>
              </a:rPr>
              <a:t>e</a:t>
            </a:r>
            <a:r>
              <a:rPr lang="en-US" altLang="zh-CN" sz="4800" spc="20" dirty="0">
                <a:solidFill>
                  <a:srgbClr val="F9A113"/>
                </a:solidFill>
              </a:rPr>
              <a:t>c</a:t>
            </a:r>
            <a:r>
              <a:rPr lang="en-US" altLang="zh-CN" sz="4800" spc="-220" dirty="0">
                <a:solidFill>
                  <a:srgbClr val="F9A113"/>
                </a:solidFill>
              </a:rPr>
              <a:t>a</a:t>
            </a:r>
            <a:r>
              <a:rPr lang="en-US" altLang="zh-CN" sz="4800" spc="-90" dirty="0">
                <a:solidFill>
                  <a:srgbClr val="F9A113"/>
                </a:solidFill>
              </a:rPr>
              <a:t>s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-190" dirty="0">
                <a:solidFill>
                  <a:srgbClr val="F9A113"/>
                </a:solidFill>
              </a:rPr>
              <a:t>i</a:t>
            </a:r>
            <a:r>
              <a:rPr lang="en-US" altLang="zh-CN" sz="4800" spc="-200" dirty="0">
                <a:solidFill>
                  <a:srgbClr val="F9A113"/>
                </a:solidFill>
              </a:rPr>
              <a:t>n</a:t>
            </a:r>
            <a:r>
              <a:rPr lang="en-US" altLang="zh-CN" sz="4800" spc="85" dirty="0">
                <a:solidFill>
                  <a:srgbClr val="F9A113"/>
                </a:solidFill>
              </a:rPr>
              <a:t>g  </a:t>
            </a:r>
            <a:br>
              <a:rPr lang="en-US" altLang="zh-CN" sz="4800" spc="85" dirty="0">
                <a:solidFill>
                  <a:srgbClr val="F9A113"/>
                </a:solidFill>
              </a:rPr>
            </a:br>
            <a:r>
              <a:rPr lang="en-US" altLang="zh-CN" sz="4800" spc="30" dirty="0">
                <a:solidFill>
                  <a:srgbClr val="F9A113"/>
                </a:solidFill>
              </a:rPr>
              <a:t>w</a:t>
            </a:r>
            <a:r>
              <a:rPr lang="en-US" altLang="zh-CN" sz="4800" spc="-190" dirty="0">
                <a:solidFill>
                  <a:srgbClr val="F9A113"/>
                </a:solidFill>
              </a:rPr>
              <a:t>i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55" dirty="0">
                <a:solidFill>
                  <a:srgbClr val="F9A113"/>
                </a:solidFill>
              </a:rPr>
              <a:t>h</a:t>
            </a:r>
            <a:r>
              <a:rPr lang="en-US" altLang="zh-CN" sz="4800" spc="-325" dirty="0">
                <a:solidFill>
                  <a:srgbClr val="F9A113"/>
                </a:solidFill>
              </a:rPr>
              <a:t> </a:t>
            </a:r>
            <a:r>
              <a:rPr lang="en-US" altLang="zh-CN" sz="4800" spc="-335" dirty="0">
                <a:solidFill>
                  <a:srgbClr val="F9A113"/>
                </a:solidFill>
              </a:rPr>
              <a:t>P</a:t>
            </a:r>
            <a:r>
              <a:rPr lang="en-US" altLang="zh-CN" sz="4800" spc="-110" dirty="0">
                <a:solidFill>
                  <a:srgbClr val="F9A113"/>
                </a:solidFill>
              </a:rPr>
              <a:t>y</a:t>
            </a:r>
            <a:r>
              <a:rPr lang="en-US" altLang="zh-CN" sz="4800" spc="-130" dirty="0">
                <a:solidFill>
                  <a:srgbClr val="F9A113"/>
                </a:solidFill>
              </a:rPr>
              <a:t>t</a:t>
            </a:r>
            <a:r>
              <a:rPr lang="en-US" altLang="zh-CN" sz="4800" spc="-140" dirty="0">
                <a:solidFill>
                  <a:srgbClr val="F9A113"/>
                </a:solidFill>
              </a:rPr>
              <a:t>h</a:t>
            </a:r>
            <a:r>
              <a:rPr lang="en-US" altLang="zh-CN" sz="4800" spc="-125" dirty="0">
                <a:solidFill>
                  <a:srgbClr val="F9A113"/>
                </a:solidFill>
              </a:rPr>
              <a:t>o</a:t>
            </a:r>
            <a:r>
              <a:rPr lang="en-US" altLang="zh-CN" sz="4800" spc="55" dirty="0">
                <a:solidFill>
                  <a:srgbClr val="F9A113"/>
                </a:solidFill>
              </a:rPr>
              <a:t>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C0FC1-8DDC-1EBA-5144-D0530DFA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5181600"/>
            <a:ext cx="14208105" cy="1015663"/>
          </a:xfrm>
        </p:spPr>
        <p:txBody>
          <a:bodyPr/>
          <a:lstStyle/>
          <a:p>
            <a:pPr algn="ctr"/>
            <a:r>
              <a:rPr lang="en-US" altLang="zh-CN" sz="3200" spc="-270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lang="en-US" altLang="zh-CN" sz="3200" spc="-130" dirty="0">
                <a:solidFill>
                  <a:schemeClr val="bg1"/>
                </a:solidFill>
                <a:latin typeface="Georgia"/>
                <a:cs typeface="Georgia"/>
              </a:rPr>
              <a:t>nd</a:t>
            </a:r>
            <a:r>
              <a:rPr lang="en-US" altLang="zh-CN" sz="3200" spc="-50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lang="en-US" altLang="zh-CN" sz="3200" spc="-5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lang="en-US" altLang="zh-CN" sz="3200" spc="32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200" spc="-225" dirty="0" err="1">
                <a:solidFill>
                  <a:schemeClr val="bg1"/>
                </a:solidFill>
                <a:latin typeface="Georgia"/>
                <a:cs typeface="Georgia"/>
              </a:rPr>
              <a:t>G</a:t>
            </a:r>
            <a:r>
              <a:rPr lang="en-US" altLang="zh-CN" sz="3200" spc="-165" dirty="0" err="1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lang="en-US" altLang="zh-CN" sz="3200" spc="-195" dirty="0" err="1">
                <a:solidFill>
                  <a:schemeClr val="bg1"/>
                </a:solidFill>
                <a:latin typeface="Georgia"/>
                <a:cs typeface="Georgia"/>
              </a:rPr>
              <a:t>k</a:t>
            </a:r>
            <a:r>
              <a:rPr lang="en-US" altLang="zh-CN" sz="3200" spc="-130" dirty="0" err="1">
                <a:solidFill>
                  <a:schemeClr val="bg1"/>
                </a:solidFill>
                <a:latin typeface="Georgia"/>
                <a:cs typeface="Georgia"/>
              </a:rPr>
              <a:t>h</a:t>
            </a:r>
            <a:r>
              <a:rPr lang="en-US" altLang="zh-CN" sz="3200" spc="-145" dirty="0" err="1">
                <a:solidFill>
                  <a:schemeClr val="bg1"/>
                </a:solidFill>
                <a:latin typeface="Georgia"/>
                <a:cs typeface="Georgia"/>
              </a:rPr>
              <a:t>o</a:t>
            </a:r>
            <a:r>
              <a:rPr lang="en-US" altLang="zh-CN" sz="3200" spc="-290" dirty="0" err="1">
                <a:solidFill>
                  <a:schemeClr val="bg1"/>
                </a:solidFill>
                <a:latin typeface="Georgia"/>
                <a:cs typeface="Georgia"/>
              </a:rPr>
              <a:t>v</a:t>
            </a:r>
            <a:r>
              <a:rPr lang="en-US" altLang="zh-CN" sz="3200" spc="-30" dirty="0">
                <a:solidFill>
                  <a:schemeClr val="bg1"/>
                </a:solidFill>
                <a:latin typeface="Georgia"/>
                <a:cs typeface="Georgia"/>
              </a:rPr>
              <a:t>,</a:t>
            </a:r>
            <a:r>
              <a:rPr lang="en-US" altLang="zh-CN" sz="3200" spc="-35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165" dirty="0" err="1">
                <a:solidFill>
                  <a:schemeClr val="bg1"/>
                </a:solidFill>
                <a:latin typeface="Georgia"/>
                <a:cs typeface="Georgia"/>
              </a:rPr>
              <a:t>P</a:t>
            </a:r>
            <a:r>
              <a:rPr lang="en-US" altLang="zh-CN" sz="3600" spc="-55" dirty="0" err="1">
                <a:solidFill>
                  <a:schemeClr val="bg1"/>
                </a:solidFill>
                <a:latin typeface="Georgia"/>
                <a:cs typeface="Georgia"/>
              </a:rPr>
              <a:t>y</a:t>
            </a:r>
            <a:r>
              <a:rPr lang="en-US" altLang="zh-CN" sz="3600" spc="45" dirty="0" err="1">
                <a:solidFill>
                  <a:schemeClr val="bg1"/>
                </a:solidFill>
                <a:latin typeface="Georgia"/>
                <a:cs typeface="Georgia"/>
              </a:rPr>
              <a:t>C</a:t>
            </a:r>
            <a:r>
              <a:rPr lang="en-US" altLang="zh-CN" sz="3600" spc="-65" dirty="0" err="1">
                <a:solidFill>
                  <a:schemeClr val="bg1"/>
                </a:solidFill>
                <a:latin typeface="Georgia"/>
                <a:cs typeface="Georgia"/>
              </a:rPr>
              <a:t>o</a:t>
            </a:r>
            <a:r>
              <a:rPr lang="en-US" altLang="zh-CN" sz="3600" spc="15" dirty="0" err="1">
                <a:solidFill>
                  <a:schemeClr val="bg1"/>
                </a:solidFill>
                <a:latin typeface="Georgia"/>
                <a:cs typeface="Georgia"/>
              </a:rPr>
              <a:t>n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400" dirty="0">
                <a:solidFill>
                  <a:schemeClr val="bg1"/>
                </a:solidFill>
                <a:latin typeface="Georgia"/>
                <a:cs typeface="Georgia"/>
              </a:rPr>
              <a:t>U</a:t>
            </a:r>
            <a:r>
              <a:rPr lang="en-US" altLang="zh-CN" sz="3600" spc="-21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lang="en-US" altLang="zh-CN" sz="3600" spc="-30" dirty="0">
                <a:solidFill>
                  <a:schemeClr val="bg1"/>
                </a:solidFill>
                <a:latin typeface="Georgia"/>
                <a:cs typeface="Georgia"/>
              </a:rPr>
              <a:t>,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210" dirty="0">
                <a:solidFill>
                  <a:schemeClr val="bg1"/>
                </a:solidFill>
                <a:latin typeface="Georgia"/>
                <a:cs typeface="Georgia"/>
              </a:rPr>
              <a:t>K</a:t>
            </a:r>
            <a:r>
              <a:rPr lang="en-US" altLang="zh-CN" sz="3600" spc="-75" dirty="0">
                <a:solidFill>
                  <a:schemeClr val="bg1"/>
                </a:solidFill>
                <a:latin typeface="Georgia"/>
                <a:cs typeface="Georgia"/>
              </a:rPr>
              <a:t>h</a:t>
            </a:r>
            <a:r>
              <a:rPr lang="en-US" altLang="zh-CN" sz="3600" spc="-110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lang="en-US" altLang="zh-CN" sz="3600" spc="-45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lang="en-US" altLang="zh-CN" sz="3600" spc="-50" dirty="0">
                <a:solidFill>
                  <a:schemeClr val="bg1"/>
                </a:solidFill>
                <a:latin typeface="Georgia"/>
                <a:cs typeface="Georgia"/>
              </a:rPr>
              <a:t>k</a:t>
            </a:r>
            <a:r>
              <a:rPr lang="en-US" altLang="zh-CN" sz="3600" spc="-90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lang="en-US" altLang="zh-CN" sz="3600" spc="-245" dirty="0">
                <a:solidFill>
                  <a:schemeClr val="bg1"/>
                </a:solidFill>
                <a:latin typeface="Georgia"/>
                <a:cs typeface="Georgia"/>
              </a:rPr>
              <a:t>v</a:t>
            </a:r>
            <a:r>
              <a:rPr lang="en-US" altLang="zh-CN" sz="3600" spc="-30" dirty="0">
                <a:solidFill>
                  <a:schemeClr val="bg1"/>
                </a:solidFill>
                <a:latin typeface="Georgia"/>
                <a:cs typeface="Georgia"/>
              </a:rPr>
              <a:t>,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21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lang="en-US" altLang="zh-CN" sz="3600" spc="-65" dirty="0">
                <a:solidFill>
                  <a:schemeClr val="bg1"/>
                </a:solidFill>
                <a:latin typeface="Georgia"/>
                <a:cs typeface="Georgia"/>
              </a:rPr>
              <a:t>p</a:t>
            </a:r>
            <a:r>
              <a:rPr lang="en-US" altLang="zh-CN" sz="3600" spc="15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lang="en-US" altLang="zh-CN" sz="3600" spc="-90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lang="en-US" altLang="zh-CN" sz="3600" spc="-5" dirty="0">
                <a:solidFill>
                  <a:schemeClr val="bg1"/>
                </a:solidFill>
                <a:latin typeface="Georgia"/>
                <a:cs typeface="Georgia"/>
              </a:rPr>
              <a:t>l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330" dirty="0">
                <a:solidFill>
                  <a:schemeClr val="bg1"/>
                </a:solidFill>
                <a:latin typeface="Georgia"/>
                <a:cs typeface="Georgia"/>
              </a:rPr>
              <a:t>2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8</a:t>
            </a:r>
            <a:r>
              <a:rPr lang="en-US" altLang="zh-CN" sz="3600" spc="280" dirty="0">
                <a:solidFill>
                  <a:schemeClr val="bg1"/>
                </a:solidFill>
                <a:latin typeface="Georgia"/>
                <a:cs typeface="Georgia"/>
              </a:rPr>
              <a:t>-</a:t>
            </a:r>
            <a:r>
              <a:rPr lang="en-US" altLang="zh-CN" sz="3600" spc="-330" dirty="0">
                <a:solidFill>
                  <a:schemeClr val="bg1"/>
                </a:solidFill>
                <a:latin typeface="Georgia"/>
                <a:cs typeface="Georgia"/>
              </a:rPr>
              <a:t>2</a:t>
            </a:r>
            <a:r>
              <a:rPr lang="en-US" altLang="zh-CN" sz="3600" spc="-265" dirty="0">
                <a:solidFill>
                  <a:schemeClr val="bg1"/>
                </a:solidFill>
                <a:latin typeface="Georgia"/>
                <a:cs typeface="Georgia"/>
              </a:rPr>
              <a:t>9</a:t>
            </a:r>
            <a:r>
              <a:rPr lang="en-US" altLang="zh-CN" sz="3600" spc="-30" dirty="0">
                <a:solidFill>
                  <a:schemeClr val="bg1"/>
                </a:solidFill>
                <a:latin typeface="Georgia"/>
                <a:cs typeface="Georgia"/>
              </a:rPr>
              <a:t>,</a:t>
            </a:r>
            <a:r>
              <a:rPr lang="en-US" altLang="zh-CN" sz="3600" spc="-3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altLang="zh-CN" sz="3600" spc="-330" dirty="0">
                <a:solidFill>
                  <a:schemeClr val="bg1"/>
                </a:solidFill>
                <a:latin typeface="Georgia"/>
                <a:cs typeface="Georgia"/>
              </a:rPr>
              <a:t>2</a:t>
            </a:r>
            <a:r>
              <a:rPr lang="en-US" altLang="zh-CN" sz="3600" spc="-135" dirty="0">
                <a:solidFill>
                  <a:schemeClr val="bg1"/>
                </a:solidFill>
                <a:latin typeface="Georgia"/>
                <a:cs typeface="Georgia"/>
              </a:rPr>
              <a:t>0</a:t>
            </a:r>
            <a:r>
              <a:rPr lang="en-US" altLang="zh-CN" sz="3600" spc="-270" dirty="0">
                <a:solidFill>
                  <a:schemeClr val="bg1"/>
                </a:solidFill>
                <a:latin typeface="Georgia"/>
                <a:cs typeface="Georgia"/>
              </a:rPr>
              <a:t>1</a:t>
            </a:r>
            <a:r>
              <a:rPr lang="en-US" altLang="zh-CN" sz="3600" spc="-229" dirty="0">
                <a:solidFill>
                  <a:schemeClr val="bg1"/>
                </a:solidFill>
                <a:latin typeface="Georgia"/>
                <a:cs typeface="Georgia"/>
              </a:rPr>
              <a:t>8</a:t>
            </a:r>
            <a:endParaRPr lang="en-US" altLang="zh-CN" sz="3600" dirty="0">
              <a:solidFill>
                <a:schemeClr val="bg1"/>
              </a:solidFill>
              <a:latin typeface="Georgia"/>
              <a:cs typeface="Georgi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07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925" y="1101725"/>
            <a:ext cx="2209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75" dirty="0"/>
              <a:t>x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95" dirty="0"/>
              <a:t>l</a:t>
            </a:r>
            <a:r>
              <a:rPr spc="10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2070100"/>
            <a:ext cx="14973300" cy="3517900"/>
            <a:chOff x="266700" y="2070100"/>
            <a:chExt cx="14973300" cy="3517900"/>
          </a:xfrm>
        </p:grpSpPr>
        <p:sp>
          <p:nvSpPr>
            <p:cNvPr id="4" name="object 4"/>
            <p:cNvSpPr/>
            <p:nvPr/>
          </p:nvSpPr>
          <p:spPr>
            <a:xfrm>
              <a:off x="266700" y="2070099"/>
              <a:ext cx="14973300" cy="3517900"/>
            </a:xfrm>
            <a:custGeom>
              <a:avLst/>
              <a:gdLst/>
              <a:ahLst/>
              <a:cxnLst/>
              <a:rect l="l" t="t" r="r" b="b"/>
              <a:pathLst>
                <a:path w="14973300" h="3517900">
                  <a:moveTo>
                    <a:pt x="14973300" y="0"/>
                  </a:moveTo>
                  <a:lnTo>
                    <a:pt x="14887575" y="0"/>
                  </a:lnTo>
                  <a:lnTo>
                    <a:pt x="14887575" y="82550"/>
                  </a:lnTo>
                  <a:lnTo>
                    <a:pt x="14887575" y="3435350"/>
                  </a:lnTo>
                  <a:lnTo>
                    <a:pt x="85725" y="3435350"/>
                  </a:lnTo>
                  <a:lnTo>
                    <a:pt x="85725" y="82550"/>
                  </a:lnTo>
                  <a:lnTo>
                    <a:pt x="14887575" y="82550"/>
                  </a:lnTo>
                  <a:lnTo>
                    <a:pt x="14887575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3435350"/>
                  </a:lnTo>
                  <a:lnTo>
                    <a:pt x="0" y="3517900"/>
                  </a:lnTo>
                  <a:lnTo>
                    <a:pt x="14973300" y="3517900"/>
                  </a:lnTo>
                  <a:lnTo>
                    <a:pt x="14973300" y="3435350"/>
                  </a:lnTo>
                  <a:lnTo>
                    <a:pt x="14973300" y="82550"/>
                  </a:lnTo>
                  <a:lnTo>
                    <a:pt x="14973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425" y="2152650"/>
              <a:ext cx="14801850" cy="3352800"/>
            </a:xfrm>
            <a:custGeom>
              <a:avLst/>
              <a:gdLst/>
              <a:ahLst/>
              <a:cxnLst/>
              <a:rect l="l" t="t" r="r" b="b"/>
              <a:pathLst>
                <a:path w="14801850" h="3352800">
                  <a:moveTo>
                    <a:pt x="1480185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14801850" y="0"/>
                  </a:lnTo>
                  <a:lnTo>
                    <a:pt x="14801850" y="33528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5" y="2171700"/>
              <a:ext cx="14763750" cy="3314700"/>
            </a:xfrm>
            <a:custGeom>
              <a:avLst/>
              <a:gdLst/>
              <a:ahLst/>
              <a:cxnLst/>
              <a:rect l="l" t="t" r="r" b="b"/>
              <a:pathLst>
                <a:path w="14763750" h="3314700">
                  <a:moveTo>
                    <a:pt x="0" y="0"/>
                  </a:moveTo>
                  <a:lnTo>
                    <a:pt x="14763750" y="0"/>
                  </a:lnTo>
                  <a:lnTo>
                    <a:pt x="14763750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2190750"/>
              <a:ext cx="14725650" cy="3276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51722" y="5835650"/>
            <a:ext cx="621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European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Climate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Assessment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225" dirty="0">
                <a:solidFill>
                  <a:srgbClr val="EDEDED"/>
                </a:solidFill>
                <a:latin typeface="Georgia"/>
                <a:cs typeface="Georgia"/>
              </a:rPr>
              <a:t>&amp;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Dataset,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Air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temperature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Berlin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223" y="2421889"/>
            <a:ext cx="268478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75" dirty="0">
                <a:solidFill>
                  <a:srgbClr val="F9A113"/>
                </a:solidFill>
                <a:latin typeface="Georgia"/>
                <a:cs typeface="Georgia"/>
              </a:rPr>
              <a:t>Cyclical</a:t>
            </a:r>
            <a:endParaRPr sz="6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1295" y="3568700"/>
            <a:ext cx="11142345" cy="1438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732155">
              <a:lnSpc>
                <a:spcPts val="5550"/>
              </a:lnSpc>
              <a:spcBef>
                <a:spcPts val="229"/>
              </a:spcBef>
            </a:pPr>
            <a:r>
              <a:rPr sz="4650" spc="-16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16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44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3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20" dirty="0">
                <a:solidFill>
                  <a:srgbClr val="EDEDED"/>
                </a:solidFill>
                <a:latin typeface="Georgia"/>
                <a:cs typeface="Georgia"/>
              </a:rPr>
              <a:t>fl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15" dirty="0">
                <a:solidFill>
                  <a:srgbClr val="EDEDED"/>
                </a:solidFill>
                <a:latin typeface="Georgia"/>
                <a:cs typeface="Georgia"/>
              </a:rPr>
              <a:t>d  </a:t>
            </a:r>
            <a:r>
              <a:rPr sz="4650" spc="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60" dirty="0">
                <a:solidFill>
                  <a:srgbClr val="EDEDED"/>
                </a:solidFill>
                <a:latin typeface="Georgia"/>
                <a:cs typeface="Georgia"/>
              </a:rPr>
              <a:t>by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cyclicaly</a:t>
            </a:r>
            <a:r>
              <a:rPr sz="4650" spc="-23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40" dirty="0">
                <a:solidFill>
                  <a:srgbClr val="EDEDED"/>
                </a:solidFill>
                <a:latin typeface="Georgia"/>
                <a:cs typeface="Georgia"/>
              </a:rPr>
              <a:t>occured</a:t>
            </a:r>
            <a:r>
              <a:rPr sz="4650" spc="-23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non-periodic</a:t>
            </a:r>
            <a:r>
              <a:rPr sz="4650" spc="-23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influences</a:t>
            </a:r>
            <a:endParaRPr sz="4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925" y="1101725"/>
            <a:ext cx="2209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75" dirty="0"/>
              <a:t>x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95" dirty="0"/>
              <a:t>l</a:t>
            </a:r>
            <a:r>
              <a:rPr spc="10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2070100"/>
            <a:ext cx="14973300" cy="3517900"/>
            <a:chOff x="266700" y="2070100"/>
            <a:chExt cx="14973300" cy="3517900"/>
          </a:xfrm>
        </p:grpSpPr>
        <p:sp>
          <p:nvSpPr>
            <p:cNvPr id="4" name="object 4"/>
            <p:cNvSpPr/>
            <p:nvPr/>
          </p:nvSpPr>
          <p:spPr>
            <a:xfrm>
              <a:off x="266700" y="2070099"/>
              <a:ext cx="14973300" cy="3517900"/>
            </a:xfrm>
            <a:custGeom>
              <a:avLst/>
              <a:gdLst/>
              <a:ahLst/>
              <a:cxnLst/>
              <a:rect l="l" t="t" r="r" b="b"/>
              <a:pathLst>
                <a:path w="14973300" h="3517900">
                  <a:moveTo>
                    <a:pt x="14973300" y="0"/>
                  </a:moveTo>
                  <a:lnTo>
                    <a:pt x="14887575" y="0"/>
                  </a:lnTo>
                  <a:lnTo>
                    <a:pt x="14887575" y="82550"/>
                  </a:lnTo>
                  <a:lnTo>
                    <a:pt x="14887575" y="3435350"/>
                  </a:lnTo>
                  <a:lnTo>
                    <a:pt x="85725" y="3435350"/>
                  </a:lnTo>
                  <a:lnTo>
                    <a:pt x="85725" y="82550"/>
                  </a:lnTo>
                  <a:lnTo>
                    <a:pt x="14887575" y="82550"/>
                  </a:lnTo>
                  <a:lnTo>
                    <a:pt x="14887575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3435350"/>
                  </a:lnTo>
                  <a:lnTo>
                    <a:pt x="0" y="3517900"/>
                  </a:lnTo>
                  <a:lnTo>
                    <a:pt x="14973300" y="3517900"/>
                  </a:lnTo>
                  <a:lnTo>
                    <a:pt x="14973300" y="3435350"/>
                  </a:lnTo>
                  <a:lnTo>
                    <a:pt x="14973300" y="82550"/>
                  </a:lnTo>
                  <a:lnTo>
                    <a:pt x="14973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425" y="2152650"/>
              <a:ext cx="14801850" cy="3352800"/>
            </a:xfrm>
            <a:custGeom>
              <a:avLst/>
              <a:gdLst/>
              <a:ahLst/>
              <a:cxnLst/>
              <a:rect l="l" t="t" r="r" b="b"/>
              <a:pathLst>
                <a:path w="14801850" h="3352800">
                  <a:moveTo>
                    <a:pt x="1480185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14801850" y="0"/>
                  </a:lnTo>
                  <a:lnTo>
                    <a:pt x="14801850" y="33528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5" y="2171700"/>
              <a:ext cx="14763750" cy="3314700"/>
            </a:xfrm>
            <a:custGeom>
              <a:avLst/>
              <a:gdLst/>
              <a:ahLst/>
              <a:cxnLst/>
              <a:rect l="l" t="t" r="r" b="b"/>
              <a:pathLst>
                <a:path w="14763750" h="3314700">
                  <a:moveTo>
                    <a:pt x="0" y="0"/>
                  </a:moveTo>
                  <a:lnTo>
                    <a:pt x="14763750" y="0"/>
                  </a:lnTo>
                  <a:lnTo>
                    <a:pt x="14763750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2190750"/>
              <a:ext cx="14725650" cy="3276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51460" y="5835650"/>
            <a:ext cx="801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London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W.,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Yorke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80" dirty="0">
                <a:solidFill>
                  <a:srgbClr val="EDEDED"/>
                </a:solidFill>
                <a:latin typeface="Georgia"/>
                <a:cs typeface="Georgia"/>
              </a:rPr>
              <a:t>J.A.,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monthly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reported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cases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measles,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New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York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city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0221" y="2421889"/>
            <a:ext cx="309054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4360" algn="l"/>
              </a:tabLst>
            </a:pPr>
            <a:r>
              <a:rPr sz="6300" spc="-310" dirty="0">
                <a:solidFill>
                  <a:srgbClr val="F9A113"/>
                </a:solidFill>
                <a:latin typeface="Georgia"/>
                <a:cs typeface="Georgia"/>
              </a:rPr>
              <a:t>I	</a:t>
            </a:r>
            <a:r>
              <a:rPr sz="6300" spc="-75" dirty="0">
                <a:solidFill>
                  <a:srgbClr val="F9A113"/>
                </a:solidFill>
                <a:latin typeface="Georgia"/>
                <a:cs typeface="Georgia"/>
              </a:rPr>
              <a:t>regular</a:t>
            </a:r>
            <a:endParaRPr sz="6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1529" y="3568700"/>
            <a:ext cx="6921500" cy="1438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63195">
              <a:lnSpc>
                <a:spcPts val="5550"/>
              </a:lnSpc>
              <a:spcBef>
                <a:spcPts val="229"/>
              </a:spcBef>
            </a:pPr>
            <a:r>
              <a:rPr sz="4650" spc="-39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3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21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15" dirty="0">
                <a:solidFill>
                  <a:srgbClr val="EDEDED"/>
                </a:solidFill>
                <a:latin typeface="Georgia"/>
                <a:cs typeface="Georgia"/>
              </a:rPr>
              <a:t>d  </a:t>
            </a:r>
            <a:r>
              <a:rPr sz="4650" spc="-17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4650" spc="5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8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4650" spc="-1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20" dirty="0">
                <a:solidFill>
                  <a:srgbClr val="EDEDED"/>
                </a:solidFill>
                <a:latin typeface="Georgia"/>
                <a:cs typeface="Georgia"/>
              </a:rPr>
              <a:t>fl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4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925" y="1101725"/>
            <a:ext cx="2209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75" dirty="0"/>
              <a:t>x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95" dirty="0"/>
              <a:t>l</a:t>
            </a:r>
            <a:r>
              <a:rPr spc="10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2070100"/>
            <a:ext cx="14973300" cy="3517900"/>
            <a:chOff x="266700" y="2070100"/>
            <a:chExt cx="14973300" cy="3517900"/>
          </a:xfrm>
        </p:grpSpPr>
        <p:sp>
          <p:nvSpPr>
            <p:cNvPr id="4" name="object 4"/>
            <p:cNvSpPr/>
            <p:nvPr/>
          </p:nvSpPr>
          <p:spPr>
            <a:xfrm>
              <a:off x="266700" y="2070099"/>
              <a:ext cx="14973300" cy="3517900"/>
            </a:xfrm>
            <a:custGeom>
              <a:avLst/>
              <a:gdLst/>
              <a:ahLst/>
              <a:cxnLst/>
              <a:rect l="l" t="t" r="r" b="b"/>
              <a:pathLst>
                <a:path w="14973300" h="3517900">
                  <a:moveTo>
                    <a:pt x="14973300" y="0"/>
                  </a:moveTo>
                  <a:lnTo>
                    <a:pt x="14887575" y="0"/>
                  </a:lnTo>
                  <a:lnTo>
                    <a:pt x="14887575" y="82550"/>
                  </a:lnTo>
                  <a:lnTo>
                    <a:pt x="14887575" y="3435350"/>
                  </a:lnTo>
                  <a:lnTo>
                    <a:pt x="85725" y="3435350"/>
                  </a:lnTo>
                  <a:lnTo>
                    <a:pt x="85725" y="82550"/>
                  </a:lnTo>
                  <a:lnTo>
                    <a:pt x="14887575" y="82550"/>
                  </a:lnTo>
                  <a:lnTo>
                    <a:pt x="14887575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3435350"/>
                  </a:lnTo>
                  <a:lnTo>
                    <a:pt x="0" y="3517900"/>
                  </a:lnTo>
                  <a:lnTo>
                    <a:pt x="14973300" y="3517900"/>
                  </a:lnTo>
                  <a:lnTo>
                    <a:pt x="14973300" y="3435350"/>
                  </a:lnTo>
                  <a:lnTo>
                    <a:pt x="14973300" y="82550"/>
                  </a:lnTo>
                  <a:lnTo>
                    <a:pt x="14973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425" y="2152650"/>
              <a:ext cx="14801850" cy="3352800"/>
            </a:xfrm>
            <a:custGeom>
              <a:avLst/>
              <a:gdLst/>
              <a:ahLst/>
              <a:cxnLst/>
              <a:rect l="l" t="t" r="r" b="b"/>
              <a:pathLst>
                <a:path w="14801850" h="3352800">
                  <a:moveTo>
                    <a:pt x="1480185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14801850" y="0"/>
                  </a:lnTo>
                  <a:lnTo>
                    <a:pt x="14801850" y="33528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5" y="2171700"/>
              <a:ext cx="14763750" cy="3314700"/>
            </a:xfrm>
            <a:custGeom>
              <a:avLst/>
              <a:gdLst/>
              <a:ahLst/>
              <a:cxnLst/>
              <a:rect l="l" t="t" r="r" b="b"/>
              <a:pathLst>
                <a:path w="14763750" h="3314700">
                  <a:moveTo>
                    <a:pt x="0" y="0"/>
                  </a:moveTo>
                  <a:lnTo>
                    <a:pt x="14763750" y="0"/>
                  </a:lnTo>
                  <a:lnTo>
                    <a:pt x="14763750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2190750"/>
              <a:ext cx="14725650" cy="3276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5963" y="5835650"/>
            <a:ext cx="740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valuta.today,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Daily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average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0" dirty="0">
                <a:solidFill>
                  <a:srgbClr val="EDEDED"/>
                </a:solidFill>
                <a:latin typeface="Georgia"/>
                <a:cs typeface="Georgia"/>
              </a:rPr>
              <a:t>EUR-UAH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exchange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rates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cash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market,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Ukraine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970" y="1183639"/>
            <a:ext cx="7497445" cy="19526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1728470">
              <a:lnSpc>
                <a:spcPct val="100200"/>
              </a:lnSpc>
              <a:spcBef>
                <a:spcPts val="115"/>
              </a:spcBef>
            </a:pPr>
            <a:r>
              <a:rPr sz="6300" spc="-165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m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75" dirty="0">
                <a:solidFill>
                  <a:srgbClr val="F9A113"/>
                </a:solidFill>
              </a:rPr>
              <a:t>s  </a:t>
            </a:r>
            <a:r>
              <a:rPr sz="6300" spc="-340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25" dirty="0">
                <a:solidFill>
                  <a:srgbClr val="F9A113"/>
                </a:solidFill>
              </a:rPr>
              <a:t>om</a:t>
            </a:r>
            <a:r>
              <a:rPr sz="6300" spc="-120" dirty="0">
                <a:solidFill>
                  <a:srgbClr val="F9A113"/>
                </a:solidFill>
              </a:rPr>
              <a:t>p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55" dirty="0">
                <a:solidFill>
                  <a:srgbClr val="F9A113"/>
                </a:solidFill>
              </a:rPr>
              <a:t>n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35" dirty="0">
                <a:solidFill>
                  <a:srgbClr val="F9A113"/>
                </a:solidFill>
              </a:rPr>
              <a:t>M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endParaRPr sz="6300"/>
          </a:p>
        </p:txBody>
      </p:sp>
      <p:grpSp>
        <p:nvGrpSpPr>
          <p:cNvPr id="3" name="object 3"/>
          <p:cNvGrpSpPr/>
          <p:nvPr/>
        </p:nvGrpSpPr>
        <p:grpSpPr>
          <a:xfrm>
            <a:off x="4015928" y="5784850"/>
            <a:ext cx="234950" cy="215900"/>
            <a:chOff x="4015928" y="5784850"/>
            <a:chExt cx="234950" cy="215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928" y="5784850"/>
              <a:ext cx="234950" cy="215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5928" y="5784850"/>
              <a:ext cx="234950" cy="215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86882" y="3692525"/>
            <a:ext cx="7363459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marR="236220" indent="-255270">
              <a:lnSpc>
                <a:spcPct val="141700"/>
              </a:lnSpc>
              <a:spcBef>
                <a:spcPts val="95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2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d 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Georgia"/>
              <a:cs typeface="Georgia"/>
            </a:endParaRPr>
          </a:p>
          <a:p>
            <a:pPr marL="94615">
              <a:lnSpc>
                <a:spcPct val="100000"/>
              </a:lnSpc>
            </a:pP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choice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decomposition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model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is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called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test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for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log-level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specifcation</a:t>
            </a:r>
            <a:r>
              <a:rPr sz="4500" spc="-44" baseline="-22222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4500" baseline="-22222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2875"/>
              </a:spcBef>
            </a:pPr>
            <a:r>
              <a:rPr spc="-434" dirty="0"/>
              <a:t>A</a:t>
            </a:r>
            <a:r>
              <a:rPr spc="-135" dirty="0"/>
              <a:t>dd</a:t>
            </a:r>
            <a:r>
              <a:rPr spc="-190" dirty="0"/>
              <a:t>i</a:t>
            </a:r>
            <a:r>
              <a:rPr spc="-130" dirty="0"/>
              <a:t>t</a:t>
            </a:r>
            <a:r>
              <a:rPr spc="-190" dirty="0"/>
              <a:t>i</a:t>
            </a:r>
            <a:r>
              <a:rPr spc="-285" dirty="0"/>
              <a:t>v</a:t>
            </a:r>
            <a:r>
              <a:rPr spc="155" dirty="0"/>
              <a:t>e</a:t>
            </a:r>
            <a:r>
              <a:rPr spc="-325" dirty="0"/>
              <a:t> </a:t>
            </a:r>
            <a:r>
              <a:rPr spc="-125" dirty="0"/>
              <a:t>mo</a:t>
            </a:r>
            <a:r>
              <a:rPr spc="-135" dirty="0"/>
              <a:t>d</a:t>
            </a:r>
            <a:r>
              <a:rPr spc="-40" dirty="0"/>
              <a:t>e</a:t>
            </a:r>
            <a:r>
              <a:rPr spc="5" dirty="0"/>
              <a:t>l</a:t>
            </a:r>
          </a:p>
          <a:p>
            <a:pPr marL="11430" algn="ctr">
              <a:lnSpc>
                <a:spcPct val="100000"/>
              </a:lnSpc>
              <a:spcBef>
                <a:spcPts val="1340"/>
              </a:spcBef>
            </a:pPr>
            <a:r>
              <a:rPr sz="3000" spc="-215" dirty="0">
                <a:solidFill>
                  <a:srgbClr val="EDEDED"/>
                </a:solidFill>
              </a:rPr>
              <a:t>A</a:t>
            </a:r>
            <a:r>
              <a:rPr sz="3000" spc="-50" dirty="0">
                <a:solidFill>
                  <a:srgbClr val="EDEDED"/>
                </a:solidFill>
              </a:rPr>
              <a:t>ss</a:t>
            </a:r>
            <a:r>
              <a:rPr sz="3000" spc="-75" dirty="0">
                <a:solidFill>
                  <a:srgbClr val="EDEDED"/>
                </a:solidFill>
              </a:rPr>
              <a:t>u</a:t>
            </a:r>
            <a:r>
              <a:rPr sz="3000" spc="-70" dirty="0">
                <a:solidFill>
                  <a:srgbClr val="EDEDED"/>
                </a:solidFill>
              </a:rPr>
              <a:t>m</a:t>
            </a:r>
            <a:r>
              <a:rPr sz="3000" spc="-25" dirty="0">
                <a:solidFill>
                  <a:srgbClr val="EDEDED"/>
                </a:solidFill>
              </a:rPr>
              <a:t>e</a:t>
            </a:r>
            <a:r>
              <a:rPr sz="3000" spc="40" dirty="0">
                <a:solidFill>
                  <a:srgbClr val="EDEDED"/>
                </a:solidFill>
              </a:rPr>
              <a:t>s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000" spc="-65" dirty="0">
                <a:solidFill>
                  <a:srgbClr val="EDEDED"/>
                </a:solidFill>
              </a:rPr>
              <a:t>t</a:t>
            </a:r>
            <a:r>
              <a:rPr sz="3000" spc="-75" dirty="0">
                <a:solidFill>
                  <a:srgbClr val="EDEDED"/>
                </a:solidFill>
              </a:rPr>
              <a:t>h</a:t>
            </a:r>
            <a:r>
              <a:rPr sz="3000" spc="-110" dirty="0">
                <a:solidFill>
                  <a:srgbClr val="EDEDED"/>
                </a:solidFill>
              </a:rPr>
              <a:t>a</a:t>
            </a:r>
            <a:r>
              <a:rPr sz="3000" spc="25" dirty="0">
                <a:solidFill>
                  <a:srgbClr val="EDEDED"/>
                </a:solidFill>
              </a:rPr>
              <a:t>t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000" spc="-65" dirty="0">
                <a:solidFill>
                  <a:srgbClr val="EDEDED"/>
                </a:solidFill>
              </a:rPr>
              <a:t>t</a:t>
            </a:r>
            <a:r>
              <a:rPr sz="3000" spc="-75" dirty="0">
                <a:solidFill>
                  <a:srgbClr val="EDEDED"/>
                </a:solidFill>
              </a:rPr>
              <a:t>h</a:t>
            </a:r>
            <a:r>
              <a:rPr sz="3000" spc="65" dirty="0">
                <a:solidFill>
                  <a:srgbClr val="EDEDED"/>
                </a:solidFill>
              </a:rPr>
              <a:t>e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000" spc="-125" dirty="0">
                <a:solidFill>
                  <a:srgbClr val="EDEDED"/>
                </a:solidFill>
              </a:rPr>
              <a:t>f</a:t>
            </a:r>
            <a:r>
              <a:rPr sz="3000" spc="-65" dirty="0">
                <a:solidFill>
                  <a:srgbClr val="EDEDED"/>
                </a:solidFill>
              </a:rPr>
              <a:t>o</a:t>
            </a:r>
            <a:r>
              <a:rPr sz="3000" spc="-75" dirty="0">
                <a:solidFill>
                  <a:srgbClr val="EDEDED"/>
                </a:solidFill>
              </a:rPr>
              <a:t>u</a:t>
            </a:r>
            <a:r>
              <a:rPr sz="3000" spc="105" dirty="0">
                <a:solidFill>
                  <a:srgbClr val="EDEDED"/>
                </a:solidFill>
              </a:rPr>
              <a:t>r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000" spc="5" dirty="0">
                <a:solidFill>
                  <a:srgbClr val="EDEDED"/>
                </a:solidFill>
              </a:rPr>
              <a:t>c</a:t>
            </a:r>
            <a:r>
              <a:rPr sz="3000" spc="-65" dirty="0">
                <a:solidFill>
                  <a:srgbClr val="EDEDED"/>
                </a:solidFill>
              </a:rPr>
              <a:t>o</a:t>
            </a:r>
            <a:r>
              <a:rPr sz="3000" spc="-70" dirty="0">
                <a:solidFill>
                  <a:srgbClr val="EDEDED"/>
                </a:solidFill>
              </a:rPr>
              <a:t>m</a:t>
            </a:r>
            <a:r>
              <a:rPr sz="3000" spc="-65" dirty="0">
                <a:solidFill>
                  <a:srgbClr val="EDEDED"/>
                </a:solidFill>
              </a:rPr>
              <a:t>po</a:t>
            </a:r>
            <a:r>
              <a:rPr sz="3000" spc="-75" dirty="0">
                <a:solidFill>
                  <a:srgbClr val="EDEDED"/>
                </a:solidFill>
              </a:rPr>
              <a:t>n</a:t>
            </a:r>
            <a:r>
              <a:rPr sz="3000" spc="-25" dirty="0">
                <a:solidFill>
                  <a:srgbClr val="EDEDED"/>
                </a:solidFill>
              </a:rPr>
              <a:t>e</a:t>
            </a:r>
            <a:r>
              <a:rPr sz="3000" spc="-75" dirty="0">
                <a:solidFill>
                  <a:srgbClr val="EDEDED"/>
                </a:solidFill>
              </a:rPr>
              <a:t>n</a:t>
            </a:r>
            <a:r>
              <a:rPr sz="3000" spc="-65" dirty="0">
                <a:solidFill>
                  <a:srgbClr val="EDEDED"/>
                </a:solidFill>
              </a:rPr>
              <a:t>t</a:t>
            </a:r>
            <a:r>
              <a:rPr sz="3000" spc="40" dirty="0">
                <a:solidFill>
                  <a:srgbClr val="EDEDED"/>
                </a:solidFill>
              </a:rPr>
              <a:t>s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000" spc="-110" dirty="0">
                <a:solidFill>
                  <a:srgbClr val="EDEDED"/>
                </a:solidFill>
              </a:rPr>
              <a:t>a</a:t>
            </a:r>
            <a:r>
              <a:rPr sz="3000" spc="-45" dirty="0">
                <a:solidFill>
                  <a:srgbClr val="EDEDED"/>
                </a:solidFill>
              </a:rPr>
              <a:t>r</a:t>
            </a:r>
            <a:r>
              <a:rPr sz="3000" spc="65" dirty="0">
                <a:solidFill>
                  <a:srgbClr val="EDEDED"/>
                </a:solidFill>
              </a:rPr>
              <a:t>e</a:t>
            </a:r>
            <a:r>
              <a:rPr sz="3000" spc="-160" dirty="0">
                <a:solidFill>
                  <a:srgbClr val="EDEDED"/>
                </a:solidFill>
              </a:rPr>
              <a:t> </a:t>
            </a:r>
            <a:r>
              <a:rPr sz="3100" i="1" spc="-75" dirty="0">
                <a:solidFill>
                  <a:srgbClr val="EDEDED"/>
                </a:solidFill>
                <a:latin typeface="Times New Roman"/>
                <a:cs typeface="Times New Roman"/>
              </a:rPr>
              <a:t>i</a:t>
            </a:r>
            <a:r>
              <a:rPr sz="3100" i="1" spc="150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r>
              <a:rPr sz="3100" i="1" spc="100" dirty="0">
                <a:solidFill>
                  <a:srgbClr val="EDEDED"/>
                </a:solidFill>
                <a:latin typeface="Times New Roman"/>
                <a:cs typeface="Times New Roman"/>
              </a:rPr>
              <a:t>d</a:t>
            </a:r>
            <a:r>
              <a:rPr sz="3100" i="1" spc="50" dirty="0">
                <a:solidFill>
                  <a:srgbClr val="EDEDED"/>
                </a:solidFill>
                <a:latin typeface="Times New Roman"/>
                <a:cs typeface="Times New Roman"/>
              </a:rPr>
              <a:t>e</a:t>
            </a:r>
            <a:r>
              <a:rPr sz="3100" i="1" spc="100" dirty="0">
                <a:solidFill>
                  <a:srgbClr val="EDEDED"/>
                </a:solidFill>
                <a:latin typeface="Times New Roman"/>
                <a:cs typeface="Times New Roman"/>
              </a:rPr>
              <a:t>p</a:t>
            </a:r>
            <a:r>
              <a:rPr sz="3100" i="1" spc="50" dirty="0">
                <a:solidFill>
                  <a:srgbClr val="EDEDED"/>
                </a:solidFill>
                <a:latin typeface="Times New Roman"/>
                <a:cs typeface="Times New Roman"/>
              </a:rPr>
              <a:t>e</a:t>
            </a:r>
            <a:r>
              <a:rPr sz="3100" i="1" spc="150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r>
              <a:rPr sz="3100" i="1" spc="100" dirty="0">
                <a:solidFill>
                  <a:srgbClr val="EDEDED"/>
                </a:solidFill>
                <a:latin typeface="Times New Roman"/>
                <a:cs typeface="Times New Roman"/>
              </a:rPr>
              <a:t>d</a:t>
            </a:r>
            <a:r>
              <a:rPr sz="3100" i="1" spc="50" dirty="0">
                <a:solidFill>
                  <a:srgbClr val="EDEDED"/>
                </a:solidFill>
                <a:latin typeface="Times New Roman"/>
                <a:cs typeface="Times New Roman"/>
              </a:rPr>
              <a:t>e</a:t>
            </a:r>
            <a:r>
              <a:rPr sz="3100" i="1" spc="150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r>
              <a:rPr sz="3100" i="1" spc="200" dirty="0">
                <a:solidFill>
                  <a:srgbClr val="EDEDED"/>
                </a:solidFill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353" y="4383476"/>
            <a:ext cx="571817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190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r>
              <a:rPr sz="3050" spc="190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3050" spc="190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sz="3050" spc="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/>
                </a:solidFill>
                <a:latin typeface="Tahoma"/>
                <a:cs typeface="Tahoma"/>
              </a:rPr>
              <a:t>=</a:t>
            </a:r>
            <a:r>
              <a:rPr sz="3050" spc="1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50" i="1" spc="19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3050" spc="190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3050" spc="190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sz="30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/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50" i="1" spc="105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3050" spc="105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sz="3150" i="1" spc="10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3050" spc="105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sz="30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/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50" i="1" spc="145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3050" spc="145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sz="3150" i="1" spc="14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3050" spc="145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sz="30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rgbClr val="EDEDED"/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150" i="1" spc="125" dirty="0">
                <a:solidFill>
                  <a:srgbClr val="EDEDED"/>
                </a:solidFill>
                <a:latin typeface="Times New Roman"/>
                <a:cs typeface="Times New Roman"/>
              </a:rPr>
              <a:t>I</a:t>
            </a:r>
            <a:r>
              <a:rPr sz="3050" spc="125" dirty="0">
                <a:solidFill>
                  <a:srgbClr val="EDEDED"/>
                </a:solidFill>
                <a:latin typeface="Tahoma"/>
                <a:cs typeface="Tahoma"/>
              </a:rPr>
              <a:t>(</a:t>
            </a:r>
            <a:r>
              <a:rPr sz="3150" i="1" spc="125" dirty="0">
                <a:solidFill>
                  <a:srgbClr val="EDEDED"/>
                </a:solidFill>
                <a:latin typeface="Times New Roman"/>
                <a:cs typeface="Times New Roman"/>
              </a:rPr>
              <a:t>t</a:t>
            </a:r>
            <a:r>
              <a:rPr sz="3050" spc="125" dirty="0">
                <a:solidFill>
                  <a:srgbClr val="EDEDED"/>
                </a:solidFill>
                <a:latin typeface="Tahoma"/>
                <a:cs typeface="Tahoma"/>
              </a:rPr>
              <a:t>)</a:t>
            </a:r>
            <a:endParaRPr sz="3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512" y="835025"/>
            <a:ext cx="880935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W</a:t>
            </a:r>
            <a:r>
              <a:rPr spc="-114" dirty="0"/>
              <a:t>h</a:t>
            </a:r>
            <a:r>
              <a:rPr spc="-35" dirty="0"/>
              <a:t>e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40" dirty="0"/>
              <a:t>o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14" dirty="0"/>
              <a:t>h</a:t>
            </a:r>
            <a:r>
              <a:rPr spc="-100" dirty="0"/>
              <a:t>oo</a:t>
            </a:r>
            <a:r>
              <a:rPr spc="-75" dirty="0"/>
              <a:t>s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335" dirty="0"/>
              <a:t>A</a:t>
            </a:r>
            <a:r>
              <a:rPr spc="-110" dirty="0"/>
              <a:t>dd</a:t>
            </a:r>
            <a:r>
              <a:rPr spc="-140" dirty="0"/>
              <a:t>i</a:t>
            </a:r>
            <a:r>
              <a:rPr spc="-100" dirty="0"/>
              <a:t>t</a:t>
            </a:r>
            <a:r>
              <a:rPr spc="-140" dirty="0"/>
              <a:t>i</a:t>
            </a:r>
            <a:r>
              <a:rPr spc="-225" dirty="0"/>
              <a:t>v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00" dirty="0"/>
              <a:t>o</a:t>
            </a:r>
            <a:r>
              <a:rPr spc="-110" dirty="0"/>
              <a:t>d</a:t>
            </a:r>
            <a:r>
              <a:rPr spc="-35" dirty="0"/>
              <a:t>e</a:t>
            </a:r>
            <a:r>
              <a:rPr spc="-5" dirty="0"/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775" y="193357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775" y="3076575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3775" y="4676775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53557" y="1692275"/>
            <a:ext cx="8192134" cy="484119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endParaRPr sz="3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i.e.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increase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trend-cycle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will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not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cause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increase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magnitude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Georgia"/>
              <a:cs typeface="Georgia"/>
            </a:endParaRPr>
          </a:p>
          <a:p>
            <a:pPr marL="12700" marR="994410">
              <a:lnSpc>
                <a:spcPct val="103099"/>
              </a:lnSpc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9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5" dirty="0">
                <a:solidFill>
                  <a:srgbClr val="EDEDED"/>
                </a:solidFill>
                <a:latin typeface="Georgia"/>
                <a:cs typeface="Georgia"/>
              </a:rPr>
              <a:t>a 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45" dirty="0">
                <a:solidFill>
                  <a:srgbClr val="EDEDED"/>
                </a:solidFill>
                <a:latin typeface="Georgia"/>
                <a:cs typeface="Georgia"/>
              </a:rPr>
              <a:t>e 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irrespectively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tendency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trend</a:t>
            </a:r>
            <a:endParaRPr sz="3000" dirty="0">
              <a:latin typeface="Georgia"/>
              <a:cs typeface="Georgia"/>
            </a:endParaRPr>
          </a:p>
          <a:p>
            <a:pPr marL="12700" marR="2929890">
              <a:lnSpc>
                <a:spcPct val="106300"/>
              </a:lnSpc>
              <a:spcBef>
                <a:spcPts val="1350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n 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endParaRPr sz="3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i.e.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movements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are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approximately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same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from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year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year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Georgia"/>
              <a:cs typeface="Georgia"/>
            </a:endParaRPr>
          </a:p>
          <a:p>
            <a:pPr marL="226695">
              <a:lnSpc>
                <a:spcPct val="100000"/>
              </a:lnSpc>
            </a:pPr>
            <a:r>
              <a:rPr sz="1800" spc="55" dirty="0">
                <a:solidFill>
                  <a:schemeClr val="bg1">
                    <a:lumMod val="95000"/>
                  </a:schemeClr>
                </a:solidFill>
                <a:latin typeface="Microsoft Sans Serif"/>
                <a:cs typeface="Microsoft Sans Seri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https://ec.europa.eu/eurostat/sa-elearning/additive-decomposition-0</a:t>
            </a:r>
            <a:endParaRPr sz="1800" dirty="0">
              <a:solidFill>
                <a:schemeClr val="bg1">
                  <a:lumMod val="95000"/>
                </a:schemeClr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489" y="1272997"/>
            <a:ext cx="7273290" cy="1980564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2875"/>
              </a:spcBef>
            </a:pPr>
            <a:r>
              <a:rPr sz="6300" spc="-595" dirty="0">
                <a:solidFill>
                  <a:srgbClr val="F9A113"/>
                </a:solidFill>
              </a:rPr>
              <a:t>M</a:t>
            </a:r>
            <a:r>
              <a:rPr sz="6300" spc="-145" dirty="0">
                <a:solidFill>
                  <a:srgbClr val="F9A113"/>
                </a:solidFill>
              </a:rPr>
              <a:t>u</a:t>
            </a:r>
            <a:r>
              <a:rPr sz="6300" spc="-190" dirty="0">
                <a:solidFill>
                  <a:srgbClr val="F9A113"/>
                </a:solidFill>
              </a:rPr>
              <a:t>l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0" dirty="0">
                <a:solidFill>
                  <a:srgbClr val="F9A113"/>
                </a:solidFill>
              </a:rPr>
              <a:t>p</a:t>
            </a:r>
            <a:r>
              <a:rPr sz="6300" spc="-190" dirty="0">
                <a:solidFill>
                  <a:srgbClr val="F9A113"/>
                </a:solidFill>
              </a:rPr>
              <a:t>li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285" dirty="0">
                <a:solidFill>
                  <a:srgbClr val="F9A113"/>
                </a:solidFill>
              </a:rPr>
              <a:t>v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125" dirty="0">
                <a:solidFill>
                  <a:srgbClr val="F9A113"/>
                </a:solidFill>
              </a:rPr>
              <a:t>mo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endParaRPr sz="6300"/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3000" spc="-215" dirty="0"/>
              <a:t>A</a:t>
            </a:r>
            <a:r>
              <a:rPr sz="3000" spc="-50" dirty="0"/>
              <a:t>ss</a:t>
            </a:r>
            <a:r>
              <a:rPr sz="3000" spc="-75" dirty="0"/>
              <a:t>u</a:t>
            </a:r>
            <a:r>
              <a:rPr sz="3000" spc="-70" dirty="0"/>
              <a:t>m</a:t>
            </a:r>
            <a:r>
              <a:rPr sz="3000" spc="-25" dirty="0"/>
              <a:t>e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-110" dirty="0"/>
              <a:t>a</a:t>
            </a:r>
            <a:r>
              <a:rPr sz="3000" spc="25" dirty="0"/>
              <a:t>t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5" dirty="0"/>
              <a:t>c</a:t>
            </a:r>
            <a:r>
              <a:rPr sz="3000" spc="-65" dirty="0"/>
              <a:t>o</a:t>
            </a:r>
            <a:r>
              <a:rPr sz="3000" spc="-70" dirty="0"/>
              <a:t>m</a:t>
            </a:r>
            <a:r>
              <a:rPr sz="3000" spc="-65" dirty="0"/>
              <a:t>po</a:t>
            </a:r>
            <a:r>
              <a:rPr sz="3000" spc="-75" dirty="0"/>
              <a:t>n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-65" dirty="0"/>
              <a:t>t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-45" dirty="0"/>
              <a:t>r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100" i="1" spc="100" dirty="0">
                <a:latin typeface="Times New Roman"/>
                <a:cs typeface="Times New Roman"/>
              </a:rPr>
              <a:t>d</a:t>
            </a:r>
            <a:r>
              <a:rPr sz="3100" i="1" spc="50" dirty="0">
                <a:latin typeface="Times New Roman"/>
                <a:cs typeface="Times New Roman"/>
              </a:rPr>
              <a:t>e</a:t>
            </a:r>
            <a:r>
              <a:rPr sz="3100" i="1" spc="100" dirty="0">
                <a:latin typeface="Times New Roman"/>
                <a:cs typeface="Times New Roman"/>
              </a:rPr>
              <a:t>p</a:t>
            </a:r>
            <a:r>
              <a:rPr sz="3100" i="1" spc="50" dirty="0">
                <a:latin typeface="Times New Roman"/>
                <a:cs typeface="Times New Roman"/>
              </a:rPr>
              <a:t>e</a:t>
            </a:r>
            <a:r>
              <a:rPr sz="3100" i="1" spc="150" dirty="0">
                <a:latin typeface="Times New Roman"/>
                <a:cs typeface="Times New Roman"/>
              </a:rPr>
              <a:t>n</a:t>
            </a:r>
            <a:r>
              <a:rPr sz="3100" i="1" spc="100" dirty="0">
                <a:latin typeface="Times New Roman"/>
                <a:cs typeface="Times New Roman"/>
              </a:rPr>
              <a:t>d</a:t>
            </a:r>
            <a:r>
              <a:rPr sz="3100" i="1" spc="50" dirty="0">
                <a:latin typeface="Times New Roman"/>
                <a:cs typeface="Times New Roman"/>
              </a:rPr>
              <a:t>e</a:t>
            </a:r>
            <a:r>
              <a:rPr sz="3100" i="1" spc="150" dirty="0">
                <a:latin typeface="Times New Roman"/>
                <a:cs typeface="Times New Roman"/>
              </a:rPr>
              <a:t>n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6816" y="3962585"/>
            <a:ext cx="517525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i="1" spc="53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3050" spc="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150" i="1" spc="53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650" spc="-61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⋅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21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650" spc="-61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⋅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35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650" spc="-61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⋅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28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endParaRPr sz="30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2285" y="5307245"/>
            <a:ext cx="5774055" cy="576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075" marR="5080" indent="-461009">
              <a:lnSpc>
                <a:spcPct val="100899"/>
              </a:lnSpc>
              <a:spcBef>
                <a:spcPts val="90"/>
              </a:spcBef>
            </a:pPr>
            <a:r>
              <a:rPr sz="2700" spc="-112" baseline="1543" dirty="0">
                <a:solidFill>
                  <a:srgbClr val="EDEDED"/>
                </a:solidFill>
                <a:latin typeface="Georgia"/>
                <a:cs typeface="Georgia"/>
              </a:rPr>
              <a:t>By</a:t>
            </a:r>
            <a:r>
              <a:rPr sz="2700" spc="-254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104" baseline="1543" dirty="0">
                <a:solidFill>
                  <a:srgbClr val="EDEDED"/>
                </a:solidFill>
                <a:latin typeface="Georgia"/>
                <a:cs typeface="Georgia"/>
              </a:rPr>
              <a:t>taking</a:t>
            </a:r>
            <a:r>
              <a:rPr sz="2700" spc="-247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900" i="1" spc="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2700" spc="135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2700" spc="-25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6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it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52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is</a:t>
            </a:r>
            <a:r>
              <a:rPr sz="2700" spc="-25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0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possible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44" baseline="1543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2700" spc="-254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82" baseline="1543" dirty="0">
                <a:solidFill>
                  <a:srgbClr val="EDEDED"/>
                </a:solidFill>
                <a:latin typeface="Georgia"/>
                <a:cs typeface="Georgia"/>
              </a:rPr>
              <a:t>present</a:t>
            </a:r>
            <a:r>
              <a:rPr sz="2700" spc="-247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60" baseline="1543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2700" spc="-254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112" baseline="1543" dirty="0">
                <a:solidFill>
                  <a:srgbClr val="EDEDED"/>
                </a:solidFill>
                <a:latin typeface="Georgia"/>
                <a:cs typeface="Georgia"/>
              </a:rPr>
              <a:t>multiplicative</a:t>
            </a:r>
            <a:r>
              <a:rPr sz="2700" spc="-247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89" baseline="1543" dirty="0">
                <a:solidFill>
                  <a:srgbClr val="EDEDED"/>
                </a:solidFill>
                <a:latin typeface="Georgia"/>
                <a:cs typeface="Georgia"/>
              </a:rPr>
              <a:t>model </a:t>
            </a:r>
            <a:r>
              <a:rPr sz="2700" spc="-630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additive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form.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This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is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called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50" i="1" spc="-60" dirty="0">
                <a:solidFill>
                  <a:srgbClr val="EDEDED"/>
                </a:solidFill>
                <a:latin typeface="Arial"/>
                <a:cs typeface="Arial"/>
              </a:rPr>
              <a:t>log-additive</a:t>
            </a:r>
            <a:r>
              <a:rPr sz="1850" i="1" spc="-25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model.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2206625"/>
            <a:ext cx="10140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W</a:t>
            </a:r>
            <a:r>
              <a:rPr spc="-114" dirty="0"/>
              <a:t>h</a:t>
            </a:r>
            <a:r>
              <a:rPr spc="-35" dirty="0"/>
              <a:t>e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40" dirty="0"/>
              <a:t>o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14" dirty="0"/>
              <a:t>h</a:t>
            </a:r>
            <a:r>
              <a:rPr spc="-100" dirty="0"/>
              <a:t>oo</a:t>
            </a:r>
            <a:r>
              <a:rPr spc="-75" dirty="0"/>
              <a:t>s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459" dirty="0"/>
              <a:t>M</a:t>
            </a:r>
            <a:r>
              <a:rPr spc="-114" dirty="0"/>
              <a:t>u</a:t>
            </a:r>
            <a:r>
              <a:rPr spc="-145" dirty="0"/>
              <a:t>l</a:t>
            </a:r>
            <a:r>
              <a:rPr spc="-100" dirty="0"/>
              <a:t>t</a:t>
            </a:r>
            <a:r>
              <a:rPr spc="-140" dirty="0"/>
              <a:t>i</a:t>
            </a:r>
            <a:r>
              <a:rPr spc="-95" dirty="0"/>
              <a:t>p</a:t>
            </a:r>
            <a:r>
              <a:rPr spc="-145" dirty="0"/>
              <a:t>l</a:t>
            </a:r>
            <a:r>
              <a:rPr spc="-140" dirty="0"/>
              <a:t>i</a:t>
            </a:r>
            <a:r>
              <a:rPr spc="5" dirty="0"/>
              <a:t>c</a:t>
            </a:r>
            <a:r>
              <a:rPr spc="-170" dirty="0"/>
              <a:t>a</a:t>
            </a:r>
            <a:r>
              <a:rPr spc="-100" dirty="0"/>
              <a:t>t</a:t>
            </a:r>
            <a:r>
              <a:rPr spc="-140" dirty="0"/>
              <a:t>i</a:t>
            </a:r>
            <a:r>
              <a:rPr spc="-225" dirty="0"/>
              <a:t>v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00" dirty="0"/>
              <a:t>o</a:t>
            </a:r>
            <a:r>
              <a:rPr spc="-110" dirty="0"/>
              <a:t>d</a:t>
            </a:r>
            <a:r>
              <a:rPr spc="-35" dirty="0"/>
              <a:t>e</a:t>
            </a:r>
            <a:r>
              <a:rPr spc="-5" dirty="0"/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725" y="330517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3725" y="3990975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55292" y="2882900"/>
            <a:ext cx="8988425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4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65" dirty="0">
                <a:solidFill>
                  <a:srgbClr val="EDEDED"/>
                </a:solidFill>
                <a:latin typeface="Georgia"/>
                <a:cs typeface="Georgia"/>
              </a:rPr>
              <a:t>j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45" dirty="0">
                <a:solidFill>
                  <a:srgbClr val="EDEDED"/>
                </a:solidFill>
                <a:latin typeface="Georgia"/>
                <a:cs typeface="Georgia"/>
              </a:rPr>
              <a:t>e 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irregular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fluctuations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79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9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i.e.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amplitude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seasonality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increase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(decrease)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with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increasing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(decreasing)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trend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248" y="3221989"/>
            <a:ext cx="761873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655" dirty="0">
                <a:solidFill>
                  <a:srgbClr val="F9A113"/>
                </a:solidFill>
              </a:rPr>
              <a:t>W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25" dirty="0">
                <a:solidFill>
                  <a:srgbClr val="F9A113"/>
                </a:solidFill>
              </a:rPr>
              <a:t>a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165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m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10" dirty="0">
                <a:solidFill>
                  <a:srgbClr val="F9A113"/>
                </a:solidFill>
              </a:rPr>
              <a:t>?</a:t>
            </a:r>
            <a:endParaRPr sz="6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015" y="282575"/>
            <a:ext cx="638492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Additive</a:t>
            </a:r>
            <a:r>
              <a:rPr spc="-245" dirty="0"/>
              <a:t> </a:t>
            </a:r>
            <a:r>
              <a:rPr spc="-125" dirty="0"/>
              <a:t>vs.</a:t>
            </a:r>
            <a:r>
              <a:rPr spc="-245" dirty="0"/>
              <a:t> </a:t>
            </a:r>
            <a:r>
              <a:rPr spc="-135" dirty="0"/>
              <a:t>Multiplicative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1244600"/>
            <a:ext cx="14973300" cy="5168900"/>
            <a:chOff x="266700" y="1244600"/>
            <a:chExt cx="14973300" cy="5168900"/>
          </a:xfrm>
        </p:grpSpPr>
        <p:sp>
          <p:nvSpPr>
            <p:cNvPr id="4" name="object 4"/>
            <p:cNvSpPr/>
            <p:nvPr/>
          </p:nvSpPr>
          <p:spPr>
            <a:xfrm>
              <a:off x="266700" y="1244599"/>
              <a:ext cx="14973300" cy="5168900"/>
            </a:xfrm>
            <a:custGeom>
              <a:avLst/>
              <a:gdLst/>
              <a:ahLst/>
              <a:cxnLst/>
              <a:rect l="l" t="t" r="r" b="b"/>
              <a:pathLst>
                <a:path w="14973300" h="5168900">
                  <a:moveTo>
                    <a:pt x="14973300" y="0"/>
                  </a:moveTo>
                  <a:lnTo>
                    <a:pt x="14887575" y="0"/>
                  </a:lnTo>
                  <a:lnTo>
                    <a:pt x="14887575" y="88900"/>
                  </a:lnTo>
                  <a:lnTo>
                    <a:pt x="14887575" y="5080000"/>
                  </a:lnTo>
                  <a:lnTo>
                    <a:pt x="85725" y="5080000"/>
                  </a:lnTo>
                  <a:lnTo>
                    <a:pt x="85725" y="88900"/>
                  </a:lnTo>
                  <a:lnTo>
                    <a:pt x="14887575" y="88900"/>
                  </a:lnTo>
                  <a:lnTo>
                    <a:pt x="14887575" y="0"/>
                  </a:lnTo>
                  <a:lnTo>
                    <a:pt x="0" y="0"/>
                  </a:lnTo>
                  <a:lnTo>
                    <a:pt x="0" y="88900"/>
                  </a:lnTo>
                  <a:lnTo>
                    <a:pt x="0" y="5080000"/>
                  </a:lnTo>
                  <a:lnTo>
                    <a:pt x="0" y="5168900"/>
                  </a:lnTo>
                  <a:lnTo>
                    <a:pt x="14973300" y="5168900"/>
                  </a:lnTo>
                  <a:lnTo>
                    <a:pt x="14973300" y="5080000"/>
                  </a:lnTo>
                  <a:lnTo>
                    <a:pt x="14973300" y="88900"/>
                  </a:lnTo>
                  <a:lnTo>
                    <a:pt x="14973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425" y="1333500"/>
              <a:ext cx="14801850" cy="4991100"/>
            </a:xfrm>
            <a:custGeom>
              <a:avLst/>
              <a:gdLst/>
              <a:ahLst/>
              <a:cxnLst/>
              <a:rect l="l" t="t" r="r" b="b"/>
              <a:pathLst>
                <a:path w="14801850" h="4991100">
                  <a:moveTo>
                    <a:pt x="14801850" y="4991100"/>
                  </a:moveTo>
                  <a:lnTo>
                    <a:pt x="0" y="4991100"/>
                  </a:lnTo>
                  <a:lnTo>
                    <a:pt x="0" y="0"/>
                  </a:lnTo>
                  <a:lnTo>
                    <a:pt x="14801850" y="0"/>
                  </a:lnTo>
                  <a:lnTo>
                    <a:pt x="14801850" y="49911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5" y="1352550"/>
              <a:ext cx="14763750" cy="4953000"/>
            </a:xfrm>
            <a:custGeom>
              <a:avLst/>
              <a:gdLst/>
              <a:ahLst/>
              <a:cxnLst/>
              <a:rect l="l" t="t" r="r" b="b"/>
              <a:pathLst>
                <a:path w="14763750" h="4953000">
                  <a:moveTo>
                    <a:pt x="0" y="0"/>
                  </a:moveTo>
                  <a:lnTo>
                    <a:pt x="14763750" y="0"/>
                  </a:lnTo>
                  <a:lnTo>
                    <a:pt x="14763750" y="4953000"/>
                  </a:lnTo>
                  <a:lnTo>
                    <a:pt x="0" y="4953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1371600"/>
              <a:ext cx="14725650" cy="49149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5164" y="6654800"/>
            <a:ext cx="1018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Additive: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Alcoholic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Drinks,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Beverages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225" dirty="0">
                <a:solidFill>
                  <a:srgbClr val="EDEDED"/>
                </a:solidFill>
                <a:latin typeface="Georgia"/>
                <a:cs typeface="Georgia"/>
              </a:rPr>
              <a:t>&amp;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Tobacco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retail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sales,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45" dirty="0">
                <a:solidFill>
                  <a:srgbClr val="EDEDED"/>
                </a:solidFill>
                <a:latin typeface="Georgia"/>
                <a:cs typeface="Georgia"/>
              </a:rPr>
              <a:t>UK;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Multiplicative: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International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airline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passengers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752725"/>
            <a:ext cx="4667250" cy="19050"/>
            <a:chOff x="5419725" y="27527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7527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7527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7527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89216" y="1844675"/>
            <a:ext cx="154622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</a:t>
            </a:r>
            <a:r>
              <a:rPr spc="-35" dirty="0"/>
              <a:t>e</a:t>
            </a:r>
            <a:r>
              <a:rPr spc="-110" dirty="0"/>
              <a:t>m</a:t>
            </a:r>
            <a:r>
              <a:rPr spc="40" dirty="0"/>
              <a:t>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3232" y="3540125"/>
            <a:ext cx="13011785" cy="206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31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ee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1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: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4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3000" spc="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sz="3000" spc="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/github.com/gakhov/pycon-ua-2018/blob/master/look-into-the-data.ipynb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1426" y="2126614"/>
            <a:ext cx="476821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200" dirty="0">
                <a:solidFill>
                  <a:srgbClr val="F9A113"/>
                </a:solidFill>
              </a:rPr>
              <a:t>T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15" dirty="0">
                <a:solidFill>
                  <a:srgbClr val="F9A113"/>
                </a:solidFill>
              </a:rPr>
              <a:t>R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125" dirty="0">
                <a:solidFill>
                  <a:srgbClr val="F9A113"/>
                </a:solidFill>
              </a:rPr>
              <a:t>m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75" dirty="0">
                <a:solidFill>
                  <a:srgbClr val="F9A113"/>
                </a:solidFill>
              </a:rPr>
              <a:t>p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2360215" y="3863975"/>
            <a:ext cx="10804525" cy="14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1920" algn="ctr">
              <a:lnSpc>
                <a:spcPts val="5565"/>
              </a:lnSpc>
              <a:spcBef>
                <a:spcPts val="100"/>
              </a:spcBef>
            </a:pPr>
            <a:r>
              <a:rPr sz="4650" spc="-29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3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26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2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49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endParaRPr sz="4650">
              <a:latin typeface="Georgia"/>
              <a:cs typeface="Georgia"/>
            </a:endParaRPr>
          </a:p>
          <a:p>
            <a:pPr algn="ctr">
              <a:lnSpc>
                <a:spcPts val="5565"/>
              </a:lnSpc>
            </a:pPr>
            <a:r>
              <a:rPr sz="4650" spc="5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40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6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8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49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3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6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8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5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26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2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endParaRPr sz="4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526" y="2462657"/>
            <a:ext cx="8971915" cy="233045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6300" spc="-650" dirty="0">
                <a:solidFill>
                  <a:srgbClr val="F9A113"/>
                </a:solidFill>
              </a:rPr>
              <a:t>H</a:t>
            </a:r>
            <a:r>
              <a:rPr sz="6300" spc="-165" dirty="0">
                <a:solidFill>
                  <a:srgbClr val="F9A113"/>
                </a:solidFill>
              </a:rPr>
              <a:t>o</a:t>
            </a:r>
            <a:r>
              <a:rPr sz="6300" spc="225" dirty="0">
                <a:solidFill>
                  <a:srgbClr val="F9A113"/>
                </a:solidFill>
              </a:rPr>
              <a:t>w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434" dirty="0">
                <a:solidFill>
                  <a:srgbClr val="F9A113"/>
                </a:solidFill>
              </a:rPr>
              <a:t>T</a:t>
            </a:r>
            <a:r>
              <a:rPr sz="6300" spc="70" dirty="0">
                <a:solidFill>
                  <a:srgbClr val="F9A113"/>
                </a:solidFill>
              </a:rPr>
              <a:t>o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35" dirty="0">
                <a:solidFill>
                  <a:srgbClr val="F9A113"/>
                </a:solidFill>
              </a:rPr>
              <a:t>M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45" dirty="0">
                <a:solidFill>
                  <a:srgbClr val="F9A113"/>
                </a:solidFill>
              </a:rPr>
              <a:t>u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endParaRPr sz="6300"/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6300" spc="-200" dirty="0">
                <a:solidFill>
                  <a:srgbClr val="F9A113"/>
                </a:solidFill>
              </a:rPr>
              <a:t>T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20" dirty="0">
                <a:solidFill>
                  <a:srgbClr val="F9A113"/>
                </a:solidFill>
              </a:rPr>
              <a:t>F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400" dirty="0">
                <a:solidFill>
                  <a:srgbClr val="F9A113"/>
                </a:solidFill>
              </a:rPr>
              <a:t>P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15" dirty="0">
                <a:solidFill>
                  <a:srgbClr val="F9A113"/>
                </a:solidFill>
              </a:rPr>
              <a:t>r</a:t>
            </a:r>
            <a:r>
              <a:rPr sz="6300" spc="-250" dirty="0">
                <a:solidFill>
                  <a:srgbClr val="F9A113"/>
                </a:solidFill>
              </a:rPr>
              <a:t>f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-125" dirty="0">
                <a:solidFill>
                  <a:srgbClr val="F9A113"/>
                </a:solidFill>
              </a:rPr>
              <a:t>m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endParaRPr sz="6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4714875"/>
            <a:ext cx="4667250" cy="19050"/>
            <a:chOff x="5419725" y="471487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471487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471487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471487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88332" y="1390904"/>
            <a:ext cx="6634479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10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80" dirty="0">
                <a:solidFill>
                  <a:srgbClr val="F9A113"/>
                </a:solidFill>
              </a:rPr>
              <a:t>M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15" dirty="0">
                <a:solidFill>
                  <a:srgbClr val="F9A113"/>
                </a:solidFill>
              </a:rPr>
              <a:t>Forecast E</a:t>
            </a:r>
            <a:r>
              <a:rPr lang="en-US" altLang="zh-CN" sz="3800" spc="-415" dirty="0">
                <a:solidFill>
                  <a:srgbClr val="F9A113"/>
                </a:solidFill>
              </a:rPr>
              <a:t>r</a:t>
            </a:r>
            <a:r>
              <a:rPr sz="3800" spc="-415" dirty="0">
                <a:solidFill>
                  <a:srgbClr val="F9A113"/>
                </a:solidFill>
              </a:rPr>
              <a:t>ror (M</a:t>
            </a:r>
            <a:r>
              <a:rPr sz="3800" spc="-315" dirty="0">
                <a:solidFill>
                  <a:srgbClr val="F9A113"/>
                </a:solidFill>
              </a:rPr>
              <a:t>F</a:t>
            </a:r>
            <a:r>
              <a:rPr sz="3800" spc="-365" dirty="0">
                <a:solidFill>
                  <a:srgbClr val="F9A113"/>
                </a:solidFill>
              </a:rPr>
              <a:t>E</a:t>
            </a:r>
            <a:r>
              <a:rPr sz="3800" spc="-310" dirty="0">
                <a:solidFill>
                  <a:srgbClr val="F9A113"/>
                </a:solidFill>
              </a:rPr>
              <a:t>)</a:t>
            </a:r>
            <a:endParaRPr sz="38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325" y="5124450"/>
            <a:ext cx="85725" cy="85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5325" y="5419725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5325" y="5972175"/>
            <a:ext cx="85725" cy="85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5325" y="6248400"/>
            <a:ext cx="85725" cy="85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32760" y="2600933"/>
            <a:ext cx="25209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120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5100" y="3200400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0" y="0"/>
                </a:lnTo>
                <a:lnTo>
                  <a:pt x="285750" y="285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42023" y="3394669"/>
            <a:ext cx="6634480" cy="11430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1028700" algn="ctr">
              <a:lnSpc>
                <a:spcPct val="100000"/>
              </a:lnSpc>
              <a:spcBef>
                <a:spcPts val="1170"/>
              </a:spcBef>
            </a:pPr>
            <a:r>
              <a:rPr sz="2250" i="1" spc="12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150" spc="1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=1</a:t>
            </a:r>
            <a:endParaRPr sz="21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good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forecast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has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95" dirty="0">
                <a:solidFill>
                  <a:srgbClr val="EDEDED"/>
                </a:solidFill>
                <a:latin typeface="Georgia"/>
                <a:cs typeface="Georgia"/>
              </a:rPr>
              <a:t>MFE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close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EDEDED"/>
                </a:solidFill>
                <a:latin typeface="Georgia"/>
                <a:cs typeface="Georgia"/>
              </a:rPr>
              <a:t>zero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2509" y="2463649"/>
            <a:ext cx="18605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135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7360" y="2455063"/>
            <a:ext cx="2575560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7515" algn="l"/>
                <a:tab pos="1703705" algn="l"/>
              </a:tabLst>
            </a:pPr>
            <a:r>
              <a:rPr sz="4725" i="1" spc="315" baseline="-44091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	</a:t>
            </a:r>
            <a:r>
              <a:rPr sz="9900" spc="-1072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9900" spc="-2175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spc="-32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50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endParaRPr sz="30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0629" y="4991500"/>
            <a:ext cx="6301105" cy="1439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endParaRPr sz="18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40"/>
              </a:spcBef>
            </a:pPr>
            <a:r>
              <a:rPr sz="1900" i="1" spc="21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MFE</a:t>
            </a:r>
            <a:r>
              <a:rPr sz="1900" i="1" spc="2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1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1800" spc="114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EDEDED"/>
                </a:solidFill>
                <a:latin typeface="Tahoma"/>
                <a:cs typeface="Tahoma"/>
              </a:rPr>
              <a:t>0</a:t>
            </a:r>
            <a:r>
              <a:rPr sz="1800" spc="-11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2700" spc="-67" baseline="1543" dirty="0">
                <a:solidFill>
                  <a:srgbClr val="EDEDED"/>
                </a:solidFill>
                <a:latin typeface="Georgia"/>
                <a:cs typeface="Georgia"/>
              </a:rPr>
              <a:t>doesn't</a:t>
            </a:r>
            <a:r>
              <a:rPr sz="2700" spc="-142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44" baseline="1543" dirty="0">
                <a:solidFill>
                  <a:srgbClr val="EDEDED"/>
                </a:solidFill>
                <a:latin typeface="Georgia"/>
                <a:cs typeface="Georgia"/>
              </a:rPr>
              <a:t>guarantee</a:t>
            </a:r>
            <a:r>
              <a:rPr sz="2700" spc="-142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52" baseline="1543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2700" spc="-135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22" baseline="1543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2700" spc="-142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44" baseline="1543" dirty="0">
                <a:solidFill>
                  <a:srgbClr val="EDEDED"/>
                </a:solidFill>
                <a:latin typeface="Georgia"/>
                <a:cs typeface="Georgia"/>
              </a:rPr>
              <a:t>forecast</a:t>
            </a:r>
            <a:r>
              <a:rPr sz="2700" spc="-135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52" baseline="1543" dirty="0">
                <a:solidFill>
                  <a:srgbClr val="EDEDED"/>
                </a:solidFill>
                <a:latin typeface="Georgia"/>
                <a:cs typeface="Georgia"/>
              </a:rPr>
              <a:t>contains</a:t>
            </a:r>
            <a:r>
              <a:rPr sz="2700" spc="-142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22" baseline="1543" dirty="0">
                <a:solidFill>
                  <a:srgbClr val="EDEDED"/>
                </a:solidFill>
                <a:latin typeface="Georgia"/>
                <a:cs typeface="Georgia"/>
              </a:rPr>
              <a:t>no</a:t>
            </a:r>
            <a:r>
              <a:rPr sz="2700" spc="-142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2700" spc="-15" baseline="1543" dirty="0">
                <a:solidFill>
                  <a:srgbClr val="EDEDED"/>
                </a:solidFill>
                <a:latin typeface="Georgia"/>
                <a:cs typeface="Georgia"/>
              </a:rPr>
              <a:t>errors </a:t>
            </a:r>
            <a:r>
              <a:rPr sz="2700" spc="-630" baseline="1543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04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150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95"/>
              </a:lnSpc>
            </a:pP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Sensitive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scale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transformations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'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x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4914900"/>
            <a:ext cx="4667250" cy="19050"/>
            <a:chOff x="5419725" y="491490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491490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491489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491490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955" y="1190879"/>
            <a:ext cx="6928595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10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80" dirty="0">
                <a:solidFill>
                  <a:srgbClr val="F9A113"/>
                </a:solidFill>
              </a:rPr>
              <a:t>M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80" dirty="0">
                <a:solidFill>
                  <a:srgbClr val="F9A113"/>
                </a:solidFill>
              </a:rPr>
              <a:t>S</a:t>
            </a:r>
            <a:r>
              <a:rPr sz="3800" spc="-185" dirty="0">
                <a:solidFill>
                  <a:srgbClr val="F9A113"/>
                </a:solidFill>
              </a:rPr>
              <a:t>q</a:t>
            </a:r>
            <a:r>
              <a:rPr sz="3800" spc="-175" dirty="0">
                <a:solidFill>
                  <a:srgbClr val="F9A113"/>
                </a:solidFill>
              </a:rPr>
              <a:t>u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20" dirty="0">
                <a:solidFill>
                  <a:srgbClr val="F9A113"/>
                </a:solidFill>
              </a:rPr>
              <a:t>d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175" dirty="0">
                <a:solidFill>
                  <a:srgbClr val="F9A113"/>
                </a:solidFill>
              </a:rPr>
              <a:t>E </a:t>
            </a:r>
            <a:r>
              <a:rPr lang="en-US" sz="3800" spc="-175" dirty="0" err="1">
                <a:solidFill>
                  <a:srgbClr val="F9A113"/>
                </a:solidFill>
              </a:rPr>
              <a:t>r</a:t>
            </a:r>
            <a:r>
              <a:rPr sz="3800" spc="-175" dirty="0" err="1">
                <a:solidFill>
                  <a:srgbClr val="F9A113"/>
                </a:solidFill>
              </a:rPr>
              <a:t>ror</a:t>
            </a:r>
            <a:r>
              <a:rPr sz="3800" spc="-175" dirty="0">
                <a:solidFill>
                  <a:srgbClr val="F9A113"/>
                </a:solidFill>
              </a:rPr>
              <a:t> </a:t>
            </a:r>
            <a:r>
              <a:rPr sz="3800" spc="-375" dirty="0">
                <a:solidFill>
                  <a:srgbClr val="F9A113"/>
                </a:solidFill>
              </a:rPr>
              <a:t>(</a:t>
            </a:r>
            <a:r>
              <a:rPr sz="3800" spc="-415" dirty="0">
                <a:solidFill>
                  <a:srgbClr val="F9A113"/>
                </a:solidFill>
              </a:rPr>
              <a:t>M</a:t>
            </a:r>
            <a:r>
              <a:rPr sz="3800" spc="-280" dirty="0">
                <a:solidFill>
                  <a:srgbClr val="F9A113"/>
                </a:solidFill>
              </a:rPr>
              <a:t>S</a:t>
            </a:r>
            <a:r>
              <a:rPr sz="3800" spc="-365" dirty="0">
                <a:solidFill>
                  <a:srgbClr val="F9A113"/>
                </a:solidFill>
              </a:rPr>
              <a:t>E</a:t>
            </a:r>
            <a:r>
              <a:rPr sz="3800" spc="-310" dirty="0">
                <a:solidFill>
                  <a:srgbClr val="F9A113"/>
                </a:solidFill>
              </a:rPr>
              <a:t>)</a:t>
            </a:r>
            <a:endParaRPr sz="3800" dirty="0"/>
          </a:p>
        </p:txBody>
      </p:sp>
      <p:sp>
        <p:nvSpPr>
          <p:cNvPr id="7" name="object 7"/>
          <p:cNvSpPr txBox="1"/>
          <p:nvPr/>
        </p:nvSpPr>
        <p:spPr>
          <a:xfrm>
            <a:off x="4447530" y="4254500"/>
            <a:ext cx="66236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goo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endParaRPr sz="30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475" y="5324475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3475" y="5600700"/>
            <a:ext cx="85725" cy="85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3475" y="6143625"/>
            <a:ext cx="85725" cy="85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3475" y="6419850"/>
            <a:ext cx="85725" cy="857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62500" y="5207000"/>
            <a:ext cx="5417185" cy="139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ea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endParaRPr sz="1800">
              <a:latin typeface="Georgia"/>
              <a:cs typeface="Georgia"/>
            </a:endParaRPr>
          </a:p>
          <a:p>
            <a:pPr marL="12700" marR="828040">
              <a:lnSpc>
                <a:spcPct val="100699"/>
              </a:lnSpc>
            </a:pPr>
            <a:r>
              <a:rPr sz="1800" spc="-1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tot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45" dirty="0">
                <a:solidFill>
                  <a:srgbClr val="EDEDED"/>
                </a:solidFill>
                <a:latin typeface="Georgia"/>
                <a:cs typeface="Georgia"/>
              </a:rPr>
              <a:t>r 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mu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2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du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100"/>
              </a:lnSpc>
            </a:pP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Sensitive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scale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transformations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x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7362" y="2400908"/>
            <a:ext cx="25209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120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7362" y="3002351"/>
            <a:ext cx="25209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210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9850" y="3000375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0" y="0"/>
                </a:lnTo>
                <a:lnTo>
                  <a:pt x="285750" y="285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11863" y="2255038"/>
            <a:ext cx="2338070" cy="14439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7650">
              <a:lnSpc>
                <a:spcPts val="1315"/>
              </a:lnSpc>
              <a:spcBef>
                <a:spcPts val="165"/>
              </a:spcBef>
            </a:pPr>
            <a:r>
              <a:rPr sz="2250" i="1" spc="135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  <a:p>
            <a:pPr marL="38100">
              <a:lnSpc>
                <a:spcPts val="6530"/>
              </a:lnSpc>
              <a:tabLst>
                <a:tab pos="1303655" algn="l"/>
              </a:tabLst>
            </a:pPr>
            <a:r>
              <a:rPr sz="9900" spc="-1072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9900" spc="-2175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spc="-32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50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225" spc="127" baseline="38759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38759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95250">
              <a:lnSpc>
                <a:spcPct val="100000"/>
              </a:lnSpc>
              <a:spcBef>
                <a:spcPts val="555"/>
              </a:spcBef>
            </a:pPr>
            <a:r>
              <a:rPr sz="2250" i="1" spc="12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150" spc="1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=1</a:t>
            </a:r>
            <a:endParaRPr sz="21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4075" y="3876675"/>
            <a:ext cx="11258550" cy="304800"/>
          </a:xfrm>
          <a:prstGeom prst="rect">
            <a:avLst/>
          </a:prstGeom>
          <a:solidFill>
            <a:srgbClr val="04122B"/>
          </a:solidFill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905"/>
              </a:lnSpc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sklearn.metrics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mean_squared_error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5124450"/>
            <a:ext cx="4667250" cy="19050"/>
            <a:chOff x="5419725" y="51244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51244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51244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51244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9566" y="1800479"/>
            <a:ext cx="9031983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00" dirty="0">
                <a:solidFill>
                  <a:srgbClr val="F9A113"/>
                </a:solidFill>
              </a:rPr>
              <a:t>The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170" dirty="0">
                <a:solidFill>
                  <a:srgbClr val="F9A113"/>
                </a:solidFill>
              </a:rPr>
              <a:t>Normalized</a:t>
            </a:r>
            <a:r>
              <a:rPr sz="3800" spc="-350" dirty="0">
                <a:solidFill>
                  <a:srgbClr val="F9A113"/>
                </a:solidFill>
              </a:rPr>
              <a:t> </a:t>
            </a:r>
            <a:r>
              <a:rPr sz="3800" spc="-200" dirty="0">
                <a:solidFill>
                  <a:srgbClr val="F9A113"/>
                </a:solidFill>
              </a:rPr>
              <a:t>Mean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155" dirty="0">
                <a:solidFill>
                  <a:srgbClr val="F9A113"/>
                </a:solidFill>
              </a:rPr>
              <a:t>Squared E</a:t>
            </a:r>
            <a:r>
              <a:rPr lang="en-US" altLang="zh-CN" sz="3800" spc="-155" dirty="0">
                <a:solidFill>
                  <a:srgbClr val="F9A113"/>
                </a:solidFill>
              </a:rPr>
              <a:t>r</a:t>
            </a:r>
            <a:r>
              <a:rPr sz="3800" spc="-155" dirty="0">
                <a:solidFill>
                  <a:srgbClr val="F9A113"/>
                </a:solidFill>
              </a:rPr>
              <a:t>ror (</a:t>
            </a:r>
            <a:r>
              <a:rPr sz="3800" spc="-365" dirty="0">
                <a:solidFill>
                  <a:srgbClr val="F9A113"/>
                </a:solidFill>
              </a:rPr>
              <a:t>NMSE)</a:t>
            </a:r>
            <a:endParaRPr sz="3800" dirty="0"/>
          </a:p>
        </p:txBody>
      </p:sp>
      <p:sp>
        <p:nvSpPr>
          <p:cNvPr id="7" name="object 7"/>
          <p:cNvSpPr txBox="1"/>
          <p:nvPr/>
        </p:nvSpPr>
        <p:spPr>
          <a:xfrm>
            <a:off x="4112369" y="4464050"/>
            <a:ext cx="790818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</a:t>
            </a:r>
            <a:r>
              <a:rPr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lang="en-US" altLang="zh-CN"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3000" dirty="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5" y="5534025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625" y="5810250"/>
            <a:ext cx="85725" cy="85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15780" y="5416550"/>
            <a:ext cx="531050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'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Very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effective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judging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forecast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EDEDED"/>
                </a:solidFill>
                <a:latin typeface="Georgia"/>
                <a:cs typeface="Georgia"/>
              </a:rPr>
              <a:t>accuracy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model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7510" y="3010508"/>
            <a:ext cx="25209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1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1</a:t>
            </a:r>
            <a:endParaRPr sz="30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8910" y="3611951"/>
            <a:ext cx="71945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425" algn="l"/>
              </a:tabLst>
            </a:pPr>
            <a:r>
              <a:rPr sz="1600" i="1" spc="810" dirty="0">
                <a:solidFill>
                  <a:srgbClr val="EDEDED"/>
                </a:solidFill>
                <a:latin typeface="Arial"/>
                <a:cs typeface="Arial"/>
              </a:rPr>
              <a:t>σ	</a:t>
            </a:r>
            <a:r>
              <a:rPr sz="3150" i="1" spc="210" dirty="0">
                <a:solidFill>
                  <a:srgbClr val="EDEDED"/>
                </a:solidFill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5908" y="3609624"/>
            <a:ext cx="186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solidFill>
                  <a:srgbClr val="EDEDED"/>
                </a:solidFill>
                <a:latin typeface="Tahoma"/>
                <a:cs typeface="Tahoma"/>
              </a:rPr>
              <a:t>2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1250" y="3609975"/>
            <a:ext cx="742950" cy="28575"/>
          </a:xfrm>
          <a:custGeom>
            <a:avLst/>
            <a:gdLst/>
            <a:ahLst/>
            <a:cxnLst/>
            <a:rect l="l" t="t" r="r" b="b"/>
            <a:pathLst>
              <a:path w="742950" h="28575">
                <a:moveTo>
                  <a:pt x="742950" y="28575"/>
                </a:moveTo>
                <a:lnTo>
                  <a:pt x="0" y="28575"/>
                </a:lnTo>
                <a:lnTo>
                  <a:pt x="0" y="0"/>
                </a:lnTo>
                <a:lnTo>
                  <a:pt x="742950" y="0"/>
                </a:lnTo>
                <a:lnTo>
                  <a:pt x="742950" y="285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3757" y="3940024"/>
            <a:ext cx="5016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125" dirty="0">
                <a:solidFill>
                  <a:srgbClr val="EDEDED"/>
                </a:solidFill>
                <a:latin typeface="Times New Roman"/>
                <a:cs typeface="Times New Roman"/>
              </a:rPr>
              <a:t>t</a:t>
            </a:r>
            <a:r>
              <a:rPr sz="2150" spc="155" dirty="0">
                <a:solidFill>
                  <a:srgbClr val="EDEDED"/>
                </a:solidFill>
                <a:latin typeface="Tahoma"/>
                <a:cs typeface="Tahoma"/>
              </a:rPr>
              <a:t>=</a:t>
            </a:r>
            <a:r>
              <a:rPr sz="2150" spc="85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0760" y="2864638"/>
            <a:ext cx="2338070" cy="106695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7650">
              <a:lnSpc>
                <a:spcPts val="1315"/>
              </a:lnSpc>
              <a:spcBef>
                <a:spcPts val="165"/>
              </a:spcBef>
            </a:pPr>
            <a:r>
              <a:rPr sz="2250" i="1" spc="13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</a:t>
            </a:r>
            <a:endParaRPr sz="225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38100">
              <a:lnSpc>
                <a:spcPts val="6530"/>
              </a:lnSpc>
              <a:tabLst>
                <a:tab pos="1303655" algn="l"/>
              </a:tabLst>
            </a:pPr>
            <a:r>
              <a:rPr sz="9900" spc="-1072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9900" spc="-2175" baseline="-15993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spc="-32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50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225" spc="127" baseline="38759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38759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5048250"/>
            <a:ext cx="4667250" cy="19050"/>
            <a:chOff x="5419725" y="50482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50482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50482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50482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050" y="5457825"/>
            <a:ext cx="85725" cy="85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85271" y="5340350"/>
            <a:ext cx="537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2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2050" y="5753100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2050" y="6048375"/>
            <a:ext cx="85725" cy="85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85271" y="5930900"/>
            <a:ext cx="457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'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wh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29075" y="1485087"/>
            <a:ext cx="747268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800" spc="-210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5" dirty="0">
                <a:solidFill>
                  <a:srgbClr val="F9A113"/>
                </a:solidFill>
              </a:rPr>
              <a:t>C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00" dirty="0">
                <a:solidFill>
                  <a:srgbClr val="F9A113"/>
                </a:solidFill>
              </a:rPr>
              <a:t>ffi</a:t>
            </a:r>
            <a:r>
              <a:rPr sz="3800" spc="-75" dirty="0">
                <a:solidFill>
                  <a:srgbClr val="F9A113"/>
                </a:solidFill>
              </a:rPr>
              <a:t>c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30" dirty="0">
                <a:solidFill>
                  <a:srgbClr val="F9A113"/>
                </a:solidFill>
              </a:rPr>
              <a:t>t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25" dirty="0">
                <a:solidFill>
                  <a:srgbClr val="F9A113"/>
                </a:solidFill>
              </a:rPr>
              <a:t>f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300" dirty="0">
                <a:solidFill>
                  <a:srgbClr val="F9A113"/>
                </a:solidFill>
              </a:rPr>
              <a:t>D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170" dirty="0">
                <a:solidFill>
                  <a:srgbClr val="F9A113"/>
                </a:solidFill>
              </a:rPr>
              <a:t>m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505" dirty="0">
                <a:solidFill>
                  <a:srgbClr val="F9A113"/>
                </a:solidFill>
              </a:rPr>
              <a:t>(</a:t>
            </a:r>
            <a:r>
              <a:rPr sz="3800" spc="-114" dirty="0">
                <a:solidFill>
                  <a:srgbClr val="F9A113"/>
                </a:solidFill>
              </a:rPr>
              <a:t>R</a:t>
            </a:r>
            <a:r>
              <a:rPr sz="4050" spc="179" baseline="33950" dirty="0">
                <a:solidFill>
                  <a:srgbClr val="F9A113"/>
                </a:solidFill>
                <a:latin typeface="Tahoma"/>
                <a:cs typeface="Tahoma"/>
              </a:rPr>
              <a:t>2</a:t>
            </a:r>
            <a:r>
              <a:rPr sz="4050" spc="-735" baseline="33950" dirty="0">
                <a:solidFill>
                  <a:srgbClr val="F9A113"/>
                </a:solidFill>
                <a:latin typeface="Tahoma"/>
                <a:cs typeface="Tahoma"/>
              </a:rPr>
              <a:t> </a:t>
            </a:r>
            <a:r>
              <a:rPr sz="3800" spc="-310" dirty="0">
                <a:solidFill>
                  <a:srgbClr val="F9A113"/>
                </a:solidFill>
              </a:rPr>
              <a:t>)</a:t>
            </a:r>
            <a:endParaRPr sz="3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4040" y="2857685"/>
            <a:ext cx="113030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3050" spc="1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1</a:t>
            </a:r>
            <a:r>
              <a:rPr sz="3050" spc="-9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endParaRPr sz="3650" dirty="0">
              <a:solidFill>
                <a:schemeClr val="bg1">
                  <a:lumMod val="9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8891" y="2726126"/>
            <a:ext cx="513080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725" i="1" spc="254" baseline="-2645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150" spc="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21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4905" y="2552885"/>
            <a:ext cx="217043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36650" algn="l"/>
              </a:tabLst>
            </a:pPr>
            <a:r>
              <a:rPr sz="3650" spc="315" dirty="0">
                <a:solidFill>
                  <a:srgbClr val="EDEDED"/>
                </a:solidFill>
                <a:latin typeface="Lucida Sans Unicode"/>
                <a:cs typeface="Lucida Sans Unicode"/>
              </a:rPr>
              <a:t>∑</a:t>
            </a:r>
            <a:r>
              <a:rPr sz="3650" spc="-484" dirty="0">
                <a:solidFill>
                  <a:srgbClr val="EDEDED"/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375" i="1" spc="11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spc="-322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50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225" spc="127" baseline="32299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32299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3955" y="3172010"/>
            <a:ext cx="211328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36650" algn="l"/>
              </a:tabLst>
            </a:pPr>
            <a:r>
              <a:rPr sz="3650" spc="315" dirty="0">
                <a:solidFill>
                  <a:srgbClr val="EDEDED"/>
                </a:solidFill>
                <a:latin typeface="Lucida Sans Unicode"/>
                <a:cs typeface="Lucida Sans Unicode"/>
              </a:rPr>
              <a:t>∑</a:t>
            </a:r>
            <a:r>
              <a:rPr sz="3650" spc="-484" dirty="0">
                <a:solidFill>
                  <a:srgbClr val="EDEDED"/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rgbClr val="EDEDED"/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rgbClr val="EDEDED"/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3580" dirty="0">
                <a:solidFill>
                  <a:srgbClr val="EDEDED"/>
                </a:solidFill>
                <a:latin typeface="Times New Roman"/>
                <a:cs typeface="Times New Roman"/>
              </a:rPr>
              <a:t>t</a:t>
            </a:r>
            <a:r>
              <a:rPr sz="3375" i="1" baseline="-13580" dirty="0">
                <a:solidFill>
                  <a:srgbClr val="EDEDED"/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rgbClr val="EDEDED"/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rgbClr val="EDEDED"/>
                </a:solidFill>
                <a:latin typeface="Lucida Sans Unicode"/>
                <a:cs typeface="Lucida Sans Unicode"/>
              </a:rPr>
              <a:t> </a:t>
            </a:r>
            <a:r>
              <a:rPr sz="3150" i="1" spc="175" dirty="0">
                <a:solidFill>
                  <a:srgbClr val="EDEDED"/>
                </a:solidFill>
                <a:latin typeface="Times New Roman"/>
                <a:cs typeface="Times New Roman"/>
              </a:rPr>
              <a:t>x</a:t>
            </a:r>
            <a:r>
              <a:rPr sz="3050" spc="30" dirty="0">
                <a:solidFill>
                  <a:srgbClr val="EDEDED"/>
                </a:solidFill>
                <a:latin typeface="Tahoma"/>
                <a:cs typeface="Tahoma"/>
              </a:rPr>
              <a:t>)</a:t>
            </a:r>
            <a:r>
              <a:rPr sz="3225" spc="127" baseline="27131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27131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81900" y="3228975"/>
            <a:ext cx="2171700" cy="28575"/>
          </a:xfrm>
          <a:custGeom>
            <a:avLst/>
            <a:gdLst/>
            <a:ahLst/>
            <a:cxnLst/>
            <a:rect l="l" t="t" r="r" b="b"/>
            <a:pathLst>
              <a:path w="2171700" h="28575">
                <a:moveTo>
                  <a:pt x="2171700" y="28575"/>
                </a:moveTo>
                <a:lnTo>
                  <a:pt x="0" y="28575"/>
                </a:lnTo>
                <a:lnTo>
                  <a:pt x="0" y="0"/>
                </a:lnTo>
                <a:lnTo>
                  <a:pt x="2171700" y="0"/>
                </a:lnTo>
                <a:lnTo>
                  <a:pt x="2171700" y="285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4075" y="3962400"/>
            <a:ext cx="11258550" cy="304800"/>
          </a:xfrm>
          <a:prstGeom prst="rect">
            <a:avLst/>
          </a:prstGeom>
          <a:solidFill>
            <a:srgbClr val="04122B"/>
          </a:solidFill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905"/>
              </a:lnSpc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sklearn.metrics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r2_score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5635" y="4354901"/>
            <a:ext cx="630745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goo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150" i="1" spc="250" dirty="0">
                <a:solidFill>
                  <a:srgbClr val="EDEDED"/>
                </a:solidFill>
                <a:latin typeface="Times New Roman"/>
                <a:cs typeface="Times New Roman"/>
              </a:rPr>
              <a:t>R</a:t>
            </a:r>
            <a:r>
              <a:rPr sz="3225" spc="127" baseline="32299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r>
              <a:rPr sz="3225" spc="397" baseline="32299" dirty="0"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568" y="5584049"/>
            <a:ext cx="44704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60" dirty="0">
                <a:solidFill>
                  <a:srgbClr val="EDEDED"/>
                </a:solidFill>
                <a:latin typeface="Lucida Sans Unicode"/>
                <a:cs typeface="Lucida Sans Unicode"/>
              </a:rPr>
              <a:t>≤</a:t>
            </a:r>
            <a:r>
              <a:rPr sz="2250" spc="-40" dirty="0">
                <a:solidFill>
                  <a:srgbClr val="EDEDED"/>
                </a:solidFill>
                <a:latin typeface="Lucida Sans Unicode"/>
                <a:cs typeface="Lucida Sans Unicode"/>
              </a:rPr>
              <a:t> </a:t>
            </a:r>
            <a:r>
              <a:rPr sz="1900" spc="75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9871" y="5516124"/>
            <a:ext cx="34861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00" i="1" spc="135" baseline="-23611" dirty="0">
                <a:solidFill>
                  <a:srgbClr val="EDEDED"/>
                </a:solidFill>
                <a:latin typeface="Times New Roman"/>
                <a:cs typeface="Times New Roman"/>
              </a:rPr>
              <a:t>R</a:t>
            </a:r>
            <a:r>
              <a:rPr sz="1350" spc="90" dirty="0">
                <a:solidFill>
                  <a:srgbClr val="EDEDED"/>
                </a:solidFill>
                <a:latin typeface="Tahoma"/>
                <a:cs typeface="Tahoma"/>
              </a:rPr>
              <a:t>2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5257800"/>
            <a:ext cx="4667250" cy="19050"/>
            <a:chOff x="5419725" y="525780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525780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525779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525780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9714" y="1438529"/>
            <a:ext cx="1691639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210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00" dirty="0">
                <a:solidFill>
                  <a:srgbClr val="F9A113"/>
                </a:solidFill>
              </a:rPr>
              <a:t>il</a:t>
            </a:r>
            <a:r>
              <a:rPr sz="3800" spc="-300" dirty="0">
                <a:solidFill>
                  <a:srgbClr val="F9A113"/>
                </a:solidFill>
              </a:rPr>
              <a:t>'</a:t>
            </a:r>
            <a:r>
              <a:rPr sz="3800" spc="55" dirty="0">
                <a:solidFill>
                  <a:srgbClr val="F9A113"/>
                </a:solidFill>
              </a:rPr>
              <a:t>s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85" dirty="0">
                <a:solidFill>
                  <a:srgbClr val="F9A113"/>
                </a:solidFill>
              </a:rPr>
              <a:t>U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4690864" y="4597400"/>
            <a:ext cx="613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goo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2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endParaRPr sz="30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5450" y="5667375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5450" y="5962650"/>
            <a:ext cx="85725" cy="85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5450" y="6267450"/>
            <a:ext cx="85725" cy="85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846" y="3202376"/>
            <a:ext cx="825500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1650" algn="l"/>
              </a:tabLst>
            </a:pPr>
            <a:r>
              <a:rPr sz="3150" i="1" spc="30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U	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endParaRPr sz="30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0875" y="3057525"/>
            <a:ext cx="219075" cy="19050"/>
          </a:xfrm>
          <a:custGeom>
            <a:avLst/>
            <a:gdLst/>
            <a:ahLst/>
            <a:cxnLst/>
            <a:rect l="l" t="t" r="r" b="b"/>
            <a:pathLst>
              <a:path w="219075" h="19050">
                <a:moveTo>
                  <a:pt x="219075" y="19050"/>
                </a:moveTo>
                <a:lnTo>
                  <a:pt x="0" y="19050"/>
                </a:lnTo>
                <a:lnTo>
                  <a:pt x="0" y="0"/>
                </a:lnTo>
                <a:lnTo>
                  <a:pt x="219075" y="0"/>
                </a:lnTo>
                <a:lnTo>
                  <a:pt x="219075" y="190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2939" y="2467160"/>
            <a:ext cx="65595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75" spc="359" baseline="-25114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2250" i="1" spc="24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</a:t>
            </a:r>
            <a:endParaRPr sz="225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7736" y="2997049"/>
            <a:ext cx="5016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12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150" spc="1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215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1</a:t>
            </a:r>
            <a:endParaRPr sz="215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3035" y="2676710"/>
            <a:ext cx="167068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6905" algn="l"/>
              </a:tabLst>
            </a:pPr>
            <a:r>
              <a:rPr sz="3050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375" i="1" spc="112" baseline="-148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baseline="-148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650" spc="-459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−</a:t>
            </a:r>
            <a:r>
              <a:rPr sz="3650" spc="-26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375" i="1" spc="112" baseline="-148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375" i="1" spc="-322" baseline="-148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50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225" spc="127" baseline="24547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24547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9343" y="3410436"/>
            <a:ext cx="3081655" cy="391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9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‾‾‾‾‾‾‾‾‾‾‾‾‾‾‾</a:t>
            </a:r>
            <a:endParaRPr sz="150">
              <a:solidFill>
                <a:schemeClr val="bg1">
                  <a:lumMod val="9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5654" y="2131213"/>
            <a:ext cx="805815" cy="1253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450"/>
              </a:lnSpc>
              <a:spcBef>
                <a:spcPts val="90"/>
              </a:spcBef>
            </a:pPr>
            <a:r>
              <a:rPr sz="9900" spc="-2332" baseline="-21464" dirty="0">
                <a:solidFill>
                  <a:srgbClr val="EDEDED"/>
                </a:solidFill>
                <a:latin typeface="Lucida Sans Unicode"/>
                <a:cs typeface="Lucida Sans Unicode"/>
              </a:rPr>
              <a:t>√</a:t>
            </a:r>
            <a:r>
              <a:rPr sz="9900" spc="-2077" baseline="-21464" dirty="0">
                <a:solidFill>
                  <a:srgbClr val="EDEDED"/>
                </a:solidFill>
                <a:latin typeface="Lucida Sans Unicode"/>
                <a:cs typeface="Lucida Sans Unicode"/>
              </a:rPr>
              <a:t> </a:t>
            </a:r>
            <a:r>
              <a:rPr sz="2150" spc="85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2150" dirty="0">
              <a:latin typeface="Tahoma"/>
              <a:cs typeface="Tahoma"/>
            </a:endParaRPr>
          </a:p>
          <a:p>
            <a:pPr marR="30480" algn="r">
              <a:lnSpc>
                <a:spcPts val="2225"/>
              </a:lnSpc>
            </a:pPr>
            <a:r>
              <a:rPr sz="2250" i="1" spc="13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</a:t>
            </a:r>
            <a:endParaRPr sz="225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2753" y="3657249"/>
            <a:ext cx="18605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15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1</a:t>
            </a:r>
            <a:endParaRPr sz="215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ts val="2675"/>
              </a:lnSpc>
            </a:pPr>
            <a:r>
              <a:rPr sz="2250" i="1" spc="13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</a:t>
            </a:r>
            <a:endParaRPr sz="225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34200" y="4019550"/>
            <a:ext cx="219075" cy="19050"/>
          </a:xfrm>
          <a:custGeom>
            <a:avLst/>
            <a:gdLst/>
            <a:ahLst/>
            <a:cxnLst/>
            <a:rect l="l" t="t" r="r" b="b"/>
            <a:pathLst>
              <a:path w="219075" h="19050">
                <a:moveTo>
                  <a:pt x="219075" y="19050"/>
                </a:moveTo>
                <a:lnTo>
                  <a:pt x="0" y="19050"/>
                </a:lnTo>
                <a:lnTo>
                  <a:pt x="0" y="0"/>
                </a:lnTo>
                <a:lnTo>
                  <a:pt x="219075" y="0"/>
                </a:lnTo>
                <a:lnTo>
                  <a:pt x="219075" y="190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5817" y="3638735"/>
            <a:ext cx="97536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spc="31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3650" spc="-484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1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150" i="1" spc="9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25" spc="127" baseline="28423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28423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5402" y="3930499"/>
            <a:ext cx="11493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endParaRPr sz="225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9525" y="3496309"/>
            <a:ext cx="62547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3715" algn="l"/>
              </a:tabLst>
            </a:pPr>
            <a:r>
              <a:rPr sz="3550" spc="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	</a:t>
            </a:r>
            <a:endParaRPr sz="355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32452" y="3657249"/>
            <a:ext cx="18605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15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1</a:t>
            </a:r>
            <a:endParaRPr sz="21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ts val="2675"/>
              </a:lnSpc>
            </a:pPr>
            <a:r>
              <a:rPr sz="2250" i="1" spc="13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n</a:t>
            </a:r>
            <a:endParaRPr sz="225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60903" y="4019550"/>
            <a:ext cx="219075" cy="19050"/>
          </a:xfrm>
          <a:custGeom>
            <a:avLst/>
            <a:gdLst/>
            <a:ahLst/>
            <a:cxnLst/>
            <a:rect l="l" t="t" r="r" b="b"/>
            <a:pathLst>
              <a:path w="219075" h="19050">
                <a:moveTo>
                  <a:pt x="219075" y="19050"/>
                </a:moveTo>
                <a:lnTo>
                  <a:pt x="0" y="19050"/>
                </a:lnTo>
                <a:lnTo>
                  <a:pt x="0" y="0"/>
                </a:lnTo>
                <a:lnTo>
                  <a:pt x="219075" y="0"/>
                </a:lnTo>
                <a:lnTo>
                  <a:pt x="219075" y="1905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35515" y="3638735"/>
            <a:ext cx="96583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spc="31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∑</a:t>
            </a:r>
            <a:r>
              <a:rPr sz="3650" spc="-484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3150" i="1" spc="40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225" spc="127" baseline="28423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2</a:t>
            </a:r>
            <a:endParaRPr sz="3225" baseline="28423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08901" y="3930499"/>
            <a:ext cx="11493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endParaRPr sz="225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81749" y="3544796"/>
            <a:ext cx="4619933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41500" algn="l"/>
              </a:tabLst>
            </a:pPr>
            <a:r>
              <a:rPr sz="6600" spc="-155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√	</a:t>
            </a:r>
            <a:r>
              <a:rPr lang="en-US" sz="6600" spc="-155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+ </a:t>
            </a:r>
            <a:r>
              <a:rPr sz="6600" spc="-155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√</a:t>
            </a:r>
            <a:endParaRPr sz="6600" dirty="0">
              <a:solidFill>
                <a:schemeClr val="bg1">
                  <a:lumMod val="9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4177" y="5549900"/>
            <a:ext cx="4293870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tot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485"/>
              </a:lnSpc>
            </a:pPr>
            <a:r>
              <a:rPr sz="180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0</a:t>
            </a:r>
            <a:r>
              <a:rPr sz="1800" spc="11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2150" spc="-24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≤</a:t>
            </a:r>
            <a:r>
              <a:rPr sz="2150" spc="-1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1900" i="1" spc="17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900" i="1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900" i="1" spc="-20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150" spc="-245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≤</a:t>
            </a:r>
            <a:r>
              <a:rPr sz="2150" spc="-10" dirty="0">
                <a:solidFill>
                  <a:schemeClr val="bg1">
                    <a:lumMod val="9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180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1</a:t>
            </a:r>
            <a:endParaRPr sz="180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900" i="1" spc="17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U </a:t>
            </a:r>
            <a:r>
              <a:rPr sz="1900" i="1" spc="-20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1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1800" spc="11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0</a:t>
            </a:r>
            <a:r>
              <a:rPr sz="1800" spc="-19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1800" spc="-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1800" spc="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47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1026" name="Picture 2" descr="Forecast Evaluation using Theil’s Inequality Coefficients | The ...">
            <a:extLst>
              <a:ext uri="{FF2B5EF4-FFF2-40B4-BE49-F238E27FC236}">
                <a16:creationId xmlns:a16="http://schemas.microsoft.com/office/drawing/2014/main" id="{D1E10315-60B8-3E57-F027-EF97D627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150" y="5291961"/>
            <a:ext cx="3790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D15542-01FA-618F-842B-DA15ED464B74}"/>
              </a:ext>
            </a:extLst>
          </p:cNvPr>
          <p:cNvCxnSpPr>
            <a:cxnSpLocks/>
          </p:cNvCxnSpPr>
          <p:nvPr/>
        </p:nvCxnSpPr>
        <p:spPr>
          <a:xfrm flipV="1">
            <a:off x="6729343" y="3423816"/>
            <a:ext cx="4294563" cy="6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9071" y="2285270"/>
            <a:ext cx="6240145" cy="2471420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155"/>
              </a:spcBef>
            </a:pPr>
            <a:r>
              <a:rPr sz="6300" spc="-170" dirty="0">
                <a:solidFill>
                  <a:srgbClr val="F9A113"/>
                </a:solidFill>
              </a:rPr>
              <a:t>Models</a:t>
            </a:r>
            <a:endParaRPr sz="6300"/>
          </a:p>
          <a:p>
            <a:pPr marL="12700" marR="5080" algn="ctr">
              <a:lnSpc>
                <a:spcPct val="100000"/>
              </a:lnSpc>
              <a:spcBef>
                <a:spcPts val="1440"/>
              </a:spcBef>
            </a:pPr>
            <a:r>
              <a:rPr sz="3000" spc="-105" dirty="0"/>
              <a:t>T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-45" dirty="0"/>
              <a:t>r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-45" dirty="0"/>
              <a:t>r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70" dirty="0"/>
              <a:t>m</a:t>
            </a:r>
            <a:r>
              <a:rPr sz="3000" spc="-110" dirty="0"/>
              <a:t>a</a:t>
            </a:r>
            <a:r>
              <a:rPr sz="3000" spc="-105" dirty="0"/>
              <a:t>n</a:t>
            </a:r>
            <a:r>
              <a:rPr sz="3000" spc="35" dirty="0"/>
              <a:t>y</a:t>
            </a:r>
            <a:r>
              <a:rPr sz="3000" spc="-160" dirty="0"/>
              <a:t> </a:t>
            </a:r>
            <a:r>
              <a:rPr sz="3000" spc="-70" dirty="0"/>
              <a:t>d</a:t>
            </a:r>
            <a:r>
              <a:rPr sz="3000" spc="-90" dirty="0"/>
              <a:t>i</a:t>
            </a:r>
            <a:r>
              <a:rPr sz="3000" spc="-145" dirty="0"/>
              <a:t>ff</a:t>
            </a:r>
            <a:r>
              <a:rPr sz="3000" spc="-25" dirty="0"/>
              <a:t>e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25" dirty="0"/>
              <a:t>t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-65" dirty="0"/>
              <a:t>pp</a:t>
            </a:r>
            <a:r>
              <a:rPr sz="3000" spc="-45" dirty="0"/>
              <a:t>r</a:t>
            </a:r>
            <a:r>
              <a:rPr sz="3000" spc="-65" dirty="0"/>
              <a:t>o</a:t>
            </a:r>
            <a:r>
              <a:rPr sz="3000" spc="-110" dirty="0"/>
              <a:t>a</a:t>
            </a:r>
            <a:r>
              <a:rPr sz="3000" spc="5" dirty="0"/>
              <a:t>c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-50" dirty="0"/>
              <a:t>s</a:t>
            </a:r>
            <a:r>
              <a:rPr sz="3000" spc="-25" dirty="0"/>
              <a:t>,  </a:t>
            </a:r>
            <a:r>
              <a:rPr sz="3000" spc="-85" dirty="0"/>
              <a:t>b</a:t>
            </a:r>
            <a:r>
              <a:rPr sz="3000" spc="-75" dirty="0"/>
              <a:t>u</a:t>
            </a:r>
            <a:r>
              <a:rPr sz="3000" spc="25" dirty="0"/>
              <a:t>t</a:t>
            </a:r>
            <a:r>
              <a:rPr sz="3000" spc="-160" dirty="0"/>
              <a:t> 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-45" dirty="0"/>
              <a:t>r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25" dirty="0"/>
              <a:t>w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125" dirty="0"/>
              <a:t>f</a:t>
            </a:r>
            <a:r>
              <a:rPr sz="3000" spc="-65" dirty="0"/>
              <a:t>o</a:t>
            </a:r>
            <a:r>
              <a:rPr sz="3000" spc="5" dirty="0"/>
              <a:t>c</a:t>
            </a:r>
            <a:r>
              <a:rPr sz="3000" spc="-75" dirty="0"/>
              <a:t>u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-65" dirty="0"/>
              <a:t>o</a:t>
            </a:r>
            <a:r>
              <a:rPr sz="3000" spc="15" dirty="0"/>
              <a:t>n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65" dirty="0"/>
              <a:t>to</a:t>
            </a:r>
            <a:r>
              <a:rPr sz="3000" spc="25" dirty="0"/>
              <a:t>p</a:t>
            </a:r>
            <a:r>
              <a:rPr sz="3000" spc="-160" dirty="0"/>
              <a:t> </a:t>
            </a:r>
            <a:r>
              <a:rPr sz="3000" spc="-305" dirty="0"/>
              <a:t>3</a:t>
            </a:r>
            <a:r>
              <a:rPr sz="3000" spc="-160" dirty="0"/>
              <a:t> </a:t>
            </a:r>
            <a:r>
              <a:rPr sz="3000" spc="-70" dirty="0"/>
              <a:t>f</a:t>
            </a:r>
            <a:r>
              <a:rPr sz="3000" spc="-110" dirty="0"/>
              <a:t>a</a:t>
            </a:r>
            <a:r>
              <a:rPr sz="3000" spc="-70" dirty="0"/>
              <a:t>m</a:t>
            </a:r>
            <a:r>
              <a:rPr sz="3000" spc="-90" dirty="0"/>
              <a:t>i</a:t>
            </a:r>
            <a:r>
              <a:rPr sz="3000" spc="-95" dirty="0"/>
              <a:t>l</a:t>
            </a:r>
            <a:r>
              <a:rPr sz="3000" spc="-90" dirty="0"/>
              <a:t>i</a:t>
            </a:r>
            <a:r>
              <a:rPr sz="3000" spc="-25" dirty="0"/>
              <a:t>e</a:t>
            </a:r>
            <a:r>
              <a:rPr sz="3000" spc="-50" dirty="0"/>
              <a:t>s</a:t>
            </a:r>
            <a:r>
              <a:rPr sz="3000" spc="-55" dirty="0"/>
              <a:t>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804" y="1930400"/>
            <a:ext cx="7277100" cy="1438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133475" marR="5080" indent="-1121410">
              <a:lnSpc>
                <a:spcPts val="5550"/>
              </a:lnSpc>
              <a:spcBef>
                <a:spcPts val="229"/>
              </a:spcBef>
            </a:pPr>
            <a:r>
              <a:rPr spc="-195" dirty="0">
                <a:solidFill>
                  <a:schemeClr val="bg1"/>
                </a:solidFill>
              </a:rPr>
              <a:t>A</a:t>
            </a:r>
            <a:r>
              <a:rPr spc="-49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s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-125" dirty="0">
                <a:solidFill>
                  <a:schemeClr val="bg1"/>
                </a:solidFill>
              </a:rPr>
              <a:t>q</a:t>
            </a:r>
            <a:r>
              <a:rPr spc="-114" dirty="0">
                <a:solidFill>
                  <a:schemeClr val="bg1"/>
                </a:solidFill>
              </a:rPr>
              <a:t>u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-114" dirty="0">
                <a:solidFill>
                  <a:schemeClr val="bg1"/>
                </a:solidFill>
              </a:rPr>
              <a:t>n</a:t>
            </a:r>
            <a:r>
              <a:rPr spc="-100" dirty="0">
                <a:solidFill>
                  <a:schemeClr val="bg1"/>
                </a:solidFill>
              </a:rPr>
              <a:t>t</a:t>
            </a:r>
            <a:r>
              <a:rPr spc="-140" dirty="0">
                <a:solidFill>
                  <a:schemeClr val="bg1"/>
                </a:solidFill>
              </a:rPr>
              <a:t>i</a:t>
            </a:r>
            <a:r>
              <a:rPr spc="-170" dirty="0">
                <a:solidFill>
                  <a:schemeClr val="bg1"/>
                </a:solidFill>
              </a:rPr>
              <a:t>a</a:t>
            </a:r>
            <a:r>
              <a:rPr spc="-5" dirty="0">
                <a:solidFill>
                  <a:schemeClr val="bg1"/>
                </a:solidFill>
              </a:rPr>
              <a:t>l</a:t>
            </a:r>
            <a:r>
              <a:rPr spc="-49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s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40" dirty="0">
                <a:solidFill>
                  <a:schemeClr val="bg1"/>
                </a:solidFill>
              </a:rPr>
              <a:t>t</a:t>
            </a:r>
            <a:r>
              <a:rPr spc="-490" dirty="0">
                <a:solidFill>
                  <a:schemeClr val="bg1"/>
                </a:solidFill>
              </a:rPr>
              <a:t> </a:t>
            </a:r>
            <a:r>
              <a:rPr spc="-100" dirty="0">
                <a:solidFill>
                  <a:schemeClr val="bg1"/>
                </a:solidFill>
              </a:rPr>
              <a:t>o</a:t>
            </a:r>
            <a:r>
              <a:rPr spc="30" dirty="0">
                <a:solidFill>
                  <a:schemeClr val="bg1"/>
                </a:solidFill>
              </a:rPr>
              <a:t>f</a:t>
            </a:r>
            <a:r>
              <a:rPr spc="-490" dirty="0">
                <a:solidFill>
                  <a:schemeClr val="bg1"/>
                </a:solidFill>
              </a:rPr>
              <a:t> </a:t>
            </a:r>
            <a:r>
              <a:rPr spc="-110" dirty="0">
                <a:solidFill>
                  <a:schemeClr val="bg1"/>
                </a:solidFill>
              </a:rPr>
              <a:t>d</a:t>
            </a:r>
            <a:r>
              <a:rPr spc="-170" dirty="0">
                <a:solidFill>
                  <a:schemeClr val="bg1"/>
                </a:solidFill>
              </a:rPr>
              <a:t>a</a:t>
            </a:r>
            <a:r>
              <a:rPr spc="-100" dirty="0">
                <a:solidFill>
                  <a:schemeClr val="bg1"/>
                </a:solidFill>
              </a:rPr>
              <a:t>t</a:t>
            </a:r>
            <a:r>
              <a:rPr spc="-30" dirty="0">
                <a:solidFill>
                  <a:schemeClr val="bg1"/>
                </a:solidFill>
              </a:rPr>
              <a:t>a</a:t>
            </a:r>
            <a:r>
              <a:rPr spc="-490" dirty="0">
                <a:solidFill>
                  <a:schemeClr val="bg1"/>
                </a:solidFill>
              </a:rPr>
              <a:t> </a:t>
            </a:r>
            <a:r>
              <a:rPr spc="-95" dirty="0">
                <a:solidFill>
                  <a:schemeClr val="bg1"/>
                </a:solidFill>
              </a:rPr>
              <a:t>p</a:t>
            </a:r>
            <a:r>
              <a:rPr spc="-100" dirty="0">
                <a:solidFill>
                  <a:schemeClr val="bg1"/>
                </a:solidFill>
              </a:rPr>
              <a:t>o</a:t>
            </a:r>
            <a:r>
              <a:rPr spc="-140" dirty="0">
                <a:solidFill>
                  <a:schemeClr val="bg1"/>
                </a:solidFill>
              </a:rPr>
              <a:t>i</a:t>
            </a:r>
            <a:r>
              <a:rPr spc="-114" dirty="0">
                <a:solidFill>
                  <a:schemeClr val="bg1"/>
                </a:solidFill>
              </a:rPr>
              <a:t>n</a:t>
            </a:r>
            <a:r>
              <a:rPr spc="-100" dirty="0">
                <a:solidFill>
                  <a:schemeClr val="bg1"/>
                </a:solidFill>
              </a:rPr>
              <a:t>t</a:t>
            </a:r>
            <a:r>
              <a:rPr spc="45" dirty="0">
                <a:solidFill>
                  <a:schemeClr val="bg1"/>
                </a:solidFill>
              </a:rPr>
              <a:t>s  </a:t>
            </a:r>
            <a:r>
              <a:rPr spc="-110" dirty="0">
                <a:solidFill>
                  <a:schemeClr val="bg1"/>
                </a:solidFill>
              </a:rPr>
              <a:t>m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-170" dirty="0">
                <a:solidFill>
                  <a:schemeClr val="bg1"/>
                </a:solidFill>
              </a:rPr>
              <a:t>a</a:t>
            </a:r>
            <a:r>
              <a:rPr spc="-75" dirty="0">
                <a:solidFill>
                  <a:schemeClr val="bg1"/>
                </a:solidFill>
              </a:rPr>
              <a:t>s</a:t>
            </a:r>
            <a:r>
              <a:rPr spc="-114" dirty="0">
                <a:solidFill>
                  <a:schemeClr val="bg1"/>
                </a:solidFill>
              </a:rPr>
              <a:t>u</a:t>
            </a:r>
            <a:r>
              <a:rPr spc="-75" dirty="0">
                <a:solidFill>
                  <a:schemeClr val="bg1"/>
                </a:solidFill>
              </a:rPr>
              <a:t>r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30" dirty="0">
                <a:solidFill>
                  <a:schemeClr val="bg1"/>
                </a:solidFill>
              </a:rPr>
              <a:t>d</a:t>
            </a:r>
            <a:r>
              <a:rPr spc="-665" dirty="0">
                <a:solidFill>
                  <a:schemeClr val="bg1"/>
                </a:solidFill>
              </a:rPr>
              <a:t> </a:t>
            </a:r>
            <a:r>
              <a:rPr spc="-135" dirty="0">
                <a:solidFill>
                  <a:schemeClr val="bg1"/>
                </a:solidFill>
              </a:rPr>
              <a:t>o</a:t>
            </a:r>
            <a:r>
              <a:rPr spc="-225" dirty="0">
                <a:solidFill>
                  <a:schemeClr val="bg1"/>
                </a:solidFill>
              </a:rPr>
              <a:t>v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160" dirty="0">
                <a:solidFill>
                  <a:schemeClr val="bg1"/>
                </a:solidFill>
              </a:rPr>
              <a:t>r</a:t>
            </a:r>
            <a:r>
              <a:rPr spc="-665" dirty="0">
                <a:solidFill>
                  <a:schemeClr val="bg1"/>
                </a:solidFill>
              </a:rPr>
              <a:t> </a:t>
            </a:r>
            <a:r>
              <a:rPr spc="-100" dirty="0">
                <a:solidFill>
                  <a:schemeClr val="bg1"/>
                </a:solidFill>
              </a:rPr>
              <a:t>t</a:t>
            </a:r>
            <a:r>
              <a:rPr spc="-140" dirty="0">
                <a:solidFill>
                  <a:schemeClr val="bg1"/>
                </a:solidFill>
              </a:rPr>
              <a:t>i</a:t>
            </a:r>
            <a:r>
              <a:rPr spc="-110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85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874" y="4148622"/>
            <a:ext cx="5345430" cy="1275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00" i="1" spc="110" dirty="0">
                <a:solidFill>
                  <a:schemeClr val="bg1"/>
                </a:solidFill>
                <a:latin typeface="Times New Roman"/>
                <a:cs typeface="Times New Roman"/>
              </a:rPr>
              <a:t>x</a:t>
            </a:r>
            <a:r>
              <a:rPr sz="4700" spc="60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sz="4900" i="1" spc="27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4700" spc="-470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sz="4700" spc="-915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1019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900" i="1" spc="17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4900" i="1" spc="1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700" spc="370" dirty="0">
                <a:solidFill>
                  <a:schemeClr val="bg1"/>
                </a:solidFill>
                <a:latin typeface="Tahoma"/>
                <a:cs typeface="Tahoma"/>
              </a:rPr>
              <a:t>=</a:t>
            </a:r>
            <a:r>
              <a:rPr sz="4700" spc="-4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35" dirty="0">
                <a:solidFill>
                  <a:schemeClr val="bg1"/>
                </a:solidFill>
                <a:latin typeface="Tahoma"/>
                <a:cs typeface="Tahoma"/>
              </a:rPr>
              <a:t>0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6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35" dirty="0">
                <a:solidFill>
                  <a:schemeClr val="bg1"/>
                </a:solidFill>
                <a:latin typeface="Tahoma"/>
                <a:cs typeface="Tahoma"/>
              </a:rPr>
              <a:t>1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6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35" dirty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6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35" dirty="0">
                <a:solidFill>
                  <a:schemeClr val="bg1"/>
                </a:solidFill>
                <a:latin typeface="Tahoma"/>
                <a:cs typeface="Tahoma"/>
              </a:rPr>
              <a:t>3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4700" spc="-6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.</a:t>
            </a:r>
            <a:r>
              <a:rPr sz="4700" spc="-6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.</a:t>
            </a:r>
            <a:r>
              <a:rPr sz="4700" spc="-6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4700" spc="-40" dirty="0">
                <a:solidFill>
                  <a:schemeClr val="bg1"/>
                </a:solidFill>
                <a:latin typeface="Tahoma"/>
                <a:cs typeface="Tahoma"/>
              </a:rPr>
              <a:t>.</a:t>
            </a:r>
            <a:endParaRPr sz="4700">
              <a:solidFill>
                <a:schemeClr val="bg1"/>
              </a:solidFill>
              <a:latin typeface="Tahoma"/>
              <a:cs typeface="Tahoma"/>
            </a:endParaRPr>
          </a:p>
          <a:p>
            <a:pPr marL="556260">
              <a:lnSpc>
                <a:spcPct val="100000"/>
              </a:lnSpc>
              <a:spcBef>
                <a:spcPts val="1639"/>
              </a:spcBef>
            </a:pPr>
            <a:r>
              <a:rPr sz="1900" i="1" spc="6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9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spc="225" dirty="0">
                <a:solidFill>
                  <a:schemeClr val="bg1"/>
                </a:solidFill>
                <a:latin typeface="Georgia"/>
                <a:cs typeface="Georgia"/>
              </a:rPr>
              <a:t>-</a:t>
            </a:r>
            <a:r>
              <a:rPr sz="1800" spc="-17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120" dirty="0">
                <a:solidFill>
                  <a:schemeClr val="bg1"/>
                </a:solidFill>
                <a:latin typeface="Georgia"/>
                <a:cs typeface="Georgia"/>
              </a:rPr>
              <a:t>v</a:t>
            </a:r>
            <a:r>
              <a:rPr sz="1800" spc="-10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sz="1800" spc="-30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sz="1800" spc="-90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sz="1800" spc="-105" dirty="0">
                <a:solidFill>
                  <a:schemeClr val="bg1"/>
                </a:solidFill>
                <a:latin typeface="Georgia"/>
                <a:cs typeface="Georgia"/>
              </a:rPr>
              <a:t>ab</a:t>
            </a:r>
            <a:r>
              <a:rPr sz="1800" spc="-114" dirty="0">
                <a:solidFill>
                  <a:schemeClr val="bg1"/>
                </a:solidFill>
                <a:latin typeface="Georgia"/>
                <a:cs typeface="Georgia"/>
              </a:rPr>
              <a:t>l</a:t>
            </a:r>
            <a:r>
              <a:rPr sz="1800" spc="4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chemeClr val="bg1"/>
                </a:solidFill>
                <a:latin typeface="Georgia"/>
                <a:cs typeface="Georgia"/>
              </a:rPr>
              <a:t>th</a:t>
            </a:r>
            <a:r>
              <a:rPr sz="1800" spc="-10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sz="1800" spc="15" dirty="0">
                <a:solidFill>
                  <a:schemeClr val="bg1"/>
                </a:solidFill>
                <a:latin typeface="Georgia"/>
                <a:cs typeface="Georgia"/>
              </a:rPr>
              <a:t>t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75" dirty="0">
                <a:solidFill>
                  <a:schemeClr val="bg1"/>
                </a:solidFill>
                <a:latin typeface="Georgia"/>
                <a:cs typeface="Georgia"/>
              </a:rPr>
              <a:t>p</a:t>
            </a:r>
            <a:r>
              <a:rPr sz="1800" spc="-70" dirty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65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80" dirty="0">
                <a:solidFill>
                  <a:schemeClr val="bg1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chemeClr val="bg1"/>
                </a:solidFill>
                <a:latin typeface="Georgia"/>
                <a:cs typeface="Georgia"/>
              </a:rPr>
              <a:t>t</a:t>
            </a:r>
            <a:r>
              <a:rPr sz="1800" spc="25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chemeClr val="bg1"/>
                </a:solidFill>
                <a:latin typeface="Georgia"/>
                <a:cs typeface="Georgia"/>
              </a:rPr>
              <a:t>th</a:t>
            </a:r>
            <a:r>
              <a:rPr sz="1800" spc="4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95" dirty="0">
                <a:solidFill>
                  <a:schemeClr val="bg1"/>
                </a:solidFill>
                <a:latin typeface="Georgia"/>
                <a:cs typeface="Georgia"/>
              </a:rPr>
              <a:t>l</a:t>
            </a:r>
            <a:r>
              <a:rPr sz="1800" spc="-10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chemeClr val="bg1"/>
                </a:solidFill>
                <a:latin typeface="Georgia"/>
                <a:cs typeface="Georgia"/>
              </a:rPr>
              <a:t>p</a:t>
            </a:r>
            <a:r>
              <a:rPr sz="1800" spc="-65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chemeClr val="bg1"/>
                </a:solidFill>
                <a:latin typeface="Georgia"/>
                <a:cs typeface="Georgia"/>
              </a:rPr>
              <a:t>d</a:t>
            </a:r>
            <a:r>
              <a:rPr sz="1800" spc="-229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chemeClr val="bg1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sz="1800" spc="-85" dirty="0">
                <a:solidFill>
                  <a:schemeClr val="bg1"/>
                </a:solidFill>
                <a:latin typeface="Georgia"/>
                <a:cs typeface="Georgia"/>
              </a:rPr>
              <a:t>m</a:t>
            </a:r>
            <a:r>
              <a:rPr sz="1800" spc="-50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800" spc="-35" dirty="0">
                <a:solidFill>
                  <a:schemeClr val="bg1"/>
                </a:solidFill>
                <a:latin typeface="Georgia"/>
                <a:cs typeface="Georgia"/>
              </a:rPr>
              <a:t>.</a:t>
            </a:r>
            <a:endParaRPr sz="180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705" y="2745739"/>
            <a:ext cx="6122035" cy="1564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215" dirty="0">
                <a:solidFill>
                  <a:srgbClr val="F9A113"/>
                </a:solidFill>
              </a:rPr>
              <a:t>c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35" dirty="0">
                <a:solidFill>
                  <a:srgbClr val="F9A113"/>
                </a:solidFill>
              </a:rPr>
              <a:t>M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190" dirty="0">
                <a:solidFill>
                  <a:srgbClr val="F9A113"/>
                </a:solidFill>
              </a:rPr>
              <a:t>l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endParaRPr sz="6300"/>
          </a:p>
          <a:p>
            <a:pPr algn="ctr">
              <a:lnSpc>
                <a:spcPts val="4545"/>
              </a:lnSpc>
            </a:pPr>
            <a:r>
              <a:rPr sz="3800" spc="-75" dirty="0">
                <a:solidFill>
                  <a:srgbClr val="F9A113"/>
                </a:solidFill>
              </a:rPr>
              <a:t>w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20" dirty="0">
                <a:solidFill>
                  <a:srgbClr val="F9A113"/>
                </a:solidFill>
              </a:rPr>
              <a:t>h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95" dirty="0">
                <a:solidFill>
                  <a:srgbClr val="F9A113"/>
                </a:solidFill>
              </a:rPr>
              <a:t>P</a:t>
            </a:r>
            <a:r>
              <a:rPr sz="3800" spc="-155" dirty="0">
                <a:solidFill>
                  <a:srgbClr val="F9A113"/>
                </a:solidFill>
              </a:rPr>
              <a:t>y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endParaRPr sz="3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398" y="2402839"/>
            <a:ext cx="445643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560" dirty="0">
                <a:solidFill>
                  <a:srgbClr val="F9A113"/>
                </a:solidFill>
              </a:rPr>
              <a:t>A</a:t>
            </a:r>
            <a:r>
              <a:rPr sz="6300" spc="-515" dirty="0">
                <a:solidFill>
                  <a:srgbClr val="F9A113"/>
                </a:solidFill>
              </a:rPr>
              <a:t>R</a:t>
            </a:r>
            <a:r>
              <a:rPr sz="6300" spc="-525" dirty="0">
                <a:solidFill>
                  <a:srgbClr val="F9A113"/>
                </a:solidFill>
              </a:rPr>
              <a:t>M</a:t>
            </a:r>
            <a:r>
              <a:rPr sz="6300" spc="-240" dirty="0">
                <a:solidFill>
                  <a:srgbClr val="F9A113"/>
                </a:solidFill>
              </a:rPr>
              <a:t>A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35" dirty="0">
                <a:solidFill>
                  <a:srgbClr val="F9A113"/>
                </a:solidFill>
              </a:rPr>
              <a:t>M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4928244" y="3549650"/>
            <a:ext cx="5873106" cy="2191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ss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50000"/>
              </a:lnSpc>
            </a:pP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 dirty="0">
              <a:latin typeface="Georgia"/>
              <a:cs typeface="Georgia"/>
            </a:endParaRPr>
          </a:p>
          <a:p>
            <a:pPr marL="640715" marR="633095" algn="ctr">
              <a:lnSpc>
                <a:spcPct val="150000"/>
              </a:lnSpc>
              <a:spcBef>
                <a:spcPts val="120"/>
              </a:spcBef>
            </a:pPr>
            <a:r>
              <a:rPr sz="1800" spc="-2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4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1800" spc="135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1800" spc="-14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1800" spc="-204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4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50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oo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,  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sk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135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ll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135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hm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135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85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13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150" dirty="0">
                <a:solidFill>
                  <a:srgbClr val="EDEDED"/>
                </a:solidFill>
                <a:latin typeface="Georgia"/>
                <a:cs typeface="Georgia"/>
              </a:rPr>
              <a:t>S)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3876675"/>
            <a:ext cx="4667250" cy="19050"/>
            <a:chOff x="5419725" y="387667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387667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387667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387667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3550" y="1501775"/>
            <a:ext cx="6971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/>
              <a:t>A</a:t>
            </a:r>
            <a:r>
              <a:rPr sz="3000" spc="-165" dirty="0"/>
              <a:t>R</a:t>
            </a:r>
            <a:r>
              <a:rPr sz="3000" spc="-160" dirty="0"/>
              <a:t> </a:t>
            </a:r>
            <a:r>
              <a:rPr sz="3000" spc="370" dirty="0"/>
              <a:t>-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-75" dirty="0"/>
              <a:t>u</a:t>
            </a:r>
            <a:r>
              <a:rPr sz="3000" spc="-65" dirty="0"/>
              <a:t>to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35" dirty="0"/>
              <a:t>g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50" dirty="0"/>
              <a:t>ss</a:t>
            </a:r>
            <a:r>
              <a:rPr sz="3000" spc="-90" dirty="0"/>
              <a:t>i</a:t>
            </a:r>
            <a:r>
              <a:rPr sz="3000" spc="-65" dirty="0"/>
              <a:t>o</a:t>
            </a:r>
            <a:r>
              <a:rPr sz="3000" spc="15" dirty="0"/>
              <a:t>n</a:t>
            </a:r>
            <a:r>
              <a:rPr sz="3000" spc="-160" dirty="0"/>
              <a:t> </a:t>
            </a:r>
            <a:r>
              <a:rPr sz="3000" spc="-65" dirty="0"/>
              <a:t>p</a:t>
            </a:r>
            <a:r>
              <a:rPr sz="3000" spc="-45" dirty="0"/>
              <a:t>r</a:t>
            </a:r>
            <a:r>
              <a:rPr sz="3000" spc="-65" dirty="0"/>
              <a:t>o</a:t>
            </a:r>
            <a:r>
              <a:rPr sz="3000" spc="5" dirty="0"/>
              <a:t>c</a:t>
            </a:r>
            <a:r>
              <a:rPr sz="3000" spc="-25" dirty="0"/>
              <a:t>e</a:t>
            </a:r>
            <a:r>
              <a:rPr sz="3000" spc="-50" dirty="0"/>
              <a:t>s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-335" dirty="0"/>
              <a:t>(</a:t>
            </a:r>
            <a:r>
              <a:rPr sz="3000" spc="-125" dirty="0"/>
              <a:t>l</a:t>
            </a:r>
            <a:r>
              <a:rPr sz="3000" spc="-65" dirty="0"/>
              <a:t>o</a:t>
            </a:r>
            <a:r>
              <a:rPr sz="3000" spc="-105" dirty="0"/>
              <a:t>n</a:t>
            </a:r>
            <a:r>
              <a:rPr sz="3000" spc="55" dirty="0"/>
              <a:t>g</a:t>
            </a:r>
            <a:r>
              <a:rPr sz="3000" spc="-160" dirty="0"/>
              <a:t> </a:t>
            </a:r>
            <a:r>
              <a:rPr sz="3000" spc="-70" dirty="0"/>
              <a:t>m</a:t>
            </a:r>
            <a:r>
              <a:rPr sz="3000" spc="-25" dirty="0"/>
              <a:t>e</a:t>
            </a:r>
            <a:r>
              <a:rPr sz="3000" spc="-70" dirty="0"/>
              <a:t>m</a:t>
            </a:r>
            <a:r>
              <a:rPr sz="3000" spc="-65" dirty="0"/>
              <a:t>o</a:t>
            </a:r>
            <a:r>
              <a:rPr sz="3000" spc="15" dirty="0"/>
              <a:t>r</a:t>
            </a:r>
            <a:r>
              <a:rPr sz="3000" spc="-120" dirty="0"/>
              <a:t>y</a:t>
            </a:r>
            <a:r>
              <a:rPr sz="3000" spc="-245" dirty="0"/>
              <a:t>)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091979" y="1958975"/>
            <a:ext cx="733425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Have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relatively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long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memory,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because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current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observation</a:t>
            </a:r>
            <a:endParaRPr sz="1800" dirty="0">
              <a:latin typeface="Georgia"/>
              <a:cs typeface="Georgia"/>
            </a:endParaRPr>
          </a:p>
          <a:p>
            <a:pPr algn="ctr">
              <a:lnSpc>
                <a:spcPts val="2130"/>
              </a:lnSpc>
            </a:pP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is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correlated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with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all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previous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ones,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although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with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decreasing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coefficients</a:t>
            </a:r>
            <a:endParaRPr sz="18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 dirty="0">
              <a:latin typeface="Georgia"/>
              <a:cs typeface="Georgia"/>
            </a:endParaRPr>
          </a:p>
          <a:p>
            <a:pPr marL="815340" marR="808355" algn="ctr">
              <a:lnSpc>
                <a:spcPts val="2100"/>
              </a:lnSpc>
              <a:spcBef>
                <a:spcPts val="120"/>
              </a:spcBef>
            </a:pP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Have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short-term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memory,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since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it's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just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function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EDEDED"/>
                </a:solidFill>
                <a:latin typeface="Georgia"/>
                <a:cs typeface="Georgia"/>
              </a:rPr>
              <a:t>fnite, </a:t>
            </a:r>
            <a:r>
              <a:rPr sz="1800" spc="-42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generally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small,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its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past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observations.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726" y="4073525"/>
            <a:ext cx="95688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5425" marR="1487805" algn="ctr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54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30" dirty="0">
                <a:solidFill>
                  <a:srgbClr val="EDEDED"/>
                </a:solidFill>
                <a:latin typeface="Georgia"/>
                <a:cs typeface="Georgia"/>
              </a:rPr>
              <a:t>s 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79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m 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79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8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whereas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following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ones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decay</a:t>
            </a:r>
            <a:r>
              <a:rPr sz="3000" spc="-15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according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simple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rules.</a:t>
            </a:r>
            <a:endParaRPr sz="3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0" y="3228975"/>
            <a:ext cx="133350" cy="133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0" y="4371975"/>
            <a:ext cx="133350" cy="133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7478" y="2987675"/>
            <a:ext cx="5924550" cy="19761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35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54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num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ud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2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7323" y="2394808"/>
            <a:ext cx="229616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i="1" spc="250" dirty="0">
                <a:latin typeface="Times New Roman"/>
                <a:cs typeface="Times New Roman"/>
              </a:rPr>
              <a:t>AR</a:t>
            </a:r>
            <a:r>
              <a:rPr sz="3300" i="1" spc="495" dirty="0">
                <a:latin typeface="Times New Roman"/>
                <a:cs typeface="Times New Roman"/>
              </a:rPr>
              <a:t>M</a:t>
            </a:r>
            <a:r>
              <a:rPr sz="3300" i="1" spc="250" dirty="0">
                <a:latin typeface="Times New Roman"/>
                <a:cs typeface="Times New Roman"/>
              </a:rPr>
              <a:t>A</a:t>
            </a:r>
            <a:r>
              <a:rPr sz="3150" spc="25" dirty="0">
                <a:latin typeface="Tahoma"/>
                <a:cs typeface="Tahoma"/>
              </a:rPr>
              <a:t>(</a:t>
            </a:r>
            <a:r>
              <a:rPr sz="3300" i="1" spc="215" dirty="0">
                <a:latin typeface="Times New Roman"/>
                <a:cs typeface="Times New Roman"/>
              </a:rPr>
              <a:t>p</a:t>
            </a:r>
            <a:r>
              <a:rPr sz="3150" spc="-25" dirty="0">
                <a:latin typeface="Tahoma"/>
                <a:cs typeface="Tahoma"/>
              </a:rPr>
              <a:t>,</a:t>
            </a:r>
            <a:r>
              <a:rPr sz="3150" spc="-315" dirty="0">
                <a:latin typeface="Tahoma"/>
                <a:cs typeface="Tahoma"/>
              </a:rPr>
              <a:t> </a:t>
            </a:r>
            <a:r>
              <a:rPr sz="3300" i="1" spc="204" dirty="0">
                <a:latin typeface="Times New Roman"/>
                <a:cs typeface="Times New Roman"/>
              </a:rPr>
              <a:t>q</a:t>
            </a:r>
            <a:r>
              <a:rPr sz="3150" spc="30" dirty="0">
                <a:latin typeface="Tahoma"/>
                <a:cs typeface="Tahoma"/>
              </a:rPr>
              <a:t>)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4629150"/>
            <a:ext cx="4667250" cy="19050"/>
            <a:chOff x="5419725" y="46291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46291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46291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46291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6159" y="945514"/>
            <a:ext cx="8407181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470" dirty="0">
                <a:solidFill>
                  <a:srgbClr val="F9A113"/>
                </a:solidFill>
              </a:rPr>
              <a:t>ARIMA</a:t>
            </a:r>
            <a:endParaRPr sz="6300" dirty="0"/>
          </a:p>
          <a:p>
            <a:pPr algn="ctr">
              <a:lnSpc>
                <a:spcPts val="4545"/>
              </a:lnSpc>
            </a:pPr>
            <a:r>
              <a:rPr sz="3800" spc="-465" dirty="0">
                <a:solidFill>
                  <a:srgbClr val="F9A113"/>
                </a:solidFill>
              </a:rPr>
              <a:t>A</a:t>
            </a:r>
            <a:r>
              <a:rPr sz="3800" spc="-175" dirty="0">
                <a:solidFill>
                  <a:srgbClr val="F9A113"/>
                </a:solidFill>
              </a:rPr>
              <a:t>u</a:t>
            </a:r>
            <a:r>
              <a:rPr sz="3800" spc="-165" dirty="0">
                <a:solidFill>
                  <a:srgbClr val="F9A113"/>
                </a:solidFill>
              </a:rPr>
              <a:t>to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25" dirty="0">
                <a:solidFill>
                  <a:srgbClr val="F9A113"/>
                </a:solidFill>
              </a:rPr>
              <a:t>g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lang="en-US" sz="3800" spc="400" dirty="0">
                <a:solidFill>
                  <a:srgbClr val="F9A113"/>
                </a:solidFill>
              </a:rPr>
              <a:t>s</a:t>
            </a:r>
            <a:r>
              <a:rPr sz="3800" spc="-200" dirty="0">
                <a:solidFill>
                  <a:srgbClr val="F9A113"/>
                </a:solidFill>
              </a:rPr>
              <a:t>si</a:t>
            </a:r>
            <a:r>
              <a:rPr sz="3800" spc="-254" dirty="0">
                <a:solidFill>
                  <a:srgbClr val="F9A113"/>
                </a:solidFill>
              </a:rPr>
              <a:t>v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390" dirty="0">
                <a:solidFill>
                  <a:srgbClr val="F9A113"/>
                </a:solidFill>
              </a:rPr>
              <a:t>I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25" dirty="0">
                <a:solidFill>
                  <a:srgbClr val="F9A113"/>
                </a:solidFill>
              </a:rPr>
              <a:t>g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20" dirty="0">
                <a:solidFill>
                  <a:srgbClr val="F9A113"/>
                </a:solidFill>
              </a:rPr>
              <a:t>d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80" dirty="0">
                <a:solidFill>
                  <a:srgbClr val="F9A113"/>
                </a:solidFill>
              </a:rPr>
              <a:t>M</a:t>
            </a:r>
            <a:r>
              <a:rPr sz="3800" spc="-190" dirty="0">
                <a:solidFill>
                  <a:srgbClr val="F9A113"/>
                </a:solidFill>
              </a:rPr>
              <a:t>o</a:t>
            </a:r>
            <a:r>
              <a:rPr sz="3800" spc="-225" dirty="0">
                <a:solidFill>
                  <a:srgbClr val="F9A113"/>
                </a:solidFill>
              </a:rPr>
              <a:t>v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210" dirty="0">
                <a:solidFill>
                  <a:srgbClr val="F9A113"/>
                </a:solidFill>
              </a:rPr>
              <a:t>n</a:t>
            </a:r>
            <a:r>
              <a:rPr sz="3800" spc="70" dirty="0">
                <a:solidFill>
                  <a:srgbClr val="F9A113"/>
                </a:solidFill>
              </a:rPr>
              <a:t>g</a:t>
            </a:r>
            <a:r>
              <a:rPr sz="3800" spc="-355" dirty="0">
                <a:solidFill>
                  <a:srgbClr val="F9A113"/>
                </a:solidFill>
              </a:rPr>
              <a:t> A</a:t>
            </a:r>
            <a:r>
              <a:rPr sz="3800" spc="-254" dirty="0">
                <a:solidFill>
                  <a:srgbClr val="F9A113"/>
                </a:solidFill>
              </a:rPr>
              <a:t>v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60" dirty="0">
                <a:solidFill>
                  <a:srgbClr val="F9A113"/>
                </a:solidFill>
              </a:rPr>
              <a:t>g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endParaRPr sz="38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5029200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825" y="6172200"/>
            <a:ext cx="13335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68886" y="3054350"/>
            <a:ext cx="8161655" cy="340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79120" indent="1124585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54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75" dirty="0">
                <a:solidFill>
                  <a:srgbClr val="EDEDED"/>
                </a:solidFill>
                <a:latin typeface="Georgia"/>
                <a:cs typeface="Georgia"/>
              </a:rPr>
              <a:t>r  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1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466090">
              <a:lnSpc>
                <a:spcPct val="100000"/>
              </a:lnSpc>
            </a:pP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Non-stationary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series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whose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differences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some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order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are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stationary.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3000" spc="-33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ff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1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70" dirty="0">
                <a:solidFill>
                  <a:srgbClr val="EDEDED"/>
                </a:solidFill>
                <a:latin typeface="Georgia"/>
                <a:cs typeface="Georgia"/>
              </a:rPr>
              <a:t>x</a:t>
            </a:r>
            <a:r>
              <a:rPr sz="3000" spc="-310" dirty="0">
                <a:solidFill>
                  <a:srgbClr val="EDEDED"/>
                </a:solidFill>
                <a:latin typeface="Georgia"/>
                <a:cs typeface="Georgia"/>
              </a:rPr>
              <a:t>–</a:t>
            </a:r>
            <a:r>
              <a:rPr sz="3000" spc="-720" dirty="0">
                <a:solidFill>
                  <a:srgbClr val="EDEDED"/>
                </a:solidFill>
                <a:latin typeface="Georgia"/>
                <a:cs typeface="Georgia"/>
              </a:rPr>
              <a:t>J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8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Doesn't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support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component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modeling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0" y="2162175"/>
            <a:ext cx="133350" cy="133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0" y="330517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7250" y="4448175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4871" y="1920875"/>
            <a:ext cx="8208645" cy="43002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44930">
              <a:lnSpc>
                <a:spcPct val="100000"/>
              </a:lnSpc>
              <a:spcBef>
                <a:spcPts val="475"/>
              </a:spcBef>
            </a:pP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35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54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34493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num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ud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650">
              <a:latin typeface="Georgia"/>
              <a:cs typeface="Georgia"/>
            </a:endParaRPr>
          </a:p>
          <a:p>
            <a:pPr marL="1344930">
              <a:lnSpc>
                <a:spcPct val="100000"/>
              </a:lnSpc>
            </a:pP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degree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differencing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10" dirty="0">
                <a:solidFill>
                  <a:srgbClr val="EDEDED"/>
                </a:solidFill>
                <a:latin typeface="Georgia"/>
                <a:cs typeface="Georgia"/>
              </a:rPr>
              <a:t>(I)</a:t>
            </a:r>
            <a:endParaRPr sz="3000">
              <a:latin typeface="Georgia"/>
              <a:cs typeface="Georgia"/>
            </a:endParaRPr>
          </a:p>
          <a:p>
            <a:pPr marL="1344930">
              <a:lnSpc>
                <a:spcPct val="100000"/>
              </a:lnSpc>
              <a:spcBef>
                <a:spcPts val="225"/>
              </a:spcBef>
            </a:pP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times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raw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were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differenced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Georgia"/>
              <a:cs typeface="Georgia"/>
            </a:endParaRPr>
          </a:p>
          <a:p>
            <a:pPr marL="1344930">
              <a:lnSpc>
                <a:spcPct val="100000"/>
              </a:lnSpc>
            </a:pPr>
            <a:r>
              <a:rPr sz="3000" spc="1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37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26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>
              <a:latin typeface="Georgia"/>
              <a:cs typeface="Georgia"/>
            </a:endParaRPr>
          </a:p>
          <a:p>
            <a:pPr marL="134493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2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5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Georgia"/>
              <a:cs typeface="Georgia"/>
            </a:endParaRPr>
          </a:p>
          <a:p>
            <a:pPr marL="170180">
              <a:lnSpc>
                <a:spcPts val="2130"/>
              </a:lnSpc>
            </a:pP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has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EDEDED"/>
                </a:solidFill>
                <a:latin typeface="Georgia"/>
                <a:cs typeface="Georgia"/>
              </a:rPr>
              <a:t>be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prepared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by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degree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differencing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make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series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stationary,</a:t>
            </a:r>
            <a:endParaRPr sz="1800">
              <a:latin typeface="Georgia"/>
              <a:cs typeface="Georgia"/>
            </a:endParaRPr>
          </a:p>
          <a:p>
            <a:pPr marL="2852420" marR="5080" indent="-2840355">
              <a:lnSpc>
                <a:spcPts val="2100"/>
              </a:lnSpc>
              <a:spcBef>
                <a:spcPts val="90"/>
              </a:spcBef>
            </a:pP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i.e.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by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removing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trend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structures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negatively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affect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regression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model. </a:t>
            </a:r>
            <a:r>
              <a:rPr sz="1800" spc="-42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04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9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9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=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0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4813" y="1328008"/>
            <a:ext cx="2931795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i="1" spc="250" dirty="0">
                <a:latin typeface="Times New Roman"/>
                <a:cs typeface="Times New Roman"/>
              </a:rPr>
              <a:t>AR</a:t>
            </a:r>
            <a:r>
              <a:rPr sz="3300" i="1" spc="355" dirty="0">
                <a:latin typeface="Times New Roman"/>
                <a:cs typeface="Times New Roman"/>
              </a:rPr>
              <a:t>I</a:t>
            </a:r>
            <a:r>
              <a:rPr sz="3300" i="1" spc="495" dirty="0">
                <a:latin typeface="Times New Roman"/>
                <a:cs typeface="Times New Roman"/>
              </a:rPr>
              <a:t>M</a:t>
            </a:r>
            <a:r>
              <a:rPr sz="3300" i="1" spc="250" dirty="0">
                <a:latin typeface="Times New Roman"/>
                <a:cs typeface="Times New Roman"/>
              </a:rPr>
              <a:t>A</a:t>
            </a:r>
            <a:r>
              <a:rPr sz="3150" spc="25" dirty="0">
                <a:latin typeface="Tahoma"/>
                <a:cs typeface="Tahoma"/>
              </a:rPr>
              <a:t>(</a:t>
            </a:r>
            <a:r>
              <a:rPr sz="3300" i="1" spc="215" dirty="0">
                <a:latin typeface="Times New Roman"/>
                <a:cs typeface="Times New Roman"/>
              </a:rPr>
              <a:t>p</a:t>
            </a:r>
            <a:r>
              <a:rPr sz="3150" spc="-25" dirty="0">
                <a:latin typeface="Tahoma"/>
                <a:cs typeface="Tahoma"/>
              </a:rPr>
              <a:t>,</a:t>
            </a:r>
            <a:r>
              <a:rPr sz="3150" spc="-315" dirty="0">
                <a:latin typeface="Tahoma"/>
                <a:cs typeface="Tahoma"/>
              </a:rPr>
              <a:t> </a:t>
            </a:r>
            <a:r>
              <a:rPr sz="3300" i="1" spc="285" dirty="0">
                <a:latin typeface="Times New Roman"/>
                <a:cs typeface="Times New Roman"/>
              </a:rPr>
              <a:t>d</a:t>
            </a:r>
            <a:r>
              <a:rPr sz="3150" spc="-25" dirty="0">
                <a:latin typeface="Tahoma"/>
                <a:cs typeface="Tahoma"/>
              </a:rPr>
              <a:t>,</a:t>
            </a:r>
            <a:r>
              <a:rPr sz="3150" spc="-315" dirty="0">
                <a:latin typeface="Tahoma"/>
                <a:cs typeface="Tahoma"/>
              </a:rPr>
              <a:t> </a:t>
            </a:r>
            <a:r>
              <a:rPr sz="3300" i="1" spc="204" dirty="0">
                <a:latin typeface="Times New Roman"/>
                <a:cs typeface="Times New Roman"/>
              </a:rPr>
              <a:t>q</a:t>
            </a:r>
            <a:r>
              <a:rPr sz="3150" spc="30" dirty="0">
                <a:latin typeface="Tahoma"/>
                <a:cs typeface="Tahoma"/>
              </a:rPr>
              <a:t>)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335" y="869314"/>
            <a:ext cx="10259815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450" dirty="0">
                <a:solidFill>
                  <a:srgbClr val="F9A113"/>
                </a:solidFill>
              </a:rPr>
              <a:t>SARIMA</a:t>
            </a:r>
            <a:endParaRPr sz="6300" dirty="0"/>
          </a:p>
          <a:p>
            <a:pPr algn="ctr">
              <a:lnSpc>
                <a:spcPts val="4545"/>
              </a:lnSpc>
            </a:pPr>
            <a:r>
              <a:rPr sz="3800" spc="-280" dirty="0">
                <a:solidFill>
                  <a:srgbClr val="F9A113"/>
                </a:solidFill>
              </a:rPr>
              <a:t>S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40" dirty="0">
                <a:solidFill>
                  <a:srgbClr val="F9A113"/>
                </a:solidFill>
              </a:rPr>
              <a:t>s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5" dirty="0">
                <a:solidFill>
                  <a:srgbClr val="F9A113"/>
                </a:solidFill>
              </a:rPr>
              <a:t>l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65" dirty="0">
                <a:solidFill>
                  <a:srgbClr val="F9A113"/>
                </a:solidFill>
              </a:rPr>
              <a:t>A</a:t>
            </a:r>
            <a:r>
              <a:rPr sz="3800" spc="-175" dirty="0">
                <a:solidFill>
                  <a:srgbClr val="F9A113"/>
                </a:solidFill>
              </a:rPr>
              <a:t>u</a:t>
            </a:r>
            <a:r>
              <a:rPr sz="3800" spc="-165" dirty="0">
                <a:solidFill>
                  <a:srgbClr val="F9A113"/>
                </a:solidFill>
              </a:rPr>
              <a:t>to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25" dirty="0">
                <a:solidFill>
                  <a:srgbClr val="F9A113"/>
                </a:solidFill>
              </a:rPr>
              <a:t>g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r>
              <a:rPr lang="en-US" altLang="zh-CN" sz="3800" spc="80" dirty="0">
                <a:solidFill>
                  <a:srgbClr val="F9A113"/>
                </a:solidFill>
              </a:rPr>
              <a:t>s</a:t>
            </a:r>
            <a:r>
              <a:rPr sz="3800" spc="-165" dirty="0">
                <a:solidFill>
                  <a:srgbClr val="F9A113"/>
                </a:solidFill>
              </a:rPr>
              <a:t>sive </a:t>
            </a:r>
            <a:r>
              <a:rPr sz="3800" spc="-390" dirty="0">
                <a:solidFill>
                  <a:srgbClr val="F9A113"/>
                </a:solidFill>
              </a:rPr>
              <a:t>I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25" dirty="0">
                <a:solidFill>
                  <a:srgbClr val="F9A113"/>
                </a:solidFill>
              </a:rPr>
              <a:t>g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20" dirty="0">
                <a:solidFill>
                  <a:srgbClr val="F9A113"/>
                </a:solidFill>
              </a:rPr>
              <a:t>d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80" dirty="0">
                <a:solidFill>
                  <a:srgbClr val="F9A113"/>
                </a:solidFill>
              </a:rPr>
              <a:t>M</a:t>
            </a:r>
            <a:r>
              <a:rPr sz="3800" spc="-190" dirty="0">
                <a:solidFill>
                  <a:srgbClr val="F9A113"/>
                </a:solidFill>
              </a:rPr>
              <a:t>o</a:t>
            </a:r>
            <a:r>
              <a:rPr sz="3800" spc="-225" dirty="0">
                <a:solidFill>
                  <a:srgbClr val="F9A113"/>
                </a:solidFill>
              </a:rPr>
              <a:t>v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210" dirty="0">
                <a:solidFill>
                  <a:srgbClr val="F9A113"/>
                </a:solidFill>
              </a:rPr>
              <a:t>n</a:t>
            </a:r>
            <a:r>
              <a:rPr sz="3800" spc="70" dirty="0">
                <a:solidFill>
                  <a:srgbClr val="F9A113"/>
                </a:solidFill>
              </a:rPr>
              <a:t>g</a:t>
            </a:r>
            <a:r>
              <a:rPr sz="3800" spc="-355" dirty="0">
                <a:solidFill>
                  <a:srgbClr val="F9A113"/>
                </a:solidFill>
              </a:rPr>
              <a:t> A</a:t>
            </a:r>
            <a:r>
              <a:rPr sz="3800" spc="-254" dirty="0">
                <a:solidFill>
                  <a:srgbClr val="F9A113"/>
                </a:solidFill>
              </a:rPr>
              <a:t>v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60" dirty="0">
                <a:solidFill>
                  <a:srgbClr val="F9A113"/>
                </a:solidFill>
              </a:rPr>
              <a:t>g</a:t>
            </a:r>
            <a:r>
              <a:rPr sz="3800" spc="80" dirty="0">
                <a:solidFill>
                  <a:srgbClr val="F9A113"/>
                </a:solidFill>
              </a:rPr>
              <a:t>e</a:t>
            </a:r>
            <a:endParaRPr sz="3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775" y="444817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775" y="5133975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3775" y="5838825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52067" y="2816625"/>
            <a:ext cx="9413875" cy="361442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modifcation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29" dirty="0">
                <a:solidFill>
                  <a:srgbClr val="EDEDED"/>
                </a:solidFill>
                <a:latin typeface="Georgia"/>
                <a:cs typeface="Georgia"/>
              </a:rPr>
              <a:t>ARIMA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support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seasonal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series.</a:t>
            </a:r>
            <a:endParaRPr sz="3000">
              <a:latin typeface="Georgia"/>
              <a:cs typeface="Georgia"/>
            </a:endParaRPr>
          </a:p>
          <a:p>
            <a:pPr marR="39370" algn="ctr">
              <a:lnSpc>
                <a:spcPct val="100000"/>
              </a:lnSpc>
              <a:spcBef>
                <a:spcPts val="1425"/>
              </a:spcBef>
            </a:pPr>
            <a:r>
              <a:rPr sz="3300" i="1" spc="250" dirty="0">
                <a:solidFill>
                  <a:srgbClr val="EDEDED"/>
                </a:solidFill>
                <a:latin typeface="Times New Roman"/>
                <a:cs typeface="Times New Roman"/>
              </a:rPr>
              <a:t>AR</a:t>
            </a:r>
            <a:r>
              <a:rPr sz="3300" i="1" spc="355" dirty="0">
                <a:solidFill>
                  <a:srgbClr val="EDEDED"/>
                </a:solidFill>
                <a:latin typeface="Times New Roman"/>
                <a:cs typeface="Times New Roman"/>
              </a:rPr>
              <a:t>I</a:t>
            </a:r>
            <a:r>
              <a:rPr sz="3300" i="1" spc="495" dirty="0">
                <a:solidFill>
                  <a:srgbClr val="EDEDED"/>
                </a:solidFill>
                <a:latin typeface="Times New Roman"/>
                <a:cs typeface="Times New Roman"/>
              </a:rPr>
              <a:t>M</a:t>
            </a:r>
            <a:r>
              <a:rPr sz="3300" i="1" spc="250" dirty="0">
                <a:solidFill>
                  <a:srgbClr val="EDEDED"/>
                </a:solidFill>
                <a:latin typeface="Times New Roman"/>
                <a:cs typeface="Times New Roman"/>
              </a:rPr>
              <a:t>A</a:t>
            </a:r>
            <a:r>
              <a:rPr sz="3150" spc="25" dirty="0">
                <a:solidFill>
                  <a:srgbClr val="EDEDED"/>
                </a:solidFill>
                <a:latin typeface="Tahoma"/>
                <a:cs typeface="Tahoma"/>
              </a:rPr>
              <a:t>(</a:t>
            </a:r>
            <a:r>
              <a:rPr sz="3300" i="1" spc="215" dirty="0">
                <a:solidFill>
                  <a:srgbClr val="EDEDED"/>
                </a:solidFill>
                <a:latin typeface="Times New Roman"/>
                <a:cs typeface="Times New Roman"/>
              </a:rPr>
              <a:t>p</a:t>
            </a:r>
            <a:r>
              <a:rPr sz="3150" spc="-25" dirty="0">
                <a:solidFill>
                  <a:srgbClr val="EDEDED"/>
                </a:solidFill>
                <a:latin typeface="Tahoma"/>
                <a:cs typeface="Tahoma"/>
              </a:rPr>
              <a:t>,</a:t>
            </a:r>
            <a:r>
              <a:rPr sz="3150" spc="-31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300" i="1" spc="285" dirty="0">
                <a:solidFill>
                  <a:srgbClr val="EDEDED"/>
                </a:solidFill>
                <a:latin typeface="Times New Roman"/>
                <a:cs typeface="Times New Roman"/>
              </a:rPr>
              <a:t>d</a:t>
            </a:r>
            <a:r>
              <a:rPr sz="3150" spc="-25" dirty="0">
                <a:solidFill>
                  <a:srgbClr val="EDEDED"/>
                </a:solidFill>
                <a:latin typeface="Tahoma"/>
                <a:cs typeface="Tahoma"/>
              </a:rPr>
              <a:t>,</a:t>
            </a:r>
            <a:r>
              <a:rPr sz="3150" spc="-31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300" i="1" spc="204" dirty="0">
                <a:solidFill>
                  <a:srgbClr val="EDEDED"/>
                </a:solidFill>
                <a:latin typeface="Times New Roman"/>
                <a:cs typeface="Times New Roman"/>
              </a:rPr>
              <a:t>q</a:t>
            </a:r>
            <a:r>
              <a:rPr sz="3150" spc="30" dirty="0">
                <a:solidFill>
                  <a:srgbClr val="EDEDED"/>
                </a:solidFill>
                <a:latin typeface="Tahoma"/>
                <a:cs typeface="Tahoma"/>
              </a:rPr>
              <a:t>)</a:t>
            </a:r>
            <a:r>
              <a:rPr sz="3150" spc="-9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EDEDED"/>
                </a:solidFill>
                <a:latin typeface="Tahoma"/>
                <a:cs typeface="Tahoma"/>
              </a:rPr>
              <a:t>×</a:t>
            </a:r>
            <a:r>
              <a:rPr sz="3150" spc="-9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150" spc="25" dirty="0">
                <a:solidFill>
                  <a:srgbClr val="EDEDED"/>
                </a:solidFill>
                <a:latin typeface="Tahoma"/>
                <a:cs typeface="Tahoma"/>
              </a:rPr>
              <a:t>(</a:t>
            </a:r>
            <a:r>
              <a:rPr sz="3300" i="1" spc="250" dirty="0">
                <a:solidFill>
                  <a:srgbClr val="EDEDED"/>
                </a:solidFill>
                <a:latin typeface="Times New Roman"/>
                <a:cs typeface="Times New Roman"/>
              </a:rPr>
              <a:t>P</a:t>
            </a:r>
            <a:r>
              <a:rPr sz="3150" spc="-25" dirty="0">
                <a:solidFill>
                  <a:srgbClr val="EDEDED"/>
                </a:solidFill>
                <a:latin typeface="Tahoma"/>
                <a:cs typeface="Tahoma"/>
              </a:rPr>
              <a:t>,</a:t>
            </a:r>
            <a:r>
              <a:rPr sz="3150" spc="-31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300" i="1" spc="295" dirty="0">
                <a:solidFill>
                  <a:srgbClr val="EDEDED"/>
                </a:solidFill>
                <a:latin typeface="Times New Roman"/>
                <a:cs typeface="Times New Roman"/>
              </a:rPr>
              <a:t>D</a:t>
            </a:r>
            <a:r>
              <a:rPr sz="3150" spc="-25" dirty="0">
                <a:solidFill>
                  <a:srgbClr val="EDEDED"/>
                </a:solidFill>
                <a:latin typeface="Tahoma"/>
                <a:cs typeface="Tahoma"/>
              </a:rPr>
              <a:t>,</a:t>
            </a:r>
            <a:r>
              <a:rPr sz="3150" spc="-31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300" i="1" spc="295" dirty="0">
                <a:solidFill>
                  <a:srgbClr val="EDEDED"/>
                </a:solidFill>
                <a:latin typeface="Times New Roman"/>
                <a:cs typeface="Times New Roman"/>
              </a:rPr>
              <a:t>Q</a:t>
            </a:r>
            <a:r>
              <a:rPr sz="3150" spc="65" dirty="0">
                <a:solidFill>
                  <a:srgbClr val="EDEDED"/>
                </a:solidFill>
                <a:latin typeface="Tahoma"/>
                <a:cs typeface="Tahoma"/>
              </a:rPr>
              <a:t>)</a:t>
            </a:r>
            <a:r>
              <a:rPr sz="3525" i="1" spc="157" baseline="-13002" dirty="0">
                <a:solidFill>
                  <a:srgbClr val="EDEDED"/>
                </a:solidFill>
                <a:latin typeface="Times New Roman"/>
                <a:cs typeface="Times New Roman"/>
              </a:rPr>
              <a:t>s</a:t>
            </a:r>
            <a:endParaRPr sz="3525" baseline="-13002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065"/>
              </a:spcBef>
            </a:pPr>
            <a:r>
              <a:rPr sz="3000" spc="-335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814069">
              <a:lnSpc>
                <a:spcPct val="100000"/>
              </a:lnSpc>
              <a:spcBef>
                <a:spcPts val="1800"/>
              </a:spcBef>
            </a:pP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37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75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  <a:p>
            <a:pPr marL="814069">
              <a:lnSpc>
                <a:spcPct val="100000"/>
              </a:lnSpc>
              <a:spcBef>
                <a:spcPts val="1800"/>
              </a:spcBef>
            </a:pPr>
            <a:r>
              <a:rPr sz="3150" i="1" spc="160" dirty="0">
                <a:solidFill>
                  <a:srgbClr val="EDEDED"/>
                </a:solidFill>
                <a:latin typeface="Times New Roman"/>
                <a:cs typeface="Times New Roman"/>
              </a:rPr>
              <a:t>s</a:t>
            </a:r>
            <a:r>
              <a:rPr sz="3150" i="1" spc="-70" dirty="0">
                <a:solidFill>
                  <a:srgbClr val="EDEDED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endParaRPr sz="3000">
              <a:latin typeface="Georgia"/>
              <a:cs typeface="Georgia"/>
            </a:endParaRPr>
          </a:p>
          <a:p>
            <a:pPr marL="814069">
              <a:lnSpc>
                <a:spcPct val="100000"/>
              </a:lnSpc>
              <a:spcBef>
                <a:spcPts val="195"/>
              </a:spcBef>
            </a:pPr>
            <a:r>
              <a:rPr sz="1800" spc="-210" dirty="0">
                <a:solidFill>
                  <a:srgbClr val="EDEDED"/>
                </a:solidFill>
                <a:latin typeface="Georgia"/>
                <a:cs typeface="Georgia"/>
              </a:rPr>
              <a:t>(4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for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quarterly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periods,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75" dirty="0">
                <a:solidFill>
                  <a:srgbClr val="EDEDED"/>
                </a:solidFill>
                <a:latin typeface="Georgia"/>
                <a:cs typeface="Georgia"/>
              </a:rPr>
              <a:t>12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for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yearly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periods,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etc.)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150" y="2743200"/>
            <a:ext cx="133350" cy="133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9150" y="3886200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9150" y="4572000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5211" y="2520950"/>
            <a:ext cx="6009005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139">
              <a:lnSpc>
                <a:spcPct val="106300"/>
              </a:lnSpc>
              <a:spcBef>
                <a:spcPts val="95"/>
              </a:spcBef>
            </a:pPr>
            <a:r>
              <a:rPr sz="3000" spc="45" dirty="0"/>
              <a:t>C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5" dirty="0"/>
              <a:t>c</a:t>
            </a:r>
            <a:r>
              <a:rPr sz="3000" spc="40" dirty="0"/>
              <a:t>k</a:t>
            </a:r>
            <a:r>
              <a:rPr sz="3000" spc="-160" dirty="0"/>
              <a:t> </a:t>
            </a:r>
            <a:r>
              <a:rPr sz="3000" spc="-70" dirty="0"/>
              <a:t>w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105" dirty="0"/>
              <a:t>r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-25" dirty="0"/>
              <a:t>e</a:t>
            </a:r>
            <a:r>
              <a:rPr sz="3000" spc="-45" dirty="0"/>
              <a:t>r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90" dirty="0"/>
              <a:t>i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-105" dirty="0"/>
              <a:t>n</a:t>
            </a:r>
            <a:r>
              <a:rPr sz="3000" spc="35" dirty="0"/>
              <a:t>y</a:t>
            </a:r>
            <a:r>
              <a:rPr sz="3000" spc="-160" dirty="0"/>
              <a:t> </a:t>
            </a:r>
            <a:r>
              <a:rPr sz="3000" spc="-40" dirty="0"/>
              <a:t>e</a:t>
            </a:r>
            <a:r>
              <a:rPr sz="3000" spc="-114" dirty="0"/>
              <a:t>v</a:t>
            </a:r>
            <a:r>
              <a:rPr sz="3000" spc="-90" dirty="0"/>
              <a:t>i</a:t>
            </a:r>
            <a:r>
              <a:rPr sz="3000" spc="-70" dirty="0"/>
              <a:t>d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5" dirty="0"/>
              <a:t>c</a:t>
            </a:r>
            <a:r>
              <a:rPr sz="3000" spc="45" dirty="0"/>
              <a:t>e  </a:t>
            </a:r>
            <a:r>
              <a:rPr sz="3000" spc="-65" dirty="0"/>
              <a:t>o</a:t>
            </a:r>
            <a:r>
              <a:rPr sz="3000" spc="20" dirty="0"/>
              <a:t>f</a:t>
            </a:r>
            <a:r>
              <a:rPr sz="3000" spc="-160" dirty="0"/>
              <a:t> </a:t>
            </a:r>
            <a:r>
              <a:rPr sz="3000" spc="-20" dirty="0"/>
              <a:t>a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20" dirty="0"/>
              <a:t>d</a:t>
            </a:r>
            <a:r>
              <a:rPr sz="3000" spc="-160" dirty="0"/>
              <a:t> </a:t>
            </a:r>
            <a:r>
              <a:rPr sz="3000" spc="-65" dirty="0"/>
              <a:t>o</a:t>
            </a:r>
            <a:r>
              <a:rPr sz="3000" spc="105" dirty="0"/>
              <a:t>r</a:t>
            </a:r>
            <a:r>
              <a:rPr sz="3000" spc="-160" dirty="0"/>
              <a:t> </a:t>
            </a:r>
            <a:r>
              <a:rPr sz="3000" spc="-50" dirty="0"/>
              <a:t>s</a:t>
            </a:r>
            <a:r>
              <a:rPr sz="3000" spc="-25" dirty="0"/>
              <a:t>e</a:t>
            </a:r>
            <a:r>
              <a:rPr sz="3000" spc="-110" dirty="0"/>
              <a:t>a</a:t>
            </a:r>
            <a:r>
              <a:rPr sz="3000" spc="-50" dirty="0"/>
              <a:t>s</a:t>
            </a:r>
            <a:r>
              <a:rPr sz="3000" spc="-65" dirty="0"/>
              <a:t>o</a:t>
            </a:r>
            <a:r>
              <a:rPr sz="3000" spc="-75" dirty="0"/>
              <a:t>n</a:t>
            </a:r>
            <a:r>
              <a:rPr sz="3000" spc="-110" dirty="0"/>
              <a:t>a</a:t>
            </a:r>
            <a:r>
              <a:rPr sz="3000" spc="-5" dirty="0"/>
              <a:t>l</a:t>
            </a:r>
            <a:r>
              <a:rPr sz="3000" spc="-160" dirty="0"/>
              <a:t> </a:t>
            </a:r>
            <a:r>
              <a:rPr sz="3000" spc="-25" dirty="0"/>
              <a:t>e</a:t>
            </a:r>
            <a:r>
              <a:rPr sz="3000" spc="-145" dirty="0"/>
              <a:t>ff</a:t>
            </a:r>
            <a:r>
              <a:rPr sz="3000" spc="-25" dirty="0"/>
              <a:t>e</a:t>
            </a:r>
            <a:r>
              <a:rPr sz="3000" spc="5" dirty="0"/>
              <a:t>c</a:t>
            </a:r>
            <a:r>
              <a:rPr sz="3000" spc="-65" dirty="0"/>
              <a:t>t</a:t>
            </a:r>
            <a:r>
              <a:rPr sz="3000" spc="40" dirty="0"/>
              <a:t>s</a:t>
            </a:r>
            <a:endParaRPr sz="3000"/>
          </a:p>
          <a:p>
            <a:pPr marL="12700" marR="5080">
              <a:lnSpc>
                <a:spcPts val="5400"/>
              </a:lnSpc>
              <a:spcBef>
                <a:spcPts val="55"/>
              </a:spcBef>
            </a:pPr>
            <a:r>
              <a:rPr sz="3000" spc="-155" dirty="0"/>
              <a:t>S</a:t>
            </a:r>
            <a:r>
              <a:rPr sz="3000" spc="-65" dirty="0"/>
              <a:t>t</a:t>
            </a:r>
            <a:r>
              <a:rPr sz="3000" spc="-110" dirty="0"/>
              <a:t>a</a:t>
            </a:r>
            <a:r>
              <a:rPr sz="3000" spc="-65" dirty="0"/>
              <a:t>t</a:t>
            </a:r>
            <a:r>
              <a:rPr sz="3000" spc="-90" dirty="0"/>
              <a:t>i</a:t>
            </a:r>
            <a:r>
              <a:rPr sz="3000" spc="-65" dirty="0"/>
              <a:t>o</a:t>
            </a:r>
            <a:r>
              <a:rPr sz="3000" spc="-75" dirty="0"/>
              <a:t>n</a:t>
            </a:r>
            <a:r>
              <a:rPr sz="3000" spc="-110" dirty="0"/>
              <a:t>a</a:t>
            </a:r>
            <a:r>
              <a:rPr sz="3000" spc="15" dirty="0"/>
              <a:t>r</a:t>
            </a:r>
            <a:r>
              <a:rPr sz="3000" spc="-90" dirty="0"/>
              <a:t>i</a:t>
            </a:r>
            <a:r>
              <a:rPr sz="3000" spc="5" dirty="0"/>
              <a:t>z</a:t>
            </a:r>
            <a:r>
              <a:rPr sz="3000" spc="-110" dirty="0"/>
              <a:t>a</a:t>
            </a:r>
            <a:r>
              <a:rPr sz="3000" spc="-65" dirty="0"/>
              <a:t>t</a:t>
            </a:r>
            <a:r>
              <a:rPr sz="3000" spc="-90" dirty="0"/>
              <a:t>i</a:t>
            </a:r>
            <a:r>
              <a:rPr sz="3000" spc="-65" dirty="0"/>
              <a:t>o</a:t>
            </a:r>
            <a:r>
              <a:rPr sz="3000" spc="15" dirty="0"/>
              <a:t>n</a:t>
            </a:r>
            <a:r>
              <a:rPr sz="3000" spc="-160" dirty="0"/>
              <a:t> </a:t>
            </a:r>
            <a:r>
              <a:rPr sz="3000" spc="-114" dirty="0"/>
              <a:t>b</a:t>
            </a:r>
            <a:r>
              <a:rPr sz="3000" spc="35" dirty="0"/>
              <a:t>y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110" dirty="0"/>
              <a:t>a</a:t>
            </a:r>
            <a:r>
              <a:rPr sz="3000" spc="-50" dirty="0"/>
              <a:t>k</a:t>
            </a:r>
            <a:r>
              <a:rPr sz="3000" spc="-90" dirty="0"/>
              <a:t>i</a:t>
            </a:r>
            <a:r>
              <a:rPr sz="3000" spc="-105" dirty="0"/>
              <a:t>n</a:t>
            </a:r>
            <a:r>
              <a:rPr sz="3000" spc="55" dirty="0"/>
              <a:t>g</a:t>
            </a:r>
            <a:r>
              <a:rPr sz="3000" spc="-160" dirty="0"/>
              <a:t> </a:t>
            </a:r>
            <a:r>
              <a:rPr sz="3000" spc="-70" dirty="0"/>
              <a:t>d</a:t>
            </a:r>
            <a:r>
              <a:rPr sz="3000" spc="-90" dirty="0"/>
              <a:t>i</a:t>
            </a:r>
            <a:r>
              <a:rPr sz="3000" spc="-145" dirty="0"/>
              <a:t>ff</a:t>
            </a:r>
            <a:r>
              <a:rPr sz="3000" spc="-25" dirty="0"/>
              <a:t>e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5" dirty="0"/>
              <a:t>c</a:t>
            </a:r>
            <a:r>
              <a:rPr sz="3000" spc="-25" dirty="0"/>
              <a:t>e</a:t>
            </a:r>
            <a:r>
              <a:rPr sz="3000" spc="30" dirty="0"/>
              <a:t>s  </a:t>
            </a:r>
            <a:r>
              <a:rPr sz="3000" spc="-155" dirty="0"/>
              <a:t>S</a:t>
            </a:r>
            <a:r>
              <a:rPr sz="3000" spc="-25" dirty="0"/>
              <a:t>e</a:t>
            </a:r>
            <a:r>
              <a:rPr sz="3000" spc="-110" dirty="0"/>
              <a:t>a</a:t>
            </a:r>
            <a:r>
              <a:rPr sz="3000" spc="-50" dirty="0"/>
              <a:t>s</a:t>
            </a:r>
            <a:r>
              <a:rPr sz="3000" spc="-65" dirty="0"/>
              <a:t>o</a:t>
            </a:r>
            <a:r>
              <a:rPr sz="3000" spc="-75" dirty="0"/>
              <a:t>n</a:t>
            </a:r>
            <a:r>
              <a:rPr sz="3000" spc="-110" dirty="0"/>
              <a:t>a</a:t>
            </a:r>
            <a:r>
              <a:rPr sz="3000" spc="-5" dirty="0"/>
              <a:t>l</a:t>
            </a:r>
            <a:r>
              <a:rPr sz="3000" spc="-160" dirty="0"/>
              <a:t> </a:t>
            </a:r>
            <a:r>
              <a:rPr sz="3000" spc="5" dirty="0"/>
              <a:t>c</a:t>
            </a:r>
            <a:r>
              <a:rPr sz="3000" spc="-65" dirty="0"/>
              <a:t>o</a:t>
            </a:r>
            <a:r>
              <a:rPr sz="3000" spc="-70" dirty="0"/>
              <a:t>m</a:t>
            </a:r>
            <a:r>
              <a:rPr sz="3000" spc="-65" dirty="0"/>
              <a:t>po</a:t>
            </a:r>
            <a:r>
              <a:rPr sz="3000" spc="-75" dirty="0"/>
              <a:t>n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25" dirty="0"/>
              <a:t>t</a:t>
            </a:r>
            <a:r>
              <a:rPr sz="3000" spc="-160" dirty="0"/>
              <a:t> </a:t>
            </a:r>
            <a:r>
              <a:rPr sz="3000" spc="-45" dirty="0"/>
              <a:t>r</a:t>
            </a:r>
            <a:r>
              <a:rPr sz="3000" spc="-25" dirty="0"/>
              <a:t>e</a:t>
            </a:r>
            <a:r>
              <a:rPr sz="3000" spc="-50" dirty="0"/>
              <a:t>s</a:t>
            </a:r>
            <a:r>
              <a:rPr sz="3000" spc="-25" dirty="0"/>
              <a:t>e</a:t>
            </a:r>
            <a:r>
              <a:rPr sz="3000" spc="-110" dirty="0"/>
              <a:t>a</a:t>
            </a:r>
            <a:r>
              <a:rPr sz="3000" spc="-45" dirty="0"/>
              <a:t>r</a:t>
            </a:r>
            <a:r>
              <a:rPr sz="3000" spc="5" dirty="0"/>
              <a:t>c</a:t>
            </a:r>
            <a:r>
              <a:rPr sz="3000" spc="15" dirty="0"/>
              <a:t>h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495550"/>
            <a:ext cx="4667250" cy="19050"/>
            <a:chOff x="5419725" y="24955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4955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4955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4955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7799" y="1587500"/>
            <a:ext cx="3268979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</a:t>
            </a:r>
            <a:r>
              <a:rPr spc="-90" dirty="0"/>
              <a:t>y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-100" dirty="0"/>
              <a:t>o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330" dirty="0"/>
              <a:t>T</a:t>
            </a:r>
            <a:r>
              <a:rPr spc="-100" dirty="0"/>
              <a:t>o</a:t>
            </a:r>
            <a:r>
              <a:rPr spc="-150" dirty="0"/>
              <a:t>o</a:t>
            </a:r>
            <a:r>
              <a:rPr spc="-145" dirty="0"/>
              <a:t>l</a:t>
            </a:r>
            <a:r>
              <a:rPr spc="6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98019" y="2904395"/>
            <a:ext cx="8322309" cy="2938145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155"/>
              </a:spcBef>
            </a:pPr>
            <a:r>
              <a:rPr sz="6300" spc="-125" dirty="0">
                <a:solidFill>
                  <a:srgbClr val="F9A113"/>
                </a:solidFill>
                <a:latin typeface="Georgia"/>
                <a:cs typeface="Georgia"/>
              </a:rPr>
              <a:t>Statsmodels</a:t>
            </a:r>
            <a:endParaRPr sz="6300" dirty="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  <a:spcBef>
                <a:spcPts val="144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2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, 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conducting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statistical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tests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exploration.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3000" spc="-90" dirty="0">
                <a:solidFill>
                  <a:schemeClr val="bg1">
                    <a:lumMod val="95000"/>
                  </a:schemeClr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 /www.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statsmodels.org/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075" y="1981200"/>
            <a:ext cx="11258550" cy="3657600"/>
          </a:xfrm>
          <a:custGeom>
            <a:avLst/>
            <a:gdLst/>
            <a:ahLst/>
            <a:cxnLst/>
            <a:rect l="l" t="t" r="r" b="b"/>
            <a:pathLst>
              <a:path w="11258550" h="3657600">
                <a:moveTo>
                  <a:pt x="11258550" y="3657600"/>
                </a:moveTo>
                <a:lnTo>
                  <a:pt x="0" y="3657600"/>
                </a:lnTo>
                <a:lnTo>
                  <a:pt x="0" y="0"/>
                </a:lnTo>
                <a:lnTo>
                  <a:pt x="11258550" y="0"/>
                </a:lnTo>
                <a:lnTo>
                  <a:pt x="11258550" y="3657600"/>
                </a:lnTo>
                <a:close/>
              </a:path>
            </a:pathLst>
          </a:custGeom>
          <a:solidFill>
            <a:srgbClr val="0412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8255" y="1958975"/>
            <a:ext cx="5810250" cy="362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4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statsmodels.tsa.statespace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4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sarimax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515620" marR="2771140" indent="-503555"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sarimax.SARIMAX(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X_train,</a:t>
            </a:r>
            <a:endParaRPr sz="1650">
              <a:latin typeface="Courier New"/>
              <a:cs typeface="Courier New"/>
            </a:endParaRPr>
          </a:p>
          <a:p>
            <a:pPr marL="515620" marR="3526154">
              <a:lnSpc>
                <a:spcPts val="1650"/>
              </a:lnSpc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trend=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'n'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 order=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endParaRPr sz="1650">
              <a:latin typeface="Courier New"/>
              <a:cs typeface="Courier New"/>
            </a:endParaRPr>
          </a:p>
          <a:p>
            <a:pPr marL="515620" marR="1891030">
              <a:lnSpc>
                <a:spcPts val="1650"/>
              </a:lnSpc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seasonal_order=(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0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12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),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enforce_stationarity=</a:t>
            </a:r>
            <a:r>
              <a:rPr sz="1650" spc="-5" dirty="0">
                <a:solidFill>
                  <a:srgbClr val="E2CEAB"/>
                </a:solidFill>
                <a:latin typeface="Courier New"/>
                <a:cs typeface="Courier New"/>
              </a:rPr>
              <a:t>True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enforce_invertibility=</a:t>
            </a:r>
            <a:r>
              <a:rPr sz="1650" spc="-5" dirty="0">
                <a:solidFill>
                  <a:srgbClr val="E2CEAB"/>
                </a:solidFill>
                <a:latin typeface="Courier New"/>
                <a:cs typeface="Courier New"/>
              </a:rPr>
              <a:t>True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results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model.fit()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steps</a:t>
            </a:r>
            <a:r>
              <a:rPr sz="165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X_train.shape[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0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255904">
              <a:lnSpc>
                <a:spcPts val="1650"/>
              </a:lnSpc>
              <a:spcBef>
                <a:spcPts val="5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forecast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results.get_forecast(steps=steps)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forecast_ci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forecast.conf_int()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yhat_test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forecast.predicted_mean.values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695" y="1339850"/>
            <a:ext cx="245554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75" dirty="0"/>
              <a:t>x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95" dirty="0"/>
              <a:t>l</a:t>
            </a:r>
            <a:r>
              <a:rPr spc="-35" dirty="0"/>
              <a:t>e</a:t>
            </a:r>
            <a:r>
              <a:rPr spc="6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575" y="3028950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9575" y="371475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9575" y="4400550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9575" y="5086350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9575" y="5772150"/>
            <a:ext cx="13335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39058" y="2606675"/>
            <a:ext cx="682117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50000"/>
              </a:lnSpc>
              <a:spcBef>
                <a:spcPts val="100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we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5" dirty="0">
                <a:solidFill>
                  <a:srgbClr val="EDEDED"/>
                </a:solidFill>
                <a:latin typeface="Georgia"/>
                <a:cs typeface="Georgia"/>
              </a:rPr>
              <a:t>e 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endParaRPr sz="3000">
              <a:latin typeface="Georgia"/>
              <a:cs typeface="Georgia"/>
            </a:endParaRPr>
          </a:p>
          <a:p>
            <a:pPr marL="12700" marR="5080">
              <a:lnSpc>
                <a:spcPct val="150000"/>
              </a:lnSpc>
            </a:pP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30" dirty="0">
                <a:solidFill>
                  <a:srgbClr val="EDEDED"/>
                </a:solidFill>
                <a:latin typeface="Georgia"/>
                <a:cs typeface="Georgia"/>
              </a:rPr>
              <a:t>s  </a:t>
            </a: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q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annual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population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country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981325"/>
            <a:ext cx="4667250" cy="19050"/>
            <a:chOff x="5419725" y="29813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9813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9813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9813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</a:t>
            </a:r>
            <a:r>
              <a:rPr spc="-35" dirty="0"/>
              <a:t>e</a:t>
            </a:r>
            <a:r>
              <a:rPr spc="-110" dirty="0"/>
              <a:t>m</a:t>
            </a:r>
            <a:r>
              <a:rPr spc="40" dirty="0"/>
              <a:t>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8000" y="3768725"/>
            <a:ext cx="1290256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50" marR="1128395" algn="ctr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1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3000" spc="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3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1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25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</a:t>
            </a:r>
            <a:r>
              <a:rPr sz="3000" spc="-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ss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1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</a:t>
            </a:r>
            <a:r>
              <a:rPr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</a:t>
            </a: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3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1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</a:t>
            </a:r>
            <a:r>
              <a:rPr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  </a:t>
            </a:r>
            <a:r>
              <a:rPr sz="3000" spc="-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predict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number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of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visits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UK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by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overseas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residents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30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sz="300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/github.com/gakhov/pycon-ua-2018/blob/master/stochastic-models.ipynb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495550"/>
            <a:ext cx="4667250" cy="19050"/>
            <a:chOff x="5419725" y="24955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4955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4955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4955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7799" y="1587500"/>
            <a:ext cx="3268979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</a:t>
            </a:r>
            <a:r>
              <a:rPr spc="-90" dirty="0"/>
              <a:t>y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-100" dirty="0"/>
              <a:t>o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330" dirty="0"/>
              <a:t>T</a:t>
            </a:r>
            <a:r>
              <a:rPr spc="-100" dirty="0"/>
              <a:t>o</a:t>
            </a:r>
            <a:r>
              <a:rPr spc="-150" dirty="0"/>
              <a:t>o</a:t>
            </a:r>
            <a:r>
              <a:rPr spc="-145" dirty="0"/>
              <a:t>l</a:t>
            </a:r>
            <a:r>
              <a:rPr spc="6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67111" y="2904395"/>
            <a:ext cx="9984105" cy="2938145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155"/>
              </a:spcBef>
            </a:pPr>
            <a:r>
              <a:rPr sz="6300" spc="-110" dirty="0">
                <a:solidFill>
                  <a:srgbClr val="F9A113"/>
                </a:solidFill>
                <a:latin typeface="Georgia"/>
                <a:cs typeface="Georgia"/>
              </a:rPr>
              <a:t>Prophet</a:t>
            </a:r>
            <a:endParaRPr sz="63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endParaRPr sz="3000" dirty="0">
              <a:latin typeface="Georgia"/>
              <a:cs typeface="Georgia"/>
            </a:endParaRPr>
          </a:p>
          <a:p>
            <a:pPr marL="12700" marR="5080" algn="ctr">
              <a:lnSpc>
                <a:spcPts val="3679"/>
              </a:lnSpc>
              <a:spcBef>
                <a:spcPts val="15"/>
              </a:spcBef>
            </a:pP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has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multiple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seasonality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with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linear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or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non-linear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growth. </a:t>
            </a:r>
            <a:r>
              <a:rPr sz="3000" spc="-7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15" dirty="0">
                <a:solidFill>
                  <a:srgbClr val="0000FF"/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3000" spc="30" dirty="0">
                <a:solidFill>
                  <a:srgbClr val="0000FF"/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80" dirty="0">
                <a:solidFill>
                  <a:srgbClr val="0000FF"/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sz="3000" spc="-50" dirty="0">
                <a:solidFill>
                  <a:srgbClr val="0000FF"/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100" dirty="0">
                <a:solidFill>
                  <a:srgbClr val="0000FF"/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300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github.com/facebook/prophet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592" y="1926589"/>
            <a:ext cx="915416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335" dirty="0">
                <a:solidFill>
                  <a:srgbClr val="F9A113"/>
                </a:solidFill>
              </a:rPr>
              <a:t>P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20" dirty="0">
                <a:solidFill>
                  <a:srgbClr val="F9A113"/>
                </a:solidFill>
              </a:rPr>
              <a:t>p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20" dirty="0">
                <a:solidFill>
                  <a:srgbClr val="F9A113"/>
                </a:solidFill>
              </a:rPr>
              <a:t>F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200" dirty="0">
                <a:solidFill>
                  <a:srgbClr val="F9A113"/>
                </a:solidFill>
              </a:rPr>
              <a:t>n</a:t>
            </a:r>
            <a:r>
              <a:rPr sz="6300" spc="130" dirty="0">
                <a:solidFill>
                  <a:srgbClr val="F9A113"/>
                </a:solidFill>
              </a:rPr>
              <a:t>g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35" dirty="0">
                <a:solidFill>
                  <a:srgbClr val="F9A113"/>
                </a:solidFill>
              </a:rPr>
              <a:t>M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5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2332781" y="2880107"/>
            <a:ext cx="10852785" cy="270586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30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Based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on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29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ARIMA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and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utilizes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Bayesian-based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curve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8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</a:t>
            </a:r>
            <a:r>
              <a:rPr sz="3000" spc="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ting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method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R="42545" algn="ctr">
              <a:lnSpc>
                <a:spcPct val="100000"/>
              </a:lnSpc>
              <a:spcBef>
                <a:spcPts val="1650"/>
              </a:spcBef>
            </a:pPr>
            <a:r>
              <a:rPr sz="3150" i="1" spc="15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3050" spc="1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5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1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=</a:t>
            </a:r>
            <a:r>
              <a:rPr sz="3050" spc="16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9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9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9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150" i="1" spc="10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3050" spc="10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0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0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150" i="1" spc="17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3050" spc="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3150" i="1" spc="17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050" spc="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3050" spc="-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3050" spc="2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+</a:t>
            </a:r>
            <a:r>
              <a:rPr sz="3050" spc="-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600" i="1" spc="47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ε</a:t>
            </a:r>
            <a:r>
              <a:rPr sz="3375" i="1" spc="705" baseline="-13580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endParaRPr sz="3375" baseline="-1358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1900" i="1" spc="1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800" spc="114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1900" i="1" spc="114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800" spc="114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1800" spc="-17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2700" spc="33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9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trend,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900" i="1" spc="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800" spc="7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1900" i="1" spc="7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800" spc="7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1800" spc="-2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2700" spc="33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0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seasonal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0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effects,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900" i="1" spc="10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1800" spc="10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(</a:t>
            </a:r>
            <a:r>
              <a:rPr sz="1900" i="1" spc="10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800" spc="10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)</a:t>
            </a:r>
            <a:r>
              <a:rPr sz="1800" spc="-1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2700" spc="33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2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holidays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2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(potentially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2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irregular),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950" i="1" spc="3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ε</a:t>
            </a:r>
            <a:r>
              <a:rPr sz="2025" i="1" spc="450" baseline="-1234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25" i="1" spc="315" baseline="-12345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spc="33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2700" spc="-24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89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unpredicted</a:t>
            </a:r>
            <a:r>
              <a:rPr sz="2700" spc="-24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04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effects.</a:t>
            </a:r>
            <a:endParaRPr sz="2700" baseline="1543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-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b</a:t>
            </a:r>
            <a:r>
              <a:rPr sz="3000" spc="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2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</a:t>
            </a: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-1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300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3000" spc="-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075" y="2828925"/>
            <a:ext cx="11258550" cy="1562100"/>
          </a:xfrm>
          <a:prstGeom prst="rect">
            <a:avLst/>
          </a:prstGeom>
          <a:solidFill>
            <a:srgbClr val="04122B"/>
          </a:solidFill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905"/>
              </a:lnSpc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fbprophet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Prophet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46355" marR="9568815"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Prophet()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m.fit(df)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46355" marR="8185784">
              <a:lnSpc>
                <a:spcPts val="1650"/>
              </a:lnSpc>
              <a:spcBef>
                <a:spcPts val="5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forecast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m.predict(df)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m.plot(forecast)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075" y="4486275"/>
            <a:ext cx="11258550" cy="304800"/>
          </a:xfrm>
          <a:prstGeom prst="rect">
            <a:avLst/>
          </a:prstGeom>
          <a:solidFill>
            <a:srgbClr val="04122B"/>
          </a:solidFill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905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m.plot_components(forecast);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981325"/>
            <a:ext cx="4667250" cy="19050"/>
            <a:chOff x="5419725" y="29813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9813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9813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9813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</a:t>
            </a:r>
            <a:r>
              <a:rPr spc="-35" dirty="0"/>
              <a:t>e</a:t>
            </a:r>
            <a:r>
              <a:rPr spc="-110" dirty="0"/>
              <a:t>m</a:t>
            </a:r>
            <a:r>
              <a:rPr spc="4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</a:rPr>
              <a:t>u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spc="-125" dirty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spc="2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165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spc="-45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</a:rPr>
              <a:t>op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spc="25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60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spc="-45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spc="5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spc="-11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spc="-5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spc="-105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spc="55" dirty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315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spc="-7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spc="-5" dirty="0">
                <a:solidFill>
                  <a:schemeClr val="bg1">
                    <a:lumMod val="95000"/>
                  </a:schemeClr>
                </a:solidFill>
              </a:rPr>
              <a:t>l</a:t>
            </a:r>
          </a:p>
          <a:p>
            <a:pPr marL="11430" algn="ctr">
              <a:lnSpc>
                <a:spcPct val="100000"/>
              </a:lnSpc>
            </a:pP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0" dirty="0">
                <a:solidFill>
                  <a:schemeClr val="bg1">
                    <a:lumMod val="95000"/>
                  </a:schemeClr>
                </a:solidFill>
              </a:rPr>
              <a:t>predict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35" dirty="0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60" dirty="0">
                <a:solidFill>
                  <a:schemeClr val="bg1">
                    <a:lumMod val="95000"/>
                  </a:schemeClr>
                </a:solidFill>
              </a:rPr>
              <a:t>visits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20" dirty="0">
                <a:solidFill>
                  <a:schemeClr val="bg1">
                    <a:lumMod val="95000"/>
                  </a:schemeClr>
                </a:solidFill>
              </a:rPr>
              <a:t>UK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0" dirty="0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50" dirty="0">
                <a:solidFill>
                  <a:schemeClr val="bg1">
                    <a:lumMod val="95000"/>
                  </a:schemeClr>
                </a:solidFill>
              </a:rPr>
              <a:t>overseas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5" dirty="0">
                <a:solidFill>
                  <a:schemeClr val="bg1">
                    <a:lumMod val="95000"/>
                  </a:schemeClr>
                </a:solidFill>
              </a:rPr>
              <a:t>residents</a:t>
            </a:r>
          </a:p>
          <a:p>
            <a:pPr marL="11430" algn="ctr">
              <a:lnSpc>
                <a:spcPct val="100000"/>
              </a:lnSpc>
              <a:spcBef>
                <a:spcPts val="1500"/>
              </a:spcBef>
            </a:pPr>
            <a:r>
              <a:rPr spc="1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pc="1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pc="-8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spc="-6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-11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/github.com/gakhov/pycon-ua-2018/blob/master/prophet.ipynb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1" y="2745739"/>
            <a:ext cx="10058400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40" dirty="0">
                <a:solidFill>
                  <a:srgbClr val="F9A113"/>
                </a:solidFill>
              </a:rPr>
              <a:t>Arti</a:t>
            </a:r>
            <a:r>
              <a:rPr lang="en-US" sz="6300" spc="-40" dirty="0">
                <a:solidFill>
                  <a:srgbClr val="F9A113"/>
                </a:solidFill>
              </a:rPr>
              <a:t>fi</a:t>
            </a:r>
            <a:r>
              <a:rPr sz="6300" spc="-40" dirty="0">
                <a:solidFill>
                  <a:srgbClr val="F9A113"/>
                </a:solidFill>
              </a:rPr>
              <a:t>cial </a:t>
            </a:r>
            <a:r>
              <a:rPr lang="en-US" sz="6300" spc="-40" dirty="0">
                <a:solidFill>
                  <a:srgbClr val="F9A113"/>
                </a:solidFill>
              </a:rPr>
              <a:t> </a:t>
            </a:r>
            <a:r>
              <a:rPr sz="6300" spc="-40" dirty="0">
                <a:solidFill>
                  <a:srgbClr val="F9A113"/>
                </a:solidFill>
              </a:rPr>
              <a:t>Neural Networks</a:t>
            </a:r>
          </a:p>
          <a:p>
            <a:pPr algn="ctr">
              <a:lnSpc>
                <a:spcPts val="4545"/>
              </a:lnSpc>
            </a:pPr>
            <a:r>
              <a:rPr sz="3800" spc="-75" dirty="0">
                <a:solidFill>
                  <a:srgbClr val="F9A113"/>
                </a:solidFill>
              </a:rPr>
              <a:t>w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20" dirty="0">
                <a:solidFill>
                  <a:srgbClr val="F9A113"/>
                </a:solidFill>
              </a:rPr>
              <a:t>h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95" dirty="0">
                <a:solidFill>
                  <a:srgbClr val="F9A113"/>
                </a:solidFill>
              </a:rPr>
              <a:t>P</a:t>
            </a:r>
            <a:r>
              <a:rPr sz="3800" spc="-155" dirty="0">
                <a:solidFill>
                  <a:srgbClr val="F9A113"/>
                </a:solidFill>
              </a:rPr>
              <a:t>y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endParaRPr sz="3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288" y="1539875"/>
            <a:ext cx="1059434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A</a:t>
            </a:r>
            <a:r>
              <a:rPr spc="-425" dirty="0"/>
              <a:t>N</a:t>
            </a:r>
            <a:r>
              <a:rPr spc="-285" dirty="0"/>
              <a:t>N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70" dirty="0"/>
              <a:t>a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30" dirty="0"/>
              <a:t>b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75" dirty="0"/>
              <a:t>s</a:t>
            </a:r>
            <a:r>
              <a:rPr spc="-35" dirty="0"/>
              <a:t>ee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70" dirty="0"/>
              <a:t>a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00" dirty="0"/>
              <a:t>o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14" dirty="0"/>
              <a:t>u</a:t>
            </a:r>
            <a:r>
              <a:rPr spc="-100" dirty="0"/>
              <a:t>t</a:t>
            </a:r>
            <a:r>
              <a:rPr spc="-170" dirty="0"/>
              <a:t>a</a:t>
            </a:r>
            <a:r>
              <a:rPr spc="-100" dirty="0"/>
              <a:t>t</a:t>
            </a:r>
            <a:r>
              <a:rPr spc="-140" dirty="0"/>
              <a:t>i</a:t>
            </a:r>
            <a:r>
              <a:rPr spc="-100" dirty="0"/>
              <a:t>o</a:t>
            </a:r>
            <a:r>
              <a:rPr spc="-114" dirty="0"/>
              <a:t>n</a:t>
            </a:r>
            <a:r>
              <a:rPr spc="-170" dirty="0"/>
              <a:t>a</a:t>
            </a:r>
            <a:r>
              <a:rPr spc="-5" dirty="0"/>
              <a:t>l</a:t>
            </a:r>
            <a:r>
              <a:rPr spc="-245" dirty="0"/>
              <a:t> </a:t>
            </a:r>
            <a:r>
              <a:rPr spc="-55" dirty="0"/>
              <a:t>g</a:t>
            </a:r>
            <a:r>
              <a:rPr spc="20" dirty="0"/>
              <a:t>r</a:t>
            </a:r>
            <a:r>
              <a:rPr spc="-170" dirty="0"/>
              <a:t>a</a:t>
            </a:r>
            <a:r>
              <a:rPr spc="-95" dirty="0"/>
              <a:t>p</a:t>
            </a:r>
            <a:r>
              <a:rPr spc="25" dirty="0"/>
              <a:t>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1450" y="263842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1450" y="3324225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67149" y="2216150"/>
            <a:ext cx="9384030" cy="36734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48410">
              <a:lnSpc>
                <a:spcPct val="100000"/>
              </a:lnSpc>
              <a:spcBef>
                <a:spcPts val="1900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1248410">
              <a:lnSpc>
                <a:spcPct val="100000"/>
              </a:lnSpc>
              <a:spcBef>
                <a:spcPts val="1800"/>
              </a:spcBef>
            </a:pP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directed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edges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transmit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numeric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information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580"/>
              </a:spcBef>
            </a:pP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Each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computing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unit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0" dirty="0">
                <a:solidFill>
                  <a:srgbClr val="EDEDED"/>
                </a:solidFill>
                <a:latin typeface="Georgia"/>
                <a:cs typeface="Georgia"/>
              </a:rPr>
              <a:t>(neuron)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is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capable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evaluating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single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primitive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function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00" dirty="0">
                <a:solidFill>
                  <a:srgbClr val="EDEDED"/>
                </a:solidFill>
                <a:latin typeface="Georgia"/>
                <a:cs typeface="Georgia"/>
              </a:rPr>
              <a:t>(activation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function)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its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input.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3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6325" y="225425"/>
            <a:ext cx="49523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P</a:t>
            </a:r>
            <a:r>
              <a:rPr spc="-100" dirty="0"/>
              <a:t>o</a:t>
            </a:r>
            <a:r>
              <a:rPr spc="-95" dirty="0"/>
              <a:t>p</a:t>
            </a:r>
            <a:r>
              <a:rPr spc="-114" dirty="0"/>
              <a:t>u</a:t>
            </a:r>
            <a:r>
              <a:rPr spc="-145" dirty="0"/>
              <a:t>l</a:t>
            </a:r>
            <a:r>
              <a:rPr spc="-170" dirty="0"/>
              <a:t>a</a:t>
            </a:r>
            <a:r>
              <a:rPr spc="160" dirty="0"/>
              <a:t>r</a:t>
            </a:r>
            <a:r>
              <a:rPr spc="-245" dirty="0"/>
              <a:t> </a:t>
            </a:r>
            <a:r>
              <a:rPr spc="-430" dirty="0"/>
              <a:t>A</a:t>
            </a:r>
            <a:r>
              <a:rPr spc="-425" dirty="0"/>
              <a:t>N</a:t>
            </a:r>
            <a:r>
              <a:rPr spc="-520" dirty="0"/>
              <a:t>N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90" dirty="0"/>
              <a:t>y</a:t>
            </a:r>
            <a:r>
              <a:rPr spc="-95" dirty="0"/>
              <a:t>p</a:t>
            </a:r>
            <a:r>
              <a:rPr spc="-35" dirty="0"/>
              <a:t>e</a:t>
            </a:r>
            <a:r>
              <a:rPr spc="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1193800"/>
            <a:ext cx="8839200" cy="82550"/>
          </a:xfrm>
          <a:custGeom>
            <a:avLst/>
            <a:gdLst/>
            <a:ahLst/>
            <a:cxnLst/>
            <a:rect l="l" t="t" r="r" b="b"/>
            <a:pathLst>
              <a:path w="8839200" h="82550">
                <a:moveTo>
                  <a:pt x="0" y="0"/>
                </a:moveTo>
                <a:lnTo>
                  <a:pt x="8839200" y="0"/>
                </a:lnTo>
                <a:lnTo>
                  <a:pt x="8839200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0100" y="1276350"/>
          <a:ext cx="8839200" cy="584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DEDED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DEDED"/>
                      </a:solidFill>
                      <a:prstDash val="solid"/>
                    </a:lnL>
                    <a:lnR w="38100">
                      <a:solidFill>
                        <a:srgbClr val="EDEDED"/>
                      </a:solidFill>
                      <a:prstDash val="solid"/>
                    </a:lnR>
                    <a:lnB w="38100">
                      <a:solidFill>
                        <a:srgbClr val="EDEDED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DEDED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EDEDED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100" y="1314450"/>
            <a:ext cx="858202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752725"/>
            <a:ext cx="4667250" cy="19050"/>
            <a:chOff x="5419725" y="27527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7527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7527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7527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6567" y="104045"/>
            <a:ext cx="11065510" cy="2471420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155"/>
              </a:spcBef>
              <a:tabLst>
                <a:tab pos="2034539" algn="l"/>
              </a:tabLst>
            </a:pPr>
            <a:r>
              <a:rPr sz="6300" spc="-51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50" dirty="0">
                <a:solidFill>
                  <a:srgbClr val="F9A113"/>
                </a:solidFill>
              </a:rPr>
              <a:t>u</a:t>
            </a:r>
            <a:r>
              <a:rPr sz="6300" dirty="0">
                <a:solidFill>
                  <a:srgbClr val="F9A113"/>
                </a:solidFill>
              </a:rPr>
              <a:t>	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70" dirty="0">
                <a:solidFill>
                  <a:srgbClr val="F9A113"/>
                </a:solidFill>
              </a:rPr>
              <a:t>N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145" dirty="0">
                <a:solidFill>
                  <a:srgbClr val="F9A113"/>
                </a:solidFill>
              </a:rPr>
              <a:t>u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70" dirty="0">
                <a:solidFill>
                  <a:srgbClr val="F9A113"/>
                </a:solidFill>
              </a:rPr>
              <a:t>N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25" dirty="0">
                <a:solidFill>
                  <a:srgbClr val="F9A113"/>
                </a:solidFill>
              </a:rPr>
              <a:t>w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105" dirty="0">
                <a:solidFill>
                  <a:srgbClr val="F9A113"/>
                </a:solidFill>
              </a:rPr>
              <a:t>k</a:t>
            </a:r>
            <a:endParaRPr sz="6300"/>
          </a:p>
          <a:p>
            <a:pPr marL="12700" marR="5080" algn="ctr">
              <a:lnSpc>
                <a:spcPct val="100000"/>
              </a:lnSpc>
              <a:spcBef>
                <a:spcPts val="1440"/>
              </a:spcBef>
            </a:pPr>
            <a:r>
              <a:rPr sz="3000" spc="-75" dirty="0"/>
              <a:t>Similar</a:t>
            </a:r>
            <a:r>
              <a:rPr sz="3000" spc="-155" dirty="0"/>
              <a:t> </a:t>
            </a:r>
            <a:r>
              <a:rPr sz="3000" spc="-20" dirty="0"/>
              <a:t>to</a:t>
            </a:r>
            <a:r>
              <a:rPr sz="3000" spc="-155" dirty="0"/>
              <a:t> </a:t>
            </a:r>
            <a:r>
              <a:rPr sz="3000" spc="-65" dirty="0"/>
              <a:t>Feedforward</a:t>
            </a:r>
            <a:r>
              <a:rPr sz="3000" spc="-150" dirty="0"/>
              <a:t> </a:t>
            </a:r>
            <a:r>
              <a:rPr sz="3000" spc="-45" dirty="0"/>
              <a:t>networks,</a:t>
            </a:r>
            <a:r>
              <a:rPr sz="3000" spc="-155" dirty="0"/>
              <a:t> </a:t>
            </a:r>
            <a:r>
              <a:rPr sz="3000" spc="-45" dirty="0"/>
              <a:t>but</a:t>
            </a:r>
            <a:r>
              <a:rPr sz="3000" spc="-150" dirty="0"/>
              <a:t> </a:t>
            </a:r>
            <a:r>
              <a:rPr sz="3000" spc="-65" dirty="0"/>
              <a:t>allows</a:t>
            </a:r>
            <a:r>
              <a:rPr sz="3000" spc="-155" dirty="0"/>
              <a:t> </a:t>
            </a:r>
            <a:r>
              <a:rPr sz="3000" spc="-20" dirty="0"/>
              <a:t>a</a:t>
            </a:r>
            <a:r>
              <a:rPr sz="3000" spc="-150" dirty="0"/>
              <a:t> </a:t>
            </a:r>
            <a:r>
              <a:rPr sz="3000" spc="-30" dirty="0"/>
              <a:t>recurrent</a:t>
            </a:r>
            <a:r>
              <a:rPr sz="3000" spc="-155" dirty="0"/>
              <a:t> </a:t>
            </a:r>
            <a:r>
              <a:rPr sz="3000" spc="-55" dirty="0"/>
              <a:t>hidden</a:t>
            </a:r>
            <a:r>
              <a:rPr sz="3000" spc="-150" dirty="0"/>
              <a:t> </a:t>
            </a:r>
            <a:r>
              <a:rPr sz="3000" spc="-45" dirty="0"/>
              <a:t>state </a:t>
            </a:r>
            <a:r>
              <a:rPr sz="3000" spc="-710" dirty="0"/>
              <a:t> </a:t>
            </a:r>
            <a:r>
              <a:rPr sz="3000" spc="5" dirty="0"/>
              <a:t>w</a:t>
            </a:r>
            <a:r>
              <a:rPr sz="3000" spc="-90" dirty="0"/>
              <a:t>i</a:t>
            </a:r>
            <a:r>
              <a:rPr sz="3000" spc="-65" dirty="0"/>
              <a:t>t</a:t>
            </a:r>
            <a:r>
              <a:rPr sz="3000" spc="15" dirty="0"/>
              <a:t>h</a:t>
            </a:r>
            <a:r>
              <a:rPr sz="3000" spc="-160" dirty="0"/>
              <a:t> </a:t>
            </a:r>
            <a:r>
              <a:rPr sz="3000" spc="-110" dirty="0"/>
              <a:t>a</a:t>
            </a:r>
            <a:r>
              <a:rPr sz="3000" spc="5" dirty="0"/>
              <a:t>c</a:t>
            </a:r>
            <a:r>
              <a:rPr sz="3000" spc="-65" dirty="0"/>
              <a:t>t</a:t>
            </a:r>
            <a:r>
              <a:rPr sz="3000" spc="-90" dirty="0"/>
              <a:t>i</a:t>
            </a:r>
            <a:r>
              <a:rPr sz="3000" spc="-135" dirty="0"/>
              <a:t>v</a:t>
            </a:r>
            <a:r>
              <a:rPr sz="3000" spc="-110" dirty="0"/>
              <a:t>a</a:t>
            </a:r>
            <a:r>
              <a:rPr sz="3000" spc="-65" dirty="0"/>
              <a:t>t</a:t>
            </a:r>
            <a:r>
              <a:rPr sz="3000" spc="-90" dirty="0"/>
              <a:t>i</a:t>
            </a:r>
            <a:r>
              <a:rPr sz="3000" spc="-65" dirty="0"/>
              <a:t>o</a:t>
            </a:r>
            <a:r>
              <a:rPr sz="3000" spc="15" dirty="0"/>
              <a:t>n</a:t>
            </a:r>
            <a:r>
              <a:rPr sz="3000" spc="-160" dirty="0"/>
              <a:t> </a:t>
            </a:r>
            <a:r>
              <a:rPr sz="3000" spc="-70" dirty="0"/>
              <a:t>d</a:t>
            </a:r>
            <a:r>
              <a:rPr sz="3000" spc="-25" dirty="0"/>
              <a:t>e</a:t>
            </a:r>
            <a:r>
              <a:rPr sz="3000" spc="-65" dirty="0"/>
              <a:t>p</a:t>
            </a:r>
            <a:r>
              <a:rPr sz="3000" spc="-25" dirty="0"/>
              <a:t>e</a:t>
            </a:r>
            <a:r>
              <a:rPr sz="3000" spc="-75" dirty="0"/>
              <a:t>n</a:t>
            </a:r>
            <a:r>
              <a:rPr sz="3000" spc="-70" dirty="0"/>
              <a:t>d</a:t>
            </a:r>
            <a:r>
              <a:rPr sz="3000" spc="-25" dirty="0"/>
              <a:t>e</a:t>
            </a:r>
            <a:r>
              <a:rPr sz="3000" spc="20" dirty="0"/>
              <a:t>d</a:t>
            </a:r>
            <a:r>
              <a:rPr sz="3000" spc="-160" dirty="0"/>
              <a:t> </a:t>
            </a:r>
            <a:r>
              <a:rPr sz="3000" spc="-65" dirty="0"/>
              <a:t>o</a:t>
            </a:r>
            <a:r>
              <a:rPr sz="3000" spc="15" dirty="0"/>
              <a:t>n</a:t>
            </a:r>
            <a:r>
              <a:rPr sz="3000" spc="-160" dirty="0"/>
              <a:t> </a:t>
            </a:r>
            <a:r>
              <a:rPr sz="3000" spc="-65" dirty="0"/>
              <a:t>t</a:t>
            </a:r>
            <a:r>
              <a:rPr sz="3000" spc="-75" dirty="0"/>
              <a:t>h</a:t>
            </a:r>
            <a:r>
              <a:rPr sz="3000" spc="65" dirty="0"/>
              <a:t>e</a:t>
            </a:r>
            <a:r>
              <a:rPr sz="3000" spc="-160" dirty="0"/>
              <a:t> </a:t>
            </a:r>
            <a:r>
              <a:rPr sz="3000" spc="-65" dirty="0"/>
              <a:t>p</a:t>
            </a:r>
            <a:r>
              <a:rPr sz="3000" spc="-45" dirty="0"/>
              <a:t>r</a:t>
            </a:r>
            <a:r>
              <a:rPr sz="3000" spc="-40" dirty="0"/>
              <a:t>e</a:t>
            </a:r>
            <a:r>
              <a:rPr sz="3000" spc="-114" dirty="0"/>
              <a:t>v</a:t>
            </a:r>
            <a:r>
              <a:rPr sz="3000" spc="-90" dirty="0"/>
              <a:t>i</a:t>
            </a:r>
            <a:r>
              <a:rPr sz="3000" spc="-65" dirty="0"/>
              <a:t>o</a:t>
            </a:r>
            <a:r>
              <a:rPr sz="3000" spc="-75" dirty="0"/>
              <a:t>u</a:t>
            </a:r>
            <a:r>
              <a:rPr sz="3000" spc="40" dirty="0"/>
              <a:t>s</a:t>
            </a:r>
            <a:r>
              <a:rPr sz="3000" spc="-160" dirty="0"/>
              <a:t> </a:t>
            </a:r>
            <a:r>
              <a:rPr sz="3000" spc="5" dirty="0"/>
              <a:t>c</a:t>
            </a:r>
            <a:r>
              <a:rPr sz="3000" spc="-85" dirty="0"/>
              <a:t>y</a:t>
            </a:r>
            <a:r>
              <a:rPr sz="3000" spc="5" dirty="0"/>
              <a:t>c</a:t>
            </a:r>
            <a:r>
              <a:rPr sz="3000" spc="-125" dirty="0"/>
              <a:t>l</a:t>
            </a:r>
            <a:r>
              <a:rPr sz="3000" spc="-25" dirty="0"/>
              <a:t>e</a:t>
            </a:r>
            <a:r>
              <a:rPr sz="3000" spc="-55" dirty="0"/>
              <a:t>s.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864915" y="3250755"/>
            <a:ext cx="11794490" cy="3513454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75"/>
              </a:spcBef>
            </a:pP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Long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40" dirty="0">
                <a:solidFill>
                  <a:srgbClr val="EDEDED"/>
                </a:solidFill>
                <a:latin typeface="Georgia"/>
                <a:cs typeface="Georgia"/>
              </a:rPr>
              <a:t>Short-Term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Memory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265" dirty="0">
                <a:solidFill>
                  <a:srgbClr val="EDEDED"/>
                </a:solidFill>
                <a:latin typeface="Georgia"/>
                <a:cs typeface="Georgia"/>
              </a:rPr>
              <a:t>(LSTM)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70" dirty="0">
                <a:solidFill>
                  <a:srgbClr val="EDEDED"/>
                </a:solidFill>
                <a:latin typeface="Georgia"/>
                <a:cs typeface="Georgia"/>
              </a:rPr>
              <a:t>architecture</a:t>
            </a:r>
            <a:endParaRPr sz="4650" dirty="0">
              <a:latin typeface="Georgia"/>
              <a:cs typeface="Georgia"/>
            </a:endParaRPr>
          </a:p>
          <a:p>
            <a:pPr marL="2412365" marR="2411095" indent="554355">
              <a:lnSpc>
                <a:spcPct val="100000"/>
              </a:lnSpc>
              <a:spcBef>
                <a:spcPts val="1470"/>
              </a:spcBef>
            </a:pPr>
            <a:r>
              <a:rPr sz="3000" spc="-36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, 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which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overwrites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its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content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each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timestep,</a:t>
            </a:r>
            <a:endParaRPr sz="3000" dirty="0">
              <a:latin typeface="Georgia"/>
              <a:cs typeface="Georgia"/>
            </a:endParaRPr>
          </a:p>
          <a:p>
            <a:pPr marL="1887855" marR="818515" indent="-1068705">
              <a:lnSpc>
                <a:spcPct val="100000"/>
              </a:lnSpc>
            </a:pP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40" dirty="0">
                <a:solidFill>
                  <a:srgbClr val="EDEDED"/>
                </a:solidFill>
                <a:latin typeface="Georgia"/>
                <a:cs typeface="Georgia"/>
              </a:rPr>
              <a:t>LSTM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unit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can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decide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whether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keep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existing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memory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ol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35" dirty="0">
                <a:solidFill>
                  <a:srgbClr val="EDEDED"/>
                </a:solidFill>
                <a:latin typeface="Georgia"/>
                <a:cs typeface="Georgia"/>
              </a:rPr>
              <a:t>(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)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700" spc="-12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Read</a:t>
            </a:r>
            <a:r>
              <a:rPr sz="2700" spc="-21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150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More:</a:t>
            </a:r>
            <a:r>
              <a:rPr sz="2700" spc="-217" baseline="1543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pc="-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ps: 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/www.slideshare.net/gakhov/recurrent-neural-networks-part-1-theory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840" y="2644775"/>
            <a:ext cx="13287375" cy="21437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39190" marR="1131570" algn="ctr">
              <a:lnSpc>
                <a:spcPts val="5550"/>
              </a:lnSpc>
              <a:spcBef>
                <a:spcPts val="310"/>
              </a:spcBef>
            </a:pPr>
            <a:r>
              <a:rPr spc="-16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70" dirty="0"/>
              <a:t>a</a:t>
            </a:r>
            <a:r>
              <a:rPr spc="-140" dirty="0"/>
              <a:t>i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100" dirty="0"/>
              <a:t>o</a:t>
            </a:r>
            <a:r>
              <a:rPr spc="-180" dirty="0"/>
              <a:t>b</a:t>
            </a:r>
            <a:r>
              <a:rPr spc="-195" dirty="0"/>
              <a:t>l</a:t>
            </a:r>
            <a:r>
              <a:rPr spc="-35" dirty="0"/>
              <a:t>e</a:t>
            </a:r>
            <a:r>
              <a:rPr spc="30" dirty="0"/>
              <a:t>m</a:t>
            </a:r>
            <a:r>
              <a:rPr spc="-245" dirty="0"/>
              <a:t> </a:t>
            </a:r>
            <a:r>
              <a:rPr spc="-110" dirty="0"/>
              <a:t>w</a:t>
            </a:r>
            <a:r>
              <a:rPr spc="-114" dirty="0"/>
              <a:t>h</a:t>
            </a:r>
            <a:r>
              <a:rPr spc="-140" dirty="0"/>
              <a:t>i</a:t>
            </a:r>
            <a:r>
              <a:rPr spc="-195" dirty="0"/>
              <a:t>l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35" dirty="0"/>
              <a:t>w</a:t>
            </a:r>
            <a:r>
              <a:rPr spc="-100" dirty="0"/>
              <a:t>o</a:t>
            </a:r>
            <a:r>
              <a:rPr spc="-75" dirty="0"/>
              <a:t>rk</a:t>
            </a:r>
            <a:r>
              <a:rPr spc="-140" dirty="0"/>
              <a:t>i</a:t>
            </a:r>
            <a:r>
              <a:rPr spc="-165" dirty="0"/>
              <a:t>n</a:t>
            </a:r>
            <a:r>
              <a:rPr spc="85" dirty="0"/>
              <a:t>g</a:t>
            </a:r>
            <a:r>
              <a:rPr spc="-245" dirty="0"/>
              <a:t> </a:t>
            </a:r>
            <a:r>
              <a:rPr spc="10" dirty="0"/>
              <a:t>w</a:t>
            </a:r>
            <a:r>
              <a:rPr spc="-140" dirty="0"/>
              <a:t>i</a:t>
            </a:r>
            <a:r>
              <a:rPr spc="-100" dirty="0"/>
              <a:t>t</a:t>
            </a:r>
            <a:r>
              <a:rPr spc="25" dirty="0"/>
              <a:t>h</a:t>
            </a:r>
            <a:r>
              <a:rPr spc="-245" dirty="0"/>
              <a:t> </a:t>
            </a:r>
            <a:r>
              <a:rPr spc="-430" dirty="0"/>
              <a:t>A</a:t>
            </a:r>
            <a:r>
              <a:rPr spc="-425" dirty="0"/>
              <a:t>N</a:t>
            </a:r>
            <a:r>
              <a:rPr spc="-520" dirty="0"/>
              <a:t>N</a:t>
            </a:r>
            <a:r>
              <a:rPr spc="45" dirty="0"/>
              <a:t>s  </a:t>
            </a:r>
            <a:r>
              <a:rPr spc="-140" dirty="0"/>
              <a:t>i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14" dirty="0"/>
              <a:t>h</a:t>
            </a:r>
            <a:r>
              <a:rPr spc="-100" dirty="0"/>
              <a:t>o</a:t>
            </a:r>
            <a:r>
              <a:rPr spc="-140" dirty="0"/>
              <a:t>i</a:t>
            </a:r>
            <a:r>
              <a:rPr spc="5" dirty="0"/>
              <a:t>c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00" dirty="0"/>
              <a:t>o</a:t>
            </a:r>
            <a:r>
              <a:rPr spc="30" dirty="0"/>
              <a:t>f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14" dirty="0"/>
              <a:t>n</a:t>
            </a:r>
            <a:r>
              <a:rPr spc="-35" dirty="0"/>
              <a:t>e</a:t>
            </a:r>
            <a:r>
              <a:rPr spc="-100" dirty="0"/>
              <a:t>t</a:t>
            </a:r>
            <a:r>
              <a:rPr spc="-35" dirty="0"/>
              <a:t>w</a:t>
            </a:r>
            <a:r>
              <a:rPr spc="-100" dirty="0"/>
              <a:t>o</a:t>
            </a:r>
            <a:r>
              <a:rPr spc="-75" dirty="0"/>
              <a:t>rk</a:t>
            </a:r>
            <a:r>
              <a:rPr spc="-265" dirty="0"/>
              <a:t>'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95" dirty="0"/>
              <a:t>p</a:t>
            </a:r>
            <a:r>
              <a:rPr spc="-170" dirty="0"/>
              <a:t>a</a:t>
            </a:r>
            <a:r>
              <a:rPr spc="20" dirty="0"/>
              <a:t>r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35" dirty="0"/>
              <a:t>e</a:t>
            </a:r>
            <a:r>
              <a:rPr spc="-100" dirty="0"/>
              <a:t>t</a:t>
            </a:r>
            <a:r>
              <a:rPr spc="-35" dirty="0"/>
              <a:t>e</a:t>
            </a:r>
            <a:r>
              <a:rPr spc="20" dirty="0"/>
              <a:t>r</a:t>
            </a:r>
            <a:r>
              <a:rPr spc="-75" dirty="0"/>
              <a:t>s</a:t>
            </a:r>
            <a:r>
              <a:rPr spc="-40" dirty="0"/>
              <a:t>,</a:t>
            </a:r>
          </a:p>
          <a:p>
            <a:pPr algn="ctr">
              <a:lnSpc>
                <a:spcPts val="5370"/>
              </a:lnSpc>
            </a:pPr>
            <a:r>
              <a:rPr spc="-75" dirty="0"/>
              <a:t>s</a:t>
            </a:r>
            <a:r>
              <a:rPr spc="-114" dirty="0"/>
              <a:t>u</a:t>
            </a:r>
            <a:r>
              <a:rPr spc="5" dirty="0"/>
              <a:t>c</a:t>
            </a:r>
            <a:r>
              <a:rPr spc="25" dirty="0"/>
              <a:t>h</a:t>
            </a:r>
            <a:r>
              <a:rPr spc="-245" dirty="0"/>
              <a:t> </a:t>
            </a:r>
            <a:r>
              <a:rPr spc="-170" dirty="0"/>
              <a:t>a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14" dirty="0"/>
              <a:t>nu</a:t>
            </a:r>
            <a:r>
              <a:rPr spc="-110" dirty="0"/>
              <a:t>m</a:t>
            </a:r>
            <a:r>
              <a:rPr spc="-130" dirty="0"/>
              <a:t>b</a:t>
            </a:r>
            <a:r>
              <a:rPr spc="-35" dirty="0"/>
              <a:t>e</a:t>
            </a:r>
            <a:r>
              <a:rPr spc="160" dirty="0"/>
              <a:t>r</a:t>
            </a:r>
            <a:r>
              <a:rPr spc="-245" dirty="0"/>
              <a:t> </a:t>
            </a:r>
            <a:r>
              <a:rPr spc="-100" dirty="0"/>
              <a:t>o</a:t>
            </a:r>
            <a:r>
              <a:rPr spc="30" dirty="0"/>
              <a:t>f</a:t>
            </a:r>
            <a:r>
              <a:rPr spc="-245" dirty="0"/>
              <a:t> </a:t>
            </a:r>
            <a:r>
              <a:rPr spc="-145" dirty="0"/>
              <a:t>l</a:t>
            </a:r>
            <a:r>
              <a:rPr spc="-200" dirty="0"/>
              <a:t>a</a:t>
            </a:r>
            <a:r>
              <a:rPr spc="-135" dirty="0"/>
              <a:t>y</a:t>
            </a:r>
            <a:r>
              <a:rPr spc="-35" dirty="0"/>
              <a:t>e</a:t>
            </a:r>
            <a:r>
              <a:rPr spc="20" dirty="0"/>
              <a:t>r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70" dirty="0"/>
              <a:t>a</a:t>
            </a:r>
            <a:r>
              <a:rPr spc="-114" dirty="0"/>
              <a:t>n</a:t>
            </a:r>
            <a:r>
              <a:rPr spc="30" dirty="0"/>
              <a:t>d</a:t>
            </a:r>
            <a:r>
              <a:rPr spc="-245" dirty="0"/>
              <a:t> </a:t>
            </a:r>
            <a:r>
              <a:rPr spc="-114" dirty="0"/>
              <a:t>nu</a:t>
            </a:r>
            <a:r>
              <a:rPr spc="-110" dirty="0"/>
              <a:t>m</a:t>
            </a:r>
            <a:r>
              <a:rPr spc="-130" dirty="0"/>
              <a:t>b</a:t>
            </a:r>
            <a:r>
              <a:rPr spc="-35" dirty="0"/>
              <a:t>e</a:t>
            </a:r>
            <a:r>
              <a:rPr spc="160" dirty="0"/>
              <a:t>r</a:t>
            </a:r>
            <a:r>
              <a:rPr spc="-245" dirty="0"/>
              <a:t> </a:t>
            </a:r>
            <a:r>
              <a:rPr spc="-100" dirty="0"/>
              <a:t>o</a:t>
            </a:r>
            <a:r>
              <a:rPr spc="30" dirty="0"/>
              <a:t>f</a:t>
            </a:r>
            <a:r>
              <a:rPr spc="-245" dirty="0"/>
              <a:t> </a:t>
            </a:r>
            <a:r>
              <a:rPr spc="-114" dirty="0"/>
              <a:t>n</a:t>
            </a:r>
            <a:r>
              <a:rPr spc="-35" dirty="0"/>
              <a:t>e</a:t>
            </a:r>
            <a:r>
              <a:rPr spc="-114" dirty="0"/>
              <a:t>u</a:t>
            </a:r>
            <a:r>
              <a:rPr spc="-75" dirty="0"/>
              <a:t>r</a:t>
            </a:r>
            <a:r>
              <a:rPr spc="-100" dirty="0"/>
              <a:t>o</a:t>
            </a:r>
            <a:r>
              <a:rPr spc="-114" dirty="0"/>
              <a:t>n</a:t>
            </a:r>
            <a:r>
              <a:rPr spc="-75" dirty="0"/>
              <a:t>s</a:t>
            </a:r>
            <a:r>
              <a:rPr spc="-85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970" y="2644775"/>
            <a:ext cx="11287125" cy="214376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714375" marR="835660" algn="ctr">
              <a:lnSpc>
                <a:spcPts val="5550"/>
              </a:lnSpc>
              <a:spcBef>
                <a:spcPts val="309"/>
              </a:spcBef>
            </a:pPr>
            <a:r>
              <a:rPr spc="-195" dirty="0"/>
              <a:t>A</a:t>
            </a:r>
            <a:r>
              <a:rPr spc="-245" dirty="0"/>
              <a:t> </a:t>
            </a:r>
            <a:r>
              <a:rPr spc="-130" dirty="0"/>
              <a:t>T</a:t>
            </a:r>
            <a:r>
              <a:rPr spc="-140" dirty="0"/>
              <a:t>i</a:t>
            </a:r>
            <a:r>
              <a:rPr spc="-110" dirty="0"/>
              <a:t>m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240" dirty="0"/>
              <a:t>S</a:t>
            </a:r>
            <a:r>
              <a:rPr spc="-35" dirty="0"/>
              <a:t>e</a:t>
            </a:r>
            <a:r>
              <a:rPr spc="20" dirty="0"/>
              <a:t>r</a:t>
            </a:r>
            <a:r>
              <a:rPr spc="-140" dirty="0"/>
              <a:t>i</a:t>
            </a:r>
            <a:r>
              <a:rPr spc="-35" dirty="0"/>
              <a:t>e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200" dirty="0"/>
              <a:t>a</a:t>
            </a:r>
            <a:r>
              <a:rPr spc="50" dirty="0"/>
              <a:t>y</a:t>
            </a:r>
            <a:r>
              <a:rPr spc="-245" dirty="0"/>
              <a:t> </a:t>
            </a:r>
            <a:r>
              <a:rPr spc="5" dirty="0"/>
              <a:t>c</a:t>
            </a:r>
            <a:r>
              <a:rPr spc="-100" dirty="0"/>
              <a:t>o</a:t>
            </a:r>
            <a:r>
              <a:rPr spc="-114" dirty="0"/>
              <a:t>n</a:t>
            </a:r>
            <a:r>
              <a:rPr spc="-100" dirty="0"/>
              <a:t>t</a:t>
            </a:r>
            <a:r>
              <a:rPr spc="-170" dirty="0"/>
              <a:t>a</a:t>
            </a:r>
            <a:r>
              <a:rPr spc="-140" dirty="0"/>
              <a:t>i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40" dirty="0"/>
              <a:t>i</a:t>
            </a:r>
            <a:r>
              <a:rPr spc="-114" dirty="0"/>
              <a:t>n</a:t>
            </a:r>
            <a:r>
              <a:rPr spc="-190" dirty="0"/>
              <a:t>f</a:t>
            </a:r>
            <a:r>
              <a:rPr spc="-100" dirty="0"/>
              <a:t>o</a:t>
            </a:r>
            <a:r>
              <a:rPr spc="20" dirty="0"/>
              <a:t>r</a:t>
            </a:r>
            <a:r>
              <a:rPr spc="-110" dirty="0"/>
              <a:t>m</a:t>
            </a:r>
            <a:r>
              <a:rPr spc="-170" dirty="0"/>
              <a:t>a</a:t>
            </a:r>
            <a:r>
              <a:rPr spc="-100" dirty="0"/>
              <a:t>t</a:t>
            </a:r>
            <a:r>
              <a:rPr spc="-140" dirty="0"/>
              <a:t>i</a:t>
            </a:r>
            <a:r>
              <a:rPr spc="-100" dirty="0"/>
              <a:t>o</a:t>
            </a:r>
            <a:r>
              <a:rPr spc="15" dirty="0"/>
              <a:t>n  </a:t>
            </a:r>
            <a:r>
              <a:rPr spc="-170" dirty="0"/>
              <a:t>a</a:t>
            </a:r>
            <a:r>
              <a:rPr spc="-130" dirty="0"/>
              <a:t>b</a:t>
            </a:r>
            <a:r>
              <a:rPr spc="-100" dirty="0"/>
              <a:t>o</a:t>
            </a:r>
            <a:r>
              <a:rPr spc="-114" dirty="0"/>
              <a:t>u</a:t>
            </a:r>
            <a:r>
              <a:rPr spc="40" dirty="0"/>
              <a:t>t</a:t>
            </a:r>
            <a:r>
              <a:rPr spc="-245" dirty="0"/>
              <a:t> </a:t>
            </a:r>
            <a:r>
              <a:rPr spc="-105" dirty="0"/>
              <a:t>g</a:t>
            </a:r>
            <a:r>
              <a:rPr spc="-35" dirty="0"/>
              <a:t>e</a:t>
            </a:r>
            <a:r>
              <a:rPr spc="-114" dirty="0"/>
              <a:t>n</a:t>
            </a:r>
            <a:r>
              <a:rPr spc="-35" dirty="0"/>
              <a:t>e</a:t>
            </a:r>
            <a:r>
              <a:rPr spc="20" dirty="0"/>
              <a:t>r</a:t>
            </a:r>
            <a:r>
              <a:rPr spc="-170" dirty="0"/>
              <a:t>a</a:t>
            </a:r>
            <a:r>
              <a:rPr spc="-5" dirty="0"/>
              <a:t>l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35" dirty="0"/>
              <a:t>e</a:t>
            </a:r>
            <a:r>
              <a:rPr spc="-114" dirty="0"/>
              <a:t>n</a:t>
            </a:r>
            <a:r>
              <a:rPr spc="-110" dirty="0"/>
              <a:t>d</a:t>
            </a:r>
            <a:r>
              <a:rPr spc="-35" dirty="0"/>
              <a:t>e</a:t>
            </a:r>
            <a:r>
              <a:rPr spc="-114" dirty="0"/>
              <a:t>n</a:t>
            </a:r>
            <a:r>
              <a:rPr spc="5" dirty="0"/>
              <a:t>c</a:t>
            </a:r>
            <a:r>
              <a:rPr spc="50" dirty="0"/>
              <a:t>y</a:t>
            </a:r>
            <a:r>
              <a:rPr spc="-245" dirty="0"/>
              <a:t> </a:t>
            </a:r>
            <a:r>
              <a:rPr spc="-140" dirty="0"/>
              <a:t>i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110" dirty="0"/>
              <a:t>d</a:t>
            </a:r>
            <a:r>
              <a:rPr spc="-170" dirty="0"/>
              <a:t>a</a:t>
            </a:r>
            <a:r>
              <a:rPr spc="-100" dirty="0"/>
              <a:t>t</a:t>
            </a:r>
            <a:r>
              <a:rPr spc="-170" dirty="0"/>
              <a:t>a</a:t>
            </a:r>
            <a:r>
              <a:rPr spc="-40" dirty="0"/>
              <a:t>,</a:t>
            </a:r>
          </a:p>
          <a:p>
            <a:pPr algn="ctr">
              <a:lnSpc>
                <a:spcPts val="5370"/>
              </a:lnSpc>
            </a:pPr>
            <a:r>
              <a:rPr spc="-95" dirty="0"/>
              <a:t>seasonal</a:t>
            </a:r>
            <a:r>
              <a:rPr spc="-245" dirty="0"/>
              <a:t> </a:t>
            </a:r>
            <a:r>
              <a:rPr spc="-90" dirty="0"/>
              <a:t>effects,</a:t>
            </a:r>
            <a:r>
              <a:rPr spc="-240" dirty="0"/>
              <a:t> </a:t>
            </a:r>
            <a:r>
              <a:rPr spc="-85" dirty="0"/>
              <a:t>occasional</a:t>
            </a:r>
            <a:r>
              <a:rPr spc="-240" dirty="0"/>
              <a:t> </a:t>
            </a:r>
            <a:r>
              <a:rPr spc="-95" dirty="0"/>
              <a:t>events,</a:t>
            </a:r>
            <a:r>
              <a:rPr spc="-245" dirty="0"/>
              <a:t> </a:t>
            </a:r>
            <a:r>
              <a:rPr spc="-85" dirty="0"/>
              <a:t>and</a:t>
            </a:r>
            <a:r>
              <a:rPr spc="-240" dirty="0"/>
              <a:t> </a:t>
            </a:r>
            <a:r>
              <a:rPr spc="-15" dirty="0"/>
              <a:t>so</a:t>
            </a:r>
            <a:r>
              <a:rPr spc="-240" dirty="0"/>
              <a:t> </a:t>
            </a:r>
            <a:r>
              <a:rPr spc="-100" dirty="0"/>
              <a:t>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169" y="1002664"/>
            <a:ext cx="6874509" cy="1564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459" dirty="0">
                <a:solidFill>
                  <a:srgbClr val="F9A113"/>
                </a:solidFill>
              </a:rPr>
              <a:t>SANN</a:t>
            </a:r>
            <a:endParaRPr sz="6300"/>
          </a:p>
          <a:p>
            <a:pPr algn="ctr">
              <a:lnSpc>
                <a:spcPts val="4545"/>
              </a:lnSpc>
            </a:pPr>
            <a:r>
              <a:rPr sz="3800" spc="-280" dirty="0">
                <a:solidFill>
                  <a:srgbClr val="F9A113"/>
                </a:solidFill>
              </a:rPr>
              <a:t>S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140" dirty="0">
                <a:solidFill>
                  <a:srgbClr val="F9A113"/>
                </a:solidFill>
              </a:rPr>
              <a:t>s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-175" dirty="0">
                <a:solidFill>
                  <a:srgbClr val="F9A113"/>
                </a:solidFill>
              </a:rPr>
              <a:t>n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5" dirty="0">
                <a:solidFill>
                  <a:srgbClr val="F9A113"/>
                </a:solidFill>
              </a:rPr>
              <a:t>l</a:t>
            </a:r>
            <a:r>
              <a:rPr sz="3800" spc="-355" dirty="0">
                <a:solidFill>
                  <a:srgbClr val="F9A113"/>
                </a:solidFill>
              </a:rPr>
              <a:t> A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919" dirty="0">
                <a:solidFill>
                  <a:srgbClr val="F9A113"/>
                </a:solidFill>
              </a:rPr>
              <a:t>f</a:t>
            </a:r>
            <a:r>
              <a:rPr sz="3800" spc="-75" dirty="0">
                <a:solidFill>
                  <a:srgbClr val="F9A113"/>
                </a:solidFill>
              </a:rPr>
              <a:t>c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5" dirty="0">
                <a:solidFill>
                  <a:srgbClr val="F9A113"/>
                </a:solidFill>
              </a:rPr>
              <a:t>l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95" dirty="0">
                <a:solidFill>
                  <a:srgbClr val="F9A113"/>
                </a:solidFill>
              </a:rPr>
              <a:t>N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75" dirty="0">
                <a:solidFill>
                  <a:srgbClr val="F9A113"/>
                </a:solidFill>
              </a:rPr>
              <a:t>u</a:t>
            </a:r>
            <a:r>
              <a:rPr sz="3800" spc="-65" dirty="0">
                <a:solidFill>
                  <a:srgbClr val="F9A113"/>
                </a:solidFill>
              </a:rPr>
              <a:t>r</a:t>
            </a:r>
            <a:r>
              <a:rPr sz="3800" spc="-220" dirty="0">
                <a:solidFill>
                  <a:srgbClr val="F9A113"/>
                </a:solidFill>
              </a:rPr>
              <a:t>a</a:t>
            </a:r>
            <a:r>
              <a:rPr sz="3800" spc="-5" dirty="0">
                <a:solidFill>
                  <a:srgbClr val="F9A113"/>
                </a:solidFill>
              </a:rPr>
              <a:t>l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495" dirty="0">
                <a:solidFill>
                  <a:srgbClr val="F9A113"/>
                </a:solidFill>
              </a:rPr>
              <a:t>N</a:t>
            </a:r>
            <a:r>
              <a:rPr sz="3800" spc="-114" dirty="0">
                <a:solidFill>
                  <a:srgbClr val="F9A113"/>
                </a:solidFill>
              </a:rPr>
              <a:t>e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05" dirty="0">
                <a:solidFill>
                  <a:srgbClr val="F9A113"/>
                </a:solidFill>
              </a:rPr>
              <a:t>w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-140" dirty="0">
                <a:solidFill>
                  <a:srgbClr val="F9A113"/>
                </a:solidFill>
              </a:rPr>
              <a:t>r</a:t>
            </a:r>
            <a:r>
              <a:rPr sz="3800" spc="-145" dirty="0">
                <a:solidFill>
                  <a:srgbClr val="F9A113"/>
                </a:solidFill>
              </a:rPr>
              <a:t>k</a:t>
            </a:r>
            <a:r>
              <a:rPr sz="3800" spc="55" dirty="0">
                <a:solidFill>
                  <a:srgbClr val="F9A113"/>
                </a:solidFill>
              </a:rPr>
              <a:t>s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0" y="3333750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4250" y="401955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4250" y="5162550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48050" y="2922647"/>
            <a:ext cx="8202930" cy="347980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50" spc="120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r>
              <a:rPr sz="305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3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tp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can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EDEDED"/>
                </a:solidFill>
                <a:latin typeface="Georgia"/>
                <a:cs typeface="Georgia"/>
              </a:rPr>
              <a:t>be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taken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as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season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nu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should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0" dirty="0">
                <a:solidFill>
                  <a:srgbClr val="EDEDED"/>
                </a:solidFill>
                <a:latin typeface="Georgia"/>
                <a:cs typeface="Georgia"/>
              </a:rPr>
              <a:t>be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detemined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experimentally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(a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0" dirty="0">
                <a:solidFill>
                  <a:srgbClr val="EDEDED"/>
                </a:solidFill>
                <a:latin typeface="Georgia"/>
                <a:cs typeface="Georgia"/>
              </a:rPr>
              <a:t>few)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35" dirty="0">
                <a:solidFill>
                  <a:srgbClr val="EDEDED"/>
                </a:solidFill>
                <a:latin typeface="Georgia"/>
                <a:cs typeface="Georgia"/>
              </a:rPr>
              <a:t>*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mm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2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ç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206" y="473075"/>
            <a:ext cx="532828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H</a:t>
            </a:r>
            <a:r>
              <a:rPr spc="-135" dirty="0"/>
              <a:t>o</a:t>
            </a:r>
            <a:r>
              <a:rPr spc="150" dirty="0"/>
              <a:t>w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40" dirty="0"/>
              <a:t>o</a:t>
            </a:r>
            <a:r>
              <a:rPr spc="-245" dirty="0"/>
              <a:t> </a:t>
            </a:r>
            <a:r>
              <a:rPr spc="-130" dirty="0"/>
              <a:t>b</a:t>
            </a:r>
            <a:r>
              <a:rPr spc="-114" dirty="0"/>
              <a:t>u</a:t>
            </a:r>
            <a:r>
              <a:rPr spc="-140" dirty="0"/>
              <a:t>i</a:t>
            </a:r>
            <a:r>
              <a:rPr spc="-195" dirty="0"/>
              <a:t>l</a:t>
            </a:r>
            <a:r>
              <a:rPr spc="30" dirty="0"/>
              <a:t>d</a:t>
            </a:r>
            <a:r>
              <a:rPr spc="-245" dirty="0"/>
              <a:t>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00" dirty="0"/>
              <a:t>o</a:t>
            </a:r>
            <a:r>
              <a:rPr spc="-110" dirty="0"/>
              <a:t>d</a:t>
            </a:r>
            <a:r>
              <a:rPr spc="-35" dirty="0"/>
              <a:t>e</a:t>
            </a:r>
            <a:r>
              <a:rPr spc="-5" dirty="0"/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400" y="1435100"/>
            <a:ext cx="12915900" cy="3683000"/>
            <a:chOff x="1295400" y="1435100"/>
            <a:chExt cx="12915900" cy="3683000"/>
          </a:xfrm>
        </p:grpSpPr>
        <p:sp>
          <p:nvSpPr>
            <p:cNvPr id="4" name="object 4"/>
            <p:cNvSpPr/>
            <p:nvPr/>
          </p:nvSpPr>
          <p:spPr>
            <a:xfrm>
              <a:off x="1295400" y="1435099"/>
              <a:ext cx="12915900" cy="3683000"/>
            </a:xfrm>
            <a:custGeom>
              <a:avLst/>
              <a:gdLst/>
              <a:ahLst/>
              <a:cxnLst/>
              <a:rect l="l" t="t" r="r" b="b"/>
              <a:pathLst>
                <a:path w="12915900" h="3683000">
                  <a:moveTo>
                    <a:pt x="12915900" y="0"/>
                  </a:moveTo>
                  <a:lnTo>
                    <a:pt x="12830175" y="0"/>
                  </a:lnTo>
                  <a:lnTo>
                    <a:pt x="12830175" y="88900"/>
                  </a:lnTo>
                  <a:lnTo>
                    <a:pt x="12830175" y="3594100"/>
                  </a:lnTo>
                  <a:lnTo>
                    <a:pt x="85725" y="3594100"/>
                  </a:lnTo>
                  <a:lnTo>
                    <a:pt x="85725" y="88900"/>
                  </a:lnTo>
                  <a:lnTo>
                    <a:pt x="12830175" y="88900"/>
                  </a:lnTo>
                  <a:lnTo>
                    <a:pt x="12830175" y="0"/>
                  </a:lnTo>
                  <a:lnTo>
                    <a:pt x="0" y="0"/>
                  </a:lnTo>
                  <a:lnTo>
                    <a:pt x="0" y="88900"/>
                  </a:lnTo>
                  <a:lnTo>
                    <a:pt x="0" y="3594100"/>
                  </a:lnTo>
                  <a:lnTo>
                    <a:pt x="0" y="3683000"/>
                  </a:lnTo>
                  <a:lnTo>
                    <a:pt x="12915900" y="3683000"/>
                  </a:lnTo>
                  <a:lnTo>
                    <a:pt x="12915900" y="3594100"/>
                  </a:lnTo>
                  <a:lnTo>
                    <a:pt x="12915900" y="88900"/>
                  </a:lnTo>
                  <a:lnTo>
                    <a:pt x="129159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1125" y="1524000"/>
              <a:ext cx="12744450" cy="3505200"/>
            </a:xfrm>
            <a:custGeom>
              <a:avLst/>
              <a:gdLst/>
              <a:ahLst/>
              <a:cxnLst/>
              <a:rect l="l" t="t" r="r" b="b"/>
              <a:pathLst>
                <a:path w="12744450" h="3505200">
                  <a:moveTo>
                    <a:pt x="12744450" y="3505200"/>
                  </a:moveTo>
                  <a:lnTo>
                    <a:pt x="0" y="3505200"/>
                  </a:lnTo>
                  <a:lnTo>
                    <a:pt x="0" y="0"/>
                  </a:lnTo>
                  <a:lnTo>
                    <a:pt x="12744450" y="0"/>
                  </a:lnTo>
                  <a:lnTo>
                    <a:pt x="12744450" y="35052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0175" y="1543050"/>
              <a:ext cx="12706350" cy="3467100"/>
            </a:xfrm>
            <a:custGeom>
              <a:avLst/>
              <a:gdLst/>
              <a:ahLst/>
              <a:cxnLst/>
              <a:rect l="l" t="t" r="r" b="b"/>
              <a:pathLst>
                <a:path w="12706350" h="3467100">
                  <a:moveTo>
                    <a:pt x="0" y="0"/>
                  </a:moveTo>
                  <a:lnTo>
                    <a:pt x="12706350" y="0"/>
                  </a:lnTo>
                  <a:lnTo>
                    <a:pt x="12706350" y="3467100"/>
                  </a:lnTo>
                  <a:lnTo>
                    <a:pt x="0" y="3467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225" y="1562100"/>
              <a:ext cx="12668250" cy="3429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93244" y="5359400"/>
            <a:ext cx="853186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283845" algn="ctr">
              <a:lnSpc>
                <a:spcPct val="100000"/>
              </a:lnSpc>
              <a:spcBef>
                <a:spcPts val="100"/>
              </a:spcBef>
            </a:pPr>
            <a:r>
              <a:rPr sz="3000" spc="-51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7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AN</a:t>
            </a:r>
            <a:r>
              <a:rPr sz="3000" spc="-18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x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45" dirty="0">
                <a:solidFill>
                  <a:srgbClr val="EDEDED"/>
                </a:solidFill>
                <a:latin typeface="Georgia"/>
                <a:cs typeface="Georgia"/>
              </a:rPr>
              <a:t>e 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Using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sliding-window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technique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transform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series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s-dimensional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495550"/>
            <a:ext cx="4667250" cy="19050"/>
            <a:chOff x="5419725" y="24955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4955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4955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4955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7799" y="1587500"/>
            <a:ext cx="3268979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</a:t>
            </a:r>
            <a:r>
              <a:rPr spc="-90" dirty="0"/>
              <a:t>y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-100" dirty="0"/>
              <a:t>o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330" dirty="0"/>
              <a:t>T</a:t>
            </a:r>
            <a:r>
              <a:rPr spc="-100" dirty="0"/>
              <a:t>o</a:t>
            </a:r>
            <a:r>
              <a:rPr spc="-150" dirty="0"/>
              <a:t>o</a:t>
            </a:r>
            <a:r>
              <a:rPr spc="-145" dirty="0"/>
              <a:t>l</a:t>
            </a:r>
            <a:r>
              <a:rPr spc="6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88865" y="2904395"/>
            <a:ext cx="9540875" cy="2938145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155"/>
              </a:spcBef>
            </a:pPr>
            <a:r>
              <a:rPr sz="6300" spc="-110" dirty="0">
                <a:solidFill>
                  <a:srgbClr val="F9A113"/>
                </a:solidFill>
                <a:latin typeface="Georgia"/>
                <a:cs typeface="Georgia"/>
              </a:rPr>
              <a:t>Keras</a:t>
            </a:r>
            <a:endParaRPr sz="63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2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endParaRPr sz="3000" dirty="0">
              <a:latin typeface="Georgia"/>
              <a:cs typeface="Georgia"/>
            </a:endParaRPr>
          </a:p>
          <a:p>
            <a:pPr marL="12700" marR="5080" algn="ctr">
              <a:lnSpc>
                <a:spcPts val="3679"/>
              </a:lnSpc>
              <a:spcBef>
                <a:spcPts val="15"/>
              </a:spcBef>
            </a:pP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capable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running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on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top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TensorFlow,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CNTK,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or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Theano.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3000" spc="3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3000" spc="-8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lang="en-US" sz="30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3000" spc="-13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/keras.io/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075" y="1457325"/>
            <a:ext cx="11258550" cy="4705350"/>
          </a:xfrm>
          <a:custGeom>
            <a:avLst/>
            <a:gdLst/>
            <a:ahLst/>
            <a:cxnLst/>
            <a:rect l="l" t="t" r="r" b="b"/>
            <a:pathLst>
              <a:path w="11258550" h="4705350">
                <a:moveTo>
                  <a:pt x="11258550" y="4705350"/>
                </a:moveTo>
                <a:lnTo>
                  <a:pt x="0" y="4705350"/>
                </a:lnTo>
                <a:lnTo>
                  <a:pt x="0" y="0"/>
                </a:lnTo>
                <a:lnTo>
                  <a:pt x="11258550" y="0"/>
                </a:lnTo>
                <a:lnTo>
                  <a:pt x="11258550" y="4705350"/>
                </a:lnTo>
                <a:close/>
              </a:path>
            </a:pathLst>
          </a:custGeom>
          <a:solidFill>
            <a:srgbClr val="0412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0955" y="1435100"/>
            <a:ext cx="7922259" cy="46774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1878330">
              <a:lnSpc>
                <a:spcPts val="1650"/>
              </a:lnSpc>
              <a:spcBef>
                <a:spcPts val="430"/>
              </a:spcBef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2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keras.layers</a:t>
            </a:r>
            <a:r>
              <a:rPr sz="1650" spc="-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2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InputLayer,</a:t>
            </a:r>
            <a:r>
              <a:rPr sz="1650" spc="-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Dense,</a:t>
            </a:r>
            <a:r>
              <a:rPr sz="1650" spc="-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LSTM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1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keras.models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1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Sequential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keras.optimizers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SGD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814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Sequential()</a:t>
            </a:r>
            <a:endParaRPr sz="1650">
              <a:latin typeface="Courier New"/>
              <a:cs typeface="Courier New"/>
            </a:endParaRPr>
          </a:p>
          <a:p>
            <a:pPr marR="243840">
              <a:lnSpc>
                <a:spcPts val="1650"/>
              </a:lnSpc>
              <a:spcBef>
                <a:spcPts val="165"/>
              </a:spcBef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model.add(InputLayer(input_shape=(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seasons),</a:t>
            </a:r>
            <a:r>
              <a:rPr sz="1650" spc="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name=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"input"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model.add(</a:t>
            </a:r>
            <a:endParaRPr sz="1650">
              <a:latin typeface="Courier New"/>
              <a:cs typeface="Courier New"/>
            </a:endParaRPr>
          </a:p>
          <a:p>
            <a:pPr marL="1131570" marR="1626870" indent="-629285">
              <a:lnSpc>
                <a:spcPts val="1650"/>
              </a:lnSpc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LSTM(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4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name=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"hidden"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activation=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'sigmoid'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 use_bias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E2CEAB"/>
                </a:solidFill>
                <a:latin typeface="Courier New"/>
                <a:cs typeface="Courier New"/>
              </a:rPr>
              <a:t>True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bias_initializer=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'ones'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485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model.add(</a:t>
            </a:r>
            <a:endParaRPr sz="1650">
              <a:latin typeface="Courier New"/>
              <a:cs typeface="Courier New"/>
            </a:endParaRPr>
          </a:p>
          <a:p>
            <a:pPr marL="1257300" marR="1123950" indent="-755015">
              <a:lnSpc>
                <a:spcPts val="1650"/>
              </a:lnSpc>
              <a:spcBef>
                <a:spcPts val="165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Dense(seasons,</a:t>
            </a:r>
            <a:r>
              <a:rPr sz="165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name=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"output"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activation=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'linear'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use_bias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E2CEAB"/>
                </a:solidFill>
                <a:latin typeface="Courier New"/>
                <a:cs typeface="Courier New"/>
              </a:rPr>
              <a:t>True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bias_initializer=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'ones'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814"/>
              </a:lnSpc>
              <a:spcBef>
                <a:spcPts val="1320"/>
              </a:spcBef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model.compile(loss=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'mean_squared_error'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650">
              <a:latin typeface="Courier New"/>
              <a:cs typeface="Courier New"/>
            </a:endParaRPr>
          </a:p>
          <a:p>
            <a:pPr marL="1760220">
              <a:lnSpc>
                <a:spcPts val="1650"/>
              </a:lnSpc>
              <a:spcBef>
                <a:spcPts val="165"/>
              </a:spcBef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optimizer=SGD(lr=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0.05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decay=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1e-6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momentum=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0.9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),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metrics=[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"mae"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"mse"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485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history =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model.fit(X_train,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y_train,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epochs=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100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batch_size=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650">
              <a:latin typeface="Courier New"/>
              <a:cs typeface="Courier New"/>
            </a:endParaRPr>
          </a:p>
          <a:p>
            <a:pPr marL="2514600">
              <a:lnSpc>
                <a:spcPts val="1814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validation_data=(X_val,</a:t>
            </a:r>
            <a:r>
              <a:rPr sz="1650" spc="-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y_val))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yhat_test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model.predict(X_test[::seasons])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981325"/>
            <a:ext cx="4667250" cy="19050"/>
            <a:chOff x="5419725" y="29813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9813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9813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9813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</a:t>
            </a:r>
            <a:r>
              <a:rPr spc="-35" dirty="0"/>
              <a:t>e</a:t>
            </a:r>
            <a:r>
              <a:rPr spc="-110" dirty="0"/>
              <a:t>m</a:t>
            </a:r>
            <a:r>
              <a:rPr spc="4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49297" y="3768725"/>
            <a:ext cx="1420810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3920" marR="2134870" indent="2540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chemeClr val="bg1">
                    <a:lumMod val="95000"/>
                  </a:schemeClr>
                </a:solidFill>
              </a:rPr>
              <a:t>Build </a:t>
            </a: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</a:rPr>
              <a:t>Seasonal </a:t>
            </a:r>
            <a:r>
              <a:rPr spc="25" dirty="0">
                <a:solidFill>
                  <a:schemeClr val="bg1">
                    <a:lumMod val="95000"/>
                  </a:schemeClr>
                </a:solidFill>
              </a:rPr>
              <a:t>Artifcial 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</a:rPr>
              <a:t>Neural 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</a:rPr>
              <a:t>Network </a:t>
            </a:r>
            <a:r>
              <a:rPr spc="-35" dirty="0">
                <a:solidFill>
                  <a:schemeClr val="bg1">
                    <a:lumMod val="95000"/>
                  </a:schemeClr>
                </a:solidFill>
              </a:rPr>
              <a:t>with </a:t>
            </a:r>
            <a:r>
              <a:rPr spc="-140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spc="-45" dirty="0">
                <a:solidFill>
                  <a:schemeClr val="bg1">
                    <a:lumMod val="95000"/>
                  </a:schemeClr>
                </a:solidFill>
              </a:rPr>
              <a:t>layer </a:t>
            </a:r>
            <a:r>
              <a:rPr spc="-4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0" dirty="0">
                <a:solidFill>
                  <a:schemeClr val="bg1">
                    <a:lumMod val="95000"/>
                  </a:schemeClr>
                </a:solidFill>
              </a:rPr>
              <a:t>predict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35" dirty="0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60" dirty="0">
                <a:solidFill>
                  <a:schemeClr val="bg1">
                    <a:lumMod val="95000"/>
                  </a:schemeClr>
                </a:solidFill>
              </a:rPr>
              <a:t>visits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0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5" dirty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220" dirty="0">
                <a:solidFill>
                  <a:schemeClr val="bg1">
                    <a:lumMod val="95000"/>
                  </a:schemeClr>
                </a:solidFill>
              </a:rPr>
              <a:t>UK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0" dirty="0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spc="-15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50" dirty="0">
                <a:solidFill>
                  <a:schemeClr val="bg1">
                    <a:lumMod val="95000"/>
                  </a:schemeClr>
                </a:solidFill>
              </a:rPr>
              <a:t>overseas</a:t>
            </a:r>
            <a:r>
              <a:rPr spc="-16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spc="-45" dirty="0">
                <a:solidFill>
                  <a:schemeClr val="bg1">
                    <a:lumMod val="95000"/>
                  </a:schemeClr>
                </a:solidFill>
              </a:rPr>
              <a:t>residents</a:t>
            </a:r>
          </a:p>
          <a:p>
            <a:pPr marL="24130">
              <a:lnSpc>
                <a:spcPct val="100000"/>
              </a:lnSpc>
              <a:spcBef>
                <a:spcPts val="1500"/>
              </a:spcBef>
            </a:pPr>
            <a:r>
              <a:rPr spc="1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pc="8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pc="-8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spc="-8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github.com/gakhov/pycon-ua-2018/blob/master/artifcial-neural-networks.ipynb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133" y="2745739"/>
            <a:ext cx="8592820" cy="1564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130"/>
              </a:spcBef>
            </a:pP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145" dirty="0">
                <a:solidFill>
                  <a:srgbClr val="F9A113"/>
                </a:solidFill>
              </a:rPr>
              <a:t>u</a:t>
            </a:r>
            <a:r>
              <a:rPr sz="6300" spc="-120" dirty="0">
                <a:solidFill>
                  <a:srgbClr val="F9A113"/>
                </a:solidFill>
              </a:rPr>
              <a:t>pp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790" dirty="0">
                <a:solidFill>
                  <a:srgbClr val="F9A113"/>
                </a:solidFill>
              </a:rPr>
              <a:t>V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235" dirty="0">
                <a:solidFill>
                  <a:srgbClr val="F9A113"/>
                </a:solidFill>
              </a:rPr>
              <a:t>r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55" dirty="0">
                <a:solidFill>
                  <a:srgbClr val="F9A113"/>
                </a:solidFill>
              </a:rPr>
              <a:t>M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endParaRPr sz="6300"/>
          </a:p>
          <a:p>
            <a:pPr algn="ctr">
              <a:lnSpc>
                <a:spcPts val="4545"/>
              </a:lnSpc>
            </a:pPr>
            <a:r>
              <a:rPr sz="3800" spc="-75" dirty="0">
                <a:solidFill>
                  <a:srgbClr val="F9A113"/>
                </a:solidFill>
              </a:rPr>
              <a:t>w</a:t>
            </a:r>
            <a:r>
              <a:rPr sz="3800" spc="-200" dirty="0">
                <a:solidFill>
                  <a:srgbClr val="F9A113"/>
                </a:solidFill>
              </a:rPr>
              <a:t>i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20" dirty="0">
                <a:solidFill>
                  <a:srgbClr val="F9A113"/>
                </a:solidFill>
              </a:rPr>
              <a:t>h</a:t>
            </a:r>
            <a:r>
              <a:rPr sz="3800" spc="-355" dirty="0">
                <a:solidFill>
                  <a:srgbClr val="F9A113"/>
                </a:solidFill>
              </a:rPr>
              <a:t> </a:t>
            </a:r>
            <a:r>
              <a:rPr sz="3800" spc="-295" dirty="0">
                <a:solidFill>
                  <a:srgbClr val="F9A113"/>
                </a:solidFill>
              </a:rPr>
              <a:t>P</a:t>
            </a:r>
            <a:r>
              <a:rPr sz="3800" spc="-155" dirty="0">
                <a:solidFill>
                  <a:srgbClr val="F9A113"/>
                </a:solidFill>
              </a:rPr>
              <a:t>y</a:t>
            </a:r>
            <a:r>
              <a:rPr sz="3800" spc="-165" dirty="0">
                <a:solidFill>
                  <a:srgbClr val="F9A113"/>
                </a:solidFill>
              </a:rPr>
              <a:t>t</a:t>
            </a:r>
            <a:r>
              <a:rPr sz="3800" spc="-175" dirty="0">
                <a:solidFill>
                  <a:srgbClr val="F9A113"/>
                </a:solidFill>
              </a:rPr>
              <a:t>h</a:t>
            </a:r>
            <a:r>
              <a:rPr sz="3800" spc="-165" dirty="0">
                <a:solidFill>
                  <a:srgbClr val="F9A113"/>
                </a:solidFill>
              </a:rPr>
              <a:t>o</a:t>
            </a:r>
            <a:r>
              <a:rPr sz="3800" spc="20" dirty="0">
                <a:solidFill>
                  <a:srgbClr val="F9A113"/>
                </a:solidFill>
              </a:rPr>
              <a:t>n</a:t>
            </a:r>
            <a:endParaRPr sz="3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333" y="673100"/>
            <a:ext cx="12244070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9230">
              <a:lnSpc>
                <a:spcPts val="5565"/>
              </a:lnSpc>
              <a:spcBef>
                <a:spcPts val="100"/>
              </a:spcBef>
            </a:pPr>
            <a:r>
              <a:rPr spc="-195" dirty="0"/>
              <a:t>A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35" dirty="0"/>
              <a:t>e</a:t>
            </a:r>
            <a:r>
              <a:rPr spc="5" dirty="0"/>
              <a:t>c</a:t>
            </a:r>
            <a:r>
              <a:rPr spc="-114" dirty="0"/>
              <a:t>hn</a:t>
            </a:r>
            <a:r>
              <a:rPr spc="-140" dirty="0"/>
              <a:t>i</a:t>
            </a:r>
            <a:r>
              <a:rPr spc="-125" dirty="0"/>
              <a:t>q</a:t>
            </a:r>
            <a:r>
              <a:rPr spc="-114" dirty="0"/>
              <a:t>u</a:t>
            </a:r>
            <a:r>
              <a:rPr spc="105" dirty="0"/>
              <a:t>e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-170" dirty="0"/>
              <a:t>a</a:t>
            </a:r>
            <a:r>
              <a:rPr spc="40" dirty="0"/>
              <a:t>t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70" dirty="0"/>
              <a:t>a</a:t>
            </a:r>
            <a:r>
              <a:rPr spc="-95" dirty="0"/>
              <a:t>p</a:t>
            </a:r>
            <a:r>
              <a:rPr spc="65" dirty="0"/>
              <a:t>s</a:t>
            </a:r>
            <a:r>
              <a:rPr spc="-245" dirty="0"/>
              <a:t> </a:t>
            </a:r>
            <a:r>
              <a:rPr spc="-110" dirty="0"/>
              <a:t>d</a:t>
            </a:r>
            <a:r>
              <a:rPr spc="-170" dirty="0"/>
              <a:t>a</a:t>
            </a:r>
            <a:r>
              <a:rPr spc="-100" dirty="0"/>
              <a:t>t</a:t>
            </a:r>
            <a:r>
              <a:rPr spc="-30" dirty="0"/>
              <a:t>a</a:t>
            </a:r>
          </a:p>
          <a:p>
            <a:pPr marL="12700" marR="5080" indent="1405890">
              <a:lnSpc>
                <a:spcPts val="5550"/>
              </a:lnSpc>
              <a:spcBef>
                <a:spcPts val="114"/>
              </a:spcBef>
            </a:pPr>
            <a:r>
              <a:rPr spc="-80" dirty="0"/>
              <a:t>into </a:t>
            </a:r>
            <a:r>
              <a:rPr spc="-30" dirty="0"/>
              <a:t>a </a:t>
            </a:r>
            <a:r>
              <a:rPr spc="-75" dirty="0"/>
              <a:t>high-dimensional </a:t>
            </a:r>
            <a:r>
              <a:rPr spc="-85" dirty="0"/>
              <a:t>feature </a:t>
            </a:r>
            <a:r>
              <a:rPr spc="-45" dirty="0"/>
              <a:t>space </a:t>
            </a:r>
            <a:r>
              <a:rPr spc="-40" dirty="0"/>
              <a:t> </a:t>
            </a:r>
            <a:r>
              <a:rPr spc="-45" dirty="0"/>
              <a:t>where</a:t>
            </a:r>
            <a:r>
              <a:rPr spc="-245" dirty="0"/>
              <a:t> </a:t>
            </a:r>
            <a:r>
              <a:rPr spc="-50" dirty="0"/>
              <a:t>it</a:t>
            </a:r>
            <a:r>
              <a:rPr spc="-245" dirty="0"/>
              <a:t> </a:t>
            </a:r>
            <a:r>
              <a:rPr spc="-45" dirty="0"/>
              <a:t>can</a:t>
            </a:r>
            <a:r>
              <a:rPr spc="-245" dirty="0"/>
              <a:t> </a:t>
            </a:r>
            <a:r>
              <a:rPr spc="-15" dirty="0"/>
              <a:t>be</a:t>
            </a:r>
            <a:r>
              <a:rPr spc="-240" dirty="0"/>
              <a:t> </a:t>
            </a:r>
            <a:r>
              <a:rPr spc="-95" dirty="0"/>
              <a:t>linearly</a:t>
            </a:r>
            <a:r>
              <a:rPr spc="-245" dirty="0"/>
              <a:t> </a:t>
            </a:r>
            <a:r>
              <a:rPr spc="-90" dirty="0"/>
              <a:t>separable</a:t>
            </a:r>
            <a:r>
              <a:rPr spc="-245" dirty="0"/>
              <a:t> </a:t>
            </a:r>
            <a:r>
              <a:rPr spc="-60" dirty="0"/>
              <a:t>in</a:t>
            </a:r>
            <a:r>
              <a:rPr spc="-240" dirty="0"/>
              <a:t> </a:t>
            </a:r>
            <a:r>
              <a:rPr spc="-40" dirty="0"/>
              <a:t>the</a:t>
            </a:r>
            <a:r>
              <a:rPr spc="-245" dirty="0"/>
              <a:t> </a:t>
            </a:r>
            <a:r>
              <a:rPr spc="-50" dirty="0"/>
              <a:t>best</a:t>
            </a:r>
            <a:r>
              <a:rPr spc="-245" dirty="0"/>
              <a:t> </a:t>
            </a:r>
            <a:r>
              <a:rPr spc="-150" dirty="0"/>
              <a:t>way.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32300" y="3048000"/>
            <a:ext cx="6654800" cy="2971800"/>
            <a:chOff x="4432300" y="3048000"/>
            <a:chExt cx="6654800" cy="2971800"/>
          </a:xfrm>
        </p:grpSpPr>
        <p:sp>
          <p:nvSpPr>
            <p:cNvPr id="4" name="object 4"/>
            <p:cNvSpPr/>
            <p:nvPr/>
          </p:nvSpPr>
          <p:spPr>
            <a:xfrm>
              <a:off x="4432300" y="3047999"/>
              <a:ext cx="6654800" cy="2971800"/>
            </a:xfrm>
            <a:custGeom>
              <a:avLst/>
              <a:gdLst/>
              <a:ahLst/>
              <a:cxnLst/>
              <a:rect l="l" t="t" r="r" b="b"/>
              <a:pathLst>
                <a:path w="6654800" h="2971800">
                  <a:moveTo>
                    <a:pt x="665480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0" y="2885452"/>
                  </a:lnTo>
                  <a:lnTo>
                    <a:pt x="0" y="2971800"/>
                  </a:lnTo>
                  <a:lnTo>
                    <a:pt x="6654800" y="2971800"/>
                  </a:lnTo>
                  <a:lnTo>
                    <a:pt x="6654800" y="2886075"/>
                  </a:lnTo>
                  <a:lnTo>
                    <a:pt x="6654800" y="2885452"/>
                  </a:lnTo>
                  <a:lnTo>
                    <a:pt x="6654800" y="85725"/>
                  </a:lnTo>
                  <a:lnTo>
                    <a:pt x="6569075" y="85725"/>
                  </a:lnTo>
                  <a:lnTo>
                    <a:pt x="6569075" y="2885452"/>
                  </a:lnTo>
                  <a:lnTo>
                    <a:pt x="82550" y="2885452"/>
                  </a:lnTo>
                  <a:lnTo>
                    <a:pt x="82550" y="85090"/>
                  </a:lnTo>
                  <a:lnTo>
                    <a:pt x="6654800" y="85090"/>
                  </a:lnTo>
                  <a:lnTo>
                    <a:pt x="66548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4850" y="3133725"/>
              <a:ext cx="6486525" cy="2800350"/>
            </a:xfrm>
            <a:custGeom>
              <a:avLst/>
              <a:gdLst/>
              <a:ahLst/>
              <a:cxnLst/>
              <a:rect l="l" t="t" r="r" b="b"/>
              <a:pathLst>
                <a:path w="6486525" h="2800350">
                  <a:moveTo>
                    <a:pt x="6486525" y="2800350"/>
                  </a:moveTo>
                  <a:lnTo>
                    <a:pt x="0" y="2800350"/>
                  </a:lnTo>
                  <a:lnTo>
                    <a:pt x="0" y="0"/>
                  </a:lnTo>
                  <a:lnTo>
                    <a:pt x="6486525" y="0"/>
                  </a:lnTo>
                  <a:lnTo>
                    <a:pt x="6486525" y="280035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3900" y="3152775"/>
              <a:ext cx="6448425" cy="2762250"/>
            </a:xfrm>
            <a:custGeom>
              <a:avLst/>
              <a:gdLst/>
              <a:ahLst/>
              <a:cxnLst/>
              <a:rect l="l" t="t" r="r" b="b"/>
              <a:pathLst>
                <a:path w="6448425" h="2762250">
                  <a:moveTo>
                    <a:pt x="0" y="0"/>
                  </a:moveTo>
                  <a:lnTo>
                    <a:pt x="6448425" y="0"/>
                  </a:lnTo>
                  <a:lnTo>
                    <a:pt x="6448425" y="2762250"/>
                  </a:lnTo>
                  <a:lnTo>
                    <a:pt x="0" y="27622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950" y="3171825"/>
              <a:ext cx="6410325" cy="27241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84984" y="6264275"/>
            <a:ext cx="7348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Support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vectors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are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10" dirty="0">
                <a:solidFill>
                  <a:srgbClr val="EDEDED"/>
                </a:solidFill>
                <a:latin typeface="Georgia"/>
                <a:cs typeface="Georgia"/>
              </a:rPr>
              <a:t>"critical"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fully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specify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decision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function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857" y="2069464"/>
            <a:ext cx="1216723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11180" algn="l"/>
              </a:tabLst>
            </a:pP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145" dirty="0">
                <a:solidFill>
                  <a:srgbClr val="F9A113"/>
                </a:solidFill>
              </a:rPr>
              <a:t>u</a:t>
            </a:r>
            <a:r>
              <a:rPr sz="6300" spc="-120" dirty="0">
                <a:solidFill>
                  <a:srgbClr val="F9A113"/>
                </a:solidFill>
              </a:rPr>
              <a:t>pp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65" dirty="0">
                <a:solidFill>
                  <a:srgbClr val="F9A113"/>
                </a:solidFill>
              </a:rPr>
              <a:t>t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790" dirty="0">
                <a:solidFill>
                  <a:srgbClr val="F9A113"/>
                </a:solidFill>
              </a:rPr>
              <a:t>V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235" dirty="0">
                <a:solidFill>
                  <a:srgbClr val="F9A113"/>
                </a:solidFill>
              </a:rPr>
              <a:t>r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55" dirty="0">
                <a:solidFill>
                  <a:srgbClr val="F9A113"/>
                </a:solidFill>
              </a:rPr>
              <a:t>M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51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65" dirty="0">
                <a:solidFill>
                  <a:srgbClr val="F9A113"/>
                </a:solidFill>
              </a:rPr>
              <a:t>g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dirty="0">
                <a:solidFill>
                  <a:srgbClr val="F9A113"/>
                </a:solidFill>
              </a:rPr>
              <a:t>	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55" dirty="0">
                <a:solidFill>
                  <a:srgbClr val="F9A113"/>
                </a:solidFill>
              </a:rPr>
              <a:t>n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2863403" y="3216275"/>
            <a:ext cx="979805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565"/>
              </a:lnSpc>
              <a:spcBef>
                <a:spcPts val="100"/>
              </a:spcBef>
              <a:tabLst>
                <a:tab pos="5994400" algn="l"/>
              </a:tabLst>
            </a:pPr>
            <a:r>
              <a:rPr sz="465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Performs</a:t>
            </a:r>
            <a:r>
              <a:rPr sz="4650" spc="-2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3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4650" spc="-2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linear</a:t>
            </a:r>
            <a:r>
              <a:rPr sz="4650" spc="-229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regre</a:t>
            </a:r>
            <a:r>
              <a:rPr lang="en-US" sz="4650" spc="-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sion</a:t>
            </a:r>
            <a:endParaRPr sz="465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algn="ctr">
              <a:lnSpc>
                <a:spcPts val="5565"/>
              </a:lnSpc>
            </a:pP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465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5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g</a:t>
            </a:r>
            <a:r>
              <a:rPr sz="4650" spc="-1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4650" spc="4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465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d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m</a:t>
            </a:r>
            <a:r>
              <a:rPr sz="465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4650" spc="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1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</a:t>
            </a:r>
            <a:r>
              <a:rPr sz="465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1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</a:t>
            </a:r>
            <a:r>
              <a:rPr sz="465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</a:t>
            </a:r>
            <a:r>
              <a:rPr sz="4650" spc="-1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4650" spc="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</a:t>
            </a:r>
            <a:r>
              <a:rPr sz="465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endParaRPr sz="465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7152005" algn="l"/>
              </a:tabLst>
            </a:pPr>
            <a:r>
              <a:rPr sz="4650" spc="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w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4650" spc="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h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3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p</a:t>
            </a:r>
            <a:r>
              <a:rPr sz="465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</a:t>
            </a:r>
            <a:r>
              <a:rPr sz="465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2500" i="1" spc="142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ε</a:t>
            </a:r>
            <a:r>
              <a:rPr sz="4650" spc="4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-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4650" spc="-3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22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</a:t>
            </a:r>
            <a:r>
              <a:rPr sz="4650" spc="10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19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l</a:t>
            </a:r>
            <a:r>
              <a:rPr sz="4650" spc="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lang="en-US" sz="4650" spc="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6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</a:t>
            </a:r>
            <a:r>
              <a:rPr sz="4650" spc="-24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4650" spc="-11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f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un</a:t>
            </a:r>
            <a:r>
              <a:rPr sz="4650" spc="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o</a:t>
            </a:r>
            <a:r>
              <a:rPr sz="4650" spc="-114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n</a:t>
            </a:r>
            <a:r>
              <a:rPr sz="465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.</a:t>
            </a:r>
            <a:endParaRPr sz="465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1152525"/>
            <a:ext cx="4667250" cy="19050"/>
            <a:chOff x="5419725" y="11525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11525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11525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11525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5386" y="244475"/>
            <a:ext cx="71139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M</a:t>
            </a:r>
            <a:r>
              <a:rPr spc="-170" dirty="0"/>
              <a:t>a</a:t>
            </a:r>
            <a:r>
              <a:rPr spc="-140" dirty="0"/>
              <a:t>i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240" dirty="0"/>
              <a:t>S</a:t>
            </a:r>
            <a:r>
              <a:rPr spc="-310" dirty="0"/>
              <a:t>V</a:t>
            </a:r>
            <a:r>
              <a:rPr spc="-265" dirty="0"/>
              <a:t>M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35" dirty="0"/>
              <a:t>e</a:t>
            </a:r>
            <a:r>
              <a:rPr spc="-100" dirty="0"/>
              <a:t>t</a:t>
            </a:r>
            <a:r>
              <a:rPr spc="-229" dirty="0"/>
              <a:t>a</a:t>
            </a:r>
            <a:r>
              <a:rPr spc="440" dirty="0"/>
              <a:t>-</a:t>
            </a:r>
            <a:r>
              <a:rPr spc="-95" dirty="0"/>
              <a:t>p</a:t>
            </a:r>
            <a:r>
              <a:rPr spc="-170" dirty="0"/>
              <a:t>a</a:t>
            </a:r>
            <a:r>
              <a:rPr spc="20" dirty="0"/>
              <a:t>r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35" dirty="0"/>
              <a:t>e</a:t>
            </a:r>
            <a:r>
              <a:rPr spc="-100" dirty="0"/>
              <a:t>t</a:t>
            </a:r>
            <a:r>
              <a:rPr spc="-35" dirty="0"/>
              <a:t>e</a:t>
            </a:r>
            <a:r>
              <a:rPr spc="20" dirty="0"/>
              <a:t>r</a:t>
            </a:r>
            <a:r>
              <a:rPr spc="6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9032" y="1004284"/>
            <a:ext cx="11640185" cy="6264910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3190"/>
              </a:spcBef>
            </a:pPr>
            <a:r>
              <a:rPr sz="2500" i="1" spc="1420" dirty="0">
                <a:solidFill>
                  <a:srgbClr val="EDEDED"/>
                </a:solidFill>
                <a:latin typeface="Arial"/>
                <a:cs typeface="Arial"/>
              </a:rPr>
              <a:t>ε</a:t>
            </a:r>
            <a:r>
              <a:rPr sz="4650" spc="44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13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9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1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4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4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5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endParaRPr sz="46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Controls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width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3000" spc="-15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600" i="1" spc="35" dirty="0">
                <a:solidFill>
                  <a:srgbClr val="EDEDED"/>
                </a:solidFill>
                <a:latin typeface="Arial"/>
                <a:cs typeface="Arial"/>
              </a:rPr>
              <a:t>ε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-insensitive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zone,</a:t>
            </a:r>
            <a:r>
              <a:rPr sz="3000" spc="-15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used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405" dirty="0">
                <a:solidFill>
                  <a:srgbClr val="EDEDED"/>
                </a:solidFill>
                <a:latin typeface="Georgia"/>
                <a:cs typeface="Georgia"/>
              </a:rPr>
              <a:t>ft</a:t>
            </a:r>
            <a:r>
              <a:rPr sz="3000" spc="-15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training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data.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Bigger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950" i="1" spc="35" dirty="0">
                <a:solidFill>
                  <a:srgbClr val="EDEDED"/>
                </a:solidFill>
                <a:latin typeface="Arial"/>
                <a:cs typeface="Arial"/>
              </a:rPr>
              <a:t>ε</a:t>
            </a:r>
            <a:r>
              <a:rPr sz="1800" spc="35" dirty="0">
                <a:solidFill>
                  <a:srgbClr val="EDEDED"/>
                </a:solidFill>
                <a:latin typeface="Georgia"/>
                <a:cs typeface="Georgia"/>
              </a:rPr>
              <a:t>-values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result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more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'flat'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estimates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(fewer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support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vectors).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Georgia"/>
              <a:cs typeface="Georgia"/>
            </a:endParaRPr>
          </a:p>
          <a:p>
            <a:pPr marR="22860" algn="ctr">
              <a:lnSpc>
                <a:spcPct val="100000"/>
              </a:lnSpc>
              <a:spcBef>
                <a:spcPts val="5"/>
              </a:spcBef>
            </a:pPr>
            <a:r>
              <a:rPr sz="4650" spc="-31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4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5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1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900" i="1" spc="420" dirty="0">
                <a:solidFill>
                  <a:srgbClr val="EDEDED"/>
                </a:solidFill>
                <a:latin typeface="Times New Roman"/>
                <a:cs typeface="Times New Roman"/>
              </a:rPr>
              <a:t>C</a:t>
            </a: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45"/>
              </a:spcBef>
            </a:pP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Controls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amount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up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which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deviations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larger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that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600" i="1" spc="880" dirty="0">
                <a:solidFill>
                  <a:srgbClr val="EDEDED"/>
                </a:solidFill>
                <a:latin typeface="Arial"/>
                <a:cs typeface="Arial"/>
              </a:rPr>
              <a:t>ε</a:t>
            </a:r>
            <a:r>
              <a:rPr sz="1600" i="1" spc="204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is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tolerated.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Prevents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45" dirty="0">
                <a:solidFill>
                  <a:srgbClr val="EDEDED"/>
                </a:solidFill>
                <a:latin typeface="Georgia"/>
                <a:cs typeface="Georgia"/>
              </a:rPr>
              <a:t>overf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t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ing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in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trade-off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with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model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complexity.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Georgia"/>
              <a:cs typeface="Georgia"/>
            </a:endParaRPr>
          </a:p>
          <a:p>
            <a:pPr marL="5715" algn="ctr">
              <a:lnSpc>
                <a:spcPct val="100000"/>
              </a:lnSpc>
            </a:pPr>
            <a:r>
              <a:rPr sz="4650" spc="-32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2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9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endParaRPr sz="46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3000" spc="-245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280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Most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popular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are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linear,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polynomial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Gaussian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EDEDED"/>
                </a:solidFill>
                <a:latin typeface="Georgia"/>
                <a:cs typeface="Georgia"/>
              </a:rPr>
              <a:t>Radial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Basis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Function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(RBF)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kernels.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206" y="615950"/>
            <a:ext cx="532828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H</a:t>
            </a:r>
            <a:r>
              <a:rPr spc="-135" dirty="0"/>
              <a:t>o</a:t>
            </a:r>
            <a:r>
              <a:rPr spc="150" dirty="0"/>
              <a:t>w</a:t>
            </a:r>
            <a:r>
              <a:rPr spc="-245" dirty="0"/>
              <a:t> </a:t>
            </a:r>
            <a:r>
              <a:rPr spc="-100" dirty="0"/>
              <a:t>t</a:t>
            </a:r>
            <a:r>
              <a:rPr spc="40" dirty="0"/>
              <a:t>o</a:t>
            </a:r>
            <a:r>
              <a:rPr spc="-245" dirty="0"/>
              <a:t> </a:t>
            </a:r>
            <a:r>
              <a:rPr spc="-130" dirty="0"/>
              <a:t>b</a:t>
            </a:r>
            <a:r>
              <a:rPr spc="-114" dirty="0"/>
              <a:t>u</a:t>
            </a:r>
            <a:r>
              <a:rPr spc="-140" dirty="0"/>
              <a:t>i</a:t>
            </a:r>
            <a:r>
              <a:rPr spc="-195" dirty="0"/>
              <a:t>l</a:t>
            </a:r>
            <a:r>
              <a:rPr spc="30" dirty="0"/>
              <a:t>d</a:t>
            </a:r>
            <a:r>
              <a:rPr spc="-245" dirty="0"/>
              <a:t>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-110" dirty="0"/>
              <a:t>m</a:t>
            </a:r>
            <a:r>
              <a:rPr spc="-100" dirty="0"/>
              <a:t>o</a:t>
            </a:r>
            <a:r>
              <a:rPr spc="-110" dirty="0"/>
              <a:t>d</a:t>
            </a:r>
            <a:r>
              <a:rPr spc="-35" dirty="0"/>
              <a:t>e</a:t>
            </a:r>
            <a:r>
              <a:rPr spc="-5" dirty="0"/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400" y="1574800"/>
            <a:ext cx="12915900" cy="3403600"/>
            <a:chOff x="1295400" y="1574800"/>
            <a:chExt cx="12915900" cy="3403600"/>
          </a:xfrm>
        </p:grpSpPr>
        <p:sp>
          <p:nvSpPr>
            <p:cNvPr id="4" name="object 4"/>
            <p:cNvSpPr/>
            <p:nvPr/>
          </p:nvSpPr>
          <p:spPr>
            <a:xfrm>
              <a:off x="1295400" y="1574799"/>
              <a:ext cx="12915900" cy="3403600"/>
            </a:xfrm>
            <a:custGeom>
              <a:avLst/>
              <a:gdLst/>
              <a:ahLst/>
              <a:cxnLst/>
              <a:rect l="l" t="t" r="r" b="b"/>
              <a:pathLst>
                <a:path w="12915900" h="3403600">
                  <a:moveTo>
                    <a:pt x="129159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0" y="3310902"/>
                  </a:lnTo>
                  <a:lnTo>
                    <a:pt x="0" y="3403600"/>
                  </a:lnTo>
                  <a:lnTo>
                    <a:pt x="12915900" y="3403600"/>
                  </a:lnTo>
                  <a:lnTo>
                    <a:pt x="12915900" y="3311525"/>
                  </a:lnTo>
                  <a:lnTo>
                    <a:pt x="12915900" y="3310902"/>
                  </a:lnTo>
                  <a:lnTo>
                    <a:pt x="12915900" y="92075"/>
                  </a:lnTo>
                  <a:lnTo>
                    <a:pt x="12830175" y="92075"/>
                  </a:lnTo>
                  <a:lnTo>
                    <a:pt x="12830175" y="3310902"/>
                  </a:lnTo>
                  <a:lnTo>
                    <a:pt x="85725" y="3310902"/>
                  </a:lnTo>
                  <a:lnTo>
                    <a:pt x="85725" y="91440"/>
                  </a:lnTo>
                  <a:lnTo>
                    <a:pt x="12915900" y="91440"/>
                  </a:lnTo>
                  <a:lnTo>
                    <a:pt x="129159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1125" y="1666875"/>
              <a:ext cx="12744450" cy="3219450"/>
            </a:xfrm>
            <a:custGeom>
              <a:avLst/>
              <a:gdLst/>
              <a:ahLst/>
              <a:cxnLst/>
              <a:rect l="l" t="t" r="r" b="b"/>
              <a:pathLst>
                <a:path w="12744450" h="3219450">
                  <a:moveTo>
                    <a:pt x="12744450" y="3219450"/>
                  </a:moveTo>
                  <a:lnTo>
                    <a:pt x="0" y="3219450"/>
                  </a:lnTo>
                  <a:lnTo>
                    <a:pt x="0" y="0"/>
                  </a:lnTo>
                  <a:lnTo>
                    <a:pt x="12744450" y="0"/>
                  </a:lnTo>
                  <a:lnTo>
                    <a:pt x="12744450" y="321945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0175" y="1685925"/>
              <a:ext cx="12706350" cy="3181350"/>
            </a:xfrm>
            <a:custGeom>
              <a:avLst/>
              <a:gdLst/>
              <a:ahLst/>
              <a:cxnLst/>
              <a:rect l="l" t="t" r="r" b="b"/>
              <a:pathLst>
                <a:path w="12706350" h="3181350">
                  <a:moveTo>
                    <a:pt x="0" y="0"/>
                  </a:moveTo>
                  <a:lnTo>
                    <a:pt x="12706350" y="0"/>
                  </a:lnTo>
                  <a:lnTo>
                    <a:pt x="12706350" y="3181350"/>
                  </a:lnTo>
                  <a:lnTo>
                    <a:pt x="0" y="31813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225" y="1704975"/>
              <a:ext cx="12668250" cy="31432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0248" y="5216525"/>
            <a:ext cx="883793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solidFill>
                  <a:srgbClr val="EDEDED"/>
                </a:solidFill>
                <a:latin typeface="Georgia"/>
                <a:cs typeface="Georgia"/>
              </a:rPr>
              <a:t>We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want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train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75" dirty="0">
                <a:solidFill>
                  <a:srgbClr val="EDEDED"/>
                </a:solidFill>
                <a:latin typeface="Georgia"/>
                <a:cs typeface="Georgia"/>
              </a:rPr>
              <a:t>SVM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Regressor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learn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value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at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Using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sliding-window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technique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transform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time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series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number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s-dimensional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25" y="3221989"/>
            <a:ext cx="937831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165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m</a:t>
            </a:r>
            <a:r>
              <a:rPr sz="6300" spc="155" dirty="0">
                <a:solidFill>
                  <a:srgbClr val="F9A113"/>
                </a:solidFill>
              </a:rPr>
              <a:t>e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315" dirty="0">
                <a:solidFill>
                  <a:srgbClr val="F9A113"/>
                </a:solidFill>
              </a:rPr>
              <a:t>S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40" dirty="0">
                <a:solidFill>
                  <a:srgbClr val="F9A113"/>
                </a:solidFill>
              </a:rPr>
              <a:t>r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340" dirty="0">
                <a:solidFill>
                  <a:srgbClr val="F9A113"/>
                </a:solidFill>
              </a:rPr>
              <a:t>D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20" dirty="0">
                <a:solidFill>
                  <a:srgbClr val="F9A113"/>
                </a:solidFill>
              </a:rPr>
              <a:t>c</a:t>
            </a:r>
            <a:r>
              <a:rPr sz="6300" spc="-125" dirty="0">
                <a:solidFill>
                  <a:srgbClr val="F9A113"/>
                </a:solidFill>
              </a:rPr>
              <a:t>om</a:t>
            </a:r>
            <a:r>
              <a:rPr sz="6300" spc="-120" dirty="0">
                <a:solidFill>
                  <a:srgbClr val="F9A113"/>
                </a:solidFill>
              </a:rPr>
              <a:t>p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90" dirty="0">
                <a:solidFill>
                  <a:srgbClr val="F9A113"/>
                </a:solidFill>
              </a:rPr>
              <a:t>s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55" dirty="0">
                <a:solidFill>
                  <a:srgbClr val="F9A113"/>
                </a:solidFill>
              </a:rPr>
              <a:t>n</a:t>
            </a:r>
            <a:endParaRPr sz="63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495550"/>
            <a:ext cx="4667250" cy="19050"/>
            <a:chOff x="5419725" y="2495550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495550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495549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4955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7799" y="1587500"/>
            <a:ext cx="3268979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</a:t>
            </a:r>
            <a:r>
              <a:rPr spc="-90" dirty="0"/>
              <a:t>y</a:t>
            </a:r>
            <a:r>
              <a:rPr spc="-100" dirty="0"/>
              <a:t>t</a:t>
            </a:r>
            <a:r>
              <a:rPr spc="-114" dirty="0"/>
              <a:t>h</a:t>
            </a:r>
            <a:r>
              <a:rPr spc="-100" dirty="0"/>
              <a:t>o</a:t>
            </a:r>
            <a:r>
              <a:rPr spc="25" dirty="0"/>
              <a:t>n</a:t>
            </a:r>
            <a:r>
              <a:rPr spc="-245" dirty="0"/>
              <a:t> </a:t>
            </a:r>
            <a:r>
              <a:rPr spc="-330" dirty="0"/>
              <a:t>T</a:t>
            </a:r>
            <a:r>
              <a:rPr spc="-100" dirty="0"/>
              <a:t>o</a:t>
            </a:r>
            <a:r>
              <a:rPr spc="-150" dirty="0"/>
              <a:t>o</a:t>
            </a:r>
            <a:r>
              <a:rPr spc="-145" dirty="0"/>
              <a:t>l</a:t>
            </a:r>
            <a:r>
              <a:rPr spc="6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93889" y="2904395"/>
            <a:ext cx="7730490" cy="2938145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155"/>
              </a:spcBef>
            </a:pPr>
            <a:r>
              <a:rPr sz="6300" spc="-60" dirty="0">
                <a:solidFill>
                  <a:srgbClr val="F9A113"/>
                </a:solidFill>
                <a:latin typeface="Georgia"/>
                <a:cs typeface="Georgia"/>
              </a:rPr>
              <a:t>Scikit-learn</a:t>
            </a:r>
            <a:endParaRPr sz="6300" dirty="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144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simple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and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efficient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tool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for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machine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learning,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55" dirty="0">
                <a:solidFill>
                  <a:srgbClr val="EDEDED"/>
                </a:solidFill>
                <a:latin typeface="Georgia"/>
                <a:cs typeface="Georgia"/>
              </a:rPr>
              <a:t>.</a:t>
            </a:r>
            <a:endParaRPr sz="3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3000" spc="1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30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tp:</a:t>
            </a:r>
            <a:r>
              <a:rPr sz="3000" spc="-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spc="-6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scikit-learn.org/</a:t>
            </a:r>
            <a:endParaRPr sz="30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075" y="1352550"/>
            <a:ext cx="11258550" cy="4914900"/>
          </a:xfrm>
          <a:custGeom>
            <a:avLst/>
            <a:gdLst/>
            <a:ahLst/>
            <a:cxnLst/>
            <a:rect l="l" t="t" r="r" b="b"/>
            <a:pathLst>
              <a:path w="11258550" h="4914900">
                <a:moveTo>
                  <a:pt x="11258550" y="4914900"/>
                </a:moveTo>
                <a:lnTo>
                  <a:pt x="0" y="4914900"/>
                </a:lnTo>
                <a:lnTo>
                  <a:pt x="0" y="0"/>
                </a:lnTo>
                <a:lnTo>
                  <a:pt x="11258550" y="0"/>
                </a:lnTo>
                <a:lnTo>
                  <a:pt x="11258550" y="4914900"/>
                </a:lnTo>
                <a:close/>
              </a:path>
            </a:pathLst>
          </a:custGeom>
          <a:solidFill>
            <a:srgbClr val="0412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8255" y="1330325"/>
            <a:ext cx="7821930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14"/>
              </a:lnSpc>
              <a:spcBef>
                <a:spcPts val="100"/>
              </a:spcBef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sklearn</a:t>
            </a:r>
            <a:r>
              <a:rPr sz="165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svm</a:t>
            </a:r>
            <a:endParaRPr sz="1650">
              <a:latin typeface="Courier New"/>
              <a:cs typeface="Courier New"/>
            </a:endParaRPr>
          </a:p>
          <a:p>
            <a:pPr marL="12700" marR="1765300">
              <a:lnSpc>
                <a:spcPts val="1650"/>
              </a:lnSpc>
              <a:spcBef>
                <a:spcPts val="165"/>
              </a:spcBef>
            </a:pP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4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sklearn.model_selection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GridSearchCV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from</a:t>
            </a:r>
            <a:r>
              <a:rPr sz="1650" spc="-40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sklearn.model_selection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E2CEAB"/>
                </a:solidFill>
                <a:latin typeface="Courier New"/>
                <a:cs typeface="Courier New"/>
              </a:rPr>
              <a:t>import</a:t>
            </a:r>
            <a:r>
              <a:rPr sz="1650" spc="-35" dirty="0">
                <a:solidFill>
                  <a:srgbClr val="E2CEAB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ShuffleSplit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C_range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np.logspace(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-2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10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5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650">
              <a:latin typeface="Courier New"/>
              <a:cs typeface="Courier New"/>
            </a:endParaRPr>
          </a:p>
          <a:p>
            <a:pPr marL="12700" marR="3400425">
              <a:lnSpc>
                <a:spcPts val="1650"/>
              </a:lnSpc>
              <a:spcBef>
                <a:spcPts val="165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gamma_range =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np.logspace(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-9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3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5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650" spc="-9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param_grid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514984" marR="4657090">
              <a:lnSpc>
                <a:spcPts val="1650"/>
              </a:lnSpc>
            </a:pP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"gamma"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650" spc="-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gamma_range,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"C"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650" spc="-1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C_range,</a:t>
            </a:r>
            <a:endParaRPr sz="1650">
              <a:latin typeface="Courier New"/>
              <a:cs typeface="Courier New"/>
            </a:endParaRPr>
          </a:p>
          <a:p>
            <a:pPr marL="514984">
              <a:lnSpc>
                <a:spcPts val="1485"/>
              </a:lnSpc>
            </a:pP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"epsilon"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650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8BD0D2"/>
                </a:solidFill>
                <a:latin typeface="Courier New"/>
                <a:cs typeface="Courier New"/>
              </a:rPr>
              <a:t>0.1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6670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cv</a:t>
            </a:r>
            <a:r>
              <a:rPr sz="1650" spc="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ShuffleSplit(n_splits=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3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test_size=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0.25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random_state=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73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grid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 GridSearchCV(</a:t>
            </a:r>
            <a:endParaRPr sz="1650">
              <a:latin typeface="Courier New"/>
              <a:cs typeface="Courier New"/>
            </a:endParaRPr>
          </a:p>
          <a:p>
            <a:pPr marL="515620" marR="2771140">
              <a:lnSpc>
                <a:spcPts val="1650"/>
              </a:lnSpc>
            </a:pP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svm.SVR(kernel=</a:t>
            </a:r>
            <a:r>
              <a:rPr sz="1650" spc="-5" dirty="0">
                <a:solidFill>
                  <a:srgbClr val="CC9292"/>
                </a:solidFill>
                <a:latin typeface="Courier New"/>
                <a:cs typeface="Courier New"/>
              </a:rPr>
              <a:t>"rbf"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650" spc="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max_iter=</a:t>
            </a:r>
            <a:r>
              <a:rPr sz="1650" spc="-5" dirty="0">
                <a:solidFill>
                  <a:srgbClr val="8BD0D2"/>
                </a:solidFill>
                <a:latin typeface="Courier New"/>
                <a:cs typeface="Courier New"/>
              </a:rPr>
              <a:t>100</a:t>
            </a:r>
            <a:r>
              <a:rPr sz="1650" spc="-5" dirty="0">
                <a:solidFill>
                  <a:srgbClr val="DCDCDC"/>
                </a:solidFill>
                <a:latin typeface="Courier New"/>
                <a:cs typeface="Courier New"/>
              </a:rPr>
              <a:t>), </a:t>
            </a:r>
            <a:r>
              <a:rPr sz="1650" spc="-97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param_grid=param_grid,</a:t>
            </a:r>
            <a:endParaRPr sz="1650">
              <a:latin typeface="Courier New"/>
              <a:cs typeface="Courier New"/>
            </a:endParaRPr>
          </a:p>
          <a:p>
            <a:pPr marL="515620"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cv=cv)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4279900">
              <a:lnSpc>
                <a:spcPts val="1650"/>
              </a:lnSpc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grid.fit(X_train, y_train) </a:t>
            </a:r>
            <a:r>
              <a:rPr sz="165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grid.best_estimator_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yhat_test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65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DCDCDC"/>
                </a:solidFill>
                <a:latin typeface="Courier New"/>
                <a:cs typeface="Courier New"/>
              </a:rPr>
              <a:t>model.predict(X_test)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9725" y="2981325"/>
            <a:ext cx="4667250" cy="19050"/>
            <a:chOff x="5419725" y="2981325"/>
            <a:chExt cx="4667250" cy="19050"/>
          </a:xfrm>
        </p:grpSpPr>
        <p:sp>
          <p:nvSpPr>
            <p:cNvPr id="3" name="object 3"/>
            <p:cNvSpPr/>
            <p:nvPr/>
          </p:nvSpPr>
          <p:spPr>
            <a:xfrm>
              <a:off x="5419725" y="2981325"/>
              <a:ext cx="4667250" cy="9525"/>
            </a:xfrm>
            <a:custGeom>
              <a:avLst/>
              <a:gdLst/>
              <a:ahLst/>
              <a:cxnLst/>
              <a:rect l="l" t="t" r="r" b="b"/>
              <a:pathLst>
                <a:path w="4667250" h="9525">
                  <a:moveTo>
                    <a:pt x="4667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667250" y="0"/>
                  </a:lnTo>
                  <a:lnTo>
                    <a:pt x="4667250" y="9525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9725" y="2981324"/>
              <a:ext cx="4667250" cy="19050"/>
            </a:xfrm>
            <a:custGeom>
              <a:avLst/>
              <a:gdLst/>
              <a:ahLst/>
              <a:cxnLst/>
              <a:rect l="l" t="t" r="r" b="b"/>
              <a:pathLst>
                <a:path w="4667250" h="19050">
                  <a:moveTo>
                    <a:pt x="4667250" y="0"/>
                  </a:moveTo>
                  <a:lnTo>
                    <a:pt x="4657725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4657725" y="19050"/>
                  </a:lnTo>
                  <a:lnTo>
                    <a:pt x="4667250" y="19050"/>
                  </a:lnTo>
                  <a:lnTo>
                    <a:pt x="4667250" y="9525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F9A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9725" y="29813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50"/>
                  </a:move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A66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</a:t>
            </a:r>
            <a:r>
              <a:rPr spc="-35" dirty="0"/>
              <a:t>e</a:t>
            </a:r>
            <a:r>
              <a:rPr spc="-110" dirty="0"/>
              <a:t>m</a:t>
            </a:r>
            <a:r>
              <a:rPr spc="4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49297" y="3768725"/>
            <a:ext cx="1420810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B</a:t>
            </a:r>
            <a:r>
              <a:rPr spc="-75" dirty="0"/>
              <a:t>u</a:t>
            </a:r>
            <a:r>
              <a:rPr spc="-90" dirty="0"/>
              <a:t>i</a:t>
            </a:r>
            <a:r>
              <a:rPr spc="-125" dirty="0"/>
              <a:t>l</a:t>
            </a:r>
            <a:r>
              <a:rPr spc="20" dirty="0"/>
              <a:t>d</a:t>
            </a:r>
            <a:r>
              <a:rPr spc="-160" dirty="0"/>
              <a:t> </a:t>
            </a:r>
            <a:r>
              <a:rPr spc="-20" dirty="0"/>
              <a:t>a</a:t>
            </a:r>
            <a:r>
              <a:rPr spc="-160" dirty="0"/>
              <a:t> </a:t>
            </a:r>
            <a:r>
              <a:rPr spc="-155" dirty="0"/>
              <a:t>S</a:t>
            </a:r>
            <a:r>
              <a:rPr spc="-25" dirty="0"/>
              <a:t>e</a:t>
            </a:r>
            <a:r>
              <a:rPr spc="-110" dirty="0"/>
              <a:t>a</a:t>
            </a:r>
            <a:r>
              <a:rPr spc="-50" dirty="0"/>
              <a:t>s</a:t>
            </a:r>
            <a:r>
              <a:rPr spc="-65" dirty="0"/>
              <a:t>o</a:t>
            </a:r>
            <a:r>
              <a:rPr spc="-75" dirty="0"/>
              <a:t>n</a:t>
            </a:r>
            <a:r>
              <a:rPr spc="-110" dirty="0"/>
              <a:t>a</a:t>
            </a:r>
            <a:r>
              <a:rPr spc="-5" dirty="0"/>
              <a:t>l</a:t>
            </a:r>
            <a:r>
              <a:rPr spc="-160" dirty="0"/>
              <a:t> </a:t>
            </a:r>
            <a:r>
              <a:rPr spc="-155" dirty="0"/>
              <a:t>S</a:t>
            </a:r>
            <a:r>
              <a:rPr spc="-75" dirty="0"/>
              <a:t>u</a:t>
            </a:r>
            <a:r>
              <a:rPr spc="-65" dirty="0"/>
              <a:t>ppo</a:t>
            </a:r>
            <a:r>
              <a:rPr spc="15" dirty="0"/>
              <a:t>r</a:t>
            </a:r>
            <a:r>
              <a:rPr spc="25" dirty="0"/>
              <a:t>t</a:t>
            </a:r>
            <a:r>
              <a:rPr spc="-160" dirty="0"/>
              <a:t> </a:t>
            </a:r>
            <a:r>
              <a:rPr spc="-380" dirty="0"/>
              <a:t>V</a:t>
            </a:r>
            <a:r>
              <a:rPr spc="-25" dirty="0"/>
              <a:t>e</a:t>
            </a:r>
            <a:r>
              <a:rPr spc="5" dirty="0"/>
              <a:t>c</a:t>
            </a:r>
            <a:r>
              <a:rPr spc="-65" dirty="0"/>
              <a:t>to</a:t>
            </a:r>
            <a:r>
              <a:rPr spc="105" dirty="0"/>
              <a:t>r</a:t>
            </a:r>
            <a:r>
              <a:rPr spc="-160" dirty="0"/>
              <a:t> </a:t>
            </a:r>
            <a:r>
              <a:rPr spc="-254" dirty="0"/>
              <a:t>R</a:t>
            </a:r>
            <a:r>
              <a:rPr spc="-25" dirty="0"/>
              <a:t>e</a:t>
            </a:r>
            <a:r>
              <a:rPr spc="-35" dirty="0"/>
              <a:t>g</a:t>
            </a:r>
            <a:r>
              <a:rPr spc="-45" dirty="0"/>
              <a:t>r</a:t>
            </a:r>
            <a:r>
              <a:rPr spc="-25" dirty="0"/>
              <a:t>e</a:t>
            </a:r>
            <a:r>
              <a:rPr spc="-50" dirty="0"/>
              <a:t>ss</a:t>
            </a:r>
            <a:r>
              <a:rPr spc="-65" dirty="0"/>
              <a:t>o</a:t>
            </a:r>
            <a:r>
              <a:rPr spc="105" dirty="0"/>
              <a:t>r</a:t>
            </a:r>
          </a:p>
          <a:p>
            <a:pPr marL="11430" algn="ctr">
              <a:lnSpc>
                <a:spcPct val="100000"/>
              </a:lnSpc>
            </a:pPr>
            <a:r>
              <a:rPr spc="-20" dirty="0"/>
              <a:t>to</a:t>
            </a:r>
            <a:r>
              <a:rPr spc="-160" dirty="0"/>
              <a:t> </a:t>
            </a:r>
            <a:r>
              <a:rPr spc="-40" dirty="0"/>
              <a:t>predict</a:t>
            </a:r>
            <a:r>
              <a:rPr spc="-160" dirty="0"/>
              <a:t> </a:t>
            </a:r>
            <a:r>
              <a:rPr spc="-25" dirty="0"/>
              <a:t>the</a:t>
            </a:r>
            <a:r>
              <a:rPr spc="-155" dirty="0"/>
              <a:t> </a:t>
            </a:r>
            <a:r>
              <a:rPr spc="-35" dirty="0"/>
              <a:t>number</a:t>
            </a:r>
            <a:r>
              <a:rPr spc="-160" dirty="0"/>
              <a:t> </a:t>
            </a:r>
            <a:r>
              <a:rPr spc="-25" dirty="0"/>
              <a:t>of</a:t>
            </a:r>
            <a:r>
              <a:rPr spc="-160" dirty="0"/>
              <a:t> </a:t>
            </a:r>
            <a:r>
              <a:rPr spc="-60" dirty="0"/>
              <a:t>visits</a:t>
            </a:r>
            <a:r>
              <a:rPr spc="-155" dirty="0"/>
              <a:t> </a:t>
            </a:r>
            <a:r>
              <a:rPr spc="-20" dirty="0"/>
              <a:t>to</a:t>
            </a:r>
            <a:r>
              <a:rPr spc="-160" dirty="0"/>
              <a:t> </a:t>
            </a:r>
            <a:r>
              <a:rPr spc="-25" dirty="0"/>
              <a:t>the</a:t>
            </a:r>
            <a:r>
              <a:rPr spc="-160" dirty="0"/>
              <a:t> </a:t>
            </a:r>
            <a:r>
              <a:rPr spc="-220" dirty="0"/>
              <a:t>UK</a:t>
            </a:r>
            <a:r>
              <a:rPr spc="-155" dirty="0"/>
              <a:t> </a:t>
            </a:r>
            <a:r>
              <a:rPr spc="-40" dirty="0"/>
              <a:t>by</a:t>
            </a:r>
            <a:r>
              <a:rPr spc="-160" dirty="0"/>
              <a:t> </a:t>
            </a:r>
            <a:r>
              <a:rPr spc="-50" dirty="0"/>
              <a:t>overseas</a:t>
            </a:r>
            <a:r>
              <a:rPr spc="-160" dirty="0"/>
              <a:t> </a:t>
            </a:r>
            <a:r>
              <a:rPr spc="-45" dirty="0"/>
              <a:t>residents</a:t>
            </a:r>
          </a:p>
          <a:p>
            <a:pPr marL="11430" algn="ctr">
              <a:lnSpc>
                <a:spcPct val="100000"/>
              </a:lnSpc>
              <a:spcBef>
                <a:spcPts val="1500"/>
              </a:spcBef>
            </a:pPr>
            <a:r>
              <a:rPr spc="15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pc="2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pc="-8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tps:</a:t>
            </a:r>
            <a:r>
              <a:rPr lang="en-US" spc="-8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pc="-9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/github.com/gakhov/pycon-ua-2018/blob/master/support-vector-machines.ipynb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639" y="1393189"/>
            <a:ext cx="383159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370" dirty="0">
                <a:solidFill>
                  <a:srgbClr val="F9A113"/>
                </a:solidFill>
              </a:rPr>
              <a:t>F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70" dirty="0">
                <a:solidFill>
                  <a:srgbClr val="F9A113"/>
                </a:solidFill>
              </a:rPr>
              <a:t>N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endParaRPr sz="6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743200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342900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0" y="4572000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5200" y="5257800"/>
            <a:ext cx="133350" cy="133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3940" y="2320925"/>
            <a:ext cx="8251190" cy="37115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1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5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13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4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endParaRPr sz="3000">
              <a:latin typeface="Georgia"/>
              <a:cs typeface="Georgia"/>
            </a:endParaRPr>
          </a:p>
          <a:p>
            <a:pPr marL="12700" marR="2641600">
              <a:lnSpc>
                <a:spcPct val="106300"/>
              </a:lnSpc>
              <a:spcBef>
                <a:spcPts val="1570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w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po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 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endParaRPr sz="3000">
              <a:latin typeface="Georgia"/>
              <a:cs typeface="Georgia"/>
            </a:endParaRPr>
          </a:p>
          <a:p>
            <a:pPr marL="12700" marR="5080">
              <a:lnSpc>
                <a:spcPct val="106300"/>
              </a:lnSpc>
              <a:spcBef>
                <a:spcPts val="1575"/>
              </a:spcBef>
            </a:pPr>
            <a:r>
              <a:rPr sz="3000" spc="-80" dirty="0">
                <a:solidFill>
                  <a:srgbClr val="EDEDED"/>
                </a:solidFill>
                <a:latin typeface="Georgia"/>
                <a:cs typeface="Georgia"/>
              </a:rPr>
              <a:t>Divide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raw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into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40" dirty="0">
                <a:solidFill>
                  <a:srgbClr val="EDEDED"/>
                </a:solidFill>
                <a:latin typeface="Georgia"/>
                <a:cs typeface="Georgia"/>
              </a:rPr>
              <a:t>2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parts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(training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95" dirty="0">
                <a:solidFill>
                  <a:srgbClr val="EDEDED"/>
                </a:solidFill>
                <a:latin typeface="Georgia"/>
                <a:cs typeface="Georgia"/>
              </a:rPr>
              <a:t>/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test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sets).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4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3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639" y="1507489"/>
            <a:ext cx="383159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370" dirty="0">
                <a:solidFill>
                  <a:srgbClr val="F9A113"/>
                </a:solidFill>
              </a:rPr>
              <a:t>F</a:t>
            </a:r>
            <a:r>
              <a:rPr sz="6300" spc="-190" dirty="0">
                <a:solidFill>
                  <a:srgbClr val="F9A113"/>
                </a:solidFill>
              </a:rPr>
              <a:t>i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5" dirty="0">
                <a:solidFill>
                  <a:srgbClr val="F9A113"/>
                </a:solidFill>
              </a:rPr>
              <a:t>l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670" dirty="0">
                <a:solidFill>
                  <a:srgbClr val="F9A113"/>
                </a:solidFill>
              </a:rPr>
              <a:t>N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-130" dirty="0">
                <a:solidFill>
                  <a:srgbClr val="F9A113"/>
                </a:solidFill>
              </a:rPr>
              <a:t>t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105" dirty="0">
                <a:solidFill>
                  <a:srgbClr val="F9A113"/>
                </a:solidFill>
              </a:rPr>
              <a:t>s</a:t>
            </a:r>
            <a:endParaRPr sz="6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2325" y="2857500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325" y="400050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2325" y="5143500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79428" y="2635250"/>
            <a:ext cx="8540115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4010">
              <a:lnSpc>
                <a:spcPct val="106300"/>
              </a:lnSpc>
              <a:spcBef>
                <a:spcPts val="95"/>
              </a:spcBef>
            </a:pP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observations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only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40" dirty="0">
                <a:solidFill>
                  <a:srgbClr val="EDEDED"/>
                </a:solidFill>
                <a:latin typeface="Georgia"/>
                <a:cs typeface="Georgia"/>
              </a:rPr>
              <a:t>from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5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0" dirty="0">
                <a:solidFill>
                  <a:srgbClr val="EDEDED"/>
                </a:solidFill>
                <a:latin typeface="Georgia"/>
                <a:cs typeface="Georgia"/>
              </a:rPr>
              <a:t>training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" dirty="0">
                <a:solidFill>
                  <a:srgbClr val="EDEDED"/>
                </a:solidFill>
                <a:latin typeface="Georgia"/>
                <a:cs typeface="Georgia"/>
              </a:rPr>
              <a:t>set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0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endParaRPr sz="3000">
              <a:latin typeface="Georgia"/>
              <a:cs typeface="Georgia"/>
            </a:endParaRPr>
          </a:p>
          <a:p>
            <a:pPr marL="12700" marR="2482215">
              <a:lnSpc>
                <a:spcPct val="106300"/>
              </a:lnSpc>
              <a:spcBef>
                <a:spcPts val="1350"/>
              </a:spcBef>
            </a:pP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Use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test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5" dirty="0">
                <a:solidFill>
                  <a:srgbClr val="EDEDED"/>
                </a:solidFill>
                <a:latin typeface="Georgia"/>
                <a:cs typeface="Georgia"/>
              </a:rPr>
              <a:t>set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to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verify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how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35" dirty="0">
                <a:solidFill>
                  <a:srgbClr val="EDEDED"/>
                </a:solidFill>
                <a:latin typeface="Georgia"/>
                <a:cs typeface="Georgia"/>
              </a:rPr>
              <a:t>accurate </a:t>
            </a:r>
            <a:r>
              <a:rPr sz="3000" spc="-7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000" spc="-275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35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x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z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3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2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(check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Box-Cox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Transformation,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log-scaling,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etc.)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1735" y="1145539"/>
            <a:ext cx="3627754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200" dirty="0">
                <a:solidFill>
                  <a:srgbClr val="F9A113"/>
                </a:solidFill>
              </a:rPr>
              <a:t>T</a:t>
            </a:r>
            <a:r>
              <a:rPr sz="6300" spc="-140" dirty="0">
                <a:solidFill>
                  <a:srgbClr val="F9A113"/>
                </a:solidFill>
              </a:rPr>
              <a:t>h</a:t>
            </a:r>
            <a:r>
              <a:rPr sz="6300" spc="-220" dirty="0">
                <a:solidFill>
                  <a:srgbClr val="F9A113"/>
                </a:solidFill>
              </a:rPr>
              <a:t>a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105" dirty="0">
                <a:solidFill>
                  <a:srgbClr val="F9A113"/>
                </a:solidFill>
              </a:rPr>
              <a:t>k</a:t>
            </a:r>
            <a:r>
              <a:rPr sz="6300" spc="-325" dirty="0">
                <a:solidFill>
                  <a:srgbClr val="F9A113"/>
                </a:solidFill>
              </a:rPr>
              <a:t> </a:t>
            </a:r>
            <a:r>
              <a:rPr sz="6300" spc="-165" dirty="0">
                <a:solidFill>
                  <a:srgbClr val="F9A113"/>
                </a:solidFill>
              </a:rPr>
              <a:t>y</a:t>
            </a:r>
            <a:r>
              <a:rPr sz="6300" spc="-125" dirty="0">
                <a:solidFill>
                  <a:srgbClr val="F9A113"/>
                </a:solidFill>
              </a:rPr>
              <a:t>o</a:t>
            </a:r>
            <a:r>
              <a:rPr sz="6300" spc="50" dirty="0">
                <a:solidFill>
                  <a:srgbClr val="F9A113"/>
                </a:solidFill>
              </a:rPr>
              <a:t>u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6074221" y="5073650"/>
            <a:ext cx="3369945" cy="10236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5904" marR="248285" algn="ctr">
              <a:lnSpc>
                <a:spcPts val="2100"/>
              </a:lnSpc>
              <a:spcBef>
                <a:spcPts val="219"/>
              </a:spcBef>
            </a:pP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nd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4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8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H  </a:t>
            </a:r>
            <a:r>
              <a:rPr sz="1800" spc="-8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www.gakhov.com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1800" spc="-13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1800" spc="-1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k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85" dirty="0">
                <a:solidFill>
                  <a:srgbClr val="EDEDED"/>
                </a:solidFill>
                <a:latin typeface="Georgia"/>
                <a:cs typeface="Georgia"/>
              </a:rPr>
              <a:t>v</a:t>
            </a:r>
            <a:r>
              <a:rPr sz="1800" spc="-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35" dirty="0">
                <a:solidFill>
                  <a:srgbClr val="EDEDED"/>
                </a:solidFill>
                <a:latin typeface="Georgia"/>
                <a:cs typeface="Georgia"/>
              </a:rPr>
              <a:t>2</a:t>
            </a:r>
            <a:r>
              <a:rPr sz="1800" spc="-229" dirty="0">
                <a:solidFill>
                  <a:srgbClr val="EDEDED"/>
                </a:solidFill>
                <a:latin typeface="Georgia"/>
                <a:cs typeface="Georgia"/>
              </a:rPr>
              <a:t>8</a:t>
            </a:r>
            <a:r>
              <a:rPr sz="1800" spc="135" dirty="0">
                <a:solidFill>
                  <a:srgbClr val="EDEDED"/>
                </a:solidFill>
                <a:latin typeface="Georgia"/>
                <a:cs typeface="Georgia"/>
              </a:rPr>
              <a:t>-</a:t>
            </a:r>
            <a:r>
              <a:rPr sz="1800" spc="-235" dirty="0">
                <a:solidFill>
                  <a:srgbClr val="EDEDED"/>
                </a:solidFill>
                <a:latin typeface="Georgia"/>
                <a:cs typeface="Georgia"/>
              </a:rPr>
              <a:t>2</a:t>
            </a:r>
            <a:r>
              <a:rPr sz="1800" spc="-195" dirty="0">
                <a:solidFill>
                  <a:srgbClr val="EDEDED"/>
                </a:solidFill>
                <a:latin typeface="Georgia"/>
                <a:cs typeface="Georgia"/>
              </a:rPr>
              <a:t>9</a:t>
            </a:r>
            <a:r>
              <a:rPr sz="1800" spc="-20" dirty="0">
                <a:solidFill>
                  <a:srgbClr val="EDEDED"/>
                </a:solidFill>
                <a:latin typeface="Georgia"/>
                <a:cs typeface="Georgia"/>
              </a:rPr>
              <a:t>,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35" dirty="0">
                <a:solidFill>
                  <a:srgbClr val="EDEDED"/>
                </a:solidFill>
                <a:latin typeface="Georgia"/>
                <a:cs typeface="Georgia"/>
              </a:rPr>
              <a:t>2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0</a:t>
            </a:r>
            <a:r>
              <a:rPr sz="1800" spc="-200" dirty="0">
                <a:solidFill>
                  <a:srgbClr val="EDEDED"/>
                </a:solidFill>
                <a:latin typeface="Georgia"/>
                <a:cs typeface="Georgia"/>
              </a:rPr>
              <a:t>1</a:t>
            </a:r>
            <a:r>
              <a:rPr sz="1800" spc="-140" dirty="0">
                <a:solidFill>
                  <a:srgbClr val="EDEDED"/>
                </a:solidFill>
                <a:latin typeface="Georgia"/>
                <a:cs typeface="Georgia"/>
              </a:rPr>
              <a:t>8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753" y="2882900"/>
            <a:ext cx="676910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5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9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30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3000" spc="-7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2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40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3000" spc="6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25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3000" spc="-6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3000" spc="-75" dirty="0">
                <a:solidFill>
                  <a:srgbClr val="EDEDED"/>
                </a:solidFill>
                <a:latin typeface="Georgia"/>
                <a:cs typeface="Georgia"/>
              </a:rPr>
              <a:t>un</a:t>
            </a:r>
            <a:r>
              <a:rPr sz="3000" spc="2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30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3000" spc="-11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3000" spc="25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3000" spc="15" dirty="0">
                <a:solidFill>
                  <a:srgbClr val="E7AC52"/>
                </a:solidFill>
                <a:latin typeface="Georgia"/>
                <a:cs typeface="Georgia"/>
                <a:hlinkClick r:id="rId3"/>
              </a:rPr>
              <a:t>h</a:t>
            </a:r>
            <a:r>
              <a:rPr sz="3000" spc="50" dirty="0">
                <a:solidFill>
                  <a:srgbClr val="E7AC52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000" spc="-80" dirty="0">
                <a:solidFill>
                  <a:srgbClr val="E7AC52"/>
                </a:solidFill>
                <a:latin typeface="Georgia"/>
                <a:cs typeface="Georgia"/>
                <a:hlinkClick r:id="rId3"/>
              </a:rPr>
              <a:t>tps:</a:t>
            </a:r>
            <a:r>
              <a:rPr sz="3000" spc="-35" dirty="0">
                <a:solidFill>
                  <a:srgbClr val="E7AC52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000" spc="-114" dirty="0">
                <a:solidFill>
                  <a:srgbClr val="E7AC52"/>
                </a:solidFill>
                <a:latin typeface="Georgia"/>
                <a:cs typeface="Georgia"/>
                <a:hlinkClick r:id="rId3"/>
              </a:rPr>
              <a:t>/github.com/gakhov/pycon-ua-2018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3764" y="1802764"/>
            <a:ext cx="212344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165" dirty="0">
                <a:solidFill>
                  <a:srgbClr val="F9A113"/>
                </a:solidFill>
              </a:rPr>
              <a:t>T</a:t>
            </a:r>
            <a:r>
              <a:rPr sz="6300" spc="-85" dirty="0">
                <a:solidFill>
                  <a:srgbClr val="F9A113"/>
                </a:solidFill>
              </a:rPr>
              <a:t>r</a:t>
            </a:r>
            <a:r>
              <a:rPr sz="6300" spc="-40" dirty="0">
                <a:solidFill>
                  <a:srgbClr val="F9A113"/>
                </a:solidFill>
              </a:rPr>
              <a:t>e</a:t>
            </a:r>
            <a:r>
              <a:rPr sz="6300" spc="-140" dirty="0">
                <a:solidFill>
                  <a:srgbClr val="F9A113"/>
                </a:solidFill>
              </a:rPr>
              <a:t>n</a:t>
            </a:r>
            <a:r>
              <a:rPr sz="6300" spc="60" dirty="0">
                <a:solidFill>
                  <a:srgbClr val="F9A113"/>
                </a:solidFill>
              </a:rPr>
              <a:t>d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2983805" y="2949575"/>
            <a:ext cx="9557385" cy="1438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86560" marR="5080" indent="-1674495">
              <a:lnSpc>
                <a:spcPts val="5550"/>
              </a:lnSpc>
              <a:spcBef>
                <a:spcPts val="229"/>
              </a:spcBef>
            </a:pPr>
            <a:r>
              <a:rPr sz="4650" spc="-6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65" dirty="0">
                <a:solidFill>
                  <a:srgbClr val="EDEDED"/>
                </a:solidFill>
                <a:latin typeface="Georgia"/>
                <a:cs typeface="Georgia"/>
              </a:rPr>
              <a:t>general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85" dirty="0">
                <a:solidFill>
                  <a:srgbClr val="EDEDED"/>
                </a:solidFill>
                <a:latin typeface="Georgia"/>
                <a:cs typeface="Georgia"/>
              </a:rPr>
              <a:t>(long-term,</a:t>
            </a:r>
            <a:r>
              <a:rPr sz="4650" spc="-24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80" dirty="0">
                <a:solidFill>
                  <a:srgbClr val="EDEDED"/>
                </a:solidFill>
                <a:latin typeface="Georgia"/>
                <a:cs typeface="Georgia"/>
              </a:rPr>
              <a:t>non-periodic) </a:t>
            </a:r>
            <a:r>
              <a:rPr sz="4650" spc="-111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5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3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3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46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5449" y="5156200"/>
            <a:ext cx="234950" cy="215900"/>
            <a:chOff x="2565449" y="5156200"/>
            <a:chExt cx="234950" cy="21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5449" y="5156200"/>
              <a:ext cx="234950" cy="21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5449" y="5156200"/>
              <a:ext cx="234950" cy="215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18704" y="5140325"/>
            <a:ext cx="1014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Often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modeled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using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logistic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growth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model,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EDEDED"/>
                </a:solidFill>
                <a:latin typeface="Georgia"/>
                <a:cs typeface="Georgia"/>
              </a:rPr>
              <a:t>or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can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EDEDED"/>
                </a:solidFill>
                <a:latin typeface="Georgia"/>
                <a:cs typeface="Georgia"/>
              </a:rPr>
              <a:t>be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extracted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EDEDED"/>
                </a:solidFill>
                <a:latin typeface="Georgia"/>
                <a:cs typeface="Georgia"/>
              </a:rPr>
              <a:t>from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data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using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Moving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Average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EDEDED"/>
                </a:solidFill>
                <a:latin typeface="Georgia"/>
                <a:cs typeface="Georgia"/>
              </a:rPr>
              <a:t>technique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925" y="1101725"/>
            <a:ext cx="2209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75" dirty="0"/>
              <a:t>x</a:t>
            </a:r>
            <a:r>
              <a:rPr spc="-170" dirty="0"/>
              <a:t>a</a:t>
            </a:r>
            <a:r>
              <a:rPr spc="-110" dirty="0"/>
              <a:t>m</a:t>
            </a:r>
            <a:r>
              <a:rPr spc="-95" dirty="0"/>
              <a:t>p</a:t>
            </a:r>
            <a:r>
              <a:rPr spc="-195" dirty="0"/>
              <a:t>l</a:t>
            </a:r>
            <a:r>
              <a:rPr spc="10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2070100"/>
            <a:ext cx="14973300" cy="3517900"/>
            <a:chOff x="266700" y="2070100"/>
            <a:chExt cx="14973300" cy="3517900"/>
          </a:xfrm>
        </p:grpSpPr>
        <p:sp>
          <p:nvSpPr>
            <p:cNvPr id="4" name="object 4"/>
            <p:cNvSpPr/>
            <p:nvPr/>
          </p:nvSpPr>
          <p:spPr>
            <a:xfrm>
              <a:off x="266700" y="2070099"/>
              <a:ext cx="14973300" cy="3517900"/>
            </a:xfrm>
            <a:custGeom>
              <a:avLst/>
              <a:gdLst/>
              <a:ahLst/>
              <a:cxnLst/>
              <a:rect l="l" t="t" r="r" b="b"/>
              <a:pathLst>
                <a:path w="14973300" h="3517900">
                  <a:moveTo>
                    <a:pt x="14973300" y="0"/>
                  </a:moveTo>
                  <a:lnTo>
                    <a:pt x="14887575" y="0"/>
                  </a:lnTo>
                  <a:lnTo>
                    <a:pt x="14887575" y="82550"/>
                  </a:lnTo>
                  <a:lnTo>
                    <a:pt x="14887575" y="3435350"/>
                  </a:lnTo>
                  <a:lnTo>
                    <a:pt x="85725" y="3435350"/>
                  </a:lnTo>
                  <a:lnTo>
                    <a:pt x="85725" y="82550"/>
                  </a:lnTo>
                  <a:lnTo>
                    <a:pt x="14887575" y="82550"/>
                  </a:lnTo>
                  <a:lnTo>
                    <a:pt x="14887575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3435350"/>
                  </a:lnTo>
                  <a:lnTo>
                    <a:pt x="0" y="3517900"/>
                  </a:lnTo>
                  <a:lnTo>
                    <a:pt x="14973300" y="3517900"/>
                  </a:lnTo>
                  <a:lnTo>
                    <a:pt x="14973300" y="3435350"/>
                  </a:lnTo>
                  <a:lnTo>
                    <a:pt x="14973300" y="82550"/>
                  </a:lnTo>
                  <a:lnTo>
                    <a:pt x="14973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425" y="2152650"/>
              <a:ext cx="14801850" cy="3352800"/>
            </a:xfrm>
            <a:custGeom>
              <a:avLst/>
              <a:gdLst/>
              <a:ahLst/>
              <a:cxnLst/>
              <a:rect l="l" t="t" r="r" b="b"/>
              <a:pathLst>
                <a:path w="14801850" h="3352800">
                  <a:moveTo>
                    <a:pt x="1480185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14801850" y="0"/>
                  </a:lnTo>
                  <a:lnTo>
                    <a:pt x="14801850" y="335280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5" y="2171700"/>
              <a:ext cx="14763750" cy="3314700"/>
            </a:xfrm>
            <a:custGeom>
              <a:avLst/>
              <a:gdLst/>
              <a:ahLst/>
              <a:cxnLst/>
              <a:rect l="l" t="t" r="r" b="b"/>
              <a:pathLst>
                <a:path w="14763750" h="3314700">
                  <a:moveTo>
                    <a:pt x="0" y="0"/>
                  </a:moveTo>
                  <a:lnTo>
                    <a:pt x="14763750" y="0"/>
                  </a:lnTo>
                  <a:lnTo>
                    <a:pt x="14763750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2190750"/>
              <a:ext cx="14725650" cy="3276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91818" y="5835650"/>
            <a:ext cx="7534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The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20" dirty="0">
                <a:solidFill>
                  <a:srgbClr val="EDEDED"/>
                </a:solidFill>
                <a:latin typeface="Georgia"/>
                <a:cs typeface="Georgia"/>
              </a:rPr>
              <a:t>WoldBank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Dataset,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London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afternoon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EDEDED"/>
                </a:solidFill>
                <a:latin typeface="Georgia"/>
                <a:cs typeface="Georgia"/>
              </a:rPr>
              <a:t>fxing,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Gold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75" dirty="0">
                <a:solidFill>
                  <a:srgbClr val="EDEDED"/>
                </a:solidFill>
                <a:latin typeface="Georgia"/>
                <a:cs typeface="Georgia"/>
              </a:rPr>
              <a:t>99.5%,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average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EDEDED"/>
                </a:solidFill>
                <a:latin typeface="Georgia"/>
                <a:cs typeface="Georgia"/>
              </a:rPr>
              <a:t>of</a:t>
            </a:r>
            <a:r>
              <a:rPr sz="1800" spc="-16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EDEDED"/>
                </a:solidFill>
                <a:latin typeface="Georgia"/>
                <a:cs typeface="Georgia"/>
              </a:rPr>
              <a:t>daily</a:t>
            </a:r>
            <a:r>
              <a:rPr sz="1800" spc="-16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EDEDED"/>
                </a:solidFill>
                <a:latin typeface="Georgia"/>
                <a:cs typeface="Georgia"/>
              </a:rPr>
              <a:t>rates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596" y="1802764"/>
            <a:ext cx="300799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-145" dirty="0">
                <a:solidFill>
                  <a:srgbClr val="F9A113"/>
                </a:solidFill>
              </a:rPr>
              <a:t>Seasonal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4198242" y="2949575"/>
            <a:ext cx="7128509" cy="1438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417830">
              <a:lnSpc>
                <a:spcPts val="5550"/>
              </a:lnSpc>
              <a:spcBef>
                <a:spcPts val="229"/>
              </a:spcBef>
            </a:pPr>
            <a:r>
              <a:rPr sz="4650" spc="-16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h</a:t>
            </a:r>
            <a:r>
              <a:rPr sz="4650" spc="10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95" dirty="0">
                <a:solidFill>
                  <a:srgbClr val="EDEDED"/>
                </a:solidFill>
                <a:latin typeface="Georgia"/>
                <a:cs typeface="Georgia"/>
              </a:rPr>
              <a:t>p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2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14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20" dirty="0">
                <a:solidFill>
                  <a:srgbClr val="EDEDED"/>
                </a:solidFill>
                <a:latin typeface="Georgia"/>
                <a:cs typeface="Georgia"/>
              </a:rPr>
              <a:t>fl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t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00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45" dirty="0">
                <a:solidFill>
                  <a:srgbClr val="EDEDED"/>
                </a:solidFill>
                <a:latin typeface="Georgia"/>
                <a:cs typeface="Georgia"/>
              </a:rPr>
              <a:t>s  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3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7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4650" spc="50" dirty="0">
                <a:solidFill>
                  <a:srgbClr val="EDEDED"/>
                </a:solidFill>
                <a:latin typeface="Georgia"/>
                <a:cs typeface="Georgia"/>
              </a:rPr>
              <a:t>y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75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55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145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4650" spc="-170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4650" spc="1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4650" spc="-245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4650" spc="-14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-120" dirty="0">
                <a:solidFill>
                  <a:srgbClr val="EDEDED"/>
                </a:solidFill>
                <a:latin typeface="Georgia"/>
                <a:cs typeface="Georgia"/>
              </a:rPr>
              <a:t>fl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-114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4650" spc="5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4650" spc="-35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4650" spc="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46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1317" y="5156200"/>
            <a:ext cx="234950" cy="215900"/>
            <a:chOff x="5941317" y="5156200"/>
            <a:chExt cx="234950" cy="21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1317" y="5156200"/>
              <a:ext cx="234950" cy="215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317" y="5156200"/>
              <a:ext cx="234950" cy="215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94573" y="5140325"/>
            <a:ext cx="339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DEDED"/>
                </a:solidFill>
                <a:latin typeface="Georgia"/>
                <a:cs typeface="Georgia"/>
              </a:rPr>
              <a:t>C</a:t>
            </a:r>
            <a:r>
              <a:rPr sz="1800" spc="-105" dirty="0">
                <a:solidFill>
                  <a:srgbClr val="EDEDED"/>
                </a:solidFill>
                <a:latin typeface="Georgia"/>
                <a:cs typeface="Georgia"/>
              </a:rPr>
              <a:t>a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5" dirty="0">
                <a:solidFill>
                  <a:srgbClr val="EDEDED"/>
                </a:solidFill>
                <a:latin typeface="Georgia"/>
                <a:cs typeface="Georgia"/>
              </a:rPr>
              <a:t>b</a:t>
            </a:r>
            <a:r>
              <a:rPr sz="1800" spc="4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m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114" dirty="0">
                <a:solidFill>
                  <a:srgbClr val="EDEDED"/>
                </a:solidFill>
                <a:latin typeface="Georgia"/>
                <a:cs typeface="Georgia"/>
              </a:rPr>
              <a:t>l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10" dirty="0">
                <a:solidFill>
                  <a:srgbClr val="EDEDED"/>
                </a:solidFill>
                <a:latin typeface="Georgia"/>
                <a:cs typeface="Georgia"/>
              </a:rPr>
              <a:t>d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100" dirty="0">
                <a:solidFill>
                  <a:srgbClr val="EDEDED"/>
                </a:solidFill>
                <a:latin typeface="Georgia"/>
                <a:cs typeface="Georgia"/>
              </a:rPr>
              <a:t>n</a:t>
            </a:r>
            <a:r>
              <a:rPr sz="1800" spc="30" dirty="0">
                <a:solidFill>
                  <a:srgbClr val="EDEDED"/>
                </a:solidFill>
                <a:latin typeface="Georgia"/>
                <a:cs typeface="Georgia"/>
              </a:rPr>
              <a:t>g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190" dirty="0">
                <a:solidFill>
                  <a:srgbClr val="EDEDED"/>
                </a:solidFill>
                <a:latin typeface="Georgia"/>
                <a:cs typeface="Georgia"/>
              </a:rPr>
              <a:t>F</a:t>
            </a:r>
            <a:r>
              <a:rPr sz="1800" spc="-75" dirty="0">
                <a:solidFill>
                  <a:srgbClr val="EDEDED"/>
                </a:solidFill>
                <a:latin typeface="Georgia"/>
                <a:cs typeface="Georgia"/>
              </a:rPr>
              <a:t>o</a:t>
            </a:r>
            <a:r>
              <a:rPr sz="1800" spc="-80" dirty="0">
                <a:solidFill>
                  <a:srgbClr val="EDEDED"/>
                </a:solidFill>
                <a:latin typeface="Georgia"/>
                <a:cs typeface="Georgia"/>
              </a:rPr>
              <a:t>u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6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170" dirty="0">
                <a:solidFill>
                  <a:srgbClr val="EDEDED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-30" dirty="0">
                <a:solidFill>
                  <a:srgbClr val="EDEDED"/>
                </a:solidFill>
                <a:latin typeface="Georgia"/>
                <a:cs typeface="Georgia"/>
              </a:rPr>
              <a:t>r</a:t>
            </a:r>
            <a:r>
              <a:rPr sz="1800" spc="-90" dirty="0">
                <a:solidFill>
                  <a:srgbClr val="EDEDED"/>
                </a:solidFill>
                <a:latin typeface="Georgia"/>
                <a:cs typeface="Georgia"/>
              </a:rPr>
              <a:t>i</a:t>
            </a:r>
            <a:r>
              <a:rPr sz="1800" spc="-50" dirty="0">
                <a:solidFill>
                  <a:srgbClr val="EDEDED"/>
                </a:solidFill>
                <a:latin typeface="Georgia"/>
                <a:cs typeface="Georgia"/>
              </a:rPr>
              <a:t>e</a:t>
            </a:r>
            <a:r>
              <a:rPr sz="1800" spc="25" dirty="0">
                <a:solidFill>
                  <a:srgbClr val="EDEDED"/>
                </a:solidFill>
                <a:latin typeface="Georgia"/>
                <a:cs typeface="Georgia"/>
              </a:rPr>
              <a:t>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2729</Words>
  <Application>Microsoft Office PowerPoint</Application>
  <PresentationFormat>自定义</PresentationFormat>
  <Paragraphs>331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Arial</vt:lpstr>
      <vt:lpstr>Calibri</vt:lpstr>
      <vt:lpstr>Courier New</vt:lpstr>
      <vt:lpstr>Georgia</vt:lpstr>
      <vt:lpstr>Lucida Sans Unicode</vt:lpstr>
      <vt:lpstr>Microsoft Sans Serif</vt:lpstr>
      <vt:lpstr>Tahoma</vt:lpstr>
      <vt:lpstr>Times New Roman</vt:lpstr>
      <vt:lpstr>Office Theme</vt:lpstr>
      <vt:lpstr>An Introduction to   Time Series Forecasting   with Python</vt:lpstr>
      <vt:lpstr>What is a Time Series?</vt:lpstr>
      <vt:lpstr>A sequential set of data points  measured over time.</vt:lpstr>
      <vt:lpstr>Examples</vt:lpstr>
      <vt:lpstr>A Time Series may contain information  about general tendency in data, seasonal effects, occasional events, and so on.</vt:lpstr>
      <vt:lpstr>Time Series Decomposition</vt:lpstr>
      <vt:lpstr>Trend</vt:lpstr>
      <vt:lpstr>Example</vt:lpstr>
      <vt:lpstr>Seasonal</vt:lpstr>
      <vt:lpstr>Example</vt:lpstr>
      <vt:lpstr>PowerPoint 演示文稿</vt:lpstr>
      <vt:lpstr>Example</vt:lpstr>
      <vt:lpstr>PowerPoint 演示文稿</vt:lpstr>
      <vt:lpstr>Example</vt:lpstr>
      <vt:lpstr>Time Series  Decomposition Model</vt:lpstr>
      <vt:lpstr>Additive model Assumes that the four components are independent</vt:lpstr>
      <vt:lpstr>When to choose the Additive model</vt:lpstr>
      <vt:lpstr>Multiplicative model Assumes that the components are dependent</vt:lpstr>
      <vt:lpstr>When to choose the Multiplicative model</vt:lpstr>
      <vt:lpstr>Additive vs. Multiplicative</vt:lpstr>
      <vt:lpstr>Demo</vt:lpstr>
      <vt:lpstr>The Roadmap</vt:lpstr>
      <vt:lpstr>How To Measure The Forecast Performance</vt:lpstr>
      <vt:lpstr>The Mean Forecast Error (MFE)</vt:lpstr>
      <vt:lpstr>The Mean Squared E rror (MSE)</vt:lpstr>
      <vt:lpstr>The Normalized Mean Squared Error (NMSE)</vt:lpstr>
      <vt:lpstr>The Coefficient of Determination (R2 )</vt:lpstr>
      <vt:lpstr>Theil's U</vt:lpstr>
      <vt:lpstr>Models There are many different approaches,  but here we focus on the top 3 families.</vt:lpstr>
      <vt:lpstr>Stochastic Models with Python</vt:lpstr>
      <vt:lpstr>ARMA Model</vt:lpstr>
      <vt:lpstr>AR - autoregression process (long memory)</vt:lpstr>
      <vt:lpstr>ARMA(p, q)</vt:lpstr>
      <vt:lpstr>ARIMA Autoregressive Integrated Moving Average</vt:lpstr>
      <vt:lpstr>ARIMA(p, d, q)</vt:lpstr>
      <vt:lpstr>SARIMA Seasonal Autoregressive Integrated Moving Average</vt:lpstr>
      <vt:lpstr>Check whether there is any evidence  of a trend or seasonal effects Stationarization by taking differences  Seasonal component research</vt:lpstr>
      <vt:lpstr>Python Tools</vt:lpstr>
      <vt:lpstr>PowerPoint 演示文稿</vt:lpstr>
      <vt:lpstr>Demo</vt:lpstr>
      <vt:lpstr>Python Tools</vt:lpstr>
      <vt:lpstr>Prophet Forecasting Model</vt:lpstr>
      <vt:lpstr>PowerPoint 演示文稿</vt:lpstr>
      <vt:lpstr>Demo</vt:lpstr>
      <vt:lpstr>Artificial  Neural Networks with Python</vt:lpstr>
      <vt:lpstr>ANN can be seen as a computational graph</vt:lpstr>
      <vt:lpstr>Popular ANNs types</vt:lpstr>
      <vt:lpstr>Recu rent Neural Network Similar to Feedforward networks, but allows a recurrent hidden state  with activation depended on the previous cycles.</vt:lpstr>
      <vt:lpstr>The main problem while working with ANNs  is the choice of the network's parameters, such as the number of layers and number of neurons.</vt:lpstr>
      <vt:lpstr>SANN Seasonal Artifcial Neural Networks</vt:lpstr>
      <vt:lpstr>How to build a model</vt:lpstr>
      <vt:lpstr>Python Tools</vt:lpstr>
      <vt:lpstr>PowerPoint 演示文稿</vt:lpstr>
      <vt:lpstr>Demo</vt:lpstr>
      <vt:lpstr>Support Vector Machines with Python</vt:lpstr>
      <vt:lpstr>A technique that maps data into a high-dimensional feature space  where it can be linearly separable in the best way.</vt:lpstr>
      <vt:lpstr>Support Vector Machine Regre sion</vt:lpstr>
      <vt:lpstr>Main SVM meta-parameters</vt:lpstr>
      <vt:lpstr>How to build a model</vt:lpstr>
      <vt:lpstr>Python Tools</vt:lpstr>
      <vt:lpstr>PowerPoint 演示文稿</vt:lpstr>
      <vt:lpstr>Demo</vt:lpstr>
      <vt:lpstr>Final Notes</vt:lpstr>
      <vt:lpstr>Final 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 Time Series Forecasting   with Python</dc:title>
  <cp:lastModifiedBy>Lu Dr. Cat</cp:lastModifiedBy>
  <cp:revision>2</cp:revision>
  <dcterms:created xsi:type="dcterms:W3CDTF">2023-05-18T05:06:15Z</dcterms:created>
  <dcterms:modified xsi:type="dcterms:W3CDTF">2023-05-18T05:40:05Z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2018-04-19T00:00:00Z</vt:filetime>
  </property>
  <property fmtid="{D5CDD505-2E9C-101B-9397-08002B2CF9AE}" pid="3" name="Creator">
    <vt:lpwstr>Mozilla/5.0 (X11; Linux x86_64) AppleWebKit/537.36 (KHTML, like Gecko) Chrome/66.0.3359.117 Safari/537.36</vt:lpwstr>
  </property>
  <property fmtid="{D5CDD505-2E9C-101B-9397-08002B2CF9AE}" pid="4" name="LastSaved">
    <vt:filetime>2023-05-18T00:00:00Z</vt:filetime>
  </property>
</Properties>
</file>