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281" r:id="rId6"/>
    <p:sldId id="282" r:id="rId7"/>
    <p:sldId id="258" r:id="rId8"/>
    <p:sldId id="284" r:id="rId9"/>
    <p:sldId id="259" r:id="rId10"/>
    <p:sldId id="278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83" r:id="rId19"/>
    <p:sldId id="277" r:id="rId20"/>
    <p:sldId id="268" r:id="rId21"/>
    <p:sldId id="272" r:id="rId22"/>
    <p:sldId id="270" r:id="rId23"/>
    <p:sldId id="271" r:id="rId24"/>
    <p:sldId id="285" r:id="rId25"/>
    <p:sldId id="273" r:id="rId26"/>
    <p:sldId id="279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67"/>
  </p:normalViewPr>
  <p:slideViewPr>
    <p:cSldViewPr snapToGrid="0">
      <p:cViewPr varScale="1">
        <p:scale>
          <a:sx n="90" d="100"/>
          <a:sy n="90" d="100"/>
        </p:scale>
        <p:origin x="-3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CE41-2000-4C50-B6FE-0D6026179E56}" type="datetimeFigureOut">
              <a:rPr lang="zh-CN" altLang="en-US" smtClean="0"/>
              <a:pPr/>
              <a:t>2018-7-9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2BCD-5A24-475B-AD00-F7EFBC1FD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ustc.edu.cn/" TargetMode="External"/><Relationship Id="rId2" Type="http://schemas.openxmlformats.org/officeDocument/2006/relationships/hyperlink" Target="http://ipv6-te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st6.ustc.edu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技术培训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中国科学技术大学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网络</a:t>
            </a:r>
            <a:r>
              <a:rPr lang="zh-CN" altLang="en-US" dirty="0" smtClean="0">
                <a:solidFill>
                  <a:schemeClr val="tx2"/>
                </a:solidFill>
              </a:rPr>
              <a:t>信息中心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张焕杰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基本配置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062" y="2659117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29806" y="2674882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2711669" y="2916621"/>
            <a:ext cx="1918137" cy="1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830317" y="3573517"/>
            <a:ext cx="1345324" cy="54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1295401" y="3686503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1692165" y="3836275"/>
            <a:ext cx="1324304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2039007" y="3741682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4934607" y="3704895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3980794" y="3660227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4440620" y="3762703"/>
            <a:ext cx="1340070" cy="2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1689539" y="2109953"/>
            <a:ext cx="1103587" cy="3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55379" y="1140372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87215" y="4906154"/>
            <a:ext cx="5817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根据拓扑图连接网线</a:t>
            </a:r>
            <a:endParaRPr lang="en-US" altLang="zh-CN" dirty="0" smtClean="0"/>
          </a:p>
          <a:p>
            <a:r>
              <a:rPr lang="zh-CN" altLang="en-US" dirty="0" smtClean="0"/>
              <a:t>配置交换机基本配置</a:t>
            </a:r>
            <a:endParaRPr lang="en-US" altLang="zh-CN" dirty="0" smtClean="0"/>
          </a:p>
          <a:p>
            <a:r>
              <a:rPr lang="zh-CN" altLang="en-US" dirty="0" smtClean="0"/>
              <a:t>计算机静态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地址配置</a:t>
            </a:r>
            <a:endParaRPr lang="en-US" altLang="zh-CN" dirty="0" smtClean="0"/>
          </a:p>
          <a:p>
            <a:r>
              <a:rPr lang="zh-CN" altLang="en-US" dirty="0" smtClean="0"/>
              <a:t>无路由信息，因此某台交换机直接相连的设备可以</a:t>
            </a:r>
            <a:r>
              <a:rPr lang="en-US" altLang="zh-CN" dirty="0" smtClean="0"/>
              <a:t>ping</a:t>
            </a:r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2 </a:t>
            </a:r>
            <a:r>
              <a:rPr lang="zh-CN" altLang="en-US" dirty="0" smtClean="0"/>
              <a:t>交换机基础配置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根据拓扑图连接网线</a:t>
            </a:r>
            <a:endParaRPr lang="en-US" altLang="zh-CN" dirty="0" smtClean="0"/>
          </a:p>
          <a:p>
            <a:r>
              <a:rPr lang="zh-CN" altLang="en-US" dirty="0" smtClean="0"/>
              <a:t>配置交换机基本配置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</a:t>
            </a:r>
            <a:r>
              <a:rPr lang="en-US" altLang="zh-CN" dirty="0" smtClean="0"/>
              <a:t>ipv4/ipv6</a:t>
            </a:r>
            <a:r>
              <a:rPr lang="zh-CN" altLang="en-US" dirty="0" smtClean="0"/>
              <a:t>地址，允许</a:t>
            </a:r>
            <a:r>
              <a:rPr lang="en-US" altLang="zh-CN" dirty="0" err="1" smtClean="0"/>
              <a:t>ra</a:t>
            </a:r>
            <a:endParaRPr lang="en-US" altLang="zh-CN" dirty="0" smtClean="0"/>
          </a:p>
          <a:p>
            <a:r>
              <a:rPr lang="zh-CN" altLang="en-US" dirty="0" smtClean="0"/>
              <a:t>计算机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地址配置（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请用</a:t>
            </a:r>
            <a:r>
              <a:rPr lang="en-US" altLang="zh-CN" dirty="0" smtClean="0"/>
              <a:t>101.7.8.9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计算机安装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完成检查：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汇聚交换机，</a:t>
            </a:r>
            <a:r>
              <a:rPr lang="en-US" altLang="zh-CN" dirty="0" err="1" smtClean="0"/>
              <a:t>pingB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机设置各自静态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相连的交换机</a:t>
            </a:r>
            <a:r>
              <a:rPr lang="en-US" altLang="zh-CN" dirty="0" smtClean="0"/>
              <a:t>IP</a:t>
            </a:r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机 </a:t>
            </a:r>
            <a:r>
              <a:rPr lang="en-US" altLang="zh-CN" dirty="0" err="1" smtClean="0"/>
              <a:t>ipconfig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能看到</a:t>
            </a:r>
            <a:r>
              <a:rPr lang="en-US" altLang="zh-CN" dirty="0" smtClean="0"/>
              <a:t>v6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ipv6</a:t>
            </a:r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机可以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跟自己在同一个交换机的</a:t>
            </a:r>
            <a:r>
              <a:rPr lang="en-US" altLang="zh-CN" dirty="0" smtClean="0"/>
              <a:t>PC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sys                               #</a:t>
            </a:r>
            <a:r>
              <a:rPr lang="zh-CN" altLang="en-US" dirty="0" smtClean="0"/>
              <a:t>进入配置模式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pv6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ysname</a:t>
            </a:r>
            <a:r>
              <a:rPr lang="en-US" altLang="zh-CN" dirty="0" smtClean="0"/>
              <a:t>  A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设置机器名字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telnet    server   enable</a:t>
            </a:r>
          </a:p>
          <a:p>
            <a:pPr>
              <a:buNone/>
            </a:pPr>
            <a:r>
              <a:rPr lang="en-US" altLang="zh-CN" dirty="0" err="1" smtClean="0"/>
              <a:t>ip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unreachables</a:t>
            </a:r>
            <a:r>
              <a:rPr lang="en-US" altLang="zh-CN" dirty="0" smtClean="0"/>
              <a:t>   en</a:t>
            </a:r>
          </a:p>
          <a:p>
            <a:pPr>
              <a:buNone/>
            </a:pPr>
            <a:r>
              <a:rPr lang="en-US" altLang="zh-CN" dirty="0" smtClean="0"/>
              <a:t>ipv6   </a:t>
            </a:r>
            <a:r>
              <a:rPr lang="en-US" altLang="zh-CN" dirty="0" err="1" smtClean="0"/>
              <a:t>unreachables</a:t>
            </a:r>
            <a:r>
              <a:rPr lang="en-US" altLang="zh-CN" dirty="0" smtClean="0"/>
              <a:t>   en</a:t>
            </a:r>
          </a:p>
          <a:p>
            <a:pPr>
              <a:buNone/>
            </a:pPr>
            <a:r>
              <a:rPr lang="en-US" altLang="zh-CN" dirty="0" smtClean="0"/>
              <a:t>user-interface   </a:t>
            </a:r>
            <a:r>
              <a:rPr lang="en-US" altLang="zh-CN" dirty="0" err="1" smtClean="0"/>
              <a:t>vty</a:t>
            </a:r>
            <a:r>
              <a:rPr lang="en-US" altLang="zh-CN" dirty="0" smtClean="0"/>
              <a:t>   0   15</a:t>
            </a:r>
          </a:p>
          <a:p>
            <a:pPr>
              <a:buNone/>
            </a:pPr>
            <a:r>
              <a:rPr lang="en-US" altLang="zh-CN" dirty="0" smtClean="0"/>
              <a:t>   set authentication  password  simple  ipv6</a:t>
            </a:r>
          </a:p>
          <a:p>
            <a:pPr>
              <a:buNone/>
            </a:pPr>
            <a:r>
              <a:rPr lang="en-US" altLang="zh-CN" dirty="0" smtClean="0"/>
              <a:t>   user  privilege  level 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interface   gi1/0/20                              #</a:t>
            </a:r>
            <a:r>
              <a:rPr lang="zh-CN" altLang="en-US" dirty="0" smtClean="0"/>
              <a:t>上联口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   24</a:t>
            </a:r>
          </a:p>
          <a:p>
            <a:pPr>
              <a:buNone/>
            </a:pPr>
            <a:r>
              <a:rPr lang="en-US" altLang="zh-CN" dirty="0" smtClean="0"/>
              <a:t>  ipv6   add  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::2/64</a:t>
            </a:r>
          </a:p>
          <a:p>
            <a:pPr>
              <a:buNone/>
            </a:pPr>
            <a:r>
              <a:rPr lang="en-US" altLang="zh-CN" dirty="0" smtClean="0"/>
              <a:t>interface   gi1/0/19                            #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B1</a:t>
            </a:r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.255.1   24</a:t>
            </a:r>
          </a:p>
          <a:p>
            <a:pPr>
              <a:buNone/>
            </a:pPr>
            <a:r>
              <a:rPr lang="en-US" altLang="zh-CN" dirty="0" smtClean="0"/>
              <a:t>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ff::1/64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interface   gi1/0/1</a:t>
            </a:r>
          </a:p>
          <a:p>
            <a:pPr>
              <a:buNone/>
            </a:pPr>
            <a:r>
              <a:rPr lang="en-US" altLang="zh-CN" dirty="0" smtClean="0"/>
              <a:t>   port  link-mode  route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.1.1   24</a:t>
            </a:r>
          </a:p>
          <a:p>
            <a:pPr>
              <a:buNone/>
            </a:pPr>
            <a:r>
              <a:rPr lang="en-US" altLang="zh-CN" dirty="0" smtClean="0"/>
              <a:t> 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01::1/64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undo    ipv6   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halt</a:t>
            </a:r>
          </a:p>
          <a:p>
            <a:pPr>
              <a:buNone/>
            </a:pPr>
            <a:r>
              <a:rPr lang="en-US" altLang="zh-CN" dirty="0" smtClean="0"/>
              <a:t>interface   gi1/0/2</a:t>
            </a:r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.2.1   24</a:t>
            </a:r>
          </a:p>
          <a:p>
            <a:pPr>
              <a:buNone/>
            </a:pPr>
            <a:r>
              <a:rPr lang="en-US" altLang="zh-CN" dirty="0" smtClean="0"/>
              <a:t>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02::1/64</a:t>
            </a:r>
          </a:p>
          <a:p>
            <a:pPr>
              <a:buNone/>
            </a:pPr>
            <a:r>
              <a:rPr lang="en-US" altLang="zh-CN" dirty="0" smtClean="0"/>
              <a:t> undo    ipv6   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halt</a:t>
            </a:r>
          </a:p>
          <a:p>
            <a:pPr>
              <a:buNone/>
            </a:pPr>
            <a:r>
              <a:rPr lang="en-US" altLang="zh-CN" dirty="0" smtClean="0"/>
              <a:t>…. 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的接口，依次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end</a:t>
            </a:r>
          </a:p>
          <a:p>
            <a:pPr>
              <a:buNone/>
            </a:pPr>
            <a:r>
              <a:rPr lang="en-US" altLang="zh-CN" dirty="0" smtClean="0"/>
              <a:t>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sys</a:t>
            </a:r>
          </a:p>
          <a:p>
            <a:pPr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pv6 </a:t>
            </a:r>
          </a:p>
          <a:p>
            <a:pPr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ysname</a:t>
            </a:r>
            <a:r>
              <a:rPr lang="en-US" altLang="zh-CN" dirty="0" smtClean="0"/>
              <a:t>  B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r>
              <a:rPr lang="en-US" altLang="zh-CN" dirty="0" smtClean="0"/>
              <a:t>telnet    server   enable</a:t>
            </a:r>
          </a:p>
          <a:p>
            <a:pPr>
              <a:buNone/>
            </a:pPr>
            <a:r>
              <a:rPr lang="en-US" altLang="zh-CN" dirty="0" err="1" smtClean="0"/>
              <a:t>ip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unreachables</a:t>
            </a:r>
            <a:r>
              <a:rPr lang="en-US" altLang="zh-CN" dirty="0" smtClean="0"/>
              <a:t>   en</a:t>
            </a:r>
          </a:p>
          <a:p>
            <a:pPr>
              <a:buNone/>
            </a:pPr>
            <a:r>
              <a:rPr lang="en-US" altLang="zh-CN" dirty="0" smtClean="0"/>
              <a:t>ipv6   </a:t>
            </a:r>
            <a:r>
              <a:rPr lang="en-US" altLang="zh-CN" dirty="0" err="1" smtClean="0"/>
              <a:t>unreachables</a:t>
            </a:r>
            <a:r>
              <a:rPr lang="en-US" altLang="zh-CN" dirty="0" smtClean="0"/>
              <a:t>   en</a:t>
            </a:r>
          </a:p>
          <a:p>
            <a:pPr>
              <a:buNone/>
            </a:pPr>
            <a:r>
              <a:rPr lang="en-US" altLang="zh-CN" dirty="0" smtClean="0"/>
              <a:t>user-interface   </a:t>
            </a:r>
            <a:r>
              <a:rPr lang="en-US" altLang="zh-CN" dirty="0" err="1" smtClean="0"/>
              <a:t>vty</a:t>
            </a:r>
            <a:r>
              <a:rPr lang="en-US" altLang="zh-CN" dirty="0" smtClean="0"/>
              <a:t>   0   15</a:t>
            </a:r>
          </a:p>
          <a:p>
            <a:pPr>
              <a:buNone/>
            </a:pPr>
            <a:r>
              <a:rPr lang="en-US" altLang="zh-CN" dirty="0" smtClean="0"/>
              <a:t>    set authentication  password  simple  ipv6</a:t>
            </a:r>
          </a:p>
          <a:p>
            <a:pPr>
              <a:buNone/>
            </a:pPr>
            <a:r>
              <a:rPr lang="en-US" altLang="zh-CN" dirty="0" smtClean="0"/>
              <a:t>    user  privilege  level 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interface   gi1/0/28                 ##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A1</a:t>
            </a:r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.255.2   24</a:t>
            </a:r>
          </a:p>
          <a:p>
            <a:pPr>
              <a:buNone/>
            </a:pPr>
            <a:r>
              <a:rPr lang="en-US" altLang="zh-CN" dirty="0" smtClean="0"/>
              <a:t>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ff::2/64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r>
              <a:rPr lang="zh-CN" altLang="en-US" dirty="0" smtClean="0"/>
              <a:t>交换机基础配置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18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interface   gi1/0/25</a:t>
            </a:r>
          </a:p>
          <a:p>
            <a:pPr>
              <a:buNone/>
            </a:pPr>
            <a:r>
              <a:rPr lang="en-US" altLang="zh-CN" dirty="0" smtClean="0"/>
              <a:t>   port  link-mode  route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.11.1   24</a:t>
            </a:r>
          </a:p>
          <a:p>
            <a:pPr>
              <a:buNone/>
            </a:pPr>
            <a:r>
              <a:rPr lang="en-US" altLang="zh-CN" dirty="0" smtClean="0"/>
              <a:t> 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11::1/64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undo    ipv6   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halt</a:t>
            </a:r>
          </a:p>
          <a:p>
            <a:pPr>
              <a:buNone/>
            </a:pPr>
            <a:r>
              <a:rPr lang="en-US" altLang="zh-CN" dirty="0" smtClean="0"/>
              <a:t>interface   gi1/0/26</a:t>
            </a:r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.12.1   24</a:t>
            </a:r>
          </a:p>
          <a:p>
            <a:pPr>
              <a:buNone/>
            </a:pPr>
            <a:r>
              <a:rPr lang="en-US" altLang="zh-CN" dirty="0" smtClean="0"/>
              <a:t>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12::1/64</a:t>
            </a:r>
          </a:p>
          <a:p>
            <a:pPr>
              <a:buNone/>
            </a:pPr>
            <a:r>
              <a:rPr lang="en-US" altLang="zh-CN" dirty="0" smtClean="0"/>
              <a:t> undo    ipv6   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halt</a:t>
            </a:r>
          </a:p>
          <a:p>
            <a:pPr>
              <a:buNone/>
            </a:pPr>
            <a:r>
              <a:rPr lang="en-US" altLang="zh-CN" dirty="0" smtClean="0"/>
              <a:t>interface   gi1/0/27</a:t>
            </a:r>
          </a:p>
          <a:p>
            <a:pPr>
              <a:buNone/>
            </a:pPr>
            <a:r>
              <a:rPr lang="en-US" altLang="zh-CN" dirty="0" smtClean="0"/>
              <a:t>  port  link-mode  route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add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.13.1   24</a:t>
            </a:r>
          </a:p>
          <a:p>
            <a:pPr>
              <a:buNone/>
            </a:pPr>
            <a:r>
              <a:rPr lang="en-US" altLang="zh-CN" dirty="0" smtClean="0"/>
              <a:t>  ipv6   add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13::1/64</a:t>
            </a:r>
          </a:p>
          <a:p>
            <a:pPr>
              <a:buNone/>
            </a:pPr>
            <a:r>
              <a:rPr lang="en-US" altLang="zh-CN" dirty="0" smtClean="0"/>
              <a:t>  undo    ipv6    </a:t>
            </a:r>
            <a:r>
              <a:rPr lang="en-US" altLang="zh-CN" dirty="0" err="1" smtClean="0"/>
              <a:t>nd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halt</a:t>
            </a:r>
          </a:p>
          <a:p>
            <a:pPr>
              <a:buNone/>
            </a:pPr>
            <a:r>
              <a:rPr lang="en-US" altLang="zh-CN" dirty="0" smtClean="0"/>
              <a:t>end</a:t>
            </a:r>
          </a:p>
          <a:p>
            <a:pPr>
              <a:buNone/>
            </a:pPr>
            <a:r>
              <a:rPr lang="en-US" altLang="zh-CN" dirty="0" smtClean="0"/>
              <a:t>save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机设置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.*.2/255.255.255.0</a:t>
            </a:r>
            <a:r>
              <a:rPr lang="zh-CN" altLang="en-US" dirty="0" smtClean="0"/>
              <a:t>，网关 </a:t>
            </a:r>
            <a:r>
              <a:rPr lang="en-US" altLang="zh-CN" dirty="0" smtClean="0"/>
              <a:t>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.*.1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DNS  202.38.64.1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101.7.8.9</a:t>
            </a:r>
          </a:p>
          <a:p>
            <a:r>
              <a:rPr lang="en-US" altLang="zh-CN" dirty="0" smtClean="0"/>
              <a:t>IPv6 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机网卡有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协议即可</a:t>
            </a:r>
            <a:endParaRPr lang="en-US" altLang="zh-CN" dirty="0" smtClean="0"/>
          </a:p>
          <a:p>
            <a:r>
              <a:rPr lang="en-US" altLang="zh-CN" dirty="0" smtClean="0"/>
              <a:t>ipv4/ipv6</a:t>
            </a:r>
            <a:r>
              <a:rPr lang="zh-CN" altLang="en-US" dirty="0" smtClean="0"/>
              <a:t>都可以测试：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Ipconfig</a:t>
            </a:r>
            <a:r>
              <a:rPr lang="en-US" altLang="zh-CN" dirty="0" smtClean="0"/>
              <a:t> /all</a:t>
            </a:r>
          </a:p>
          <a:p>
            <a:pPr lvl="2"/>
            <a:r>
              <a:rPr lang="en-US" altLang="zh-CN" dirty="0" smtClean="0"/>
              <a:t>Route print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en-US" altLang="zh-CN" dirty="0" smtClean="0"/>
              <a:t>IPv4/IPv6</a:t>
            </a:r>
            <a:r>
              <a:rPr lang="zh-CN" altLang="en-US" dirty="0" smtClean="0"/>
              <a:t>连通性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交换机下的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机可以</a:t>
            </a:r>
            <a:r>
              <a:rPr lang="en-US" altLang="zh-CN" dirty="0" smtClean="0"/>
              <a:t>ping</a:t>
            </a:r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 smtClean="0"/>
              <a:t>交换机下的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机可以</a:t>
            </a:r>
            <a:r>
              <a:rPr lang="en-US" altLang="zh-CN" dirty="0" smtClean="0"/>
              <a:t>ping	</a:t>
            </a:r>
            <a:endParaRPr lang="en-US" altLang="zh-CN" dirty="0" smtClean="0"/>
          </a:p>
          <a:p>
            <a:r>
              <a:rPr lang="zh-CN" altLang="en-US" dirty="0" smtClean="0"/>
              <a:t>注：因为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交换机间无路由</a:t>
            </a:r>
            <a:r>
              <a:rPr lang="zh-CN" altLang="en-US" dirty="0" smtClean="0"/>
              <a:t>信息，因此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交换机间的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无法</a:t>
            </a:r>
            <a:r>
              <a:rPr lang="en-US" altLang="zh-CN" dirty="0" smtClean="0"/>
              <a:t>ping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604976" y="2636874"/>
            <a:ext cx="2073349" cy="6592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OSPF/OSPFv3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062" y="2659117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29806" y="2674882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2711669" y="2916621"/>
            <a:ext cx="1918137" cy="1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830317" y="3573517"/>
            <a:ext cx="1345324" cy="54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1158766" y="3697013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1692165" y="3836275"/>
            <a:ext cx="1324304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2039007" y="3741682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4934607" y="3704895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3980794" y="3660227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4440620" y="3762703"/>
            <a:ext cx="1340070" cy="2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4682" y="4767664"/>
            <a:ext cx="572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之间建立</a:t>
            </a:r>
            <a:r>
              <a:rPr lang="en-US" altLang="zh-CN" dirty="0" smtClean="0"/>
              <a:t>OSPF/OSPFv3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r>
              <a:rPr lang="zh-CN" altLang="en-US" dirty="0" smtClean="0"/>
              <a:t>分别将与自己直接相连的接口网段路由信息传送过去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发送默认网关信息</a:t>
            </a:r>
            <a:endParaRPr lang="en-US" altLang="zh-CN" dirty="0" smtClean="0"/>
          </a:p>
          <a:p>
            <a:r>
              <a:rPr lang="zh-CN" altLang="en-US" dirty="0"/>
              <a:t>完成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交换机下连接的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可以互相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67128" y="2605832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OSPF</a:t>
            </a:r>
          </a:p>
          <a:p>
            <a:r>
              <a:rPr lang="en-US" altLang="zh-CN" dirty="0"/>
              <a:t>OSPFv3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2086" y="1907627"/>
            <a:ext cx="243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两个互连接口启用</a:t>
            </a:r>
            <a:r>
              <a:rPr lang="en-US" altLang="zh-CN" dirty="0" err="1" smtClean="0"/>
              <a:t>ospf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位于区域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622993" y="2297855"/>
            <a:ext cx="1068267" cy="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4419600" y="2590799"/>
            <a:ext cx="3552496" cy="37732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40004" y="2741610"/>
            <a:ext cx="3552496" cy="37732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3724" y="1828800"/>
            <a:ext cx="1408386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4552" y="3757449"/>
            <a:ext cx="914400" cy="49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1974" y="3752193"/>
            <a:ext cx="9144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3"/>
            <a:endCxn id="6" idx="1"/>
          </p:cNvCxnSpPr>
          <p:nvPr/>
        </p:nvCxnSpPr>
        <p:spPr>
          <a:xfrm flipV="1">
            <a:off x="1728952" y="3993931"/>
            <a:ext cx="783022" cy="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  <a:endCxn id="4" idx="2"/>
          </p:cNvCxnSpPr>
          <p:nvPr/>
        </p:nvCxnSpPr>
        <p:spPr>
          <a:xfrm rot="5400000" flipH="1" flipV="1">
            <a:off x="2225565" y="1495098"/>
            <a:ext cx="1308539" cy="321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76800" y="3773215"/>
            <a:ext cx="914400" cy="49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74222" y="3767959"/>
            <a:ext cx="9144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13" idx="3"/>
            <a:endCxn id="14" idx="1"/>
          </p:cNvCxnSpPr>
          <p:nvPr/>
        </p:nvCxnSpPr>
        <p:spPr>
          <a:xfrm flipV="1">
            <a:off x="5791200" y="4009697"/>
            <a:ext cx="783022" cy="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0"/>
            <a:endCxn id="4" idx="2"/>
          </p:cNvCxnSpPr>
          <p:nvPr/>
        </p:nvCxnSpPr>
        <p:spPr>
          <a:xfrm rot="16200000" flipV="1">
            <a:off x="4248807" y="2688021"/>
            <a:ext cx="1324305" cy="84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2883" y="546537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06966" y="54706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1" y="277473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30112" y="27694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3746937" y="1340070"/>
            <a:ext cx="8933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 flipH="1" flipV="1">
            <a:off x="4493172" y="1366347"/>
            <a:ext cx="835575" cy="1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62703" y="49398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V6</a:t>
            </a:r>
            <a:r>
              <a:rPr lang="zh-CN" altLang="en-US" dirty="0" smtClean="0"/>
              <a:t>出口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71847" y="48873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V4</a:t>
            </a:r>
            <a:r>
              <a:rPr lang="zh-CN" altLang="en-US" dirty="0" smtClean="0"/>
              <a:t>出口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874103"/>
            <a:ext cx="360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本次培训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个分组，共</a:t>
            </a:r>
            <a:r>
              <a:rPr lang="en-US" altLang="zh-CN" dirty="0" smtClean="0"/>
              <a:t>2N+1</a:t>
            </a:r>
            <a:r>
              <a:rPr lang="zh-CN" altLang="en-US" dirty="0" smtClean="0"/>
              <a:t>台设备</a:t>
            </a:r>
            <a:endParaRPr lang="en-US" altLang="zh-CN" dirty="0" smtClean="0"/>
          </a:p>
          <a:p>
            <a:r>
              <a:rPr lang="zh-CN" altLang="en-US" dirty="0" smtClean="0"/>
              <a:t>交换机为</a:t>
            </a:r>
            <a:r>
              <a:rPr lang="en-US" altLang="zh-CN" dirty="0" smtClean="0"/>
              <a:t>H3C S5500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交换机有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个双绞线接口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交换机有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个双绞线接口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81655" y="3741683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OSPF</a:t>
            </a:r>
          </a:p>
          <a:p>
            <a:r>
              <a:rPr lang="en-US" altLang="zh-CN" dirty="0" smtClean="0"/>
              <a:t>OSPFv3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33393" y="3736428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OSPF</a:t>
            </a:r>
          </a:p>
          <a:p>
            <a:r>
              <a:rPr lang="en-US" altLang="zh-CN" dirty="0" smtClean="0"/>
              <a:t>OSPFv3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30696" y="569746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r>
              <a:rPr lang="zh-CN" altLang="en-US" dirty="0" smtClean="0"/>
              <a:t>分组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902825" y="4907814"/>
            <a:ext cx="368927" cy="3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26" name="椭圆 25"/>
          <p:cNvSpPr/>
          <p:nvPr/>
        </p:nvSpPr>
        <p:spPr>
          <a:xfrm>
            <a:off x="1384445" y="4907814"/>
            <a:ext cx="368927" cy="3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29" name="椭圆 28"/>
          <p:cNvSpPr/>
          <p:nvPr/>
        </p:nvSpPr>
        <p:spPr>
          <a:xfrm>
            <a:off x="2575634" y="4864111"/>
            <a:ext cx="368927" cy="3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30" name="椭圆 29"/>
          <p:cNvSpPr/>
          <p:nvPr/>
        </p:nvSpPr>
        <p:spPr>
          <a:xfrm>
            <a:off x="3150635" y="4886766"/>
            <a:ext cx="368927" cy="3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37" name="椭圆 36"/>
          <p:cNvSpPr/>
          <p:nvPr/>
        </p:nvSpPr>
        <p:spPr>
          <a:xfrm>
            <a:off x="5028345" y="4829440"/>
            <a:ext cx="368927" cy="50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38" name="椭圆 37"/>
          <p:cNvSpPr/>
          <p:nvPr/>
        </p:nvSpPr>
        <p:spPr>
          <a:xfrm>
            <a:off x="5509965" y="4829440"/>
            <a:ext cx="368927" cy="50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39" name="椭圆 38"/>
          <p:cNvSpPr/>
          <p:nvPr/>
        </p:nvSpPr>
        <p:spPr>
          <a:xfrm>
            <a:off x="6701154" y="4785737"/>
            <a:ext cx="368927" cy="50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sp>
        <p:nvSpPr>
          <p:cNvPr id="40" name="椭圆 39"/>
          <p:cNvSpPr/>
          <p:nvPr/>
        </p:nvSpPr>
        <p:spPr>
          <a:xfrm>
            <a:off x="7276155" y="4808392"/>
            <a:ext cx="368927" cy="50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</a:t>
            </a:r>
            <a:r>
              <a:rPr kumimoji="1" lang="en-US" altLang="zh-CN" sz="1100" dirty="0" smtClean="0"/>
              <a:t>C</a:t>
            </a:r>
            <a:endParaRPr kumimoji="1" lang="zh-CN" altLang="en-US" sz="1100" dirty="0"/>
          </a:p>
        </p:txBody>
      </p:sp>
      <p:cxnSp>
        <p:nvCxnSpPr>
          <p:cNvPr id="7" name="直线连接符 6"/>
          <p:cNvCxnSpPr>
            <a:stCxn id="2" idx="0"/>
            <a:endCxn id="5" idx="2"/>
          </p:cNvCxnSpPr>
          <p:nvPr/>
        </p:nvCxnSpPr>
        <p:spPr>
          <a:xfrm flipV="1">
            <a:off x="1087289" y="4256690"/>
            <a:ext cx="184463" cy="65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6" idx="0"/>
          </p:cNvCxnSpPr>
          <p:nvPr/>
        </p:nvCxnSpPr>
        <p:spPr>
          <a:xfrm flipH="1" flipV="1">
            <a:off x="1384445" y="4235670"/>
            <a:ext cx="184464" cy="67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9" idx="0"/>
          </p:cNvCxnSpPr>
          <p:nvPr/>
        </p:nvCxnSpPr>
        <p:spPr>
          <a:xfrm flipV="1">
            <a:off x="2760098" y="4256691"/>
            <a:ext cx="37042" cy="60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30" idx="0"/>
          </p:cNvCxnSpPr>
          <p:nvPr/>
        </p:nvCxnSpPr>
        <p:spPr>
          <a:xfrm flipH="1" flipV="1">
            <a:off x="3229626" y="4246179"/>
            <a:ext cx="105473" cy="64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44" idx="0"/>
            <a:endCxn id="47" idx="2"/>
          </p:cNvCxnSpPr>
          <p:nvPr/>
        </p:nvCxnSpPr>
        <p:spPr>
          <a:xfrm flipV="1">
            <a:off x="5177256" y="4281785"/>
            <a:ext cx="184463" cy="65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 flipH="1" flipV="1">
            <a:off x="5474412" y="4260765"/>
            <a:ext cx="184464" cy="67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V="1">
            <a:off x="6850065" y="4281786"/>
            <a:ext cx="37042" cy="60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7319593" y="4271274"/>
            <a:ext cx="105473" cy="64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3-1 </a:t>
            </a:r>
            <a:r>
              <a:rPr lang="en-US" altLang="zh-CN" dirty="0" err="1" smtClean="0"/>
              <a:t>ospf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</a:t>
            </a:r>
            <a:r>
              <a:rPr lang="en-US" altLang="zh-CN" u="sng" dirty="0" smtClean="0"/>
              <a:t>1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sys</a:t>
            </a:r>
          </a:p>
          <a:p>
            <a:pPr lvl="1">
              <a:buNone/>
            </a:pPr>
            <a:r>
              <a:rPr lang="en-US" altLang="zh-CN" dirty="0" err="1" smtClean="0"/>
              <a:t>ospf</a:t>
            </a:r>
            <a:r>
              <a:rPr lang="en-US" altLang="zh-CN" dirty="0" smtClean="0"/>
              <a:t>   1                                                      #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ospf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efault-route-advertise    always          # </a:t>
            </a:r>
            <a:r>
              <a:rPr lang="zh-CN" altLang="en-US" dirty="0" smtClean="0"/>
              <a:t>对外发布默认路由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Import-route     direct                             # </a:t>
            </a:r>
            <a:r>
              <a:rPr lang="zh-CN" altLang="en-US" dirty="0" smtClean="0"/>
              <a:t>将直连路由发布出去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area   0 </a:t>
            </a:r>
          </a:p>
          <a:p>
            <a:pPr lvl="1">
              <a:buNone/>
            </a:pPr>
            <a:r>
              <a:rPr lang="en-US" altLang="zh-CN" dirty="0" smtClean="0"/>
              <a:t>network     10.</a:t>
            </a:r>
            <a:r>
              <a:rPr lang="en-US" altLang="zh-C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 smtClean="0"/>
              <a:t>.255.0     0.0.0.255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B1</a:t>
            </a:r>
            <a:r>
              <a:rPr lang="zh-CN" altLang="en-US" dirty="0" smtClean="0"/>
              <a:t>连接的接口为区域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B1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sys</a:t>
            </a:r>
          </a:p>
          <a:p>
            <a:pPr lvl="1">
              <a:buNone/>
            </a:pPr>
            <a:r>
              <a:rPr lang="en-US" altLang="zh-CN" dirty="0" err="1" smtClean="0"/>
              <a:t>ospf</a:t>
            </a:r>
            <a:r>
              <a:rPr lang="en-US" altLang="zh-CN" dirty="0" smtClean="0"/>
              <a:t>   1</a:t>
            </a:r>
          </a:p>
          <a:p>
            <a:pPr lvl="1">
              <a:buNone/>
            </a:pPr>
            <a:r>
              <a:rPr lang="en-US" altLang="zh-CN" dirty="0" smtClean="0"/>
              <a:t>Import-route    direct</a:t>
            </a:r>
          </a:p>
          <a:p>
            <a:pPr lvl="1">
              <a:buNone/>
            </a:pPr>
            <a:r>
              <a:rPr lang="en-US" altLang="zh-CN" dirty="0" smtClean="0"/>
              <a:t>area    0</a:t>
            </a:r>
          </a:p>
          <a:p>
            <a:pPr lvl="1">
              <a:buNone/>
            </a:pPr>
            <a:r>
              <a:rPr lang="en-US" altLang="zh-CN" dirty="0" smtClean="0"/>
              <a:t>network   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.255.0     0.0.0.255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3-2 </a:t>
            </a:r>
            <a:r>
              <a:rPr lang="en-US" altLang="zh-CN" dirty="0" err="1" smtClean="0"/>
              <a:t>ospf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/B2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 peer</a:t>
            </a:r>
          </a:p>
          <a:p>
            <a:pPr lvl="1"/>
            <a:r>
              <a:rPr lang="en-US" altLang="zh-CN" dirty="0" smtClean="0"/>
              <a:t>Display 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lsdb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 routing</a:t>
            </a:r>
          </a:p>
          <a:p>
            <a:pPr lvl="2"/>
            <a:r>
              <a:rPr lang="en-US" altLang="zh-CN" dirty="0" smtClean="0"/>
              <a:t>A1</a:t>
            </a:r>
            <a:r>
              <a:rPr lang="zh-CN" altLang="en-US" dirty="0" smtClean="0"/>
              <a:t>中无默认路由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B1</a:t>
            </a:r>
            <a:r>
              <a:rPr lang="zh-CN" altLang="en-US" dirty="0" smtClean="0"/>
              <a:t>中有默认路由（是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发来的）</a:t>
            </a:r>
            <a:endParaRPr lang="en-US" altLang="zh-CN" dirty="0" smtClean="0"/>
          </a:p>
          <a:p>
            <a:r>
              <a:rPr lang="zh-CN" altLang="en-US" dirty="0" smtClean="0"/>
              <a:t>组内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机之间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ping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3-3 ospfv3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sys</a:t>
            </a:r>
          </a:p>
          <a:p>
            <a:pPr lvl="1">
              <a:buNone/>
            </a:pPr>
            <a:r>
              <a:rPr lang="en-US" altLang="zh-CN" dirty="0" smtClean="0"/>
              <a:t>ospfv3      1                                             #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ospfv3</a:t>
            </a:r>
          </a:p>
          <a:p>
            <a:pPr lvl="1">
              <a:buNone/>
            </a:pPr>
            <a:r>
              <a:rPr lang="en-US" altLang="zh-CN" dirty="0" smtClean="0"/>
              <a:t>router-id 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.255.1                          # ospfv3</a:t>
            </a:r>
            <a:r>
              <a:rPr lang="zh-CN" altLang="en-US" dirty="0" smtClean="0"/>
              <a:t>必须要有</a:t>
            </a:r>
            <a:r>
              <a:rPr lang="en-US" altLang="zh-CN" dirty="0" err="1" smtClean="0"/>
              <a:t>routerid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efault-route-advertise     always      # </a:t>
            </a:r>
            <a:r>
              <a:rPr lang="zh-CN" altLang="en-US" dirty="0" smtClean="0"/>
              <a:t>发布默认路由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mport-route    direct                          # </a:t>
            </a:r>
            <a:r>
              <a:rPr lang="zh-CN" altLang="en-US" dirty="0" smtClean="0"/>
              <a:t>发布直连路由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nterface     gi1/0/19</a:t>
            </a:r>
          </a:p>
          <a:p>
            <a:pPr lvl="1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spfv3    1    area   0                            #ospfv3</a:t>
            </a:r>
            <a:r>
              <a:rPr lang="zh-CN" altLang="en-US" dirty="0" smtClean="0"/>
              <a:t>区域在接口下设置</a:t>
            </a:r>
            <a:endParaRPr lang="en-US" altLang="zh-CN" dirty="0" smtClean="0"/>
          </a:p>
          <a:p>
            <a:r>
              <a:rPr lang="en-US" altLang="zh-CN" dirty="0" smtClean="0"/>
              <a:t>B1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sys</a:t>
            </a:r>
          </a:p>
          <a:p>
            <a:pPr lvl="1">
              <a:buNone/>
            </a:pPr>
            <a:r>
              <a:rPr lang="en-US" altLang="zh-CN" dirty="0" smtClean="0"/>
              <a:t>ospfv3    1</a:t>
            </a:r>
          </a:p>
          <a:p>
            <a:pPr lvl="1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outer-id 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.255.2</a:t>
            </a:r>
          </a:p>
          <a:p>
            <a:pPr lvl="1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mport-route    direct</a:t>
            </a:r>
          </a:p>
          <a:p>
            <a:pPr lvl="1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nterface     gi1/0/28</a:t>
            </a:r>
          </a:p>
          <a:p>
            <a:pPr lvl="1">
              <a:buNone/>
            </a:pPr>
            <a:r>
              <a:rPr lang="en-US" altLang="zh-CN" dirty="0" smtClean="0"/>
              <a:t>Ospfv3     1   area  0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3-3 ospfv3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</a:t>
            </a:r>
            <a:r>
              <a:rPr lang="en-US" altLang="zh-CN" dirty="0" smtClean="0"/>
              <a:t>/B2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 ospfv3 peer</a:t>
            </a:r>
          </a:p>
          <a:p>
            <a:pPr lvl="1"/>
            <a:r>
              <a:rPr lang="en-US" altLang="zh-CN" dirty="0" smtClean="0"/>
              <a:t>Display ospfv3 </a:t>
            </a:r>
            <a:r>
              <a:rPr lang="en-US" altLang="zh-CN" dirty="0" err="1" smtClean="0"/>
              <a:t>lsdb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ospfv3 routing</a:t>
            </a:r>
          </a:p>
          <a:p>
            <a:pPr lvl="2"/>
            <a:r>
              <a:rPr lang="en-US" altLang="zh-CN" dirty="0" smtClean="0"/>
              <a:t>A1</a:t>
            </a:r>
            <a:r>
              <a:rPr lang="zh-CN" altLang="en-US" dirty="0" smtClean="0"/>
              <a:t>中无默认路由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B1</a:t>
            </a:r>
            <a:r>
              <a:rPr lang="zh-CN" altLang="en-US" dirty="0" smtClean="0"/>
              <a:t>中有默认路由（是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发来的）</a:t>
            </a:r>
            <a:endParaRPr lang="en-US" altLang="zh-CN" dirty="0" smtClean="0"/>
          </a:p>
          <a:p>
            <a:r>
              <a:rPr lang="zh-CN" altLang="en-US" dirty="0" smtClean="0"/>
              <a:t>组内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机之间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ping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BGP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03480" y="3371498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6224" y="3387263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5" idx="1"/>
          </p:cNvCxnSpPr>
          <p:nvPr/>
        </p:nvCxnSpPr>
        <p:spPr>
          <a:xfrm>
            <a:off x="3828087" y="3629002"/>
            <a:ext cx="1918137" cy="1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1946735" y="4285898"/>
            <a:ext cx="1345324" cy="54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411819" y="4398884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2808583" y="4548656"/>
            <a:ext cx="1324304" cy="4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3155425" y="4454063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6051025" y="4417276"/>
            <a:ext cx="1250731" cy="16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5097212" y="4372608"/>
            <a:ext cx="1366345" cy="34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5557038" y="4475084"/>
            <a:ext cx="1340070" cy="2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20" idx="2"/>
          </p:cNvCxnSpPr>
          <p:nvPr/>
        </p:nvCxnSpPr>
        <p:spPr>
          <a:xfrm rot="16200000" flipV="1">
            <a:off x="2824350" y="2877512"/>
            <a:ext cx="1024761" cy="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71797" y="1852753"/>
            <a:ext cx="1124607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6730" y="5401386"/>
            <a:ext cx="7848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汇聚和</a:t>
            </a:r>
            <a:r>
              <a:rPr lang="en-US" altLang="zh-CN" dirty="0" smtClean="0"/>
              <a:t>A1</a:t>
            </a:r>
            <a:r>
              <a:rPr lang="zh-CN" altLang="en-US" dirty="0" smtClean="0"/>
              <a:t>间</a:t>
            </a:r>
            <a:r>
              <a:rPr lang="en-US" altLang="zh-CN" dirty="0" smtClean="0"/>
              <a:t>BGP</a:t>
            </a:r>
            <a:r>
              <a:rPr lang="zh-CN" altLang="en-US" dirty="0" smtClean="0"/>
              <a:t>：汇聚向</a:t>
            </a:r>
            <a:r>
              <a:rPr lang="en-US" altLang="zh-CN" dirty="0" smtClean="0"/>
              <a:t>A1</a:t>
            </a:r>
            <a:r>
              <a:rPr lang="zh-CN" altLang="en-US" dirty="0" smtClean="0"/>
              <a:t>发送默认路由信息，</a:t>
            </a:r>
            <a:r>
              <a:rPr lang="en-US" altLang="zh-CN" dirty="0" smtClean="0"/>
              <a:t>A1</a:t>
            </a:r>
            <a:r>
              <a:rPr lang="zh-CN" altLang="en-US" dirty="0" smtClean="0"/>
              <a:t>向汇聚发送组内路由信息</a:t>
            </a:r>
            <a:endParaRPr lang="en-US" altLang="zh-CN" dirty="0" smtClean="0"/>
          </a:p>
          <a:p>
            <a:r>
              <a:rPr lang="en-US" altLang="zh-CN" dirty="0" smtClean="0"/>
              <a:t>A1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B1</a:t>
            </a:r>
            <a:r>
              <a:rPr lang="zh-CN" altLang="en-US" dirty="0" smtClean="0"/>
              <a:t>间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：互相交换各自内部路由信息，</a:t>
            </a:r>
            <a:r>
              <a:rPr lang="en-US" altLang="zh-CN" dirty="0" smtClean="0"/>
              <a:t>A1</a:t>
            </a:r>
            <a:r>
              <a:rPr lang="zh-CN" altLang="en-US" dirty="0" smtClean="0"/>
              <a:t>向</a:t>
            </a:r>
            <a:r>
              <a:rPr lang="en-US" altLang="zh-CN" dirty="0" smtClean="0"/>
              <a:t>B1</a:t>
            </a:r>
            <a:r>
              <a:rPr lang="zh-CN" altLang="en-US" dirty="0" smtClean="0"/>
              <a:t>发送默认路由信息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85460" y="261560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4278" y="3331534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OSPF</a:t>
            </a:r>
          </a:p>
          <a:p>
            <a:r>
              <a:rPr lang="en-US" altLang="zh-CN" dirty="0" smtClean="0"/>
              <a:t>OSPFv3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BGP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78794" y="3659208"/>
            <a:ext cx="1576551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汇聚交换机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81361" y="5234030"/>
            <a:ext cx="1576551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r>
              <a:rPr lang="zh-CN" altLang="en-US" dirty="0" smtClean="0"/>
              <a:t>交换机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2"/>
            <a:endCxn id="6" idx="0"/>
          </p:cNvCxnSpPr>
          <p:nvPr/>
        </p:nvCxnSpPr>
        <p:spPr>
          <a:xfrm rot="16200000" flipH="1">
            <a:off x="3017273" y="4781666"/>
            <a:ext cx="902160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085" y="3427003"/>
            <a:ext cx="2909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邻居配置</a:t>
            </a:r>
            <a:endParaRPr lang="en-US" altLang="zh-CN" dirty="0" smtClean="0"/>
          </a:p>
          <a:p>
            <a:r>
              <a:rPr lang="zh-CN" altLang="en-US" dirty="0" smtClean="0"/>
              <a:t>发送默认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对每组有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前缀限制：</a:t>
            </a:r>
            <a:endParaRPr lang="en-US" altLang="zh-CN" dirty="0" smtClean="0"/>
          </a:p>
          <a:p>
            <a:r>
              <a:rPr lang="zh-CN" altLang="en-US" dirty="0" smtClean="0"/>
              <a:t>只接收对应的</a:t>
            </a:r>
            <a:r>
              <a:rPr lang="en-US" altLang="zh-CN" dirty="0" smtClean="0"/>
              <a:t>/16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/56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0508" y="5078576"/>
            <a:ext cx="2340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邻居配置</a:t>
            </a:r>
            <a:endParaRPr lang="en-US" altLang="zh-CN" dirty="0" smtClean="0"/>
          </a:p>
          <a:p>
            <a:r>
              <a:rPr lang="zh-CN" altLang="en-US" dirty="0" smtClean="0"/>
              <a:t>发送自己管理的路由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.0.0/16</a:t>
            </a:r>
          </a:p>
          <a:p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00::/56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237" y="376015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域号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4581" y="533730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域号</a:t>
            </a:r>
            <a:r>
              <a:rPr lang="en-US" altLang="zh-CN" dirty="0" smtClean="0"/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2700669" y="2009554"/>
            <a:ext cx="1690577" cy="55289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 flipH="1" flipV="1">
            <a:off x="2594345" y="3094075"/>
            <a:ext cx="11270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V="1">
            <a:off x="3280146" y="3035596"/>
            <a:ext cx="1158950" cy="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0"/>
          </p:cNvCxnSpPr>
          <p:nvPr/>
        </p:nvCxnSpPr>
        <p:spPr>
          <a:xfrm rot="5400000" flipH="1" flipV="1">
            <a:off x="3282804" y="1730448"/>
            <a:ext cx="542260" cy="1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6982" y="191007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IPv4 </a:t>
            </a:r>
            <a:r>
              <a:rPr lang="zh-CN" altLang="en-US" dirty="0" smtClean="0"/>
              <a:t>地址转换直接上网</a:t>
            </a:r>
            <a:endParaRPr lang="en-US" altLang="zh-CN" dirty="0" smtClean="0"/>
          </a:p>
          <a:p>
            <a:r>
              <a:rPr lang="en-US" altLang="zh-CN" dirty="0" smtClean="0"/>
              <a:t>IPv6 VPN</a:t>
            </a:r>
            <a:r>
              <a:rPr lang="zh-CN" altLang="en-US" dirty="0" smtClean="0"/>
              <a:t>到科大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39076" y="194716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时间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1215" y="295560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IPv4 </a:t>
            </a:r>
            <a:r>
              <a:rPr lang="en-US" altLang="zh-CN" dirty="0" smtClean="0"/>
              <a:t>      IPv6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80200" y="456823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bgp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4-1 BGP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ys</a:t>
            </a:r>
          </a:p>
          <a:p>
            <a:pPr lvl="1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  route-static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.0.0 16    null 0</a:t>
            </a:r>
          </a:p>
          <a:p>
            <a:pPr lvl="1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pv6   route-static   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00::   56   null 0</a:t>
            </a:r>
          </a:p>
          <a:p>
            <a:pPr lvl="1">
              <a:buNone/>
            </a:pPr>
            <a:r>
              <a:rPr lang="en-US" altLang="zh-CN" dirty="0" err="1"/>
              <a:t>b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 100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network 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.0.0   255.255.0.0 </a:t>
            </a:r>
          </a:p>
          <a:p>
            <a:pPr lvl="1">
              <a:buNone/>
            </a:pPr>
            <a:r>
              <a:rPr lang="en-US" altLang="zh-CN" dirty="0" smtClean="0"/>
              <a:t>   peer  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   as-number  100</a:t>
            </a:r>
          </a:p>
          <a:p>
            <a:pPr lvl="1">
              <a:buNone/>
            </a:pPr>
            <a:r>
              <a:rPr lang="en-US" altLang="zh-CN" dirty="0" smtClean="0"/>
              <a:t>   ipv6-family</a:t>
            </a:r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network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00::  56</a:t>
            </a:r>
          </a:p>
          <a:p>
            <a:pPr lvl="1">
              <a:buNone/>
            </a:pPr>
            <a:r>
              <a:rPr lang="en-US" altLang="zh-CN" dirty="0" smtClean="0"/>
              <a:t>      peer 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::1  as-number 100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4-2 BGP</a:t>
            </a:r>
            <a:r>
              <a:rPr lang="zh-CN" altLang="en-US" dirty="0" smtClean="0"/>
              <a:t>配置</a:t>
            </a:r>
            <a:r>
              <a:rPr lang="zh-CN" altLang="en-US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  </a:t>
            </a:r>
            <a:r>
              <a:rPr lang="en-US" altLang="zh-CN" dirty="0" smtClean="0"/>
              <a:t>IPv4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peer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routing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routing-table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routing-table peer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 advertised-routes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routing-table peer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  received-routes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4-3 BGP</a:t>
            </a:r>
            <a:r>
              <a:rPr lang="zh-CN" altLang="en-US" dirty="0" smtClean="0"/>
              <a:t>配置</a:t>
            </a:r>
            <a:r>
              <a:rPr lang="zh-CN" altLang="en-US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A1</a:t>
            </a:r>
            <a:r>
              <a:rPr lang="zh-CN" altLang="en-US" dirty="0" smtClean="0"/>
              <a:t>交换机  </a:t>
            </a:r>
            <a:r>
              <a:rPr lang="en-US" altLang="zh-CN" dirty="0" smtClean="0"/>
              <a:t>IPv6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 ipv6  peer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 ipv6  routing</a:t>
            </a:r>
          </a:p>
          <a:p>
            <a:pPr lvl="1">
              <a:buNone/>
            </a:pPr>
            <a:r>
              <a:rPr lang="en-US" altLang="zh-CN" dirty="0" smtClean="0"/>
              <a:t>Display ipv6  routing-table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ipv6  routing-table  peer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::1  advertised-routes</a:t>
            </a:r>
          </a:p>
          <a:p>
            <a:pPr lvl="1">
              <a:buNone/>
            </a:pPr>
            <a:r>
              <a:rPr lang="en-US" altLang="zh-CN" dirty="0" smtClean="0"/>
              <a:t>Display 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 ipv6  routing-table peer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::1  received-routes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4-4 BGP</a:t>
            </a:r>
            <a:r>
              <a:rPr lang="zh-CN" altLang="en-US" dirty="0" smtClean="0"/>
              <a:t>配置</a:t>
            </a:r>
            <a:r>
              <a:rPr lang="zh-CN" altLang="en-US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可以访问</a:t>
            </a:r>
            <a:r>
              <a:rPr lang="en-US" altLang="zh-CN" dirty="0" smtClean="0"/>
              <a:t>IPv4/IPv6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访问如下测试网站测试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http://ipv6-test.com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http://test.ustc.edu.cn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https://test6.ustc.edu.cn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IP</a:t>
            </a:r>
            <a:r>
              <a:rPr lang="zh-CN" altLang="en-US" dirty="0" smtClean="0"/>
              <a:t>地址简介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72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一般一个子网是</a:t>
            </a:r>
            <a:r>
              <a:rPr lang="en-US" altLang="zh-CN" dirty="0" smtClean="0"/>
              <a:t>/24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192.168.5.0/24</a:t>
            </a:r>
          </a:p>
          <a:p>
            <a:r>
              <a:rPr lang="en-US" altLang="zh-CN" dirty="0" smtClean="0"/>
              <a:t>IPv6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一般一个子网是</a:t>
            </a:r>
            <a:r>
              <a:rPr lang="en-US" altLang="zh-CN" dirty="0" smtClean="0"/>
              <a:t>/64</a:t>
            </a:r>
            <a:r>
              <a:rPr lang="zh-CN" altLang="en-US" dirty="0" smtClean="0"/>
              <a:t>，如 </a:t>
            </a:r>
            <a:r>
              <a:rPr lang="en-US" altLang="zh-CN" dirty="0" smtClean="0"/>
              <a:t>2001:da8:b3:155::/64</a:t>
            </a:r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配给一个单位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大的是</a:t>
            </a:r>
            <a:r>
              <a:rPr lang="en-US" altLang="zh-CN" dirty="0" smtClean="0"/>
              <a:t>/32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2400:b600::/32</a:t>
            </a:r>
            <a:r>
              <a:rPr lang="zh-CN" altLang="en-US" dirty="0" smtClean="0"/>
              <a:t>，含有</a:t>
            </a:r>
            <a:r>
              <a:rPr lang="en-US" altLang="zh-CN" dirty="0" smtClean="0"/>
              <a:t>2^32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/64</a:t>
            </a:r>
          </a:p>
          <a:p>
            <a:pPr lvl="2"/>
            <a:r>
              <a:rPr lang="zh-CN" altLang="en-US" dirty="0" smtClean="0"/>
              <a:t>小的是</a:t>
            </a:r>
            <a:r>
              <a:rPr lang="en-US" altLang="zh-CN" dirty="0" smtClean="0"/>
              <a:t>2001:da8:b3::/48</a:t>
            </a:r>
            <a:r>
              <a:rPr lang="zh-CN" altLang="en-US" dirty="0" smtClean="0"/>
              <a:t>，含有</a:t>
            </a:r>
            <a:r>
              <a:rPr lang="en-US" altLang="zh-CN" dirty="0" smtClean="0"/>
              <a:t>2^16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/64</a:t>
            </a:r>
          </a:p>
          <a:p>
            <a:r>
              <a:rPr lang="zh-CN" altLang="en-US" dirty="0" smtClean="0"/>
              <a:t>地址自动配置</a:t>
            </a:r>
            <a:endParaRPr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51598465"/>
              </p:ext>
            </p:extLst>
          </p:nvPr>
        </p:nvGraphicFramePr>
        <p:xfrm>
          <a:off x="1084520" y="4109483"/>
          <a:ext cx="49377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IPv4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IPv6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DHCP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无状态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SLAAC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DHCPv6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IPv4/v6</a:t>
            </a:r>
            <a:r>
              <a:rPr lang="zh-CN" altLang="en-US" dirty="0" smtClean="0"/>
              <a:t>无状态地址</a:t>
            </a:r>
            <a:r>
              <a:rPr lang="en-US" altLang="zh-CN" dirty="0" smtClean="0"/>
              <a:t>SLAAC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772" y="1305895"/>
            <a:ext cx="8506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IPv6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Neighbor Discovery</a:t>
            </a:r>
            <a:r>
              <a:rPr lang="zh-CN" altLang="en-US" dirty="0" smtClean="0"/>
              <a:t>）协议，代替了</a:t>
            </a:r>
            <a:r>
              <a:rPr lang="en-US" altLang="zh-CN" dirty="0" smtClean="0"/>
              <a:t>IPv4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ARP 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Address Resolution Protocol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ICMP </a:t>
            </a:r>
            <a:r>
              <a:rPr lang="zh-CN" altLang="en-US" dirty="0" smtClean="0"/>
              <a:t>路由设备发现消息（</a:t>
            </a:r>
            <a:r>
              <a:rPr lang="en-US" altLang="zh-CN" dirty="0" smtClean="0"/>
              <a:t>Router Discovery</a:t>
            </a:r>
            <a:r>
              <a:rPr lang="zh-CN" altLang="en-US" dirty="0" smtClean="0"/>
              <a:t>），并提供了其他功能，如邻居不可达检测（</a:t>
            </a:r>
            <a:r>
              <a:rPr lang="en-US" altLang="zh-CN" dirty="0" smtClean="0"/>
              <a:t>Neighbor </a:t>
            </a:r>
            <a:r>
              <a:rPr lang="en-US" altLang="zh-CN" dirty="0" err="1" smtClean="0"/>
              <a:t>Unreachability</a:t>
            </a:r>
            <a:r>
              <a:rPr lang="en-US" altLang="zh-CN" dirty="0" smtClean="0"/>
              <a:t> Detection, NUD</a:t>
            </a:r>
            <a:r>
              <a:rPr lang="zh-CN" altLang="en-US" dirty="0" smtClean="0"/>
              <a:t>）、重复地址检测（</a:t>
            </a:r>
            <a:r>
              <a:rPr lang="en-US" altLang="zh-CN" dirty="0" smtClean="0"/>
              <a:t>Duplicate Address </a:t>
            </a:r>
            <a:r>
              <a:rPr lang="en-US" altLang="zh-CN" dirty="0" err="1" smtClean="0"/>
              <a:t>Detection,DAD</a:t>
            </a:r>
            <a:r>
              <a:rPr lang="zh-CN" altLang="en-US" dirty="0" smtClean="0"/>
              <a:t>）、地址自动配置等。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IPv6</a:t>
            </a:r>
            <a:r>
              <a:rPr lang="zh-CN" altLang="en-US" dirty="0" smtClean="0"/>
              <a:t>无状态地址配置使用</a:t>
            </a:r>
            <a:r>
              <a:rPr lang="en-US" altLang="zh-CN" dirty="0" smtClean="0"/>
              <a:t>ND</a:t>
            </a:r>
            <a:r>
              <a:rPr lang="zh-CN" altLang="en-US" dirty="0" smtClean="0"/>
              <a:t>协议中的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Router Solicitation</a:t>
            </a:r>
            <a:r>
              <a:rPr lang="zh-CN" altLang="en-US" dirty="0" smtClean="0"/>
              <a:t>，路由器请</a:t>
            </a:r>
          </a:p>
          <a:p>
            <a:r>
              <a:rPr lang="zh-CN" altLang="en-US" dirty="0" smtClean="0"/>
              <a:t>求）和</a:t>
            </a:r>
            <a:r>
              <a:rPr lang="en-US" altLang="zh-CN" dirty="0" smtClean="0"/>
              <a:t>RA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Router Advertisement</a:t>
            </a:r>
            <a:r>
              <a:rPr lang="zh-CN" altLang="en-US" dirty="0" smtClean="0"/>
              <a:t>，路由器应答）报文交互完成，如图所示：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178" y="3079012"/>
            <a:ext cx="4295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47315" y="4486041"/>
            <a:ext cx="7663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）客户端发送</a:t>
            </a:r>
            <a:r>
              <a:rPr lang="en-US" altLang="zh-CN" dirty="0" smtClean="0"/>
              <a:t>RS</a:t>
            </a:r>
            <a:r>
              <a:rPr lang="zh-CN" altLang="en-US" dirty="0" smtClean="0"/>
              <a:t>报文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）路由器收到</a:t>
            </a:r>
            <a:r>
              <a:rPr lang="en-US" altLang="zh-CN" dirty="0" smtClean="0"/>
              <a:t>RS</a:t>
            </a:r>
            <a:r>
              <a:rPr lang="zh-CN" altLang="en-US" dirty="0" smtClean="0"/>
              <a:t>报文后，回应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）客户端收到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报文后，若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报文中指定使用地址自动配置，并且地址配置</a:t>
            </a:r>
            <a:r>
              <a:rPr lang="en-US" altLang="zh-CN" dirty="0" smtClean="0"/>
              <a:t>M</a:t>
            </a:r>
            <a:r>
              <a:rPr lang="zh-CN" altLang="en-US" dirty="0" smtClean="0"/>
              <a:t>标记为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，携带了正确的链路前缀，使用这些前缀和接口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生成全球单播地址，检查无冲突就使用，完成无状态地址配置</a:t>
            </a:r>
            <a:endParaRPr lang="en-US" altLang="zh-CN" dirty="0" smtClean="0"/>
          </a:p>
          <a:p>
            <a:r>
              <a:rPr lang="zh-CN" altLang="en-US" dirty="0" smtClean="0"/>
              <a:t>无状态分配最简单，但无法获取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域名服务器信息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 DHCPv6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26" y="3593805"/>
            <a:ext cx="8229600" cy="17561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）客户端发送</a:t>
            </a:r>
            <a:r>
              <a:rPr lang="en-US" altLang="zh-CN" dirty="0" smtClean="0"/>
              <a:t>RS</a:t>
            </a:r>
            <a:r>
              <a:rPr lang="zh-CN" altLang="en-US" dirty="0" smtClean="0"/>
              <a:t>报文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）路由器收到</a:t>
            </a:r>
            <a:r>
              <a:rPr lang="en-US" altLang="zh-CN" dirty="0" smtClean="0"/>
              <a:t>RS</a:t>
            </a:r>
            <a:r>
              <a:rPr lang="zh-CN" altLang="en-US" dirty="0" smtClean="0"/>
              <a:t>报文后，回应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）客户端收到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报文后，若</a:t>
            </a:r>
            <a:r>
              <a:rPr lang="en-US" altLang="zh-CN" dirty="0" smtClean="0"/>
              <a:t>RA</a:t>
            </a:r>
            <a:r>
              <a:rPr lang="zh-CN" altLang="en-US" dirty="0" smtClean="0"/>
              <a:t>报文中指定使用地址自动配置，并且地址配置</a:t>
            </a:r>
            <a:r>
              <a:rPr lang="en-US" altLang="zh-CN" dirty="0" smtClean="0"/>
              <a:t>M=0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O=1</a:t>
            </a:r>
            <a:r>
              <a:rPr lang="zh-CN" altLang="en-US" dirty="0" smtClean="0"/>
              <a:t>，开始</a:t>
            </a:r>
            <a:r>
              <a:rPr lang="en-US" altLang="zh-CN" dirty="0" smtClean="0"/>
              <a:t>DHCPv6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DHCPv6</a:t>
            </a:r>
            <a:r>
              <a:rPr lang="zh-CN" altLang="en-US" dirty="0" smtClean="0"/>
              <a:t>时才可以自动得到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域名服务器等其他信息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6131" y="1378245"/>
            <a:ext cx="5929211" cy="193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 prefix delegation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48716"/>
            <a:ext cx="8229600" cy="177744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IPv6</a:t>
            </a:r>
            <a:r>
              <a:rPr lang="zh-CN" altLang="en-US" dirty="0" smtClean="0"/>
              <a:t>不建议使用</a:t>
            </a:r>
            <a:r>
              <a:rPr lang="en-US" altLang="zh-CN" dirty="0" smtClean="0"/>
              <a:t>NAT</a:t>
            </a:r>
            <a:r>
              <a:rPr lang="zh-CN" altLang="en-US" dirty="0" smtClean="0"/>
              <a:t>，如何解决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的家庭内网问题呢？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答案：对于家庭用户，可以通过</a:t>
            </a:r>
            <a:r>
              <a:rPr lang="en-US" altLang="zh-CN" dirty="0" smtClean="0"/>
              <a:t>DHCPv6</a:t>
            </a:r>
            <a:r>
              <a:rPr lang="zh-CN" altLang="en-US" dirty="0" smtClean="0"/>
              <a:t>获取一段前缀，用在家庭网络内部使用（国外</a:t>
            </a:r>
            <a:r>
              <a:rPr lang="en-US" altLang="zh-CN" dirty="0" smtClean="0"/>
              <a:t>ISP</a:t>
            </a:r>
            <a:r>
              <a:rPr lang="zh-CN" altLang="en-US" dirty="0" smtClean="0"/>
              <a:t>一般分配相当于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/64</a:t>
            </a:r>
            <a:r>
              <a:rPr lang="zh-CN" altLang="en-US" dirty="0" smtClean="0"/>
              <a:t>给一个家庭用户，国内还未知）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490" y="1309355"/>
            <a:ext cx="47339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115" y="1138115"/>
            <a:ext cx="1408386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358" y="3513078"/>
            <a:ext cx="914400" cy="49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0713" y="3486426"/>
            <a:ext cx="914400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3"/>
            <a:endCxn id="6" idx="1"/>
          </p:cNvCxnSpPr>
          <p:nvPr/>
        </p:nvCxnSpPr>
        <p:spPr>
          <a:xfrm flipV="1">
            <a:off x="1676758" y="3728164"/>
            <a:ext cx="6303955" cy="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  <a:endCxn id="4" idx="2"/>
          </p:cNvCxnSpPr>
          <p:nvPr/>
        </p:nvCxnSpPr>
        <p:spPr>
          <a:xfrm rot="5400000" flipH="1" flipV="1">
            <a:off x="342507" y="2635277"/>
            <a:ext cx="1754853" cy="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60274" y="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r>
              <a:rPr lang="zh-CN" altLang="en-US" dirty="0" smtClean="0"/>
              <a:t>以分组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zh-CN" altLang="en-US" dirty="0" smtClean="0"/>
              <a:t>其他组替换红字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563" y="240723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1186" y="219221"/>
            <a:ext cx="4422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1</a:t>
            </a:r>
            <a:r>
              <a:rPr lang="zh-CN" altLang="en-US" dirty="0"/>
              <a:t>内部</a:t>
            </a:r>
            <a:r>
              <a:rPr lang="en-US" altLang="zh-CN" dirty="0" smtClean="0"/>
              <a:t>IP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en-US" altLang="zh-CN" dirty="0" smtClean="0"/>
              <a:t>IPv4: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.*.*/16                        256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r>
              <a:rPr lang="en-US" altLang="zh-CN" dirty="0" smtClean="0"/>
              <a:t>IPv6: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00::/56   256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/64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汇聚交换机自治域号是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的自治域号是</a:t>
            </a:r>
            <a:r>
              <a:rPr lang="en-US" altLang="zh-CN" dirty="0" smtClean="0"/>
              <a:t>100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781" y="4549676"/>
            <a:ext cx="40701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A1 </a:t>
            </a:r>
            <a:r>
              <a:rPr lang="zh-CN" altLang="en-US" dirty="0" smtClean="0"/>
              <a:t>下接口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     IPV4           IPv6</a:t>
            </a:r>
          </a:p>
          <a:p>
            <a:pPr marL="342900" indent="-342900"/>
            <a:r>
              <a:rPr lang="en-US" altLang="zh-CN" dirty="0" smtClean="0"/>
              <a:t>1  10.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01::1/64 </a:t>
            </a:r>
          </a:p>
          <a:p>
            <a:pPr marL="342900" indent="-342900"/>
            <a:r>
              <a:rPr lang="en-US" altLang="zh-CN" dirty="0" smtClean="0"/>
              <a:t>2  10.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02::1/64  </a:t>
            </a:r>
          </a:p>
          <a:p>
            <a:pPr marL="342900" indent="-342900"/>
            <a:r>
              <a:rPr lang="en-US" altLang="zh-CN" dirty="0" smtClean="0"/>
              <a:t>3  10.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.3.1/24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03</a:t>
            </a:r>
            <a:r>
              <a:rPr lang="en-US" altLang="zh-CN" dirty="0"/>
              <a:t>:</a:t>
            </a:r>
            <a:r>
              <a:rPr lang="en-US" altLang="zh-CN" dirty="0" smtClean="0"/>
              <a:t>:1/64</a:t>
            </a:r>
          </a:p>
          <a:p>
            <a:pPr marL="342900" indent="-342900"/>
            <a:r>
              <a:rPr lang="en-US" altLang="zh-CN" dirty="0" smtClean="0"/>
              <a:t>4  10.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.4.1/24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04::1/64</a:t>
            </a:r>
          </a:p>
          <a:p>
            <a:r>
              <a:rPr lang="en-US" altLang="zh-CN" dirty="0" smtClean="0"/>
              <a:t>5  10.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.5.1/24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05::1/64</a:t>
            </a:r>
          </a:p>
          <a:p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29317" y="1785259"/>
            <a:ext cx="300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IPv4: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.1/24</a:t>
            </a:r>
          </a:p>
          <a:p>
            <a:r>
              <a:rPr lang="en-US" altLang="zh-CN" dirty="0" smtClean="0"/>
              <a:t>IPv6: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::1/64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7037" y="2608818"/>
            <a:ext cx="3002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口上联</a:t>
            </a:r>
            <a:endParaRPr lang="en-US" altLang="zh-CN" dirty="0" smtClean="0"/>
          </a:p>
          <a:p>
            <a:r>
              <a:rPr lang="en-US" altLang="zh-CN" dirty="0" smtClean="0"/>
              <a:t>IPv4: 10.255.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.2/24</a:t>
            </a:r>
          </a:p>
          <a:p>
            <a:r>
              <a:rPr lang="en-US" altLang="zh-CN" dirty="0" smtClean="0"/>
              <a:t>IPv6: 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::2/64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08290" y="3746938"/>
            <a:ext cx="299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口连接</a:t>
            </a:r>
            <a:r>
              <a:rPr lang="en-US" altLang="zh-CN" dirty="0" smtClean="0"/>
              <a:t>B1</a:t>
            </a:r>
          </a:p>
          <a:p>
            <a:r>
              <a:rPr lang="en-US" altLang="zh-CN" dirty="0" smtClean="0"/>
              <a:t>IPv4: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.255.1/24</a:t>
            </a:r>
          </a:p>
          <a:p>
            <a:r>
              <a:rPr lang="en-US" altLang="zh-CN" dirty="0" smtClean="0"/>
              <a:t>IPv6: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FF::1/64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63119" y="3744685"/>
            <a:ext cx="299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r>
              <a:rPr lang="zh-CN" altLang="en-US" dirty="0" smtClean="0"/>
              <a:t>口连接</a:t>
            </a:r>
            <a:r>
              <a:rPr lang="en-US" altLang="zh-CN" dirty="0" smtClean="0"/>
              <a:t>A1</a:t>
            </a:r>
          </a:p>
          <a:p>
            <a:r>
              <a:rPr lang="en-US" altLang="zh-CN" dirty="0" smtClean="0"/>
              <a:t>IPv4: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.255.2/24</a:t>
            </a:r>
          </a:p>
          <a:p>
            <a:r>
              <a:rPr lang="en-US" altLang="zh-CN" dirty="0" smtClean="0"/>
              <a:t>IPv6: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FF::2/64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74454" y="4970353"/>
            <a:ext cx="4251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 </a:t>
            </a:r>
            <a:r>
              <a:rPr lang="zh-CN" altLang="en-US" dirty="0" smtClean="0"/>
              <a:t>下接口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     IPV4           IPv6</a:t>
            </a:r>
          </a:p>
          <a:p>
            <a:pPr marL="342900" indent="-342900"/>
            <a:r>
              <a:rPr lang="en-US" altLang="zh-CN" dirty="0" smtClean="0"/>
              <a:t>25  10.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.11.1/24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11::1/64 </a:t>
            </a:r>
          </a:p>
          <a:p>
            <a:pPr marL="342900" indent="-342900"/>
            <a:r>
              <a:rPr lang="en-US" altLang="zh-CN" dirty="0" smtClean="0"/>
              <a:t>26  10.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.12.1/24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12::1/64  </a:t>
            </a:r>
          </a:p>
          <a:p>
            <a:pPr marL="342900" indent="-342900">
              <a:buAutoNum type="arabicPlain" startAt="27"/>
            </a:pPr>
            <a:r>
              <a:rPr lang="en-US" altLang="zh-CN" dirty="0" smtClean="0"/>
              <a:t>10.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.13.1/24  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13</a:t>
            </a:r>
            <a:r>
              <a:rPr lang="en-US" altLang="zh-CN" dirty="0"/>
              <a:t>:</a:t>
            </a:r>
            <a:r>
              <a:rPr lang="en-US" altLang="zh-CN" dirty="0" smtClean="0"/>
              <a:t>:1/64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115" y="1138115"/>
            <a:ext cx="1408386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358" y="3513078"/>
            <a:ext cx="914400" cy="4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A__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0713" y="3486426"/>
            <a:ext cx="914400" cy="483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B__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5" idx="3"/>
            <a:endCxn id="6" idx="1"/>
          </p:cNvCxnSpPr>
          <p:nvPr/>
        </p:nvCxnSpPr>
        <p:spPr>
          <a:xfrm flipV="1">
            <a:off x="1676758" y="3728164"/>
            <a:ext cx="6303955" cy="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0"/>
            <a:endCxn id="4" idx="2"/>
          </p:cNvCxnSpPr>
          <p:nvPr/>
        </p:nvCxnSpPr>
        <p:spPr>
          <a:xfrm rot="5400000" flipH="1" flipV="1">
            <a:off x="342507" y="2635277"/>
            <a:ext cx="1754853" cy="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4971" y="29771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分组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563" y="240723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1186" y="219221"/>
            <a:ext cx="4536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内部</a:t>
            </a:r>
            <a:r>
              <a:rPr lang="en-US" altLang="zh-CN" dirty="0" smtClean="0"/>
              <a:t>IP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en-US" altLang="zh-CN" dirty="0" smtClean="0"/>
              <a:t>IPv4: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.*.*/</a:t>
            </a:r>
            <a:r>
              <a:rPr lang="en-US" altLang="zh-CN" dirty="0" smtClean="0"/>
              <a:t>16                        256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r>
              <a:rPr lang="en-US" altLang="zh-CN" dirty="0" smtClean="0"/>
              <a:t>IPv6: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00</a:t>
            </a:r>
            <a:r>
              <a:rPr lang="en-US" altLang="zh-CN" dirty="0" smtClean="0"/>
              <a:t>::/56   256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/64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汇聚交换机自治域号是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的自治域号是</a:t>
            </a:r>
            <a:r>
              <a:rPr lang="en-US" altLang="zh-CN" dirty="0" smtClean="0"/>
              <a:t>100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781" y="4549676"/>
            <a:ext cx="4244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A__ </a:t>
            </a:r>
            <a:r>
              <a:rPr lang="zh-CN" altLang="en-US" dirty="0" smtClean="0"/>
              <a:t>下接口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     IPV4           IPv6</a:t>
            </a:r>
          </a:p>
          <a:p>
            <a:pPr marL="342900" indent="-342900"/>
            <a:r>
              <a:rPr lang="en-US" altLang="zh-CN" dirty="0" smtClean="0"/>
              <a:t>1  10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1.1/24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01</a:t>
            </a:r>
            <a:r>
              <a:rPr lang="en-US" altLang="zh-CN" dirty="0" smtClean="0"/>
              <a:t>::1/64 </a:t>
            </a:r>
          </a:p>
          <a:p>
            <a:pPr marL="342900" indent="-342900"/>
            <a:r>
              <a:rPr lang="en-US" altLang="zh-CN" dirty="0" smtClean="0"/>
              <a:t>2  10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2.1/24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02</a:t>
            </a:r>
            <a:r>
              <a:rPr lang="en-US" altLang="zh-CN" dirty="0" smtClean="0"/>
              <a:t>::1/64  </a:t>
            </a:r>
          </a:p>
          <a:p>
            <a:pPr marL="342900" indent="-342900"/>
            <a:r>
              <a:rPr lang="en-US" altLang="zh-CN" dirty="0" smtClean="0"/>
              <a:t>3  10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3.1/24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03</a:t>
            </a:r>
            <a:r>
              <a:rPr lang="en-US" altLang="zh-CN" dirty="0"/>
              <a:t>:</a:t>
            </a:r>
            <a:r>
              <a:rPr lang="en-US" altLang="zh-CN" dirty="0" smtClean="0"/>
              <a:t>:1/64</a:t>
            </a:r>
          </a:p>
          <a:p>
            <a:pPr marL="342900" indent="-342900"/>
            <a:r>
              <a:rPr lang="en-US" altLang="zh-CN" dirty="0" smtClean="0"/>
              <a:t>4  10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4.1/24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04</a:t>
            </a:r>
            <a:r>
              <a:rPr lang="en-US" altLang="zh-CN" dirty="0" smtClean="0"/>
              <a:t>::1/64</a:t>
            </a:r>
          </a:p>
          <a:p>
            <a:r>
              <a:rPr lang="en-US" altLang="zh-CN" dirty="0" smtClean="0"/>
              <a:t>5  10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5.1/24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05</a:t>
            </a:r>
            <a:r>
              <a:rPr lang="en-US" altLang="zh-CN" dirty="0" smtClean="0"/>
              <a:t>::1/64</a:t>
            </a:r>
          </a:p>
          <a:p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29317" y="1785259"/>
            <a:ext cx="311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IPv4: 10.255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1/24</a:t>
            </a:r>
          </a:p>
          <a:p>
            <a:r>
              <a:rPr lang="en-US" altLang="zh-CN" dirty="0" smtClean="0"/>
              <a:t>IPv6: </a:t>
            </a:r>
            <a:r>
              <a:rPr lang="en-US" altLang="zh-CN" dirty="0" smtClean="0"/>
              <a:t>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::</a:t>
            </a:r>
            <a:r>
              <a:rPr lang="en-US" altLang="zh-CN" dirty="0" smtClean="0"/>
              <a:t>1/64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7037" y="2608818"/>
            <a:ext cx="3116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口上联</a:t>
            </a:r>
            <a:endParaRPr lang="en-US" altLang="zh-CN" dirty="0" smtClean="0"/>
          </a:p>
          <a:p>
            <a:r>
              <a:rPr lang="en-US" altLang="zh-CN" dirty="0" smtClean="0"/>
              <a:t>IPv4: 10.255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2/24</a:t>
            </a:r>
          </a:p>
          <a:p>
            <a:r>
              <a:rPr lang="en-US" altLang="zh-CN" dirty="0" smtClean="0"/>
              <a:t>IPv6: </a:t>
            </a:r>
            <a:r>
              <a:rPr lang="en-US" altLang="zh-CN" dirty="0" smtClean="0"/>
              <a:t>2001:DA8:B3:EF0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::</a:t>
            </a:r>
            <a:r>
              <a:rPr lang="en-US" altLang="zh-CN" dirty="0" smtClean="0"/>
              <a:t>2/64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08290" y="3746938"/>
            <a:ext cx="310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口连接</a:t>
            </a:r>
            <a:r>
              <a:rPr lang="en-US" altLang="zh-CN" dirty="0" smtClean="0"/>
              <a:t>B__</a:t>
            </a:r>
            <a:endParaRPr lang="en-US" altLang="zh-CN" dirty="0" smtClean="0"/>
          </a:p>
          <a:p>
            <a:r>
              <a:rPr lang="en-US" altLang="zh-CN" dirty="0" smtClean="0"/>
              <a:t>IPv4: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255.1/24</a:t>
            </a:r>
          </a:p>
          <a:p>
            <a:r>
              <a:rPr lang="en-US" altLang="zh-CN" dirty="0" smtClean="0"/>
              <a:t>IPv6: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FF</a:t>
            </a:r>
            <a:r>
              <a:rPr lang="en-US" altLang="zh-CN" dirty="0" smtClean="0"/>
              <a:t>::1/64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63119" y="3744685"/>
            <a:ext cx="310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r>
              <a:rPr lang="zh-CN" altLang="en-US" dirty="0" smtClean="0"/>
              <a:t>口连接</a:t>
            </a:r>
            <a:r>
              <a:rPr lang="en-US" altLang="zh-CN" dirty="0" smtClean="0"/>
              <a:t>A__</a:t>
            </a:r>
            <a:endParaRPr lang="en-US" altLang="zh-CN" dirty="0" smtClean="0"/>
          </a:p>
          <a:p>
            <a:r>
              <a:rPr lang="en-US" altLang="zh-CN" dirty="0" smtClean="0"/>
              <a:t>IPv4: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255.2/24</a:t>
            </a:r>
          </a:p>
          <a:p>
            <a:r>
              <a:rPr lang="en-US" altLang="zh-CN" dirty="0" smtClean="0"/>
              <a:t>IPv6: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FF</a:t>
            </a:r>
            <a:r>
              <a:rPr lang="en-US" altLang="zh-CN" dirty="0" smtClean="0"/>
              <a:t>::2/64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74454" y="4970353"/>
            <a:ext cx="4478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B__ </a:t>
            </a:r>
            <a:r>
              <a:rPr lang="zh-CN" altLang="en-US" dirty="0" smtClean="0"/>
              <a:t>下接口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     IPV4           IPv6</a:t>
            </a:r>
          </a:p>
          <a:p>
            <a:pPr marL="342900" indent="-342900"/>
            <a:r>
              <a:rPr lang="en-US" altLang="zh-CN" dirty="0" smtClean="0"/>
              <a:t>25  10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11.1/24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11</a:t>
            </a:r>
            <a:r>
              <a:rPr lang="en-US" altLang="zh-CN" dirty="0" smtClean="0"/>
              <a:t>::1/64 </a:t>
            </a:r>
          </a:p>
          <a:p>
            <a:pPr marL="342900" indent="-342900"/>
            <a:r>
              <a:rPr lang="en-US" altLang="zh-CN" dirty="0" smtClean="0"/>
              <a:t>26  10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12.1/24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12</a:t>
            </a:r>
            <a:r>
              <a:rPr lang="en-US" altLang="zh-CN" dirty="0" smtClean="0"/>
              <a:t>::1/64  </a:t>
            </a:r>
          </a:p>
          <a:p>
            <a:pPr marL="342900" indent="-342900">
              <a:buAutoNum type="arabicPlain" startAt="27"/>
            </a:pPr>
            <a:r>
              <a:rPr lang="en-US" altLang="zh-CN" dirty="0" smtClean="0"/>
              <a:t>10</a:t>
            </a:r>
            <a:r>
              <a:rPr lang="en-US" altLang="zh-CN" dirty="0" smtClean="0"/>
              <a:t>.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.</a:t>
            </a:r>
            <a:r>
              <a:rPr lang="en-US" altLang="zh-CN" dirty="0" smtClean="0"/>
              <a:t>13.1/24  </a:t>
            </a:r>
            <a:r>
              <a:rPr lang="en-US" altLang="zh-CN" dirty="0" smtClean="0"/>
              <a:t>2001:DA8:B3:E</a:t>
            </a:r>
            <a:r>
              <a:rPr lang="en-US" altLang="zh-CN" u="sng" dirty="0" smtClean="0">
                <a:solidFill>
                  <a:srgbClr val="FF0000"/>
                </a:solidFill>
              </a:rPr>
              <a:t>__</a:t>
            </a:r>
            <a:r>
              <a:rPr lang="en-US" altLang="zh-CN" dirty="0" smtClean="0"/>
              <a:t>13</a:t>
            </a:r>
            <a:r>
              <a:rPr lang="en-US" altLang="zh-CN" dirty="0"/>
              <a:t>:</a:t>
            </a:r>
            <a:r>
              <a:rPr lang="en-US" altLang="zh-CN" dirty="0" smtClean="0"/>
              <a:t>:1/64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实训工作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每组选举一个组长和副组长</a:t>
            </a:r>
            <a:endParaRPr lang="en-US" altLang="zh-CN" dirty="0" smtClean="0"/>
          </a:p>
          <a:p>
            <a:r>
              <a:rPr lang="zh-CN" altLang="en-US" dirty="0"/>
              <a:t>每组</a:t>
            </a:r>
            <a:r>
              <a:rPr lang="zh-CN" altLang="en-US" dirty="0" smtClean="0"/>
              <a:t>明确自己组号</a:t>
            </a:r>
          </a:p>
          <a:p>
            <a:r>
              <a:rPr lang="zh-CN" altLang="en-US" dirty="0" smtClean="0"/>
              <a:t>组长负责</a:t>
            </a:r>
            <a:r>
              <a:rPr lang="en-US" altLang="zh-CN" dirty="0" smtClean="0"/>
              <a:t>A</a:t>
            </a:r>
            <a:r>
              <a:rPr lang="zh-CN" altLang="en-US" dirty="0" smtClean="0"/>
              <a:t>交换机配置</a:t>
            </a:r>
            <a:endParaRPr lang="en-US" altLang="zh-CN" dirty="0" smtClean="0"/>
          </a:p>
          <a:p>
            <a:r>
              <a:rPr lang="zh-CN" altLang="en-US" dirty="0" smtClean="0"/>
              <a:t>副组长负责</a:t>
            </a:r>
            <a:r>
              <a:rPr lang="en-US" altLang="zh-CN" dirty="0" smtClean="0"/>
              <a:t>B</a:t>
            </a:r>
            <a:r>
              <a:rPr lang="zh-CN" altLang="en-US" dirty="0" smtClean="0"/>
              <a:t>交换机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终端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客户端：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http://</a:t>
            </a:r>
            <a:r>
              <a:rPr lang="en-US" altLang="zh-CN" dirty="0" smtClean="0"/>
              <a:t>202.38.64.40/soft</a:t>
            </a:r>
            <a:endParaRPr lang="en-US" altLang="zh-CN" dirty="0" smtClean="0"/>
          </a:p>
          <a:p>
            <a:r>
              <a:rPr lang="zh-CN" altLang="en-US" dirty="0" smtClean="0"/>
              <a:t>请组长和副组长与组员一起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讨论自己组的连接方式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讨论自己组的内部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地址分配（上联地址已经固定）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可以参考刚才的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zh-CN" altLang="en-US" dirty="0" smtClean="0"/>
              <a:t>检查：网络拓扑图（含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地址，接口信息）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1915</Words>
  <Application>Microsoft Macintosh PowerPoint</Application>
  <PresentationFormat>全屏显示(4:3)</PresentationFormat>
  <Paragraphs>389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IPv6技术培训</vt:lpstr>
      <vt:lpstr>幻灯片 2</vt:lpstr>
      <vt:lpstr>1 IP地址简介</vt:lpstr>
      <vt:lpstr>IPv4/v6无状态地址SLAAC分配</vt:lpstr>
      <vt:lpstr>IPv6 DHCPv6分配</vt:lpstr>
      <vt:lpstr>IPv6 prefix delegation</vt:lpstr>
      <vt:lpstr>幻灯片 7</vt:lpstr>
      <vt:lpstr>幻灯片 8</vt:lpstr>
      <vt:lpstr>实训工作1  准备</vt:lpstr>
      <vt:lpstr>2 基本配置</vt:lpstr>
      <vt:lpstr>实训工作2 交换机基础配置</vt:lpstr>
      <vt:lpstr>A1交换机基础配置-1</vt:lpstr>
      <vt:lpstr>A1交换机基础配置-2</vt:lpstr>
      <vt:lpstr>A1交换机基础配置-3</vt:lpstr>
      <vt:lpstr>B1交换机基础配置-1</vt:lpstr>
      <vt:lpstr>B1交换机基础配置-2</vt:lpstr>
      <vt:lpstr>B1交换机基础配置-3</vt:lpstr>
      <vt:lpstr>PC机设置</vt:lpstr>
      <vt:lpstr>3 OSPF/OSPFv3配置</vt:lpstr>
      <vt:lpstr>实训工作3-1 ospf配置</vt:lpstr>
      <vt:lpstr>实训工作3-2 ospf检查</vt:lpstr>
      <vt:lpstr>实训工作3-3 ospfv3配置</vt:lpstr>
      <vt:lpstr>实训工作3-3 ospfv3检查</vt:lpstr>
      <vt:lpstr>4 BGP配置</vt:lpstr>
      <vt:lpstr>4 BGP配置</vt:lpstr>
      <vt:lpstr>实训工作4-1 BGP配置</vt:lpstr>
      <vt:lpstr>实训工作4-2 BGP配置检查</vt:lpstr>
      <vt:lpstr>实训工作4-3 BGP配置检查</vt:lpstr>
      <vt:lpstr>实训工作4-4 BGP配置检查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IPv6技术培训</dc:title>
  <dc:creator>张焕杰</dc:creator>
  <cp:lastModifiedBy>张焕杰</cp:lastModifiedBy>
  <cp:revision>169</cp:revision>
  <dcterms:created xsi:type="dcterms:W3CDTF">2018-07-06T00:52:49Z</dcterms:created>
  <dcterms:modified xsi:type="dcterms:W3CDTF">2018-07-09T00:23:44Z</dcterms:modified>
</cp:coreProperties>
</file>