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0" r:id="rId6"/>
    <p:sldId id="259" r:id="rId7"/>
    <p:sldId id="260" r:id="rId8"/>
    <p:sldId id="261" r:id="rId9"/>
    <p:sldId id="262" r:id="rId10"/>
    <p:sldId id="263" r:id="rId11"/>
    <p:sldId id="269" r:id="rId12"/>
    <p:sldId id="267" r:id="rId13"/>
    <p:sldId id="266" r:id="rId14"/>
    <p:sldId id="264" r:id="rId15"/>
    <p:sldId id="265" r:id="rId16"/>
    <p:sldId id="288" r:id="rId17"/>
    <p:sldId id="287" r:id="rId18"/>
    <p:sldId id="286" r:id="rId19"/>
    <p:sldId id="268" r:id="rId20"/>
    <p:sldId id="273" r:id="rId21"/>
    <p:sldId id="275" r:id="rId22"/>
    <p:sldId id="276" r:id="rId23"/>
    <p:sldId id="277" r:id="rId24"/>
    <p:sldId id="289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487B-7C96-46B7-92CA-BC4AF96EE678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11@ah.loca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tc.edu.cn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应用培训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中国科学技术大学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网络信息中心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张焕杰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是否加载光驱镜像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0230" y="1954619"/>
            <a:ext cx="56959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虚拟机启动界面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为了方便测试，特意在启动时预留了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秒钟的等待时间</a:t>
            </a:r>
            <a:endParaRPr lang="en-US" altLang="zh-CN" dirty="0" smtClean="0"/>
          </a:p>
          <a:p>
            <a:r>
              <a:rPr lang="zh-CN" altLang="en-US" dirty="0" smtClean="0"/>
              <a:t>启动时，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秒钟内 按 </a:t>
            </a:r>
            <a:r>
              <a:rPr lang="en-US" altLang="zh-CN" dirty="0" smtClean="0"/>
              <a:t>ESC </a:t>
            </a:r>
            <a:r>
              <a:rPr lang="zh-CN" altLang="en-US" dirty="0" smtClean="0"/>
              <a:t>可以选择从光盘或硬盘启动，默认是硬盘启动</a:t>
            </a:r>
            <a:endParaRPr lang="en-US" altLang="zh-CN" dirty="0" smtClean="0"/>
          </a:p>
          <a:p>
            <a:r>
              <a:rPr lang="zh-CN" altLang="en-US" dirty="0" smtClean="0"/>
              <a:t>如果需要重新安装，重新启动虚拟机，按</a:t>
            </a:r>
            <a:r>
              <a:rPr lang="en-US" altLang="zh-CN" dirty="0" smtClean="0"/>
              <a:t>ESC</a:t>
            </a:r>
            <a:r>
              <a:rPr lang="zh-CN" altLang="en-US" dirty="0" smtClean="0"/>
              <a:t>，选择从光盘启动即可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大部分默认，网卡设置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944" y="1182200"/>
            <a:ext cx="7763256" cy="567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48256" y="414223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上</a:t>
            </a:r>
            <a:r>
              <a:rPr lang="zh-CN" altLang="en-US" sz="3200" dirty="0" smtClean="0">
                <a:solidFill>
                  <a:schemeClr val="bg1"/>
                </a:solidFill>
              </a:rPr>
              <a:t>移箭头修改网络设置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4348" y="210312"/>
            <a:ext cx="9208348" cy="650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87752" y="41330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依次选择使用静态地址，回车即可设置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411"/>
            <a:ext cx="9144000" cy="663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87752" y="4133088"/>
            <a:ext cx="375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</a:t>
            </a:r>
            <a:r>
              <a:rPr lang="en-US" altLang="zh-CN" dirty="0" smtClean="0">
                <a:solidFill>
                  <a:srgbClr val="FFFF00"/>
                </a:solidFill>
              </a:rPr>
              <a:t>Address </a:t>
            </a:r>
            <a:r>
              <a:rPr lang="zh-CN" altLang="en-US" dirty="0" smtClean="0">
                <a:solidFill>
                  <a:srgbClr val="FFFF00"/>
                </a:solidFill>
              </a:rPr>
              <a:t>根据自己的虚拟机修改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340864" y="1691640"/>
            <a:ext cx="1517904" cy="91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149"/>
            <a:ext cx="9518904" cy="67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87752" y="4133088"/>
            <a:ext cx="375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</a:t>
            </a:r>
            <a:r>
              <a:rPr lang="en-US" altLang="zh-CN" dirty="0" smtClean="0">
                <a:solidFill>
                  <a:srgbClr val="FFFF00"/>
                </a:solidFill>
              </a:rPr>
              <a:t>Address </a:t>
            </a:r>
            <a:r>
              <a:rPr lang="zh-CN" altLang="en-US" dirty="0" smtClean="0">
                <a:solidFill>
                  <a:srgbClr val="FFFF00"/>
                </a:solidFill>
              </a:rPr>
              <a:t>根据自己的虚拟机修改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反向代理优点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864608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不影响原有安全设施</a:t>
            </a:r>
            <a:endParaRPr lang="en-US" altLang="zh-CN" sz="2800" dirty="0" smtClean="0"/>
          </a:p>
          <a:p>
            <a:r>
              <a:rPr lang="zh-CN" altLang="en-US" sz="2800" dirty="0" smtClean="0"/>
              <a:t>集中处理对外的服务和访问</a:t>
            </a:r>
            <a:endParaRPr lang="en-US" altLang="zh-CN" sz="2800" dirty="0" smtClean="0"/>
          </a:p>
          <a:p>
            <a:r>
              <a:rPr lang="zh-CN" altLang="en-US" sz="2800" dirty="0" smtClean="0"/>
              <a:t>集中提供</a:t>
            </a:r>
            <a:r>
              <a:rPr lang="en-US" altLang="zh-CN" sz="2800" dirty="0" smtClean="0"/>
              <a:t>ipv6/https</a:t>
            </a:r>
            <a:r>
              <a:rPr lang="zh-CN" altLang="en-US" sz="2800" dirty="0" smtClean="0"/>
              <a:t>服务</a:t>
            </a:r>
            <a:endParaRPr lang="en-US" altLang="zh-CN" sz="2800" dirty="0" smtClean="0"/>
          </a:p>
          <a:p>
            <a:r>
              <a:rPr lang="zh-CN" altLang="en-US" sz="2800" dirty="0" smtClean="0"/>
              <a:t>集中日志</a:t>
            </a:r>
            <a:endParaRPr lang="en-US" altLang="zh-CN" sz="2800" dirty="0" smtClean="0"/>
          </a:p>
          <a:p>
            <a:r>
              <a:rPr lang="zh-CN" altLang="en-US" sz="2800" dirty="0" smtClean="0"/>
              <a:t>方便管理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>
                <a:solidFill>
                  <a:srgbClr val="00B0F0"/>
                </a:solidFill>
              </a:rPr>
              <a:t>参考资料</a:t>
            </a:r>
            <a:endParaRPr lang="en-US" altLang="zh-CN" sz="28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B0F0"/>
                </a:solidFill>
              </a:rPr>
              <a:t>http://ipv6.ustc.edu.cn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9810" y="1454277"/>
            <a:ext cx="22479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399024" y="3813048"/>
            <a:ext cx="107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WAF</a:t>
            </a:r>
            <a:r>
              <a:rPr lang="zh-CN" altLang="en-US" dirty="0" smtClean="0"/>
              <a:t>等安</a:t>
            </a:r>
            <a:endParaRPr lang="en-US" altLang="zh-CN" dirty="0" smtClean="0"/>
          </a:p>
          <a:p>
            <a:r>
              <a:rPr lang="zh-CN" altLang="en-US" dirty="0" smtClean="0"/>
              <a:t>全设施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上线演化步骤</a:t>
            </a:r>
            <a:endParaRPr lang="zh-CN" altLang="en-US" dirty="0"/>
          </a:p>
        </p:txBody>
      </p:sp>
      <p:sp>
        <p:nvSpPr>
          <p:cNvPr id="1026" name="AutoShape 2" descr="ipv6 tr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ipv6 tr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step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s://raw.githubusercontent.com/bg6cq/nginx-install/master/images/step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34" y="1278319"/>
            <a:ext cx="8440137" cy="474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实验规划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23744" y="3849624"/>
            <a:ext cx="236829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test??.ah.edu.cn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38984" y="5455920"/>
            <a:ext cx="236829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www.???.edu.cn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2272284" y="3113532"/>
            <a:ext cx="13624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3640836" y="3092196"/>
            <a:ext cx="13624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rot="16200000" flipH="1">
            <a:off x="3255264" y="4988052"/>
            <a:ext cx="920496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1216" y="2551176"/>
            <a:ext cx="17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IPv4/IPv6 </a:t>
            </a:r>
          </a:p>
          <a:p>
            <a:pPr algn="ctr"/>
            <a:r>
              <a:rPr lang="en-US" altLang="zh-CN" dirty="0" smtClean="0"/>
              <a:t>http/https/http2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87209" y="5629656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???</a:t>
            </a:r>
            <a:r>
              <a:rPr lang="zh-CN" altLang="en-US" dirty="0" smtClean="0"/>
              <a:t>可选用自己学校的域名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73424" y="5026152"/>
            <a:ext cx="28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IPv4 http://www.???.edu.cn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37232" y="1688592"/>
            <a:ext cx="31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https://test??.ah.edu.cn 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09841" y="2865120"/>
            <a:ext cx="3586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第一步：安装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zh-CN" altLang="en-US" dirty="0" smtClean="0"/>
              <a:t>第二步：基本配置，</a:t>
            </a:r>
            <a:r>
              <a:rPr lang="en-US" altLang="zh-CN" dirty="0" smtClean="0"/>
              <a:t>ipv4/ipv6 http</a:t>
            </a:r>
          </a:p>
          <a:p>
            <a:r>
              <a:rPr lang="zh-CN" altLang="en-US" dirty="0" smtClean="0"/>
              <a:t>第三步：申请证书</a:t>
            </a:r>
            <a:endParaRPr lang="en-US" altLang="zh-CN" dirty="0" smtClean="0"/>
          </a:p>
          <a:p>
            <a:r>
              <a:rPr lang="zh-CN" altLang="en-US" dirty="0" smtClean="0"/>
              <a:t>第四步：增加</a:t>
            </a:r>
            <a:r>
              <a:rPr lang="en-US" altLang="zh-CN" dirty="0" smtClean="0"/>
              <a:t>https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8680" y="4014216"/>
            <a:ext cx="163807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反向代理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22248" y="5657088"/>
            <a:ext cx="110799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源服务器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65504" y="1749552"/>
            <a:ext cx="6463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272016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安装完系统后，可以使用 </a:t>
            </a:r>
            <a:r>
              <a:rPr lang="en-US" altLang="zh-CN" dirty="0" smtClean="0"/>
              <a:t>putty 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ping  202.38.64.1     ping6  2001:da8:d800::1 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注意自己的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地址，设置防火墙时允许自己机器的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地址段访问（</a:t>
            </a:r>
            <a:r>
              <a:rPr lang="en-US" altLang="zh-CN" dirty="0" smtClean="0"/>
              <a:t>http://test.ustc.edu.cn</a:t>
            </a:r>
            <a:r>
              <a:rPr lang="zh-CN" altLang="en-US" dirty="0" smtClean="0"/>
              <a:t>可以看到）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sudo</a:t>
            </a:r>
            <a:r>
              <a:rPr lang="en-US" altLang="zh-CN" dirty="0" smtClean="0">
                <a:solidFill>
                  <a:srgbClr val="00B050"/>
                </a:solidFill>
              </a:rPr>
              <a:t>  </a:t>
            </a:r>
            <a:r>
              <a:rPr lang="en-US" altLang="zh-CN" dirty="0" err="1" smtClean="0">
                <a:solidFill>
                  <a:srgbClr val="00B050"/>
                </a:solidFill>
              </a:rPr>
              <a:t>su</a:t>
            </a:r>
            <a:r>
              <a:rPr lang="en-US" altLang="zh-CN" dirty="0" smtClean="0">
                <a:solidFill>
                  <a:srgbClr val="00B050"/>
                </a:solidFill>
              </a:rPr>
              <a:t>   -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wget</a:t>
            </a:r>
            <a:r>
              <a:rPr lang="en-US" altLang="zh-CN" dirty="0" smtClean="0">
                <a:solidFill>
                  <a:srgbClr val="00B050"/>
                </a:solidFill>
              </a:rPr>
              <a:t>   http://202.38.64.1/install-nginx.sh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bash   ./install-</a:t>
            </a:r>
            <a:r>
              <a:rPr lang="en-US" altLang="zh-CN" dirty="0" err="1" smtClean="0">
                <a:solidFill>
                  <a:srgbClr val="00B050"/>
                </a:solidFill>
              </a:rPr>
              <a:t>nginx.sh</a:t>
            </a:r>
            <a:r>
              <a:rPr lang="en-US" altLang="zh-CN" dirty="0" smtClean="0">
                <a:solidFill>
                  <a:srgbClr val="00B050"/>
                </a:solidFill>
              </a:rPr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 0.0.0.0/0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Reboot</a:t>
            </a:r>
            <a:r>
              <a:rPr lang="zh-CN" altLang="en-US" dirty="0" smtClean="0"/>
              <a:t>重启虚拟机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安装实验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如果自己学校的虚拟机环境，可以回去做实验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次为每组设置了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台虚拟机，建议大家错开进行实验</a:t>
            </a:r>
            <a:endParaRPr lang="en-US" altLang="zh-CN" dirty="0" smtClean="0"/>
          </a:p>
          <a:p>
            <a:r>
              <a:rPr lang="zh-CN" altLang="en-US" dirty="0" smtClean="0"/>
              <a:t>虚拟机名字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test-202.38.68.11   </a:t>
            </a:r>
            <a:r>
              <a:rPr lang="en-US" altLang="zh-CN" dirty="0" smtClean="0">
                <a:hlinkClick r:id="rId2"/>
              </a:rPr>
              <a:t>user11@ah.local</a:t>
            </a:r>
            <a:r>
              <a:rPr lang="en-US" altLang="zh-CN" dirty="0" smtClean="0"/>
              <a:t>  User11-2018</a:t>
            </a:r>
          </a:p>
          <a:p>
            <a:pPr lvl="1"/>
            <a:r>
              <a:rPr lang="en-US" altLang="zh-CN" dirty="0" smtClean="0"/>
              <a:t>test-202.38.68.12   </a:t>
            </a:r>
            <a:r>
              <a:rPr lang="en-US" altLang="zh-CN" dirty="0" smtClean="0">
                <a:hlinkClick r:id="rId2"/>
              </a:rPr>
              <a:t>user12@ah.local</a:t>
            </a:r>
            <a:r>
              <a:rPr lang="en-US" altLang="zh-CN" dirty="0" smtClean="0"/>
              <a:t>  User12-2018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test-202.38.68.21   </a:t>
            </a:r>
            <a:r>
              <a:rPr lang="en-US" altLang="zh-CN" dirty="0" smtClean="0">
                <a:hlinkClick r:id="rId2"/>
              </a:rPr>
              <a:t>user21@ah.local</a:t>
            </a:r>
            <a:r>
              <a:rPr lang="en-US" altLang="zh-CN" dirty="0" smtClean="0"/>
              <a:t>  User21-2018</a:t>
            </a:r>
          </a:p>
          <a:p>
            <a:pPr lvl="1"/>
            <a:r>
              <a:rPr lang="en-US" altLang="zh-CN" dirty="0" smtClean="0"/>
              <a:t>test-202.38.68.22   </a:t>
            </a:r>
            <a:r>
              <a:rPr lang="en-US" altLang="zh-CN" dirty="0" smtClean="0">
                <a:hlinkClick r:id="rId2"/>
              </a:rPr>
              <a:t>user22@ah.local</a:t>
            </a:r>
            <a:r>
              <a:rPr lang="en-US" altLang="zh-CN" dirty="0" smtClean="0"/>
              <a:t>  User22-2018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第二步配置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27201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putty 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sudo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su</a:t>
            </a:r>
            <a:r>
              <a:rPr lang="en-US" altLang="zh-CN" dirty="0" smtClean="0">
                <a:solidFill>
                  <a:srgbClr val="00B050"/>
                </a:solidFill>
              </a:rPr>
              <a:t> –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vi   /etc/</a:t>
            </a:r>
            <a:r>
              <a:rPr lang="en-US" altLang="zh-CN" dirty="0" err="1" smtClean="0">
                <a:solidFill>
                  <a:srgbClr val="00B050"/>
                </a:solidFill>
              </a:rPr>
              <a:t>nginx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nginx.conf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dirty="0" smtClean="0"/>
              <a:t>如果不熟悉 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，可以使用 </a:t>
            </a:r>
            <a:r>
              <a:rPr lang="en-US" altLang="zh-CN" dirty="0" err="1" smtClean="0">
                <a:solidFill>
                  <a:srgbClr val="00B050"/>
                </a:solidFill>
              </a:rPr>
              <a:t>nano</a:t>
            </a:r>
            <a:r>
              <a:rPr lang="en-US" altLang="zh-CN" dirty="0" smtClean="0">
                <a:solidFill>
                  <a:srgbClr val="00B050"/>
                </a:solidFill>
              </a:rPr>
              <a:t>   /etc/</a:t>
            </a:r>
            <a:r>
              <a:rPr lang="en-US" altLang="zh-CN" dirty="0" err="1" smtClean="0">
                <a:solidFill>
                  <a:srgbClr val="00B050"/>
                </a:solidFill>
              </a:rPr>
              <a:t>nginx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nginx.conf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把最后面几行修改为：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27201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测试配置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请修改下面的主机名、日志文件名和对应的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pPr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server {</a:t>
            </a:r>
          </a:p>
          <a:p>
            <a:pPr>
              <a:buNone/>
            </a:pPr>
            <a:r>
              <a:rPr lang="en-US" altLang="zh-CN" dirty="0" smtClean="0"/>
              <a:t>                listen 80 ;</a:t>
            </a:r>
          </a:p>
          <a:p>
            <a:pPr>
              <a:buNone/>
            </a:pPr>
            <a:r>
              <a:rPr lang="en-US" altLang="zh-CN" dirty="0" smtClean="0"/>
              <a:t>                listen [::]:80 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server_name</a:t>
            </a:r>
            <a:r>
              <a:rPr lang="en-US" altLang="zh-CN" dirty="0" smtClean="0"/>
              <a:t>   test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r>
              <a:rPr lang="en-US" altLang="zh-CN" dirty="0" smtClean="0"/>
              <a:t>.ah.edu.cn;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proxy_set_header</a:t>
            </a:r>
            <a:r>
              <a:rPr lang="en-US" altLang="zh-CN" dirty="0" smtClean="0"/>
              <a:t>   Host             www.</a:t>
            </a:r>
            <a:r>
              <a:rPr lang="en-US" altLang="zh-CN" dirty="0" smtClean="0">
                <a:solidFill>
                  <a:srgbClr val="FF0000"/>
                </a:solidFill>
              </a:rPr>
              <a:t>ustc</a:t>
            </a:r>
            <a:r>
              <a:rPr lang="en-US" altLang="zh-CN" dirty="0" smtClean="0"/>
              <a:t>.edu.cn;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access_log</a:t>
            </a:r>
            <a:r>
              <a:rPr lang="en-US" altLang="zh-CN" dirty="0" smtClean="0"/>
              <a:t>  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host.www.</a:t>
            </a:r>
            <a:r>
              <a:rPr lang="en-US" altLang="zh-CN" dirty="0" err="1" smtClean="0">
                <a:solidFill>
                  <a:srgbClr val="FF0000"/>
                </a:solidFill>
              </a:rPr>
              <a:t>ustc</a:t>
            </a:r>
            <a:r>
              <a:rPr lang="en-US" altLang="zh-CN" dirty="0" err="1" smtClean="0"/>
              <a:t>.edu.cn.access.log</a:t>
            </a:r>
            <a:r>
              <a:rPr lang="en-US" altLang="zh-CN" dirty="0" smtClean="0"/>
              <a:t>   main;</a:t>
            </a:r>
          </a:p>
          <a:p>
            <a:pPr>
              <a:buNone/>
            </a:pPr>
            <a:r>
              <a:rPr lang="en-US" altLang="zh-CN" dirty="0" smtClean="0"/>
              <a:t>                location / {</a:t>
            </a:r>
          </a:p>
          <a:p>
            <a:pPr>
              <a:buNone/>
            </a:pPr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proxy_pass</a:t>
            </a:r>
            <a:r>
              <a:rPr lang="en-US" altLang="zh-CN" dirty="0" smtClean="0"/>
              <a:t>   http://</a:t>
            </a:r>
            <a:r>
              <a:rPr lang="en-US" altLang="zh-CN" dirty="0" smtClean="0">
                <a:solidFill>
                  <a:srgbClr val="FF0000"/>
                </a:solidFill>
              </a:rPr>
              <a:t>202.38.64.99</a:t>
            </a:r>
            <a:r>
              <a:rPr lang="en-US" altLang="zh-CN" dirty="0" smtClean="0"/>
              <a:t>/;</a:t>
            </a:r>
          </a:p>
          <a:p>
            <a:pPr>
              <a:buNone/>
            </a:pPr>
            <a:r>
              <a:rPr lang="en-US" altLang="zh-CN" dirty="0" smtClean="0"/>
              <a:t>                }</a:t>
            </a:r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742432"/>
            <a:ext cx="7129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注意：以上 </a:t>
            </a:r>
            <a:r>
              <a:rPr lang="en-US" altLang="zh-CN" dirty="0" smtClean="0"/>
              <a:t>test11</a:t>
            </a:r>
            <a:r>
              <a:rPr lang="zh-CN" altLang="en-US" dirty="0" smtClean="0"/>
              <a:t>、</a:t>
            </a:r>
            <a:r>
              <a:rPr lang="en-US" altLang="zh-CN" dirty="0" smtClean="0">
                <a:hlinkClick r:id="rId2"/>
              </a:rPr>
              <a:t>www.ustc.edu.cn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202.38.64.99</a:t>
            </a:r>
            <a:r>
              <a:rPr lang="zh-CN" altLang="en-US" dirty="0" smtClean="0"/>
              <a:t>根据自己规划修改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重启服务、测试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9616"/>
            <a:ext cx="86868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修改后使用以下命令重启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systemctl</a:t>
            </a:r>
            <a:r>
              <a:rPr lang="en-US" altLang="zh-CN" dirty="0" smtClean="0">
                <a:solidFill>
                  <a:srgbClr val="00B050"/>
                </a:solidFill>
              </a:rPr>
              <a:t>  restart  </a:t>
            </a:r>
            <a:r>
              <a:rPr lang="en-US" altLang="zh-CN" dirty="0" err="1" smtClean="0">
                <a:solidFill>
                  <a:srgbClr val="00B050"/>
                </a:solidFill>
              </a:rPr>
              <a:t>nginx.service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如果有错误可以查看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/error.log</a:t>
            </a:r>
          </a:p>
          <a:p>
            <a:r>
              <a:rPr lang="zh-CN" altLang="en-US" dirty="0" smtClean="0"/>
              <a:t>使用浏览器访问  </a:t>
            </a:r>
            <a:r>
              <a:rPr lang="en-US" altLang="zh-CN" dirty="0" smtClean="0"/>
              <a:t>http://test??.ah.edu.cn</a:t>
            </a:r>
            <a:br>
              <a:rPr lang="en-US" altLang="zh-CN" dirty="0" smtClean="0"/>
            </a:br>
            <a:r>
              <a:rPr lang="zh-CN" altLang="en-US" dirty="0" smtClean="0"/>
              <a:t>可以看到对应的页面</a:t>
            </a:r>
            <a:endParaRPr lang="en-US" altLang="zh-CN" dirty="0" smtClean="0"/>
          </a:p>
          <a:p>
            <a:r>
              <a:rPr lang="zh-CN" altLang="en-US" dirty="0" smtClean="0"/>
              <a:t>查看文件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host.www.ustc.edu.cn.access.log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可以看到访问日志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http://ipv6.ustc.edu.cn  </a:t>
            </a:r>
            <a:r>
              <a:rPr lang="zh-CN" altLang="en-US" dirty="0" smtClean="0"/>
              <a:t>输入 </a:t>
            </a:r>
            <a:r>
              <a:rPr lang="en-US" altLang="zh-CN" dirty="0" smtClean="0"/>
              <a:t>test??.ah.edu.cn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0046" y="2403539"/>
            <a:ext cx="39719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592" y="1600200"/>
            <a:ext cx="4517136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优点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避免中间人篡改访问（小广告，弹窗）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ipv6.ustc.edu.cn </a:t>
            </a:r>
            <a:r>
              <a:rPr lang="zh-CN" altLang="en-US" sz="1800" dirty="0" smtClean="0"/>
              <a:t>测试绝大部分知名网站都支持</a:t>
            </a:r>
            <a:r>
              <a:rPr lang="en-US" altLang="zh-CN" sz="1800" dirty="0" smtClean="0"/>
              <a:t>https</a:t>
            </a:r>
          </a:p>
          <a:p>
            <a:r>
              <a:rPr lang="en-US" altLang="zh-CN" sz="2000" dirty="0" smtClean="0"/>
              <a:t>Let’s encrypt</a:t>
            </a:r>
            <a:r>
              <a:rPr lang="zh-CN" altLang="en-US" sz="2000" dirty="0" smtClean="0"/>
              <a:t>证书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传统的</a:t>
            </a:r>
            <a:r>
              <a:rPr lang="en-US" altLang="zh-CN" sz="1800" dirty="0" smtClean="0"/>
              <a:t>CA</a:t>
            </a:r>
            <a:r>
              <a:rPr lang="zh-CN" altLang="en-US" sz="1800" dirty="0" smtClean="0"/>
              <a:t>证书要花钱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现在有完全免费的</a:t>
            </a:r>
            <a:r>
              <a:rPr lang="en-US" altLang="zh-CN" sz="1800" dirty="0" smtClean="0"/>
              <a:t>let’s encrypt</a:t>
            </a:r>
            <a:r>
              <a:rPr lang="zh-CN" altLang="en-US" sz="1800" dirty="0" smtClean="0"/>
              <a:t>证书（</a:t>
            </a:r>
            <a:r>
              <a:rPr lang="en-US" altLang="zh-CN" sz="1800" dirty="0" smtClean="0"/>
              <a:t>90</a:t>
            </a:r>
            <a:r>
              <a:rPr lang="zh-CN" altLang="en-US" sz="1800" dirty="0" smtClean="0"/>
              <a:t>天有效）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天</a:t>
            </a:r>
            <a:r>
              <a:rPr lang="en-US" altLang="zh-CN" sz="1800" dirty="0" smtClean="0"/>
              <a:t>20</a:t>
            </a:r>
            <a:r>
              <a:rPr lang="zh-CN" altLang="en-US" sz="1800" dirty="0" smtClean="0"/>
              <a:t>个证书限制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*.</a:t>
            </a:r>
            <a:r>
              <a:rPr lang="en-US" altLang="zh-CN" sz="1800" dirty="0" err="1" smtClean="0"/>
              <a:t>ustc.edu.cn</a:t>
            </a:r>
            <a:r>
              <a:rPr lang="zh-CN" altLang="en-US" sz="1800" dirty="0" smtClean="0"/>
              <a:t>证书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cxnSp>
        <p:nvCxnSpPr>
          <p:cNvPr id="5" name="直接连接符 4"/>
          <p:cNvCxnSpPr/>
          <p:nvPr/>
        </p:nvCxnSpPr>
        <p:spPr>
          <a:xfrm rot="16200000" flipH="1">
            <a:off x="3547872" y="3867912"/>
            <a:ext cx="4206240" cy="5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200000" flipH="1">
            <a:off x="6214872" y="3819144"/>
            <a:ext cx="4206240" cy="5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824728" y="2258568"/>
            <a:ext cx="23774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82896" y="1819656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提出申请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10800000" flipV="1">
            <a:off x="5843016" y="3191256"/>
            <a:ext cx="2331720" cy="1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46713" y="271272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给一个随机数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39640" y="3578352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放在特定的目录下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r>
              <a:rPr lang="en-US" altLang="zh-CN" dirty="0" smtClean="0"/>
              <a:t>DNS</a:t>
            </a:r>
            <a:r>
              <a:rPr lang="zh-CN" altLang="en-US" dirty="0" smtClean="0"/>
              <a:t>的特定域名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10800000" flipV="1">
            <a:off x="5931408" y="4687824"/>
            <a:ext cx="2331720" cy="1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12675" y="41727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访问这个随机</a:t>
            </a:r>
            <a:endParaRPr lang="en-US" altLang="zh-CN" dirty="0" smtClean="0"/>
          </a:p>
          <a:p>
            <a:r>
              <a:rPr lang="zh-CN" altLang="en-US" dirty="0" smtClean="0"/>
              <a:t>数，验证域名受控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46713" y="530352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签发证书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rot="10800000" flipV="1">
            <a:off x="5882640" y="5745480"/>
            <a:ext cx="2331720" cy="1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548832" y="1333238"/>
            <a:ext cx="1394164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let’s encrypt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31768" y="1375910"/>
            <a:ext cx="877163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用户端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 申请证书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执行以下命令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mkdir</a:t>
            </a:r>
            <a:r>
              <a:rPr lang="en-US" dirty="0" smtClean="0">
                <a:solidFill>
                  <a:srgbClr val="00B050"/>
                </a:solidFill>
              </a:rPr>
              <a:t>  /etc/</a:t>
            </a:r>
            <a:r>
              <a:rPr lang="en-US" dirty="0" err="1" smtClean="0">
                <a:solidFill>
                  <a:srgbClr val="00B050"/>
                </a:solidFill>
              </a:rPr>
              <a:t>nginx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</a:rPr>
              <a:t>ssl</a:t>
            </a:r>
            <a:r>
              <a:rPr lang="en-US" dirty="0" smtClean="0">
                <a:solidFill>
                  <a:srgbClr val="00B050"/>
                </a:solidFill>
              </a:rPr>
              <a:t>/web</a:t>
            </a:r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cd</a:t>
            </a:r>
            <a:r>
              <a:rPr lang="en-US" dirty="0" smtClean="0">
                <a:solidFill>
                  <a:srgbClr val="00B050"/>
                </a:solidFill>
              </a:rPr>
              <a:t>  /etc/</a:t>
            </a:r>
            <a:r>
              <a:rPr lang="en-US" dirty="0" err="1" smtClean="0">
                <a:solidFill>
                  <a:srgbClr val="00B050"/>
                </a:solidFill>
              </a:rPr>
              <a:t>nginx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curl  --silent https://raw.githubusercontent.com/srvrco/getssl/master/getssl &gt; 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r>
              <a:rPr lang="en-US" dirty="0" smtClean="0">
                <a:solidFill>
                  <a:srgbClr val="00B050"/>
                </a:solidFill>
              </a:rPr>
              <a:t> ; </a:t>
            </a:r>
            <a:r>
              <a:rPr lang="en-US" dirty="0" err="1" smtClean="0">
                <a:solidFill>
                  <a:srgbClr val="00B050"/>
                </a:solidFill>
              </a:rPr>
              <a:t>chmod</a:t>
            </a:r>
            <a:r>
              <a:rPr lang="en-US" dirty="0" smtClean="0">
                <a:solidFill>
                  <a:srgbClr val="00B050"/>
                </a:solidFill>
              </a:rPr>
              <a:t> 700 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vi  /etc/</a:t>
            </a:r>
            <a:r>
              <a:rPr lang="en-US" altLang="zh-CN" dirty="0" err="1" smtClean="0">
                <a:solidFill>
                  <a:srgbClr val="00B050"/>
                </a:solidFill>
              </a:rPr>
              <a:t>nginx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nginx.conf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 </a:t>
            </a:r>
            <a:r>
              <a:rPr lang="en-US" altLang="zh-CN" dirty="0" smtClean="0"/>
              <a:t>.well-known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 server {</a:t>
            </a:r>
          </a:p>
          <a:p>
            <a:pPr>
              <a:buNone/>
            </a:pPr>
            <a:r>
              <a:rPr lang="en-US" altLang="zh-CN" dirty="0" smtClean="0"/>
              <a:t>                listen 80 ;</a:t>
            </a:r>
          </a:p>
          <a:p>
            <a:pPr>
              <a:buNone/>
            </a:pPr>
            <a:r>
              <a:rPr lang="en-US" altLang="zh-CN" dirty="0" smtClean="0"/>
              <a:t>                listen [::]:80 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server_name</a:t>
            </a:r>
            <a:r>
              <a:rPr lang="en-US" altLang="zh-CN" dirty="0" smtClean="0"/>
              <a:t>   test11.ah.edu.cn;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proxy_set_header</a:t>
            </a:r>
            <a:r>
              <a:rPr lang="en-US" altLang="zh-CN" dirty="0" smtClean="0"/>
              <a:t>   Host             www.ustc.edu.cn;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access_log</a:t>
            </a:r>
            <a:r>
              <a:rPr lang="en-US" altLang="zh-CN" dirty="0" smtClean="0"/>
              <a:t>  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host.www.ustc.edu.cn.access.log</a:t>
            </a:r>
            <a:r>
              <a:rPr lang="en-US" altLang="zh-CN" dirty="0" smtClean="0"/>
              <a:t>   main;</a:t>
            </a:r>
          </a:p>
          <a:p>
            <a:pPr>
              <a:buNone/>
            </a:pPr>
            <a:r>
              <a:rPr lang="en-US" altLang="zh-CN" dirty="0" smtClean="0"/>
              <a:t>                location / {</a:t>
            </a:r>
          </a:p>
          <a:p>
            <a:pPr>
              <a:buNone/>
            </a:pPr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proxy_pass</a:t>
            </a:r>
            <a:r>
              <a:rPr lang="en-US" altLang="zh-CN" dirty="0" smtClean="0"/>
              <a:t>   http://202.38.64.99/;</a:t>
            </a:r>
          </a:p>
          <a:p>
            <a:pPr>
              <a:buNone/>
            </a:pPr>
            <a:r>
              <a:rPr lang="en-US" altLang="zh-CN" dirty="0" smtClean="0"/>
              <a:t>                }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</a:t>
            </a:r>
            <a:r>
              <a:rPr lang="en-US" altLang="zh-CN" dirty="0" smtClean="0">
                <a:solidFill>
                  <a:srgbClr val="7030A0"/>
                </a:solidFill>
              </a:rPr>
              <a:t>location /.well-known/ {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                       root   /etc/</a:t>
            </a:r>
            <a:r>
              <a:rPr lang="en-US" altLang="zh-CN" dirty="0" err="1" smtClean="0">
                <a:solidFill>
                  <a:srgbClr val="7030A0"/>
                </a:solidFill>
              </a:rPr>
              <a:t>nginx</a:t>
            </a:r>
            <a:r>
              <a:rPr lang="en-US" altLang="zh-CN" dirty="0" smtClean="0">
                <a:solidFill>
                  <a:srgbClr val="7030A0"/>
                </a:solidFill>
              </a:rPr>
              <a:t>/</a:t>
            </a:r>
            <a:r>
              <a:rPr lang="en-US" altLang="zh-CN" dirty="0" err="1" smtClean="0">
                <a:solidFill>
                  <a:srgbClr val="7030A0"/>
                </a:solidFill>
              </a:rPr>
              <a:t>ssl</a:t>
            </a:r>
            <a:r>
              <a:rPr lang="en-US" altLang="zh-CN" dirty="0" smtClean="0">
                <a:solidFill>
                  <a:srgbClr val="7030A0"/>
                </a:solidFill>
              </a:rPr>
              <a:t>/web/;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               }</a:t>
            </a:r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3320" y="5431536"/>
            <a:ext cx="52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修改后执行</a:t>
            </a:r>
            <a:r>
              <a:rPr lang="en-US" altLang="zh-CN" dirty="0" err="1" smtClean="0">
                <a:solidFill>
                  <a:srgbClr val="00B050"/>
                </a:solidFill>
              </a:rPr>
              <a:t>systemctl</a:t>
            </a:r>
            <a:r>
              <a:rPr lang="en-US" altLang="zh-CN" dirty="0" smtClean="0">
                <a:solidFill>
                  <a:srgbClr val="00B050"/>
                </a:solidFill>
              </a:rPr>
              <a:t>    restart   </a:t>
            </a:r>
            <a:r>
              <a:rPr lang="en-US" altLang="zh-CN" dirty="0" err="1" smtClean="0">
                <a:solidFill>
                  <a:srgbClr val="00B050"/>
                </a:solidFill>
              </a:rPr>
              <a:t>nginx.service</a:t>
            </a:r>
            <a:r>
              <a:rPr lang="zh-CN" altLang="en-US" dirty="0" smtClean="0"/>
              <a:t>重启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1032" y="44714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新增部分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getssl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cd</a:t>
            </a:r>
            <a:r>
              <a:rPr lang="en-US" dirty="0" smtClean="0">
                <a:solidFill>
                  <a:srgbClr val="00B050"/>
                </a:solidFill>
              </a:rPr>
              <a:t>  /etc/</a:t>
            </a:r>
            <a:r>
              <a:rPr lang="en-US" dirty="0" err="1" smtClean="0">
                <a:solidFill>
                  <a:srgbClr val="00B050"/>
                </a:solidFill>
              </a:rPr>
              <a:t>nginx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./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r>
              <a:rPr lang="en-US" dirty="0" smtClean="0">
                <a:solidFill>
                  <a:srgbClr val="00B050"/>
                </a:solidFill>
              </a:rPr>
              <a:t>  -U  -c  </a:t>
            </a:r>
            <a:r>
              <a:rPr lang="en-US" altLang="zh-CN" dirty="0" smtClean="0">
                <a:solidFill>
                  <a:srgbClr val="00B050"/>
                </a:solidFill>
              </a:rPr>
              <a:t>test??.ah</a:t>
            </a:r>
            <a:r>
              <a:rPr lang="en-US" dirty="0" smtClean="0">
                <a:solidFill>
                  <a:srgbClr val="00B050"/>
                </a:solidFill>
              </a:rPr>
              <a:t>.edu.cn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修改配置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vi /root/.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r>
              <a:rPr lang="en-US" dirty="0" smtClean="0">
                <a:solidFill>
                  <a:srgbClr val="00B050"/>
                </a:solidFill>
              </a:rPr>
              <a:t>/getssl.cfg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vi </a:t>
            </a:r>
            <a:r>
              <a:rPr lang="en-US" dirty="0" smtClean="0">
                <a:solidFill>
                  <a:srgbClr val="00B050"/>
                </a:solidFill>
              </a:rPr>
              <a:t>/root/.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r>
              <a:rPr lang="en-US" dirty="0" smtClean="0">
                <a:solidFill>
                  <a:srgbClr val="00B050"/>
                </a:solidFill>
              </a:rPr>
              <a:t>/test??.ah.edu.cn/getssl.cfg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/root/.</a:t>
            </a:r>
            <a:r>
              <a:rPr lang="en-US" dirty="0" err="1" smtClean="0"/>
              <a:t>getssl</a:t>
            </a:r>
            <a:r>
              <a:rPr lang="en-US" dirty="0" smtClean="0"/>
              <a:t>/getssl.cfg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CA="https://acme-v01.api.letsencrypt.org"</a:t>
            </a:r>
          </a:p>
          <a:p>
            <a:pPr>
              <a:buNone/>
            </a:pPr>
            <a:r>
              <a:rPr lang="en-US" altLang="zh-CN" sz="2400" dirty="0" smtClean="0"/>
              <a:t>ACCOUNT_KEY_LENGTH=4096</a:t>
            </a:r>
          </a:p>
          <a:p>
            <a:pPr>
              <a:buNone/>
            </a:pPr>
            <a:r>
              <a:rPr lang="en-US" altLang="zh-CN" sz="2400" dirty="0" smtClean="0"/>
              <a:t>ACCOUNT_KEY="/root/.</a:t>
            </a:r>
            <a:r>
              <a:rPr lang="en-US" altLang="zh-CN" sz="2400" dirty="0" err="1" smtClean="0"/>
              <a:t>getssl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account.key</a:t>
            </a:r>
            <a:r>
              <a:rPr lang="en-US" altLang="zh-CN" sz="2400" dirty="0" smtClean="0"/>
              <a:t>"</a:t>
            </a:r>
          </a:p>
          <a:p>
            <a:pPr>
              <a:buNone/>
            </a:pPr>
            <a:r>
              <a:rPr lang="en-US" altLang="zh-CN" sz="2400" dirty="0" smtClean="0"/>
              <a:t>PRIVATE_KEY_ALG="</a:t>
            </a:r>
            <a:r>
              <a:rPr lang="en-US" altLang="zh-CN" sz="2400" dirty="0" err="1" smtClean="0"/>
              <a:t>rsa</a:t>
            </a:r>
            <a:r>
              <a:rPr lang="en-US" altLang="zh-CN" sz="2400" dirty="0" smtClean="0"/>
              <a:t>"</a:t>
            </a:r>
          </a:p>
          <a:p>
            <a:pPr>
              <a:buNone/>
            </a:pPr>
            <a:r>
              <a:rPr lang="en-US" altLang="zh-CN" sz="2400" dirty="0" smtClean="0"/>
              <a:t>ACL=('/etc/</a:t>
            </a:r>
            <a:r>
              <a:rPr lang="en-US" altLang="zh-CN" sz="2400" dirty="0" err="1" smtClean="0"/>
              <a:t>nginx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ssl</a:t>
            </a:r>
            <a:r>
              <a:rPr lang="en-US" altLang="zh-CN" sz="2400" dirty="0" smtClean="0"/>
              <a:t>/web/.well-known/acme-challenge')</a:t>
            </a:r>
          </a:p>
          <a:p>
            <a:pPr>
              <a:buNone/>
            </a:pPr>
            <a:r>
              <a:rPr lang="en-US" altLang="zh-CN" sz="2400" dirty="0" smtClean="0"/>
              <a:t>USE_SINGLE_ACL="true"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/root/.</a:t>
            </a:r>
            <a:r>
              <a:rPr lang="en-US" sz="3600" dirty="0" err="1" smtClean="0"/>
              <a:t>getssl</a:t>
            </a:r>
            <a:r>
              <a:rPr lang="en-US" sz="3600" dirty="0" smtClean="0"/>
              <a:t>/test??.ah.edu.cn/getssl.cfg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DOMAIN_KEY_LOCATION="/etc/</a:t>
            </a:r>
            <a:r>
              <a:rPr lang="en-US" altLang="zh-CN" sz="2000" dirty="0" err="1" smtClean="0"/>
              <a:t>nginx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ssl</a:t>
            </a:r>
            <a:r>
              <a:rPr lang="en-US" altLang="zh-CN" sz="2000" dirty="0" smtClean="0"/>
              <a:t>/test</a:t>
            </a:r>
            <a:r>
              <a:rPr lang="en-US" altLang="zh-CN" sz="2000" dirty="0" smtClean="0">
                <a:solidFill>
                  <a:srgbClr val="FF0000"/>
                </a:solidFill>
              </a:rPr>
              <a:t>??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ah.edu.cn.key</a:t>
            </a:r>
            <a:r>
              <a:rPr lang="en-US" altLang="zh-CN" sz="2000" dirty="0" smtClean="0"/>
              <a:t>"</a:t>
            </a:r>
          </a:p>
          <a:p>
            <a:pPr>
              <a:buNone/>
            </a:pPr>
            <a:r>
              <a:rPr lang="en-US" altLang="zh-CN" sz="2000" dirty="0" smtClean="0"/>
              <a:t>DOMAIN_CHAIN_LOCATION="/etc/</a:t>
            </a:r>
            <a:r>
              <a:rPr lang="en-US" altLang="zh-CN" sz="2000" dirty="0" err="1" smtClean="0"/>
              <a:t>nginx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ssl</a:t>
            </a:r>
            <a:r>
              <a:rPr lang="en-US" altLang="zh-CN" sz="2000" dirty="0" smtClean="0"/>
              <a:t>/test</a:t>
            </a:r>
            <a:r>
              <a:rPr lang="en-US" altLang="zh-CN" sz="2000" dirty="0" smtClean="0">
                <a:solidFill>
                  <a:srgbClr val="FF0000"/>
                </a:solidFill>
              </a:rPr>
              <a:t>??</a:t>
            </a:r>
            <a:r>
              <a:rPr lang="en-US" altLang="zh-CN" sz="2000" dirty="0" smtClean="0"/>
              <a:t>.ah.edu.cn.pem"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登录网址 </a:t>
            </a:r>
            <a:r>
              <a:rPr lang="en-US" altLang="zh-CN" dirty="0" smtClean="0"/>
              <a:t>http://222.195.81.81 </a:t>
            </a:r>
            <a:endParaRPr lang="en-US" altLang="zh-CN" dirty="0"/>
          </a:p>
          <a:p>
            <a:pPr lvl="1"/>
            <a:r>
              <a:rPr lang="zh-CN" altLang="en-US" dirty="0" smtClean="0"/>
              <a:t>登录用户名 </a:t>
            </a:r>
            <a:r>
              <a:rPr lang="en-US" altLang="zh-CN" dirty="0" smtClean="0"/>
              <a:t>user</a:t>
            </a:r>
            <a:r>
              <a:rPr lang="en-US" altLang="zh-CN" dirty="0" smtClean="0">
                <a:solidFill>
                  <a:srgbClr val="FF0000"/>
                </a:solidFill>
              </a:rPr>
              <a:t>??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ah.local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登录密码  </a:t>
            </a:r>
            <a:r>
              <a:rPr lang="en-US" altLang="zh-CN" dirty="0" smtClean="0"/>
              <a:t>User</a:t>
            </a:r>
            <a:r>
              <a:rPr lang="en-US" altLang="zh-CN" dirty="0" smtClean="0">
                <a:solidFill>
                  <a:srgbClr val="FF0000"/>
                </a:solidFill>
              </a:rPr>
              <a:t>??</a:t>
            </a:r>
            <a:r>
              <a:rPr lang="en-US" altLang="zh-CN" dirty="0" smtClean="0"/>
              <a:t>-2018         </a:t>
            </a:r>
            <a:r>
              <a:rPr lang="zh-CN" altLang="en-US" dirty="0" smtClean="0"/>
              <a:t>密码第一个字母大写</a:t>
            </a:r>
            <a:endParaRPr lang="en-US" altLang="zh-CN" dirty="0"/>
          </a:p>
          <a:p>
            <a:r>
              <a:rPr lang="en-US" altLang="zh-CN" dirty="0" smtClean="0"/>
              <a:t>IPv4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IP: 202.38.68.</a:t>
            </a:r>
            <a:r>
              <a:rPr lang="en-US" altLang="zh-CN" dirty="0" smtClean="0">
                <a:solidFill>
                  <a:srgbClr val="FF0000"/>
                </a:solidFill>
              </a:rPr>
              <a:t>??</a:t>
            </a:r>
            <a:r>
              <a:rPr lang="en-US" altLang="zh-CN" dirty="0" smtClean="0"/>
              <a:t>/25</a:t>
            </a:r>
          </a:p>
          <a:p>
            <a:pPr lvl="1"/>
            <a:r>
              <a:rPr lang="zh-CN" altLang="en-US" dirty="0" smtClean="0"/>
              <a:t>网关</a:t>
            </a:r>
            <a:r>
              <a:rPr lang="en-US" altLang="zh-CN" dirty="0" smtClean="0"/>
              <a:t>202.38.68.126</a:t>
            </a:r>
          </a:p>
          <a:p>
            <a:pPr lvl="1"/>
            <a:r>
              <a:rPr lang="en-US" altLang="zh-CN" dirty="0" smtClean="0"/>
              <a:t>DNS 202.38.64.1</a:t>
            </a:r>
          </a:p>
          <a:p>
            <a:r>
              <a:rPr lang="en-US" altLang="zh-CN" dirty="0" smtClean="0"/>
              <a:t>IPv6: </a:t>
            </a:r>
          </a:p>
          <a:p>
            <a:pPr lvl="1"/>
            <a:r>
              <a:rPr lang="en-US" altLang="zh-CN" dirty="0" smtClean="0"/>
              <a:t>2001:da8:d800:681::</a:t>
            </a:r>
            <a:r>
              <a:rPr lang="en-US" altLang="zh-CN" dirty="0" smtClean="0">
                <a:solidFill>
                  <a:srgbClr val="FF0000"/>
                </a:solidFill>
              </a:rPr>
              <a:t>??</a:t>
            </a:r>
            <a:r>
              <a:rPr lang="en-US" altLang="zh-CN" dirty="0" smtClean="0"/>
              <a:t>/64</a:t>
            </a:r>
          </a:p>
          <a:p>
            <a:pPr lvl="1"/>
            <a:r>
              <a:rPr lang="zh-CN" altLang="en-US" dirty="0" smtClean="0"/>
              <a:t>网关</a:t>
            </a:r>
            <a:r>
              <a:rPr lang="en-US" altLang="zh-CN" dirty="0" smtClean="0"/>
              <a:t>2001:da8:d800:681::1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cd</a:t>
            </a:r>
            <a:r>
              <a:rPr lang="en-US" dirty="0" smtClean="0">
                <a:solidFill>
                  <a:srgbClr val="00B050"/>
                </a:solidFill>
              </a:rPr>
              <a:t> /etc/</a:t>
            </a:r>
            <a:r>
              <a:rPr lang="en-US" dirty="0" err="1" smtClean="0">
                <a:solidFill>
                  <a:srgbClr val="00B050"/>
                </a:solidFill>
              </a:rPr>
              <a:t>nginx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./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r>
              <a:rPr lang="en-US" dirty="0" smtClean="0">
                <a:solidFill>
                  <a:srgbClr val="00B050"/>
                </a:solidFill>
              </a:rPr>
              <a:t>  -U  -d  test??.ah.edu.cn</a:t>
            </a:r>
          </a:p>
          <a:p>
            <a:pPr>
              <a:buNone/>
            </a:pPr>
            <a:r>
              <a:rPr lang="en-US" altLang="zh-CN" dirty="0" smtClean="0"/>
              <a:t>……</a:t>
            </a:r>
          </a:p>
          <a:p>
            <a:pPr>
              <a:buNone/>
            </a:pPr>
            <a:r>
              <a:rPr lang="en-US" altLang="zh-CN" dirty="0" smtClean="0"/>
              <a:t>Certificates obtained and archived locally, will now copy to specified locations</a:t>
            </a:r>
          </a:p>
          <a:p>
            <a:pPr>
              <a:buNone/>
            </a:pPr>
            <a:r>
              <a:rPr lang="en-US" altLang="zh-CN" dirty="0" smtClean="0"/>
              <a:t>copying full chain to /etc/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/test11.ah.edu.cn.pem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copying from /root/.</a:t>
            </a:r>
            <a:r>
              <a:rPr lang="en-US" altLang="zh-CN" dirty="0" err="1" smtClean="0"/>
              <a:t>getssl</a:t>
            </a:r>
            <a:r>
              <a:rPr lang="en-US" altLang="zh-CN" dirty="0" smtClean="0"/>
              <a:t>/test11.ah.edu.cn/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/test11.ah.edu.cn_chain.pem to /etc/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/test11.ah.edu.cn.pem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copied /root/.</a:t>
            </a:r>
            <a:r>
              <a:rPr lang="en-US" altLang="zh-CN" dirty="0" err="1" smtClean="0"/>
              <a:t>getssl</a:t>
            </a:r>
            <a:r>
              <a:rPr lang="en-US" altLang="zh-CN" dirty="0" smtClean="0"/>
              <a:t>/test11.ah.edu.cn/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/test11.ah.edu.cn_chain.pem to /etc/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/test11.ah.edu.cn.pem</a:t>
            </a:r>
          </a:p>
          <a:p>
            <a:pPr>
              <a:buNone/>
            </a:pPr>
            <a:r>
              <a:rPr lang="en-US" altLang="zh-CN" dirty="0" err="1" smtClean="0"/>
              <a:t>getssl</a:t>
            </a:r>
            <a:r>
              <a:rPr lang="en-US" altLang="zh-CN" dirty="0" smtClean="0"/>
              <a:t>: test11.ah.edu.cn - certificate obtained but certificate on server is different from the new certificate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第四步 增加</a:t>
            </a:r>
            <a:r>
              <a:rPr lang="en-US" altLang="zh-CN" dirty="0" smtClean="0"/>
              <a:t>https/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" y="1097280"/>
            <a:ext cx="8229600" cy="5422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 smtClean="0"/>
              <a:t>server {</a:t>
            </a:r>
          </a:p>
          <a:p>
            <a:pPr>
              <a:buNone/>
            </a:pPr>
            <a:r>
              <a:rPr lang="en-US" altLang="zh-CN" sz="1400" dirty="0" smtClean="0"/>
              <a:t>…..</a:t>
            </a:r>
          </a:p>
          <a:p>
            <a:pPr>
              <a:buNone/>
            </a:pPr>
            <a:r>
              <a:rPr lang="en-US" altLang="zh-CN" sz="1400" dirty="0" smtClean="0"/>
              <a:t>                location / {</a:t>
            </a:r>
          </a:p>
          <a:p>
            <a:pPr>
              <a:buNone/>
            </a:pPr>
            <a:r>
              <a:rPr lang="en-US" altLang="zh-CN" sz="1400" dirty="0" smtClean="0"/>
              <a:t>                        </a:t>
            </a:r>
            <a:r>
              <a:rPr lang="en-US" altLang="zh-CN" sz="1400" dirty="0" err="1" smtClean="0"/>
              <a:t>proxy_pass</a:t>
            </a:r>
            <a:r>
              <a:rPr lang="en-US" altLang="zh-CN" sz="1400" dirty="0" smtClean="0"/>
              <a:t> http://202.38.64.99/;</a:t>
            </a:r>
          </a:p>
          <a:p>
            <a:pPr>
              <a:buNone/>
            </a:pPr>
            <a:r>
              <a:rPr lang="en-US" altLang="zh-CN" sz="1400" dirty="0" smtClean="0"/>
              <a:t>                }</a:t>
            </a:r>
          </a:p>
          <a:p>
            <a:pPr>
              <a:buNone/>
            </a:pPr>
            <a:r>
              <a:rPr lang="en-US" altLang="zh-CN" sz="1400" dirty="0" smtClean="0"/>
              <a:t>                location /.well-known/ {</a:t>
            </a:r>
          </a:p>
          <a:p>
            <a:pPr>
              <a:buNone/>
            </a:pPr>
            <a:r>
              <a:rPr lang="en-US" altLang="zh-CN" sz="1400" dirty="0" smtClean="0"/>
              <a:t>                        root /etc/</a:t>
            </a:r>
            <a:r>
              <a:rPr lang="en-US" altLang="zh-CN" sz="1400" dirty="0" err="1" smtClean="0"/>
              <a:t>nginx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ssl</a:t>
            </a:r>
            <a:r>
              <a:rPr lang="en-US" altLang="zh-CN" sz="1400" dirty="0" smtClean="0"/>
              <a:t>/web/;</a:t>
            </a:r>
          </a:p>
          <a:p>
            <a:pPr>
              <a:buNone/>
            </a:pPr>
            <a:r>
              <a:rPr lang="en-US" altLang="zh-CN" sz="1400" dirty="0" smtClean="0"/>
              <a:t>                }</a:t>
            </a:r>
          </a:p>
          <a:p>
            <a:pPr>
              <a:buNone/>
            </a:pPr>
            <a:r>
              <a:rPr lang="en-US" altLang="zh-CN" sz="1400" dirty="0" smtClean="0"/>
              <a:t>        }</a:t>
            </a:r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smtClean="0">
                <a:solidFill>
                  <a:srgbClr val="7030A0"/>
                </a:solidFill>
              </a:rPr>
              <a:t>server {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listen  443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</a:t>
            </a:r>
            <a:r>
              <a:rPr lang="en-US" altLang="zh-CN" sz="1400" dirty="0" smtClean="0">
                <a:solidFill>
                  <a:srgbClr val="7030A0"/>
                </a:solidFill>
              </a:rPr>
              <a:t> http2;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listen [::]:443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</a:t>
            </a:r>
            <a:r>
              <a:rPr lang="en-US" altLang="zh-CN" sz="1400" dirty="0" smtClean="0">
                <a:solidFill>
                  <a:srgbClr val="7030A0"/>
                </a:solidFill>
              </a:rPr>
              <a:t>  http2;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server_name</a:t>
            </a:r>
            <a:r>
              <a:rPr lang="en-US" altLang="zh-CN" sz="1400" dirty="0" smtClean="0">
                <a:solidFill>
                  <a:srgbClr val="7030A0"/>
                </a:solidFill>
              </a:rPr>
              <a:t>  test11.ah.edu.cn;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proxy_set_header</a:t>
            </a:r>
            <a:r>
              <a:rPr lang="en-US" altLang="zh-CN" sz="1400" dirty="0" smtClean="0">
                <a:solidFill>
                  <a:srgbClr val="7030A0"/>
                </a:solidFill>
              </a:rPr>
              <a:t>   Host             www.ustc.edu.cn;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ssl_certificate</a:t>
            </a:r>
            <a:r>
              <a:rPr lang="en-US" altLang="zh-CN" sz="1400" dirty="0" smtClean="0">
                <a:solidFill>
                  <a:srgbClr val="7030A0"/>
                </a:solidFill>
              </a:rPr>
              <a:t>  /etc/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nginx</a:t>
            </a:r>
            <a:r>
              <a:rPr lang="en-US" altLang="zh-CN" sz="1400" dirty="0" smtClean="0">
                <a:solidFill>
                  <a:srgbClr val="7030A0"/>
                </a:solidFill>
              </a:rPr>
              <a:t>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</a:t>
            </a:r>
            <a:r>
              <a:rPr lang="en-US" altLang="zh-CN" sz="1400" dirty="0" smtClean="0">
                <a:solidFill>
                  <a:srgbClr val="7030A0"/>
                </a:solidFill>
              </a:rPr>
              <a:t>/test11.ah.edu.cn.pem;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ssl_certificate_key</a:t>
            </a:r>
            <a:r>
              <a:rPr lang="en-US" altLang="zh-CN" sz="1400" dirty="0" smtClean="0">
                <a:solidFill>
                  <a:srgbClr val="7030A0"/>
                </a:solidFill>
              </a:rPr>
              <a:t>  /etc/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nginx</a:t>
            </a:r>
            <a:r>
              <a:rPr lang="en-US" altLang="zh-CN" sz="1400" dirty="0" smtClean="0">
                <a:solidFill>
                  <a:srgbClr val="7030A0"/>
                </a:solidFill>
              </a:rPr>
              <a:t>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</a:t>
            </a:r>
            <a:r>
              <a:rPr lang="en-US" altLang="zh-CN" sz="1400" dirty="0" smtClean="0">
                <a:solidFill>
                  <a:srgbClr val="7030A0"/>
                </a:solidFill>
              </a:rPr>
              <a:t>/test11.ah.edu.cn.key;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access_log</a:t>
            </a:r>
            <a:r>
              <a:rPr lang="en-US" altLang="zh-CN" sz="1400" dirty="0" smtClean="0">
                <a:solidFill>
                  <a:srgbClr val="7030A0"/>
                </a:solidFill>
              </a:rPr>
              <a:t>   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var</a:t>
            </a:r>
            <a:r>
              <a:rPr lang="en-US" altLang="zh-CN" sz="1400" dirty="0" smtClean="0">
                <a:solidFill>
                  <a:srgbClr val="7030A0"/>
                </a:solidFill>
              </a:rPr>
              <a:t>/log/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nginx</a:t>
            </a:r>
            <a:r>
              <a:rPr lang="en-US" altLang="zh-CN" sz="1400" dirty="0" smtClean="0">
                <a:solidFill>
                  <a:srgbClr val="7030A0"/>
                </a:solidFill>
              </a:rPr>
              <a:t>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host.www.ustc.edu.cn.access.log</a:t>
            </a:r>
            <a:r>
              <a:rPr lang="en-US" altLang="zh-CN" sz="1400" dirty="0" smtClean="0">
                <a:solidFill>
                  <a:srgbClr val="7030A0"/>
                </a:solidFill>
              </a:rPr>
              <a:t> main;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location / {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proxy_pass</a:t>
            </a:r>
            <a:r>
              <a:rPr lang="en-US" altLang="zh-CN" sz="1400" dirty="0" smtClean="0">
                <a:solidFill>
                  <a:srgbClr val="7030A0"/>
                </a:solidFill>
              </a:rPr>
              <a:t> http://202.38.64.99/;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}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}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95344" y="3383280"/>
            <a:ext cx="52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修改后执行</a:t>
            </a:r>
            <a:r>
              <a:rPr lang="en-US" altLang="zh-CN" dirty="0" err="1" smtClean="0">
                <a:solidFill>
                  <a:srgbClr val="00B050"/>
                </a:solidFill>
              </a:rPr>
              <a:t>systemctl</a:t>
            </a:r>
            <a:r>
              <a:rPr lang="en-US" altLang="zh-CN" dirty="0" smtClean="0">
                <a:solidFill>
                  <a:srgbClr val="00B050"/>
                </a:solidFill>
              </a:rPr>
              <a:t>    restart   </a:t>
            </a:r>
            <a:r>
              <a:rPr lang="en-US" altLang="zh-CN" dirty="0" err="1" smtClean="0">
                <a:solidFill>
                  <a:srgbClr val="00B050"/>
                </a:solidFill>
              </a:rPr>
              <a:t>nginx.service</a:t>
            </a:r>
            <a:r>
              <a:rPr lang="zh-CN" altLang="en-US" dirty="0" smtClean="0"/>
              <a:t>重启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1424" y="44714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新增部分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77493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服务器端执行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tail -f /</a:t>
            </a:r>
            <a:r>
              <a:rPr lang="en-US" altLang="zh-CN" dirty="0" err="1" smtClean="0">
                <a:solidFill>
                  <a:srgbClr val="00B050"/>
                </a:solidFill>
              </a:rPr>
              <a:t>var</a:t>
            </a:r>
            <a:r>
              <a:rPr lang="en-US" altLang="zh-CN" dirty="0" smtClean="0">
                <a:solidFill>
                  <a:srgbClr val="00B050"/>
                </a:solidFill>
              </a:rPr>
              <a:t>/log/</a:t>
            </a:r>
            <a:r>
              <a:rPr lang="en-US" altLang="zh-CN" dirty="0" err="1" smtClean="0">
                <a:solidFill>
                  <a:srgbClr val="00B050"/>
                </a:solidFill>
              </a:rPr>
              <a:t>nginx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host.www.ustc.edu.cn.access.log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dirty="0" smtClean="0"/>
              <a:t>浏览器访问 </a:t>
            </a:r>
            <a:r>
              <a:rPr lang="en-US" altLang="zh-CN" dirty="0" smtClean="0"/>
              <a:t>https://test??.ah.edu.cn </a:t>
            </a:r>
          </a:p>
          <a:p>
            <a:pPr>
              <a:buNone/>
            </a:pPr>
            <a:r>
              <a:rPr lang="en-US" altLang="zh-CN" dirty="0" smtClean="0"/>
              <a:t>http://ipv6.ustc.edu.cn </a:t>
            </a:r>
          </a:p>
          <a:p>
            <a:pPr>
              <a:buNone/>
            </a:pPr>
            <a:r>
              <a:rPr lang="en-US" altLang="zh-CN" dirty="0" smtClean="0"/>
              <a:t>https://myssl.com/  </a:t>
            </a:r>
          </a:p>
          <a:p>
            <a:pPr>
              <a:buNone/>
            </a:pPr>
            <a:r>
              <a:rPr lang="en-US" altLang="zh-CN" dirty="0" smtClean="0"/>
              <a:t>https://www.ssllabs.com/ssltest/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组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小组， 虚拟机  </a:t>
            </a:r>
            <a:r>
              <a:rPr lang="en-US" altLang="zh-CN" dirty="0" smtClean="0"/>
              <a:t>test____</a:t>
            </a:r>
          </a:p>
          <a:p>
            <a:r>
              <a:rPr lang="zh-CN" altLang="en-US" dirty="0" smtClean="0"/>
              <a:t>登录网址  </a:t>
            </a:r>
            <a:r>
              <a:rPr lang="en-US" altLang="zh-CN" dirty="0" smtClean="0"/>
              <a:t>http://222.195.81.81 </a:t>
            </a:r>
            <a:endParaRPr lang="en-US" altLang="zh-CN" dirty="0"/>
          </a:p>
          <a:p>
            <a:pPr lvl="1"/>
            <a:r>
              <a:rPr lang="zh-CN" altLang="en-US" dirty="0" smtClean="0"/>
              <a:t>登录用户名   </a:t>
            </a:r>
            <a:r>
              <a:rPr lang="en-US" altLang="zh-CN" dirty="0" err="1" smtClean="0"/>
              <a:t>user</a:t>
            </a:r>
            <a:r>
              <a:rPr lang="en-US" altLang="zh-CN" dirty="0" err="1" smtClean="0">
                <a:solidFill>
                  <a:srgbClr val="FF0000"/>
                </a:solidFill>
              </a:rPr>
              <a:t>___</a:t>
            </a:r>
            <a:r>
              <a:rPr lang="en-US" altLang="zh-CN" dirty="0" err="1" smtClean="0"/>
              <a:t>@ah.local</a:t>
            </a:r>
            <a:r>
              <a:rPr lang="en-US" altLang="zh-CN" dirty="0" smtClean="0"/>
              <a:t>               </a:t>
            </a:r>
          </a:p>
          <a:p>
            <a:pPr lvl="1"/>
            <a:r>
              <a:rPr lang="zh-CN" altLang="en-US" dirty="0" smtClean="0"/>
              <a:t>登录密码</a:t>
            </a:r>
            <a:r>
              <a:rPr lang="en-US" altLang="zh-CN" dirty="0" smtClean="0"/>
              <a:t>User</a:t>
            </a:r>
            <a:r>
              <a:rPr lang="en-US" altLang="zh-CN" dirty="0" smtClean="0">
                <a:solidFill>
                  <a:srgbClr val="FF0000"/>
                </a:solidFill>
              </a:rPr>
              <a:t>___</a:t>
            </a:r>
            <a:r>
              <a:rPr lang="en-US" altLang="zh-CN" dirty="0" smtClean="0"/>
              <a:t>-2018               </a:t>
            </a:r>
            <a:r>
              <a:rPr lang="zh-CN" altLang="en-US" dirty="0" smtClean="0"/>
              <a:t>密码第一个字母大写</a:t>
            </a:r>
            <a:endParaRPr lang="en-US" altLang="zh-CN" dirty="0"/>
          </a:p>
          <a:p>
            <a:r>
              <a:rPr lang="en-US" altLang="zh-CN" dirty="0" smtClean="0"/>
              <a:t>IPv4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IP: 202.38.68.</a:t>
            </a:r>
            <a:r>
              <a:rPr lang="en-US" altLang="zh-CN" dirty="0" smtClean="0">
                <a:solidFill>
                  <a:srgbClr val="FF0000"/>
                </a:solidFill>
              </a:rPr>
              <a:t>___</a:t>
            </a:r>
            <a:r>
              <a:rPr lang="en-US" altLang="zh-CN" dirty="0" smtClean="0"/>
              <a:t>/25</a:t>
            </a:r>
          </a:p>
          <a:p>
            <a:pPr lvl="1"/>
            <a:r>
              <a:rPr lang="zh-CN" altLang="en-US" dirty="0" smtClean="0"/>
              <a:t>网关</a:t>
            </a:r>
            <a:r>
              <a:rPr lang="en-US" altLang="zh-CN" dirty="0" smtClean="0"/>
              <a:t>202.38.68.126</a:t>
            </a:r>
          </a:p>
          <a:p>
            <a:pPr lvl="1"/>
            <a:r>
              <a:rPr lang="en-US" altLang="zh-CN" dirty="0" smtClean="0"/>
              <a:t>DNS 202.38.64.1</a:t>
            </a:r>
          </a:p>
          <a:p>
            <a:r>
              <a:rPr lang="en-US" altLang="zh-CN" dirty="0" smtClean="0"/>
              <a:t>IPv6: </a:t>
            </a:r>
          </a:p>
          <a:p>
            <a:pPr lvl="1"/>
            <a:r>
              <a:rPr lang="en-US" altLang="zh-CN" dirty="0" smtClean="0"/>
              <a:t>2001:da8:d800:681::</a:t>
            </a:r>
            <a:r>
              <a:rPr lang="en-US" altLang="zh-CN" dirty="0" smtClean="0">
                <a:solidFill>
                  <a:srgbClr val="FF0000"/>
                </a:solidFill>
              </a:rPr>
              <a:t>___</a:t>
            </a:r>
            <a:r>
              <a:rPr lang="en-US" altLang="zh-CN" dirty="0" smtClean="0"/>
              <a:t>/64</a:t>
            </a:r>
          </a:p>
          <a:p>
            <a:pPr lvl="1"/>
            <a:r>
              <a:rPr lang="zh-CN" altLang="en-US" dirty="0" smtClean="0"/>
              <a:t>网关</a:t>
            </a:r>
            <a:r>
              <a:rPr lang="en-US" altLang="zh-CN" dirty="0" smtClean="0"/>
              <a:t>2001:da8:d800:681::1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ah.edu.cn</a:t>
            </a:r>
            <a:r>
              <a:rPr lang="zh-CN" altLang="en-US" dirty="0" smtClean="0"/>
              <a:t>域已增加的记录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test11  IN      A       202.38.68.11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2001:da8:d800:681::11</a:t>
            </a:r>
          </a:p>
          <a:p>
            <a:pPr>
              <a:buNone/>
            </a:pPr>
            <a:r>
              <a:rPr lang="en-US" altLang="zh-CN" dirty="0" smtClean="0"/>
              <a:t>test12  IN      A       202.38.68.12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2001:da8:d800:681::12</a:t>
            </a:r>
          </a:p>
          <a:p>
            <a:pPr>
              <a:buNone/>
            </a:pPr>
            <a:r>
              <a:rPr lang="en-US" altLang="zh-CN" dirty="0" smtClean="0"/>
              <a:t>test21  IN      A       202.38.68.21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2001:da8:d800:681::21</a:t>
            </a:r>
          </a:p>
          <a:p>
            <a:pPr>
              <a:buNone/>
            </a:pPr>
            <a:r>
              <a:rPr lang="en-US" altLang="zh-CN" dirty="0" smtClean="0"/>
              <a:t>test22  IN      A       202.38.68.22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2001:da8:d800:681::22</a:t>
            </a:r>
          </a:p>
          <a:p>
            <a:pPr>
              <a:buNone/>
            </a:pPr>
            <a:r>
              <a:rPr lang="en-US" altLang="zh-CN" dirty="0" smtClean="0"/>
              <a:t>test31  IN      A       202.38.68.31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2001:da8:d800:681::31</a:t>
            </a:r>
          </a:p>
          <a:p>
            <a:pPr>
              <a:buNone/>
            </a:pPr>
            <a:r>
              <a:rPr lang="en-US" altLang="zh-CN" dirty="0" smtClean="0"/>
              <a:t>test32  IN      A       202.38.68.32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2001:da8:d800:681::32</a:t>
            </a:r>
          </a:p>
          <a:p>
            <a:pPr>
              <a:buNone/>
            </a:pPr>
            <a:r>
              <a:rPr lang="en-US" altLang="zh-CN" dirty="0" smtClean="0"/>
              <a:t>test41  IN      A       202.38.68.41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2001:da8:d800:681::41</a:t>
            </a:r>
          </a:p>
          <a:p>
            <a:pPr>
              <a:buNone/>
            </a:pPr>
            <a:r>
              <a:rPr lang="en-US" altLang="zh-CN" dirty="0" smtClean="0"/>
              <a:t>test42  IN      A       202.38.68.42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2001:da8:d800:681::42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第一步：登录</a:t>
            </a:r>
            <a:r>
              <a:rPr lang="zh-CN" altLang="en-US" dirty="0"/>
              <a:t>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782" y="1294182"/>
            <a:ext cx="7637463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837" y="1301956"/>
            <a:ext cx="878998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只能对自己管理的虚拟机操作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172" y="1502760"/>
            <a:ext cx="7666037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虚拟机开机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495" y="1245671"/>
            <a:ext cx="7513637" cy="642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943600" y="1775635"/>
            <a:ext cx="289205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Power </a:t>
            </a:r>
            <a:r>
              <a:rPr lang="zh-CN" altLang="en-US" sz="3200" dirty="0" smtClean="0"/>
              <a:t>开关机</a:t>
            </a:r>
            <a:endParaRPr lang="en-US" altLang="zh-CN" sz="3200" dirty="0" smtClean="0"/>
          </a:p>
          <a:p>
            <a:r>
              <a:rPr lang="en-US" altLang="zh-CN" sz="3200" dirty="0" smtClean="0"/>
              <a:t>Open Console</a:t>
            </a:r>
          </a:p>
          <a:p>
            <a:r>
              <a:rPr lang="en-US" altLang="zh-CN" sz="3200" dirty="0" smtClean="0"/>
              <a:t>Edit Settings </a:t>
            </a:r>
            <a:r>
              <a:rPr lang="zh-CN" altLang="en-US" sz="3200" dirty="0" smtClean="0"/>
              <a:t>设置，主要是光驱镜像是否启用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1149</Words>
  <Application>Microsoft Macintosh PowerPoint</Application>
  <PresentationFormat>全屏显示(4:3)</PresentationFormat>
  <Paragraphs>235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Calibri</vt:lpstr>
      <vt:lpstr>宋体</vt:lpstr>
      <vt:lpstr>Arial</vt:lpstr>
      <vt:lpstr>Office 主题</vt:lpstr>
      <vt:lpstr>IPv6应用培训</vt:lpstr>
      <vt:lpstr>Nginx安装实验</vt:lpstr>
      <vt:lpstr>虚拟机信息</vt:lpstr>
      <vt:lpstr>分组信息</vt:lpstr>
      <vt:lpstr>ah.edu.cn域已增加的记录</vt:lpstr>
      <vt:lpstr>第一步：登录后</vt:lpstr>
      <vt:lpstr>选择虚拟机</vt:lpstr>
      <vt:lpstr>只能对自己管理的虚拟机操作</vt:lpstr>
      <vt:lpstr>虚拟机开机</vt:lpstr>
      <vt:lpstr>是否加载光驱镜像</vt:lpstr>
      <vt:lpstr>虚拟机启动界面</vt:lpstr>
      <vt:lpstr>大部分默认，网卡设置IP地址</vt:lpstr>
      <vt:lpstr>PowerPoint 演示文稿</vt:lpstr>
      <vt:lpstr>PowerPoint 演示文稿</vt:lpstr>
      <vt:lpstr>PowerPoint 演示文稿</vt:lpstr>
      <vt:lpstr>反向代理优点</vt:lpstr>
      <vt:lpstr>常用的nginx上线演化步骤</vt:lpstr>
      <vt:lpstr>实验规划</vt:lpstr>
      <vt:lpstr>安装nginx</vt:lpstr>
      <vt:lpstr>第二步配置nginx</vt:lpstr>
      <vt:lpstr>配置nginx</vt:lpstr>
      <vt:lpstr>重启服务、测试</vt:lpstr>
      <vt:lpstr>在线测试</vt:lpstr>
      <vt:lpstr>使用HTTPS</vt:lpstr>
      <vt:lpstr>第三步 申请证书</vt:lpstr>
      <vt:lpstr>增加 .well-known</vt:lpstr>
      <vt:lpstr>生成getssl配置</vt:lpstr>
      <vt:lpstr>/root/.getssl/getssl.cfg</vt:lpstr>
      <vt:lpstr>/root/.getssl/test??.ah.edu.cn/getssl.cfg</vt:lpstr>
      <vt:lpstr>获取证书</vt:lpstr>
      <vt:lpstr>第四步 增加https/ http2</vt:lpstr>
      <vt:lpstr>测试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IPv6应用培训</dc:title>
  <dc:creator>张焕杰</dc:creator>
  <cp:lastModifiedBy>Microsoft Office 用户</cp:lastModifiedBy>
  <cp:revision>111</cp:revision>
  <dcterms:created xsi:type="dcterms:W3CDTF">2018-07-09T08:05:17Z</dcterms:created>
  <dcterms:modified xsi:type="dcterms:W3CDTF">2018-07-16T05:29:15Z</dcterms:modified>
</cp:coreProperties>
</file>