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68" r:id="rId4"/>
    <p:sldId id="258" r:id="rId5"/>
    <p:sldId id="267" r:id="rId6"/>
    <p:sldId id="259" r:id="rId7"/>
    <p:sldId id="256" r:id="rId8"/>
    <p:sldId id="260" r:id="rId9"/>
    <p:sldId id="266"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72128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124F4-1479-4FD8-85F1-690A894020AA}"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236067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121054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06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4219868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1222949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333931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194513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40261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1962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180916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124F4-1479-4FD8-85F1-690A894020AA}"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92369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124F4-1479-4FD8-85F1-690A894020AA}"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207583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404269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46892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0F124F4-1479-4FD8-85F1-690A894020AA}" type="datetimeFigureOut">
              <a:rPr lang="en-US" smtClean="0"/>
              <a:t>3/6/2021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144353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124F4-1479-4FD8-85F1-690A894020AA}"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286144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F124F4-1479-4FD8-85F1-690A894020AA}" type="datetimeFigureOut">
              <a:rPr lang="en-US" smtClean="0"/>
              <a:t>3/6/2021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C75A972-6610-4F71-96F7-B6D79E028A90}" type="slidenum">
              <a:rPr lang="en-US" smtClean="0"/>
              <a:t>‹#›</a:t>
            </a:fld>
            <a:endParaRPr lang="en-US"/>
          </a:p>
        </p:txBody>
      </p:sp>
    </p:spTree>
    <p:extLst>
      <p:ext uri="{BB962C8B-B14F-4D97-AF65-F5344CB8AC3E}">
        <p14:creationId xmlns:p14="http://schemas.microsoft.com/office/powerpoint/2010/main" val="26450733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otor_vehicle_fatality_rate_in_U.S._by_year" TargetMode="External"/><Relationship Id="rId2" Type="http://schemas.openxmlformats.org/officeDocument/2006/relationships/hyperlink" Target="https://github.com/fivethirtyeight/data/tree/master/airline-safety" TargetMode="External"/><Relationship Id="rId1" Type="http://schemas.openxmlformats.org/officeDocument/2006/relationships/slideLayout" Target="../slideLayouts/slideLayout7.xml"/><Relationship Id="rId6" Type="http://schemas.openxmlformats.org/officeDocument/2006/relationships/hyperlink" Target="https://www.bts.gov/content/transportation-fatalities-mode" TargetMode="External"/><Relationship Id="rId5" Type="http://schemas.openxmlformats.org/officeDocument/2006/relationships/hyperlink" Target="https://en.wikipedia.org/wiki/List_of_accidents_and_incidents_involving_commercial_aircraft" TargetMode="External"/><Relationship Id="rId4" Type="http://schemas.openxmlformats.org/officeDocument/2006/relationships/hyperlink" Target="https://www.airlines.org/dataset/annual-results-u-s-passenger-airlin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2D32-6496-47B7-A5A5-09AB44055AA4}"/>
              </a:ext>
            </a:extLst>
          </p:cNvPr>
          <p:cNvSpPr>
            <a:spLocks noGrp="1"/>
          </p:cNvSpPr>
          <p:nvPr>
            <p:ph type="ctrTitle"/>
          </p:nvPr>
        </p:nvSpPr>
        <p:spPr>
          <a:xfrm>
            <a:off x="994014" y="253218"/>
            <a:ext cx="5381625" cy="4524163"/>
          </a:xfrm>
        </p:spPr>
        <p:txBody>
          <a:bodyPr/>
          <a:lstStyle/>
          <a:p>
            <a:pPr algn="ctr"/>
            <a:r>
              <a:rPr lang="en-US" dirty="0"/>
              <a:t>AIR TRAVEL &amp; SAFETY</a:t>
            </a:r>
            <a:br>
              <a:rPr lang="en-US" dirty="0"/>
            </a:br>
            <a:endParaRPr lang="en-US" dirty="0"/>
          </a:p>
        </p:txBody>
      </p:sp>
      <p:sp>
        <p:nvSpPr>
          <p:cNvPr id="3" name="Subtitle 2">
            <a:extLst>
              <a:ext uri="{FF2B5EF4-FFF2-40B4-BE49-F238E27FC236}">
                <a16:creationId xmlns:a16="http://schemas.microsoft.com/office/drawing/2014/main" id="{14D0352B-48B5-4F99-9CF6-090EF58C28A1}"/>
              </a:ext>
            </a:extLst>
          </p:cNvPr>
          <p:cNvSpPr>
            <a:spLocks noGrp="1"/>
          </p:cNvSpPr>
          <p:nvPr>
            <p:ph type="subTitle" idx="1"/>
          </p:nvPr>
        </p:nvSpPr>
        <p:spPr/>
        <p:txBody>
          <a:bodyPr/>
          <a:lstStyle/>
          <a:p>
            <a:r>
              <a:rPr lang="en-US" dirty="0"/>
              <a:t>BhargaVA Gaggainpali</a:t>
            </a:r>
          </a:p>
          <a:p>
            <a:r>
              <a:rPr lang="en-US" dirty="0"/>
              <a:t>Bellevue University</a:t>
            </a:r>
          </a:p>
        </p:txBody>
      </p:sp>
      <p:pic>
        <p:nvPicPr>
          <p:cNvPr id="5" name="Picture 4">
            <a:extLst>
              <a:ext uri="{FF2B5EF4-FFF2-40B4-BE49-F238E27FC236}">
                <a16:creationId xmlns:a16="http://schemas.microsoft.com/office/drawing/2014/main" id="{565D6F98-BE68-43EF-B4DB-123B8A864BFD}"/>
              </a:ext>
            </a:extLst>
          </p:cNvPr>
          <p:cNvPicPr>
            <a:picLocks noChangeAspect="1"/>
          </p:cNvPicPr>
          <p:nvPr/>
        </p:nvPicPr>
        <p:blipFill>
          <a:blip r:embed="rId2"/>
          <a:stretch>
            <a:fillRect/>
          </a:stretch>
        </p:blipFill>
        <p:spPr>
          <a:xfrm>
            <a:off x="6682960" y="0"/>
            <a:ext cx="5509040" cy="6858000"/>
          </a:xfrm>
          <a:prstGeom prst="rect">
            <a:avLst/>
          </a:prstGeom>
        </p:spPr>
      </p:pic>
    </p:spTree>
    <p:extLst>
      <p:ext uri="{BB962C8B-B14F-4D97-AF65-F5344CB8AC3E}">
        <p14:creationId xmlns:p14="http://schemas.microsoft.com/office/powerpoint/2010/main" val="18400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7F0853-34A2-44F3-9F43-461000C24D11}"/>
              </a:ext>
            </a:extLst>
          </p:cNvPr>
          <p:cNvPicPr>
            <a:picLocks noChangeAspect="1"/>
          </p:cNvPicPr>
          <p:nvPr/>
        </p:nvPicPr>
        <p:blipFill>
          <a:blip r:embed="rId2"/>
          <a:stretch>
            <a:fillRect/>
          </a:stretch>
        </p:blipFill>
        <p:spPr>
          <a:xfrm>
            <a:off x="4997344" y="0"/>
            <a:ext cx="7194656" cy="6858000"/>
          </a:xfrm>
          <a:prstGeom prst="rect">
            <a:avLst/>
          </a:prstGeom>
        </p:spPr>
      </p:pic>
      <p:sp>
        <p:nvSpPr>
          <p:cNvPr id="9" name="Subtitle 2">
            <a:extLst>
              <a:ext uri="{FF2B5EF4-FFF2-40B4-BE49-F238E27FC236}">
                <a16:creationId xmlns:a16="http://schemas.microsoft.com/office/drawing/2014/main" id="{1631B176-0982-4D3C-A4D2-0E1755C2B87E}"/>
              </a:ext>
            </a:extLst>
          </p:cNvPr>
          <p:cNvSpPr txBox="1">
            <a:spLocks/>
          </p:cNvSpPr>
          <p:nvPr/>
        </p:nvSpPr>
        <p:spPr>
          <a:xfrm>
            <a:off x="992212" y="295227"/>
            <a:ext cx="3425043" cy="575388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List of the Airlines with the highest to lowest Incidents in the last 15 years.</a:t>
            </a:r>
          </a:p>
        </p:txBody>
      </p:sp>
    </p:spTree>
    <p:extLst>
      <p:ext uri="{BB962C8B-B14F-4D97-AF65-F5344CB8AC3E}">
        <p14:creationId xmlns:p14="http://schemas.microsoft.com/office/powerpoint/2010/main" val="310613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8D07F2-B078-4BDA-A1EF-A7717149760B}"/>
              </a:ext>
            </a:extLst>
          </p:cNvPr>
          <p:cNvPicPr/>
          <p:nvPr/>
        </p:nvPicPr>
        <p:blipFill>
          <a:blip r:embed="rId2"/>
          <a:stretch>
            <a:fillRect/>
          </a:stretch>
        </p:blipFill>
        <p:spPr>
          <a:xfrm>
            <a:off x="1007745" y="2215714"/>
            <a:ext cx="10119800" cy="4255428"/>
          </a:xfrm>
          <a:prstGeom prst="rect">
            <a:avLst/>
          </a:prstGeom>
        </p:spPr>
      </p:pic>
      <p:sp>
        <p:nvSpPr>
          <p:cNvPr id="3" name="Subtitle 2">
            <a:extLst>
              <a:ext uri="{FF2B5EF4-FFF2-40B4-BE49-F238E27FC236}">
                <a16:creationId xmlns:a16="http://schemas.microsoft.com/office/drawing/2014/main" id="{6EEAE603-275C-4503-9598-4FAF86CCC7DF}"/>
              </a:ext>
            </a:extLst>
          </p:cNvPr>
          <p:cNvSpPr txBox="1">
            <a:spLocks/>
          </p:cNvSpPr>
          <p:nvPr/>
        </p:nvSpPr>
        <p:spPr>
          <a:xfrm>
            <a:off x="675249" y="295227"/>
            <a:ext cx="10705514" cy="158984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We could see the steady increase of the profits in the recent years show the confidence in the people on the air travel, which could grow in future.</a:t>
            </a:r>
          </a:p>
        </p:txBody>
      </p:sp>
    </p:spTree>
    <p:extLst>
      <p:ext uri="{BB962C8B-B14F-4D97-AF65-F5344CB8AC3E}">
        <p14:creationId xmlns:p14="http://schemas.microsoft.com/office/powerpoint/2010/main" val="174104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DAAEAC-989A-4988-A4FE-8E2231D2C193}"/>
              </a:ext>
            </a:extLst>
          </p:cNvPr>
          <p:cNvSpPr txBox="1"/>
          <p:nvPr/>
        </p:nvSpPr>
        <p:spPr>
          <a:xfrm>
            <a:off x="689317" y="1017792"/>
            <a:ext cx="11000935" cy="2862322"/>
          </a:xfrm>
          <a:prstGeom prst="rect">
            <a:avLst/>
          </a:prstGeom>
          <a:noFill/>
        </p:spPr>
        <p:txBody>
          <a:bodyPr wrap="square">
            <a:spAutoFit/>
          </a:bodyPr>
          <a:lstStyle/>
          <a:p>
            <a:r>
              <a:rPr lang="en-US" b="1" u="sng" dirty="0"/>
              <a:t>Summary:</a:t>
            </a:r>
          </a:p>
          <a:p>
            <a:r>
              <a:rPr lang="en-US" dirty="0"/>
              <a:t>Before making any allegations on the overall safety of the airline travel, we need to look at the stats to see how the air travel has increased in volume in terms of number of flights, Air Lines and passengers. This increase in volume gives the confidence of Airline industry for further growth in different places and locations. </a:t>
            </a:r>
          </a:p>
          <a:p>
            <a:r>
              <a:rPr lang="en-US" dirty="0"/>
              <a:t>As we have seen the stats of how the number of incidents and fatalities has decreased in the recent times compared to last century, shows us the increase of safety measures implemented over the period of time. When compared to the Road Traffic accidents with air travel the percentage is very less. The increase of the net profit of the airline industry over the period of time, shows the confidence in the people to choose to air travel.</a:t>
            </a:r>
          </a:p>
        </p:txBody>
      </p:sp>
    </p:spTree>
    <p:extLst>
      <p:ext uri="{BB962C8B-B14F-4D97-AF65-F5344CB8AC3E}">
        <p14:creationId xmlns:p14="http://schemas.microsoft.com/office/powerpoint/2010/main" val="82908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13DA1-5805-4086-8B33-C3130E1DA5E9}"/>
              </a:ext>
            </a:extLst>
          </p:cNvPr>
          <p:cNvSpPr txBox="1"/>
          <p:nvPr/>
        </p:nvSpPr>
        <p:spPr>
          <a:xfrm>
            <a:off x="759655" y="1294791"/>
            <a:ext cx="10761785" cy="3430170"/>
          </a:xfrm>
          <a:prstGeom prst="rect">
            <a:avLst/>
          </a:prstGeom>
          <a:noFill/>
        </p:spPr>
        <p:txBody>
          <a:bodyPr wrap="square">
            <a:spAutoFit/>
          </a:bodyPr>
          <a:lstStyle/>
          <a:p>
            <a:r>
              <a:rPr lang="en-US" dirty="0"/>
              <a:t>Reference:</a:t>
            </a:r>
          </a:p>
          <a:p>
            <a:r>
              <a:rPr lang="en-US" dirty="0"/>
              <a:t>Airline Safety: </a:t>
            </a:r>
            <a:r>
              <a:rPr lang="en-US" dirty="0">
                <a:hlinkClick r:id="rId2"/>
              </a:rPr>
              <a:t>https://github.com/fivethirtyeight/data/tree/master/airline-safety</a:t>
            </a:r>
            <a:endParaRPr lang="en-US" dirty="0"/>
          </a:p>
          <a:p>
            <a:r>
              <a:rPr lang="en-US" dirty="0"/>
              <a:t>Traffic Fatalities: </a:t>
            </a:r>
            <a:r>
              <a:rPr lang="en-US" dirty="0">
                <a:hlinkClick r:id="rId3"/>
              </a:rPr>
              <a:t>https://en.wikipedia.org/wiki/Motor_vehicle_fatality_rate_in_U.S._by_year</a:t>
            </a:r>
            <a:endParaRPr lang="en-US" dirty="0"/>
          </a:p>
          <a:p>
            <a:r>
              <a:rPr lang="en-US" dirty="0"/>
              <a:t>Net Profit: </a:t>
            </a:r>
            <a:r>
              <a:rPr lang="en-US" dirty="0">
                <a:hlinkClick r:id="rId4"/>
              </a:rPr>
              <a:t>https://www.airlines.org/dataset/annual-results-u-s-passenger-airlines/#</a:t>
            </a:r>
            <a:endParaRPr lang="en-US" dirty="0"/>
          </a:p>
          <a:p>
            <a:r>
              <a:rPr lang="en-US" dirty="0"/>
              <a:t>Airline Accidents: </a:t>
            </a:r>
            <a:r>
              <a:rPr lang="en-US" dirty="0">
                <a:hlinkClick r:id="rId5"/>
              </a:rPr>
              <a:t>List of accidents and incidents involving commercial aircraft - Wikipedia</a:t>
            </a:r>
            <a:endParaRPr lang="en-US" dirty="0"/>
          </a:p>
          <a:p>
            <a:r>
              <a:rPr lang="en-US" dirty="0"/>
              <a:t>Transportation: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Transportation Fatalities by Mode | Bureau of Transportation Statistics (bts.gov)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r>
              <a:rPr lang="en-US" dirty="0" err="1"/>
              <a:t>Github</a:t>
            </a:r>
            <a:r>
              <a:rPr lang="en-US" dirty="0"/>
              <a:t> repo: </a:t>
            </a:r>
            <a:r>
              <a:rPr lang="en-US" dirty="0" err="1"/>
              <a:t>bgaggainpali</a:t>
            </a:r>
            <a:r>
              <a:rPr lang="en-US" dirty="0"/>
              <a:t>/DSC640_Data_Presentation_And_Visualization (github.com)</a:t>
            </a:r>
          </a:p>
          <a:p>
            <a:endParaRPr lang="en-US" dirty="0"/>
          </a:p>
          <a:p>
            <a:endParaRPr lang="en-US" dirty="0"/>
          </a:p>
          <a:p>
            <a:endParaRPr lang="en-US" dirty="0"/>
          </a:p>
        </p:txBody>
      </p:sp>
    </p:spTree>
    <p:extLst>
      <p:ext uri="{BB962C8B-B14F-4D97-AF65-F5344CB8AC3E}">
        <p14:creationId xmlns:p14="http://schemas.microsoft.com/office/powerpoint/2010/main" val="1460159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E446EAD-C2B9-45D2-B218-883855471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pter 1: Personal Travel and Freight Movement - 2015 Conditions and  Performance - Policy | Federal Highway Administration">
            <a:extLst>
              <a:ext uri="{FF2B5EF4-FFF2-40B4-BE49-F238E27FC236}">
                <a16:creationId xmlns:a16="http://schemas.microsoft.com/office/drawing/2014/main" id="{E5C418DF-53A0-48AD-9B51-5E992BDB3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719" y="224862"/>
            <a:ext cx="3973127" cy="226512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2C23B678-D9D6-4E5F-B3E3-57E6C40A36FE}"/>
              </a:ext>
            </a:extLst>
          </p:cNvPr>
          <p:cNvSpPr txBox="1">
            <a:spLocks/>
          </p:cNvSpPr>
          <p:nvPr/>
        </p:nvSpPr>
        <p:spPr>
          <a:xfrm>
            <a:off x="683675" y="963383"/>
            <a:ext cx="6182311" cy="73880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800" dirty="0"/>
              <a:t>Different modes of Transportation</a:t>
            </a:r>
          </a:p>
        </p:txBody>
      </p:sp>
      <p:pic>
        <p:nvPicPr>
          <p:cNvPr id="4" name="Picture 3">
            <a:extLst>
              <a:ext uri="{FF2B5EF4-FFF2-40B4-BE49-F238E27FC236}">
                <a16:creationId xmlns:a16="http://schemas.microsoft.com/office/drawing/2014/main" id="{4C8381AD-FE0C-4A34-85D9-E52C250EF434}"/>
              </a:ext>
            </a:extLst>
          </p:cNvPr>
          <p:cNvPicPr>
            <a:picLocks noChangeAspect="1"/>
          </p:cNvPicPr>
          <p:nvPr/>
        </p:nvPicPr>
        <p:blipFill>
          <a:blip r:embed="rId3"/>
          <a:stretch>
            <a:fillRect/>
          </a:stretch>
        </p:blipFill>
        <p:spPr>
          <a:xfrm>
            <a:off x="320333" y="2563400"/>
            <a:ext cx="11538731" cy="3788570"/>
          </a:xfrm>
          <a:prstGeom prst="rect">
            <a:avLst/>
          </a:prstGeom>
        </p:spPr>
      </p:pic>
    </p:spTree>
    <p:extLst>
      <p:ext uri="{BB962C8B-B14F-4D97-AF65-F5344CB8AC3E}">
        <p14:creationId xmlns:p14="http://schemas.microsoft.com/office/powerpoint/2010/main" val="119017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8DF70E-BEBB-4308-9825-011EF28EA304}"/>
              </a:ext>
            </a:extLst>
          </p:cNvPr>
          <p:cNvPicPr>
            <a:picLocks noChangeAspect="1"/>
          </p:cNvPicPr>
          <p:nvPr/>
        </p:nvPicPr>
        <p:blipFill>
          <a:blip r:embed="rId2"/>
          <a:stretch>
            <a:fillRect/>
          </a:stretch>
        </p:blipFill>
        <p:spPr>
          <a:xfrm>
            <a:off x="384811" y="2920365"/>
            <a:ext cx="6175401" cy="3452300"/>
          </a:xfrm>
          <a:prstGeom prst="rect">
            <a:avLst/>
          </a:prstGeom>
        </p:spPr>
      </p:pic>
      <p:pic>
        <p:nvPicPr>
          <p:cNvPr id="4" name="Picture 3">
            <a:extLst>
              <a:ext uri="{FF2B5EF4-FFF2-40B4-BE49-F238E27FC236}">
                <a16:creationId xmlns:a16="http://schemas.microsoft.com/office/drawing/2014/main" id="{6ECA521F-C230-40CF-B6CE-A6210C219E44}"/>
              </a:ext>
            </a:extLst>
          </p:cNvPr>
          <p:cNvPicPr>
            <a:picLocks noChangeAspect="1"/>
          </p:cNvPicPr>
          <p:nvPr/>
        </p:nvPicPr>
        <p:blipFill>
          <a:blip r:embed="rId3"/>
          <a:stretch>
            <a:fillRect/>
          </a:stretch>
        </p:blipFill>
        <p:spPr>
          <a:xfrm>
            <a:off x="6773228" y="928468"/>
            <a:ext cx="5297110" cy="5444197"/>
          </a:xfrm>
          <a:prstGeom prst="rect">
            <a:avLst/>
          </a:prstGeom>
        </p:spPr>
      </p:pic>
      <p:sp>
        <p:nvSpPr>
          <p:cNvPr id="5" name="Subtitle 2">
            <a:extLst>
              <a:ext uri="{FF2B5EF4-FFF2-40B4-BE49-F238E27FC236}">
                <a16:creationId xmlns:a16="http://schemas.microsoft.com/office/drawing/2014/main" id="{2BDD05CB-0DA9-483E-AAD8-E67AEDCAC49B}"/>
              </a:ext>
            </a:extLst>
          </p:cNvPr>
          <p:cNvSpPr txBox="1">
            <a:spLocks/>
          </p:cNvSpPr>
          <p:nvPr/>
        </p:nvSpPr>
        <p:spPr>
          <a:xfrm>
            <a:off x="992212" y="752367"/>
            <a:ext cx="3129622" cy="124524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800" dirty="0"/>
              <a:t>Recent News in </a:t>
            </a:r>
          </a:p>
          <a:p>
            <a:pPr marL="0" indent="0">
              <a:buNone/>
            </a:pPr>
            <a:r>
              <a:rPr lang="en-US" sz="2800" dirty="0"/>
              <a:t>January 2021</a:t>
            </a:r>
          </a:p>
        </p:txBody>
      </p:sp>
    </p:spTree>
    <p:extLst>
      <p:ext uri="{BB962C8B-B14F-4D97-AF65-F5344CB8AC3E}">
        <p14:creationId xmlns:p14="http://schemas.microsoft.com/office/powerpoint/2010/main" val="307360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0527F-0862-46C9-A80D-4CD3DB6C8814}"/>
              </a:ext>
            </a:extLst>
          </p:cNvPr>
          <p:cNvPicPr>
            <a:picLocks noChangeAspect="1"/>
          </p:cNvPicPr>
          <p:nvPr/>
        </p:nvPicPr>
        <p:blipFill>
          <a:blip r:embed="rId2"/>
          <a:stretch>
            <a:fillRect/>
          </a:stretch>
        </p:blipFill>
        <p:spPr>
          <a:xfrm>
            <a:off x="992211" y="2196711"/>
            <a:ext cx="4492284" cy="1849716"/>
          </a:xfrm>
          <a:prstGeom prst="rect">
            <a:avLst/>
          </a:prstGeom>
        </p:spPr>
      </p:pic>
      <p:pic>
        <p:nvPicPr>
          <p:cNvPr id="5" name="Picture 4">
            <a:extLst>
              <a:ext uri="{FF2B5EF4-FFF2-40B4-BE49-F238E27FC236}">
                <a16:creationId xmlns:a16="http://schemas.microsoft.com/office/drawing/2014/main" id="{DF3E97A7-723C-4D83-B5AD-AF2D21886164}"/>
              </a:ext>
            </a:extLst>
          </p:cNvPr>
          <p:cNvPicPr>
            <a:picLocks noChangeAspect="1"/>
          </p:cNvPicPr>
          <p:nvPr/>
        </p:nvPicPr>
        <p:blipFill>
          <a:blip r:embed="rId3"/>
          <a:stretch>
            <a:fillRect/>
          </a:stretch>
        </p:blipFill>
        <p:spPr>
          <a:xfrm>
            <a:off x="5922498" y="4046426"/>
            <a:ext cx="4771291" cy="1849716"/>
          </a:xfrm>
          <a:prstGeom prst="rect">
            <a:avLst/>
          </a:prstGeom>
        </p:spPr>
      </p:pic>
      <p:sp>
        <p:nvSpPr>
          <p:cNvPr id="7" name="Subtitle 2">
            <a:extLst>
              <a:ext uri="{FF2B5EF4-FFF2-40B4-BE49-F238E27FC236}">
                <a16:creationId xmlns:a16="http://schemas.microsoft.com/office/drawing/2014/main" id="{45EAFCD0-79C9-47CF-88C5-F753EA4F0926}"/>
              </a:ext>
            </a:extLst>
          </p:cNvPr>
          <p:cNvSpPr txBox="1">
            <a:spLocks/>
          </p:cNvSpPr>
          <p:nvPr/>
        </p:nvSpPr>
        <p:spPr>
          <a:xfrm>
            <a:off x="992212" y="4213020"/>
            <a:ext cx="4492284" cy="184971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800" dirty="0"/>
              <a:t>Some may be caused by human errors.</a:t>
            </a:r>
          </a:p>
        </p:txBody>
      </p:sp>
      <p:sp>
        <p:nvSpPr>
          <p:cNvPr id="8" name="Subtitle 2">
            <a:extLst>
              <a:ext uri="{FF2B5EF4-FFF2-40B4-BE49-F238E27FC236}">
                <a16:creationId xmlns:a16="http://schemas.microsoft.com/office/drawing/2014/main" id="{322C5B07-8184-4C17-82E9-F7E8611EA2CE}"/>
              </a:ext>
            </a:extLst>
          </p:cNvPr>
          <p:cNvSpPr txBox="1">
            <a:spLocks/>
          </p:cNvSpPr>
          <p:nvPr/>
        </p:nvSpPr>
        <p:spPr>
          <a:xfrm>
            <a:off x="5752744" y="2196710"/>
            <a:ext cx="4941045" cy="184971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Some accidents are caused by unexpected situations.</a:t>
            </a:r>
          </a:p>
        </p:txBody>
      </p:sp>
      <p:sp>
        <p:nvSpPr>
          <p:cNvPr id="9" name="Subtitle 2">
            <a:extLst>
              <a:ext uri="{FF2B5EF4-FFF2-40B4-BE49-F238E27FC236}">
                <a16:creationId xmlns:a16="http://schemas.microsoft.com/office/drawing/2014/main" id="{0FB341CB-9FE5-4DCC-AD60-2374EA6CBDBE}"/>
              </a:ext>
            </a:extLst>
          </p:cNvPr>
          <p:cNvSpPr txBox="1">
            <a:spLocks/>
          </p:cNvSpPr>
          <p:nvPr/>
        </p:nvSpPr>
        <p:spPr>
          <a:xfrm>
            <a:off x="992212" y="295227"/>
            <a:ext cx="9853978" cy="184971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Airline Accidents could happen for many reasons. Implementing safety measures can reduce casualties and fatalities.</a:t>
            </a:r>
          </a:p>
        </p:txBody>
      </p:sp>
    </p:spTree>
    <p:extLst>
      <p:ext uri="{BB962C8B-B14F-4D97-AF65-F5344CB8AC3E}">
        <p14:creationId xmlns:p14="http://schemas.microsoft.com/office/powerpoint/2010/main" val="418555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8278110B-A93D-4695-B5D3-F73F9BB36BC9}"/>
              </a:ext>
            </a:extLst>
          </p:cNvPr>
          <p:cNvSpPr txBox="1">
            <a:spLocks/>
          </p:cNvSpPr>
          <p:nvPr/>
        </p:nvSpPr>
        <p:spPr>
          <a:xfrm>
            <a:off x="992212" y="562515"/>
            <a:ext cx="3312502" cy="17023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Fatalities by category in the year 2019.</a:t>
            </a:r>
          </a:p>
        </p:txBody>
      </p:sp>
      <p:pic>
        <p:nvPicPr>
          <p:cNvPr id="4" name="Picture 3">
            <a:extLst>
              <a:ext uri="{FF2B5EF4-FFF2-40B4-BE49-F238E27FC236}">
                <a16:creationId xmlns:a16="http://schemas.microsoft.com/office/drawing/2014/main" id="{47B20761-F920-4D8E-B3FB-82C0BEEC1F77}"/>
              </a:ext>
            </a:extLst>
          </p:cNvPr>
          <p:cNvPicPr>
            <a:picLocks noChangeAspect="1"/>
          </p:cNvPicPr>
          <p:nvPr/>
        </p:nvPicPr>
        <p:blipFill>
          <a:blip r:embed="rId2"/>
          <a:stretch>
            <a:fillRect/>
          </a:stretch>
        </p:blipFill>
        <p:spPr>
          <a:xfrm>
            <a:off x="5085808" y="524216"/>
            <a:ext cx="6742533" cy="6091311"/>
          </a:xfrm>
          <a:prstGeom prst="rect">
            <a:avLst/>
          </a:prstGeom>
        </p:spPr>
      </p:pic>
    </p:spTree>
    <p:extLst>
      <p:ext uri="{BB962C8B-B14F-4D97-AF65-F5344CB8AC3E}">
        <p14:creationId xmlns:p14="http://schemas.microsoft.com/office/powerpoint/2010/main" val="255331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EE2B01-72A8-4126-AA3E-6D0406908F39}"/>
              </a:ext>
            </a:extLst>
          </p:cNvPr>
          <p:cNvPicPr/>
          <p:nvPr/>
        </p:nvPicPr>
        <p:blipFill>
          <a:blip r:embed="rId2"/>
          <a:stretch>
            <a:fillRect/>
          </a:stretch>
        </p:blipFill>
        <p:spPr>
          <a:xfrm>
            <a:off x="766395" y="2475914"/>
            <a:ext cx="3299167" cy="3674303"/>
          </a:xfrm>
          <a:prstGeom prst="rect">
            <a:avLst/>
          </a:prstGeom>
        </p:spPr>
      </p:pic>
      <p:pic>
        <p:nvPicPr>
          <p:cNvPr id="9" name="Picture 8">
            <a:extLst>
              <a:ext uri="{FF2B5EF4-FFF2-40B4-BE49-F238E27FC236}">
                <a16:creationId xmlns:a16="http://schemas.microsoft.com/office/drawing/2014/main" id="{70B046C1-4A92-4BCE-9E6E-0EF80DDE9154}"/>
              </a:ext>
            </a:extLst>
          </p:cNvPr>
          <p:cNvPicPr/>
          <p:nvPr/>
        </p:nvPicPr>
        <p:blipFill>
          <a:blip r:embed="rId3"/>
          <a:stretch>
            <a:fillRect/>
          </a:stretch>
        </p:blipFill>
        <p:spPr>
          <a:xfrm>
            <a:off x="4700587" y="2475914"/>
            <a:ext cx="3135118" cy="3610803"/>
          </a:xfrm>
          <a:prstGeom prst="rect">
            <a:avLst/>
          </a:prstGeom>
        </p:spPr>
      </p:pic>
      <p:pic>
        <p:nvPicPr>
          <p:cNvPr id="10" name="Picture 9">
            <a:extLst>
              <a:ext uri="{FF2B5EF4-FFF2-40B4-BE49-F238E27FC236}">
                <a16:creationId xmlns:a16="http://schemas.microsoft.com/office/drawing/2014/main" id="{B2E0710B-97E9-4553-9E12-0B56DB4383CC}"/>
              </a:ext>
            </a:extLst>
          </p:cNvPr>
          <p:cNvPicPr/>
          <p:nvPr/>
        </p:nvPicPr>
        <p:blipFill>
          <a:blip r:embed="rId4"/>
          <a:stretch>
            <a:fillRect/>
          </a:stretch>
        </p:blipFill>
        <p:spPr>
          <a:xfrm>
            <a:off x="8644303" y="2474644"/>
            <a:ext cx="3017814" cy="3674303"/>
          </a:xfrm>
          <a:prstGeom prst="rect">
            <a:avLst/>
          </a:prstGeom>
        </p:spPr>
      </p:pic>
      <p:sp>
        <p:nvSpPr>
          <p:cNvPr id="11" name="Subtitle 2">
            <a:extLst>
              <a:ext uri="{FF2B5EF4-FFF2-40B4-BE49-F238E27FC236}">
                <a16:creationId xmlns:a16="http://schemas.microsoft.com/office/drawing/2014/main" id="{E1EBBD31-DF2C-4C59-8623-5F911D690849}"/>
              </a:ext>
            </a:extLst>
          </p:cNvPr>
          <p:cNvSpPr txBox="1">
            <a:spLocks/>
          </p:cNvSpPr>
          <p:nvPr/>
        </p:nvSpPr>
        <p:spPr>
          <a:xfrm>
            <a:off x="992212" y="295227"/>
            <a:ext cx="9853978" cy="184971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Past 30 years we could see the casualties and fatalities has reduced by significant count by implementing safety measures.</a:t>
            </a:r>
          </a:p>
        </p:txBody>
      </p:sp>
    </p:spTree>
    <p:extLst>
      <p:ext uri="{BB962C8B-B14F-4D97-AF65-F5344CB8AC3E}">
        <p14:creationId xmlns:p14="http://schemas.microsoft.com/office/powerpoint/2010/main" val="197396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E32127-CE22-4702-9BD4-1B56C3DD0B77}"/>
              </a:ext>
            </a:extLst>
          </p:cNvPr>
          <p:cNvPicPr>
            <a:picLocks noChangeAspect="1"/>
          </p:cNvPicPr>
          <p:nvPr/>
        </p:nvPicPr>
        <p:blipFill>
          <a:blip r:embed="rId2"/>
          <a:stretch>
            <a:fillRect/>
          </a:stretch>
        </p:blipFill>
        <p:spPr>
          <a:xfrm>
            <a:off x="6263858" y="2007871"/>
            <a:ext cx="5580245" cy="4411967"/>
          </a:xfrm>
          <a:prstGeom prst="rect">
            <a:avLst/>
          </a:prstGeom>
        </p:spPr>
      </p:pic>
      <p:pic>
        <p:nvPicPr>
          <p:cNvPr id="10" name="Picture 9">
            <a:extLst>
              <a:ext uri="{FF2B5EF4-FFF2-40B4-BE49-F238E27FC236}">
                <a16:creationId xmlns:a16="http://schemas.microsoft.com/office/drawing/2014/main" id="{892FE36C-57ED-464B-A5E7-A26B308752CB}"/>
              </a:ext>
            </a:extLst>
          </p:cNvPr>
          <p:cNvPicPr>
            <a:picLocks noChangeAspect="1"/>
          </p:cNvPicPr>
          <p:nvPr/>
        </p:nvPicPr>
        <p:blipFill>
          <a:blip r:embed="rId3"/>
          <a:stretch>
            <a:fillRect/>
          </a:stretch>
        </p:blipFill>
        <p:spPr>
          <a:xfrm>
            <a:off x="347897" y="1999160"/>
            <a:ext cx="5467675" cy="4416479"/>
          </a:xfrm>
          <a:prstGeom prst="rect">
            <a:avLst/>
          </a:prstGeom>
        </p:spPr>
      </p:pic>
      <p:sp>
        <p:nvSpPr>
          <p:cNvPr id="11" name="Subtitle 2">
            <a:extLst>
              <a:ext uri="{FF2B5EF4-FFF2-40B4-BE49-F238E27FC236}">
                <a16:creationId xmlns:a16="http://schemas.microsoft.com/office/drawing/2014/main" id="{C112938B-8DEE-40D4-A9A6-4A40DA908A0A}"/>
              </a:ext>
            </a:extLst>
          </p:cNvPr>
          <p:cNvSpPr txBox="1">
            <a:spLocks/>
          </p:cNvSpPr>
          <p:nvPr/>
        </p:nvSpPr>
        <p:spPr>
          <a:xfrm>
            <a:off x="992212" y="295227"/>
            <a:ext cx="9853978" cy="135069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Past 20 years we see Airline occupancy has a steady level where the Accidents have reduced.</a:t>
            </a:r>
          </a:p>
        </p:txBody>
      </p:sp>
    </p:spTree>
    <p:extLst>
      <p:ext uri="{BB962C8B-B14F-4D97-AF65-F5344CB8AC3E}">
        <p14:creationId xmlns:p14="http://schemas.microsoft.com/office/powerpoint/2010/main" val="92750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9CE545-A283-4F12-8E96-47FF5F14BA24}"/>
              </a:ext>
            </a:extLst>
          </p:cNvPr>
          <p:cNvPicPr>
            <a:picLocks noChangeAspect="1"/>
          </p:cNvPicPr>
          <p:nvPr/>
        </p:nvPicPr>
        <p:blipFill>
          <a:blip r:embed="rId2"/>
          <a:stretch>
            <a:fillRect/>
          </a:stretch>
        </p:blipFill>
        <p:spPr>
          <a:xfrm>
            <a:off x="469848" y="2056721"/>
            <a:ext cx="5382886" cy="4010647"/>
          </a:xfrm>
          <a:prstGeom prst="rect">
            <a:avLst/>
          </a:prstGeom>
        </p:spPr>
      </p:pic>
      <p:pic>
        <p:nvPicPr>
          <p:cNvPr id="10" name="Picture 9">
            <a:extLst>
              <a:ext uri="{FF2B5EF4-FFF2-40B4-BE49-F238E27FC236}">
                <a16:creationId xmlns:a16="http://schemas.microsoft.com/office/drawing/2014/main" id="{098ACAE0-ECA2-4F91-8142-E9184F87DE57}"/>
              </a:ext>
            </a:extLst>
          </p:cNvPr>
          <p:cNvPicPr>
            <a:picLocks noChangeAspect="1"/>
          </p:cNvPicPr>
          <p:nvPr/>
        </p:nvPicPr>
        <p:blipFill>
          <a:blip r:embed="rId3"/>
          <a:stretch>
            <a:fillRect/>
          </a:stretch>
        </p:blipFill>
        <p:spPr>
          <a:xfrm>
            <a:off x="6447691" y="2056722"/>
            <a:ext cx="5382885" cy="4010647"/>
          </a:xfrm>
          <a:prstGeom prst="rect">
            <a:avLst/>
          </a:prstGeom>
        </p:spPr>
      </p:pic>
      <p:sp>
        <p:nvSpPr>
          <p:cNvPr id="11" name="Subtitle 2">
            <a:extLst>
              <a:ext uri="{FF2B5EF4-FFF2-40B4-BE49-F238E27FC236}">
                <a16:creationId xmlns:a16="http://schemas.microsoft.com/office/drawing/2014/main" id="{919A9F7E-188B-424C-99B8-C87157DB4F96}"/>
              </a:ext>
            </a:extLst>
          </p:cNvPr>
          <p:cNvSpPr txBox="1">
            <a:spLocks/>
          </p:cNvSpPr>
          <p:nvPr/>
        </p:nvSpPr>
        <p:spPr>
          <a:xfrm>
            <a:off x="992212" y="295227"/>
            <a:ext cx="9853978" cy="135069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Compared to the Road and traffic accidents, the Airline has a very less count.</a:t>
            </a:r>
          </a:p>
        </p:txBody>
      </p:sp>
    </p:spTree>
    <p:extLst>
      <p:ext uri="{BB962C8B-B14F-4D97-AF65-F5344CB8AC3E}">
        <p14:creationId xmlns:p14="http://schemas.microsoft.com/office/powerpoint/2010/main" val="394481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7BA33EA-9B4F-44F0-A373-BFF44F99D727}"/>
              </a:ext>
            </a:extLst>
          </p:cNvPr>
          <p:cNvSpPr txBox="1">
            <a:spLocks/>
          </p:cNvSpPr>
          <p:nvPr/>
        </p:nvSpPr>
        <p:spPr>
          <a:xfrm>
            <a:off x="759656" y="295228"/>
            <a:ext cx="9242474" cy="150543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Number of Incidents by Airlines showing the comparison between 1985-1999 vs 2000-2014.</a:t>
            </a:r>
          </a:p>
        </p:txBody>
      </p:sp>
      <p:pic>
        <p:nvPicPr>
          <p:cNvPr id="3" name="Picture 2">
            <a:extLst>
              <a:ext uri="{FF2B5EF4-FFF2-40B4-BE49-F238E27FC236}">
                <a16:creationId xmlns:a16="http://schemas.microsoft.com/office/drawing/2014/main" id="{5494C198-4180-478A-B140-E39DF551354B}"/>
              </a:ext>
            </a:extLst>
          </p:cNvPr>
          <p:cNvPicPr/>
          <p:nvPr/>
        </p:nvPicPr>
        <p:blipFill>
          <a:blip r:embed="rId2"/>
          <a:stretch>
            <a:fillRect/>
          </a:stretch>
        </p:blipFill>
        <p:spPr>
          <a:xfrm>
            <a:off x="1249241" y="2120852"/>
            <a:ext cx="9144000" cy="4248150"/>
          </a:xfrm>
          <a:prstGeom prst="rect">
            <a:avLst/>
          </a:prstGeom>
        </p:spPr>
      </p:pic>
    </p:spTree>
    <p:extLst>
      <p:ext uri="{BB962C8B-B14F-4D97-AF65-F5344CB8AC3E}">
        <p14:creationId xmlns:p14="http://schemas.microsoft.com/office/powerpoint/2010/main" val="2788534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270</TotalTime>
  <Words>430</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AIR TRAVEL &amp; SAFETY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TRAVEL &amp; SAFETY </dc:title>
  <dc:creator>Bhargava Gaggainpali</dc:creator>
  <cp:lastModifiedBy>Bhargava Gaggainpali</cp:lastModifiedBy>
  <cp:revision>27</cp:revision>
  <dcterms:created xsi:type="dcterms:W3CDTF">2021-02-03T22:30:38Z</dcterms:created>
  <dcterms:modified xsi:type="dcterms:W3CDTF">2021-03-06T13:22:30Z</dcterms:modified>
</cp:coreProperties>
</file>