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41C237-BF7B-43C4-895E-CE1B15C9226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EB84E-0A88-4800-8648-6CC5F950FAB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208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941C237-BF7B-43C4-895E-CE1B15C9226A}" type="datetimeFigureOut">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DEB84E-0A88-4800-8648-6CC5F950FABC}" type="slidenum">
              <a:rPr lang="en-US" smtClean="0"/>
              <a:t>‹#›</a:t>
            </a:fld>
            <a:endParaRPr lang="en-US"/>
          </a:p>
        </p:txBody>
      </p:sp>
    </p:spTree>
    <p:extLst>
      <p:ext uri="{BB962C8B-B14F-4D97-AF65-F5344CB8AC3E}">
        <p14:creationId xmlns:p14="http://schemas.microsoft.com/office/powerpoint/2010/main" val="44965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1C237-BF7B-43C4-895E-CE1B15C9226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EB84E-0A88-4800-8648-6CC5F950FABC}" type="slidenum">
              <a:rPr lang="en-US" smtClean="0"/>
              <a:t>‹#›</a:t>
            </a:fld>
            <a:endParaRPr lang="en-US"/>
          </a:p>
        </p:txBody>
      </p:sp>
    </p:spTree>
    <p:extLst>
      <p:ext uri="{BB962C8B-B14F-4D97-AF65-F5344CB8AC3E}">
        <p14:creationId xmlns:p14="http://schemas.microsoft.com/office/powerpoint/2010/main" val="1078657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1C237-BF7B-43C4-895E-CE1B15C9226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EB84E-0A88-4800-8648-6CC5F950FABC}"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56803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1C237-BF7B-43C4-895E-CE1B15C9226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EB84E-0A88-4800-8648-6CC5F950FABC}" type="slidenum">
              <a:rPr lang="en-US" smtClean="0"/>
              <a:t>‹#›</a:t>
            </a:fld>
            <a:endParaRPr lang="en-US"/>
          </a:p>
        </p:txBody>
      </p:sp>
    </p:spTree>
    <p:extLst>
      <p:ext uri="{BB962C8B-B14F-4D97-AF65-F5344CB8AC3E}">
        <p14:creationId xmlns:p14="http://schemas.microsoft.com/office/powerpoint/2010/main" val="4018120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1C237-BF7B-43C4-895E-CE1B15C9226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EB84E-0A88-4800-8648-6CC5F950FABC}"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64671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1C237-BF7B-43C4-895E-CE1B15C9226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EB84E-0A88-4800-8648-6CC5F950FABC}" type="slidenum">
              <a:rPr lang="en-US" smtClean="0"/>
              <a:t>‹#›</a:t>
            </a:fld>
            <a:endParaRPr lang="en-US"/>
          </a:p>
        </p:txBody>
      </p:sp>
    </p:spTree>
    <p:extLst>
      <p:ext uri="{BB962C8B-B14F-4D97-AF65-F5344CB8AC3E}">
        <p14:creationId xmlns:p14="http://schemas.microsoft.com/office/powerpoint/2010/main" val="1109272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1C237-BF7B-43C4-895E-CE1B15C9226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EB84E-0A88-4800-8648-6CC5F950FABC}" type="slidenum">
              <a:rPr lang="en-US" smtClean="0"/>
              <a:t>‹#›</a:t>
            </a:fld>
            <a:endParaRPr lang="en-US"/>
          </a:p>
        </p:txBody>
      </p:sp>
    </p:spTree>
    <p:extLst>
      <p:ext uri="{BB962C8B-B14F-4D97-AF65-F5344CB8AC3E}">
        <p14:creationId xmlns:p14="http://schemas.microsoft.com/office/powerpoint/2010/main" val="2139500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1C237-BF7B-43C4-895E-CE1B15C9226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EB84E-0A88-4800-8648-6CC5F950FABC}" type="slidenum">
              <a:rPr lang="en-US" smtClean="0"/>
              <a:t>‹#›</a:t>
            </a:fld>
            <a:endParaRPr lang="en-US"/>
          </a:p>
        </p:txBody>
      </p:sp>
    </p:spTree>
    <p:extLst>
      <p:ext uri="{BB962C8B-B14F-4D97-AF65-F5344CB8AC3E}">
        <p14:creationId xmlns:p14="http://schemas.microsoft.com/office/powerpoint/2010/main" val="127825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1C237-BF7B-43C4-895E-CE1B15C9226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EB84E-0A88-4800-8648-6CC5F950FABC}" type="slidenum">
              <a:rPr lang="en-US" smtClean="0"/>
              <a:t>‹#›</a:t>
            </a:fld>
            <a:endParaRPr lang="en-US"/>
          </a:p>
        </p:txBody>
      </p:sp>
    </p:spTree>
    <p:extLst>
      <p:ext uri="{BB962C8B-B14F-4D97-AF65-F5344CB8AC3E}">
        <p14:creationId xmlns:p14="http://schemas.microsoft.com/office/powerpoint/2010/main" val="15957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1C237-BF7B-43C4-895E-CE1B15C9226A}"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EB84E-0A88-4800-8648-6CC5F950FABC}" type="slidenum">
              <a:rPr lang="en-US" smtClean="0"/>
              <a:t>‹#›</a:t>
            </a:fld>
            <a:endParaRPr lang="en-US"/>
          </a:p>
        </p:txBody>
      </p:sp>
    </p:spTree>
    <p:extLst>
      <p:ext uri="{BB962C8B-B14F-4D97-AF65-F5344CB8AC3E}">
        <p14:creationId xmlns:p14="http://schemas.microsoft.com/office/powerpoint/2010/main" val="2778386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41C237-BF7B-43C4-895E-CE1B15C9226A}"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EB84E-0A88-4800-8648-6CC5F950FABC}" type="slidenum">
              <a:rPr lang="en-US" smtClean="0"/>
              <a:t>‹#›</a:t>
            </a:fld>
            <a:endParaRPr lang="en-US"/>
          </a:p>
        </p:txBody>
      </p:sp>
    </p:spTree>
    <p:extLst>
      <p:ext uri="{BB962C8B-B14F-4D97-AF65-F5344CB8AC3E}">
        <p14:creationId xmlns:p14="http://schemas.microsoft.com/office/powerpoint/2010/main" val="392463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41C237-BF7B-43C4-895E-CE1B15C9226A}" type="datetimeFigureOut">
              <a:rPr lang="en-US" smtClean="0"/>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DEB84E-0A88-4800-8648-6CC5F950FABC}" type="slidenum">
              <a:rPr lang="en-US" smtClean="0"/>
              <a:t>‹#›</a:t>
            </a:fld>
            <a:endParaRPr lang="en-US"/>
          </a:p>
        </p:txBody>
      </p:sp>
    </p:spTree>
    <p:extLst>
      <p:ext uri="{BB962C8B-B14F-4D97-AF65-F5344CB8AC3E}">
        <p14:creationId xmlns:p14="http://schemas.microsoft.com/office/powerpoint/2010/main" val="2578735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41C237-BF7B-43C4-895E-CE1B15C9226A}" type="datetimeFigureOut">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DEB84E-0A88-4800-8648-6CC5F950FABC}" type="slidenum">
              <a:rPr lang="en-US" smtClean="0"/>
              <a:t>‹#›</a:t>
            </a:fld>
            <a:endParaRPr lang="en-US"/>
          </a:p>
        </p:txBody>
      </p:sp>
    </p:spTree>
    <p:extLst>
      <p:ext uri="{BB962C8B-B14F-4D97-AF65-F5344CB8AC3E}">
        <p14:creationId xmlns:p14="http://schemas.microsoft.com/office/powerpoint/2010/main" val="285204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1C237-BF7B-43C4-895E-CE1B15C9226A}" type="datetimeFigureOut">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DEB84E-0A88-4800-8648-6CC5F950FABC}" type="slidenum">
              <a:rPr lang="en-US" smtClean="0"/>
              <a:t>‹#›</a:t>
            </a:fld>
            <a:endParaRPr lang="en-US"/>
          </a:p>
        </p:txBody>
      </p:sp>
    </p:spTree>
    <p:extLst>
      <p:ext uri="{BB962C8B-B14F-4D97-AF65-F5344CB8AC3E}">
        <p14:creationId xmlns:p14="http://schemas.microsoft.com/office/powerpoint/2010/main" val="1404757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41C237-BF7B-43C4-895E-CE1B15C9226A}"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EB84E-0A88-4800-8648-6CC5F950FABC}" type="slidenum">
              <a:rPr lang="en-US" smtClean="0"/>
              <a:t>‹#›</a:t>
            </a:fld>
            <a:endParaRPr lang="en-US"/>
          </a:p>
        </p:txBody>
      </p:sp>
    </p:spTree>
    <p:extLst>
      <p:ext uri="{BB962C8B-B14F-4D97-AF65-F5344CB8AC3E}">
        <p14:creationId xmlns:p14="http://schemas.microsoft.com/office/powerpoint/2010/main" val="914937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41C237-BF7B-43C4-895E-CE1B15C9226A}"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EB84E-0A88-4800-8648-6CC5F950FABC}" type="slidenum">
              <a:rPr lang="en-US" smtClean="0"/>
              <a:t>‹#›</a:t>
            </a:fld>
            <a:endParaRPr lang="en-US"/>
          </a:p>
        </p:txBody>
      </p:sp>
    </p:spTree>
    <p:extLst>
      <p:ext uri="{BB962C8B-B14F-4D97-AF65-F5344CB8AC3E}">
        <p14:creationId xmlns:p14="http://schemas.microsoft.com/office/powerpoint/2010/main" val="378096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941C237-BF7B-43C4-895E-CE1B15C9226A}" type="datetimeFigureOut">
              <a:rPr lang="en-US" smtClean="0"/>
              <a:t>5/30/2020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4DEB84E-0A88-4800-8648-6CC5F950FABC}" type="slidenum">
              <a:rPr lang="en-US" smtClean="0"/>
              <a:t>‹#›</a:t>
            </a:fld>
            <a:endParaRPr lang="en-US"/>
          </a:p>
        </p:txBody>
      </p:sp>
    </p:spTree>
    <p:extLst>
      <p:ext uri="{BB962C8B-B14F-4D97-AF65-F5344CB8AC3E}">
        <p14:creationId xmlns:p14="http://schemas.microsoft.com/office/powerpoint/2010/main" val="17113313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577E-E18E-41AE-BBF8-8AC87CA300E1}"/>
              </a:ext>
            </a:extLst>
          </p:cNvPr>
          <p:cNvSpPr txBox="1">
            <a:spLocks/>
          </p:cNvSpPr>
          <p:nvPr/>
        </p:nvSpPr>
        <p:spPr>
          <a:xfrm>
            <a:off x="1154955" y="448995"/>
            <a:ext cx="10239876" cy="1323535"/>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dirty="0"/>
              <a:t>DSC 530 Final Project</a:t>
            </a:r>
          </a:p>
        </p:txBody>
      </p:sp>
      <p:sp>
        <p:nvSpPr>
          <p:cNvPr id="3" name="Subtitle 2">
            <a:extLst>
              <a:ext uri="{FF2B5EF4-FFF2-40B4-BE49-F238E27FC236}">
                <a16:creationId xmlns:a16="http://schemas.microsoft.com/office/drawing/2014/main" id="{8C5F3300-8B58-480B-8551-1F3CD2EBCF08}"/>
              </a:ext>
            </a:extLst>
          </p:cNvPr>
          <p:cNvSpPr txBox="1">
            <a:spLocks/>
          </p:cNvSpPr>
          <p:nvPr/>
        </p:nvSpPr>
        <p:spPr>
          <a:xfrm>
            <a:off x="1154955" y="1800669"/>
            <a:ext cx="8825658" cy="2060917"/>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t>Name: Bhargava Gaggainpali</a:t>
            </a:r>
          </a:p>
          <a:p>
            <a:r>
              <a:rPr lang="en-US" dirty="0"/>
              <a:t>Date: 05/30/2020</a:t>
            </a:r>
          </a:p>
          <a:p>
            <a:r>
              <a:rPr lang="en-US" dirty="0"/>
              <a:t>Course: DSC 530 Data Exploration and Analysis</a:t>
            </a:r>
          </a:p>
          <a:p>
            <a:r>
              <a:rPr lang="en-US" dirty="0"/>
              <a:t>Assignment: 12.2 - Term Project</a:t>
            </a:r>
          </a:p>
        </p:txBody>
      </p:sp>
    </p:spTree>
    <p:extLst>
      <p:ext uri="{BB962C8B-B14F-4D97-AF65-F5344CB8AC3E}">
        <p14:creationId xmlns:p14="http://schemas.microsoft.com/office/powerpoint/2010/main" val="279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8DEC4D-D739-4572-A0FF-925AAD758E09}"/>
              </a:ext>
            </a:extLst>
          </p:cNvPr>
          <p:cNvSpPr txBox="1"/>
          <p:nvPr/>
        </p:nvSpPr>
        <p:spPr>
          <a:xfrm>
            <a:off x="69011" y="2587935"/>
            <a:ext cx="12033850" cy="707886"/>
          </a:xfrm>
          <a:prstGeom prst="rect">
            <a:avLst/>
          </a:prstGeom>
          <a:noFill/>
        </p:spPr>
        <p:txBody>
          <a:bodyPr wrap="square" rtlCol="0">
            <a:spAutoFit/>
          </a:bodyPr>
          <a:lstStyle/>
          <a:p>
            <a:pPr algn="ctr"/>
            <a:r>
              <a:rPr lang="en-US" sz="2000" b="1" dirty="0"/>
              <a:t>This data set can be found at the </a:t>
            </a:r>
            <a:r>
              <a:rPr lang="en-US" sz="2000" b="1" dirty="0" err="1"/>
              <a:t>kaggle</a:t>
            </a:r>
            <a:r>
              <a:rPr lang="en-US" sz="2000" b="1" dirty="0"/>
              <a:t> :</a:t>
            </a:r>
          </a:p>
          <a:p>
            <a:pPr algn="ctr"/>
            <a:r>
              <a:rPr lang="en-US" sz="2000" dirty="0"/>
              <a:t>https://www.kaggle.com/shivam2503/diamonds/</a:t>
            </a:r>
          </a:p>
        </p:txBody>
      </p:sp>
    </p:spTree>
    <p:extLst>
      <p:ext uri="{BB962C8B-B14F-4D97-AF65-F5344CB8AC3E}">
        <p14:creationId xmlns:p14="http://schemas.microsoft.com/office/powerpoint/2010/main" val="3249731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C0130A-04D0-45DD-8BCD-945C0E1C3BCB}"/>
              </a:ext>
            </a:extLst>
          </p:cNvPr>
          <p:cNvSpPr/>
          <p:nvPr/>
        </p:nvSpPr>
        <p:spPr>
          <a:xfrm>
            <a:off x="394975" y="1342119"/>
            <a:ext cx="11450021" cy="4524315"/>
          </a:xfrm>
          <a:prstGeom prst="rect">
            <a:avLst/>
          </a:prstGeom>
        </p:spPr>
        <p:txBody>
          <a:bodyPr wrap="square">
            <a:spAutoFit/>
          </a:bodyPr>
          <a:lstStyle/>
          <a:p>
            <a:r>
              <a:rPr lang="en-US" dirty="0"/>
              <a:t>Carat Weight : Carat is a metric that is used to measure the weight of a diamond. One carat is equivalent to 200mg. Diamond prices increase with diamond carat weight, which means bigger the diamond higher the price. If two diamonds weights are equal, then other features are used to determine the price.</a:t>
            </a:r>
            <a:endParaRPr lang="en-US" sz="2400" dirty="0"/>
          </a:p>
          <a:p>
            <a:r>
              <a:rPr lang="en-US" dirty="0"/>
              <a:t>Clarity : Diamonds are generated from sheer pressure and heat below the ground. Therefore, there will be some inclusion inside a diamond i.e., a mark or line pattern inside a diamond. </a:t>
            </a:r>
            <a:endParaRPr lang="en-US" sz="2400" dirty="0"/>
          </a:p>
          <a:p>
            <a:r>
              <a:rPr lang="en-US" dirty="0"/>
              <a:t>Cut: This feature is an important thing to notice in a diamond as it measures three crucial things, such as Brilliance, Fire, Scintillation.</a:t>
            </a:r>
            <a:endParaRPr lang="en-US" sz="2400" dirty="0"/>
          </a:p>
          <a:p>
            <a:r>
              <a:rPr lang="en-US" dirty="0"/>
              <a:t>Depth %: Depth is the distance from a top surface i.e., table to a culet. The depth percentage is calculated by dividing the diamond depth by the overall width of a diamond. Lower the depth percentage the bigger the diamond looks from the below i.e., pavilion.</a:t>
            </a:r>
            <a:endParaRPr lang="en-US" sz="2400" dirty="0"/>
          </a:p>
          <a:p>
            <a:r>
              <a:rPr lang="en-US" dirty="0"/>
              <a:t>Table %: The table is the topmost surface of a diamond and the most significant facet of the round diamond. An appropriate width of a table will allow the light to enter and reflect on the appropriate direction. </a:t>
            </a:r>
            <a:endParaRPr lang="en-US" sz="2400" dirty="0"/>
          </a:p>
          <a:p>
            <a:r>
              <a:rPr lang="en-US" dirty="0"/>
              <a:t>Color: Color measurement in diamond measures lacks color. If the diamond color is like a drop of water that is colorless, it will have a high value. As then only it can scatter the light without observing.</a:t>
            </a:r>
            <a:endParaRPr lang="en-US" b="1" dirty="0">
              <a:latin typeface="inherit"/>
            </a:endParaRPr>
          </a:p>
        </p:txBody>
      </p:sp>
      <p:sp>
        <p:nvSpPr>
          <p:cNvPr id="5" name="Rectangle 4">
            <a:extLst>
              <a:ext uri="{FF2B5EF4-FFF2-40B4-BE49-F238E27FC236}">
                <a16:creationId xmlns:a16="http://schemas.microsoft.com/office/drawing/2014/main" id="{365CFE7B-7D88-4F37-AF60-00790E726E6E}"/>
              </a:ext>
            </a:extLst>
          </p:cNvPr>
          <p:cNvSpPr/>
          <p:nvPr/>
        </p:nvSpPr>
        <p:spPr>
          <a:xfrm>
            <a:off x="416502" y="377698"/>
            <a:ext cx="10922057" cy="646331"/>
          </a:xfrm>
          <a:prstGeom prst="rect">
            <a:avLst/>
          </a:prstGeom>
        </p:spPr>
        <p:txBody>
          <a:bodyPr wrap="square">
            <a:spAutoFit/>
          </a:bodyPr>
          <a:lstStyle/>
          <a:p>
            <a:r>
              <a:rPr lang="en-US" dirty="0"/>
              <a:t>Five main features which are used to access the quality of a diamond, are listed down below.</a:t>
            </a:r>
            <a:endParaRPr lang="en-US" sz="2400" dirty="0"/>
          </a:p>
          <a:p>
            <a:r>
              <a:rPr lang="en-US" dirty="0"/>
              <a:t>Carat, Weight, Cut, Clarity &amp;  Color</a:t>
            </a:r>
            <a:endParaRPr lang="en-US" sz="2400" dirty="0"/>
          </a:p>
        </p:txBody>
      </p:sp>
    </p:spTree>
    <p:extLst>
      <p:ext uri="{BB962C8B-B14F-4D97-AF65-F5344CB8AC3E}">
        <p14:creationId xmlns:p14="http://schemas.microsoft.com/office/powerpoint/2010/main" val="1287372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4265E0-CEE5-4E2C-993C-97100476CB10}"/>
              </a:ext>
            </a:extLst>
          </p:cNvPr>
          <p:cNvPicPr>
            <a:picLocks noChangeAspect="1"/>
          </p:cNvPicPr>
          <p:nvPr/>
        </p:nvPicPr>
        <p:blipFill>
          <a:blip r:embed="rId2"/>
          <a:stretch>
            <a:fillRect/>
          </a:stretch>
        </p:blipFill>
        <p:spPr>
          <a:xfrm>
            <a:off x="809625" y="1183591"/>
            <a:ext cx="5286375" cy="1733550"/>
          </a:xfrm>
          <a:prstGeom prst="rect">
            <a:avLst/>
          </a:prstGeom>
        </p:spPr>
      </p:pic>
      <p:sp>
        <p:nvSpPr>
          <p:cNvPr id="3" name="Rectangle 2">
            <a:extLst>
              <a:ext uri="{FF2B5EF4-FFF2-40B4-BE49-F238E27FC236}">
                <a16:creationId xmlns:a16="http://schemas.microsoft.com/office/drawing/2014/main" id="{370AFED6-69B5-44A1-9E4A-ADC8899AED9D}"/>
              </a:ext>
            </a:extLst>
          </p:cNvPr>
          <p:cNvSpPr/>
          <p:nvPr/>
        </p:nvSpPr>
        <p:spPr>
          <a:xfrm>
            <a:off x="416502" y="377698"/>
            <a:ext cx="10922057" cy="369332"/>
          </a:xfrm>
          <a:prstGeom prst="rect">
            <a:avLst/>
          </a:prstGeom>
        </p:spPr>
        <p:txBody>
          <a:bodyPr wrap="square">
            <a:spAutoFit/>
          </a:bodyPr>
          <a:lstStyle/>
          <a:p>
            <a:r>
              <a:rPr lang="en-US" dirty="0"/>
              <a:t>Sample Data set</a:t>
            </a:r>
            <a:endParaRPr lang="en-US" sz="2400" dirty="0"/>
          </a:p>
        </p:txBody>
      </p:sp>
      <p:sp>
        <p:nvSpPr>
          <p:cNvPr id="4" name="Rectangle 3">
            <a:extLst>
              <a:ext uri="{FF2B5EF4-FFF2-40B4-BE49-F238E27FC236}">
                <a16:creationId xmlns:a16="http://schemas.microsoft.com/office/drawing/2014/main" id="{D8EDC52C-5FD9-4FA1-B580-40D365D8B4EF}"/>
              </a:ext>
            </a:extLst>
          </p:cNvPr>
          <p:cNvSpPr/>
          <p:nvPr/>
        </p:nvSpPr>
        <p:spPr>
          <a:xfrm>
            <a:off x="568902" y="3287366"/>
            <a:ext cx="10922057" cy="369332"/>
          </a:xfrm>
          <a:prstGeom prst="rect">
            <a:avLst/>
          </a:prstGeom>
        </p:spPr>
        <p:txBody>
          <a:bodyPr wrap="square">
            <a:spAutoFit/>
          </a:bodyPr>
          <a:lstStyle/>
          <a:p>
            <a:r>
              <a:rPr lang="en-US" dirty="0"/>
              <a:t>Description of the Data set</a:t>
            </a:r>
            <a:endParaRPr lang="en-US" sz="2400" dirty="0"/>
          </a:p>
        </p:txBody>
      </p:sp>
      <p:pic>
        <p:nvPicPr>
          <p:cNvPr id="5" name="Picture 4">
            <a:extLst>
              <a:ext uri="{FF2B5EF4-FFF2-40B4-BE49-F238E27FC236}">
                <a16:creationId xmlns:a16="http://schemas.microsoft.com/office/drawing/2014/main" id="{28FD37C5-9D95-4E82-8183-608E1883E98F}"/>
              </a:ext>
            </a:extLst>
          </p:cNvPr>
          <p:cNvPicPr>
            <a:picLocks noChangeAspect="1"/>
          </p:cNvPicPr>
          <p:nvPr/>
        </p:nvPicPr>
        <p:blipFill>
          <a:blip r:embed="rId3"/>
          <a:stretch>
            <a:fillRect/>
          </a:stretch>
        </p:blipFill>
        <p:spPr>
          <a:xfrm>
            <a:off x="809625" y="3814973"/>
            <a:ext cx="6715125" cy="2447925"/>
          </a:xfrm>
          <a:prstGeom prst="rect">
            <a:avLst/>
          </a:prstGeom>
        </p:spPr>
      </p:pic>
    </p:spTree>
    <p:extLst>
      <p:ext uri="{BB962C8B-B14F-4D97-AF65-F5344CB8AC3E}">
        <p14:creationId xmlns:p14="http://schemas.microsoft.com/office/powerpoint/2010/main" val="33577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F0642D-A3EE-4D30-AF78-F859FA11F001}"/>
              </a:ext>
            </a:extLst>
          </p:cNvPr>
          <p:cNvSpPr/>
          <p:nvPr/>
        </p:nvSpPr>
        <p:spPr>
          <a:xfrm>
            <a:off x="416502" y="377698"/>
            <a:ext cx="10922057" cy="369332"/>
          </a:xfrm>
          <a:prstGeom prst="rect">
            <a:avLst/>
          </a:prstGeom>
        </p:spPr>
        <p:txBody>
          <a:bodyPr wrap="square">
            <a:spAutoFit/>
          </a:bodyPr>
          <a:lstStyle/>
          <a:p>
            <a:r>
              <a:rPr lang="en-US" dirty="0"/>
              <a:t>Histogram of the variables</a:t>
            </a:r>
            <a:endParaRPr lang="en-US" sz="2400" dirty="0"/>
          </a:p>
        </p:txBody>
      </p:sp>
      <p:pic>
        <p:nvPicPr>
          <p:cNvPr id="3" name="Picture 2">
            <a:extLst>
              <a:ext uri="{FF2B5EF4-FFF2-40B4-BE49-F238E27FC236}">
                <a16:creationId xmlns:a16="http://schemas.microsoft.com/office/drawing/2014/main" id="{FA6550F4-2A2E-46F9-9A09-6366FE11D279}"/>
              </a:ext>
            </a:extLst>
          </p:cNvPr>
          <p:cNvPicPr>
            <a:picLocks noChangeAspect="1"/>
          </p:cNvPicPr>
          <p:nvPr/>
        </p:nvPicPr>
        <p:blipFill>
          <a:blip r:embed="rId2"/>
          <a:stretch>
            <a:fillRect/>
          </a:stretch>
        </p:blipFill>
        <p:spPr>
          <a:xfrm>
            <a:off x="416502" y="1084166"/>
            <a:ext cx="3361173" cy="1996660"/>
          </a:xfrm>
          <a:prstGeom prst="rect">
            <a:avLst/>
          </a:prstGeom>
        </p:spPr>
      </p:pic>
      <p:pic>
        <p:nvPicPr>
          <p:cNvPr id="4" name="Picture 3">
            <a:extLst>
              <a:ext uri="{FF2B5EF4-FFF2-40B4-BE49-F238E27FC236}">
                <a16:creationId xmlns:a16="http://schemas.microsoft.com/office/drawing/2014/main" id="{A0843F33-12E0-4222-974B-6D027F3D092A}"/>
              </a:ext>
            </a:extLst>
          </p:cNvPr>
          <p:cNvPicPr>
            <a:picLocks noChangeAspect="1"/>
          </p:cNvPicPr>
          <p:nvPr/>
        </p:nvPicPr>
        <p:blipFill>
          <a:blip r:embed="rId3"/>
          <a:stretch>
            <a:fillRect/>
          </a:stretch>
        </p:blipFill>
        <p:spPr>
          <a:xfrm>
            <a:off x="4057650" y="1084166"/>
            <a:ext cx="3243482" cy="2046122"/>
          </a:xfrm>
          <a:prstGeom prst="rect">
            <a:avLst/>
          </a:prstGeom>
        </p:spPr>
      </p:pic>
      <p:pic>
        <p:nvPicPr>
          <p:cNvPr id="5" name="Picture 4">
            <a:extLst>
              <a:ext uri="{FF2B5EF4-FFF2-40B4-BE49-F238E27FC236}">
                <a16:creationId xmlns:a16="http://schemas.microsoft.com/office/drawing/2014/main" id="{9B3562AE-D097-46B5-8C3E-36CA2B8AA976}"/>
              </a:ext>
            </a:extLst>
          </p:cNvPr>
          <p:cNvPicPr>
            <a:picLocks noChangeAspect="1"/>
          </p:cNvPicPr>
          <p:nvPr/>
        </p:nvPicPr>
        <p:blipFill>
          <a:blip r:embed="rId4"/>
          <a:stretch>
            <a:fillRect/>
          </a:stretch>
        </p:blipFill>
        <p:spPr>
          <a:xfrm>
            <a:off x="7581107" y="1084167"/>
            <a:ext cx="3243482" cy="2044148"/>
          </a:xfrm>
          <a:prstGeom prst="rect">
            <a:avLst/>
          </a:prstGeom>
        </p:spPr>
      </p:pic>
      <p:pic>
        <p:nvPicPr>
          <p:cNvPr id="6" name="Picture 5">
            <a:extLst>
              <a:ext uri="{FF2B5EF4-FFF2-40B4-BE49-F238E27FC236}">
                <a16:creationId xmlns:a16="http://schemas.microsoft.com/office/drawing/2014/main" id="{5266B346-ABD3-4BAC-9A95-1B01C15DCD52}"/>
              </a:ext>
            </a:extLst>
          </p:cNvPr>
          <p:cNvPicPr>
            <a:picLocks noChangeAspect="1"/>
          </p:cNvPicPr>
          <p:nvPr/>
        </p:nvPicPr>
        <p:blipFill>
          <a:blip r:embed="rId5"/>
          <a:stretch>
            <a:fillRect/>
          </a:stretch>
        </p:blipFill>
        <p:spPr>
          <a:xfrm>
            <a:off x="1791713" y="3467424"/>
            <a:ext cx="3243482" cy="2084540"/>
          </a:xfrm>
          <a:prstGeom prst="rect">
            <a:avLst/>
          </a:prstGeom>
        </p:spPr>
      </p:pic>
      <p:pic>
        <p:nvPicPr>
          <p:cNvPr id="7" name="Picture 6">
            <a:extLst>
              <a:ext uri="{FF2B5EF4-FFF2-40B4-BE49-F238E27FC236}">
                <a16:creationId xmlns:a16="http://schemas.microsoft.com/office/drawing/2014/main" id="{082B8375-9D07-4982-8C76-A14E173A626A}"/>
              </a:ext>
            </a:extLst>
          </p:cNvPr>
          <p:cNvPicPr>
            <a:picLocks noChangeAspect="1"/>
          </p:cNvPicPr>
          <p:nvPr/>
        </p:nvPicPr>
        <p:blipFill>
          <a:blip r:embed="rId6"/>
          <a:stretch>
            <a:fillRect/>
          </a:stretch>
        </p:blipFill>
        <p:spPr>
          <a:xfrm>
            <a:off x="6096000" y="3465452"/>
            <a:ext cx="3243482" cy="2105145"/>
          </a:xfrm>
          <a:prstGeom prst="rect">
            <a:avLst/>
          </a:prstGeom>
        </p:spPr>
      </p:pic>
    </p:spTree>
    <p:extLst>
      <p:ext uri="{BB962C8B-B14F-4D97-AF65-F5344CB8AC3E}">
        <p14:creationId xmlns:p14="http://schemas.microsoft.com/office/powerpoint/2010/main" val="390798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C9F94-52D3-4536-914E-466A2442F603}"/>
              </a:ext>
            </a:extLst>
          </p:cNvPr>
          <p:cNvSpPr/>
          <p:nvPr/>
        </p:nvSpPr>
        <p:spPr>
          <a:xfrm>
            <a:off x="416502" y="377698"/>
            <a:ext cx="10922057" cy="369332"/>
          </a:xfrm>
          <a:prstGeom prst="rect">
            <a:avLst/>
          </a:prstGeom>
        </p:spPr>
        <p:txBody>
          <a:bodyPr wrap="square">
            <a:spAutoFit/>
          </a:bodyPr>
          <a:lstStyle/>
          <a:p>
            <a:r>
              <a:rPr lang="en-US" dirty="0"/>
              <a:t>PMF of the variable’s ‘carat’ and ‘price’</a:t>
            </a:r>
            <a:endParaRPr lang="en-US" sz="2400" dirty="0"/>
          </a:p>
        </p:txBody>
      </p:sp>
      <p:pic>
        <p:nvPicPr>
          <p:cNvPr id="3" name="Picture 2">
            <a:extLst>
              <a:ext uri="{FF2B5EF4-FFF2-40B4-BE49-F238E27FC236}">
                <a16:creationId xmlns:a16="http://schemas.microsoft.com/office/drawing/2014/main" id="{DF2420FC-3F48-41AE-A030-165B5E35DB67}"/>
              </a:ext>
            </a:extLst>
          </p:cNvPr>
          <p:cNvPicPr>
            <a:picLocks noChangeAspect="1"/>
          </p:cNvPicPr>
          <p:nvPr/>
        </p:nvPicPr>
        <p:blipFill>
          <a:blip r:embed="rId2"/>
          <a:stretch>
            <a:fillRect/>
          </a:stretch>
        </p:blipFill>
        <p:spPr>
          <a:xfrm>
            <a:off x="555674" y="947587"/>
            <a:ext cx="3678701" cy="2361089"/>
          </a:xfrm>
          <a:prstGeom prst="rect">
            <a:avLst/>
          </a:prstGeom>
        </p:spPr>
      </p:pic>
      <p:pic>
        <p:nvPicPr>
          <p:cNvPr id="4" name="Picture 3">
            <a:extLst>
              <a:ext uri="{FF2B5EF4-FFF2-40B4-BE49-F238E27FC236}">
                <a16:creationId xmlns:a16="http://schemas.microsoft.com/office/drawing/2014/main" id="{1B83C4BB-32E0-4651-B36B-094888810B50}"/>
              </a:ext>
            </a:extLst>
          </p:cNvPr>
          <p:cNvPicPr>
            <a:picLocks noChangeAspect="1"/>
          </p:cNvPicPr>
          <p:nvPr/>
        </p:nvPicPr>
        <p:blipFill>
          <a:blip r:embed="rId3"/>
          <a:stretch>
            <a:fillRect/>
          </a:stretch>
        </p:blipFill>
        <p:spPr>
          <a:xfrm>
            <a:off x="4573833" y="953179"/>
            <a:ext cx="3690279" cy="2355497"/>
          </a:xfrm>
          <a:prstGeom prst="rect">
            <a:avLst/>
          </a:prstGeom>
        </p:spPr>
      </p:pic>
      <p:sp>
        <p:nvSpPr>
          <p:cNvPr id="5" name="Rectangle 4">
            <a:extLst>
              <a:ext uri="{FF2B5EF4-FFF2-40B4-BE49-F238E27FC236}">
                <a16:creationId xmlns:a16="http://schemas.microsoft.com/office/drawing/2014/main" id="{43768702-C071-47E3-930F-F406724E43BF}"/>
              </a:ext>
            </a:extLst>
          </p:cNvPr>
          <p:cNvSpPr/>
          <p:nvPr/>
        </p:nvSpPr>
        <p:spPr>
          <a:xfrm>
            <a:off x="568902" y="3498373"/>
            <a:ext cx="7420089" cy="369332"/>
          </a:xfrm>
          <a:prstGeom prst="rect">
            <a:avLst/>
          </a:prstGeom>
        </p:spPr>
        <p:txBody>
          <a:bodyPr wrap="square">
            <a:spAutoFit/>
          </a:bodyPr>
          <a:lstStyle/>
          <a:p>
            <a:r>
              <a:rPr lang="en-US" dirty="0"/>
              <a:t>CDF of the variable’s ‘carat’ and ‘price’</a:t>
            </a:r>
            <a:endParaRPr lang="en-US" sz="2400" dirty="0"/>
          </a:p>
        </p:txBody>
      </p:sp>
      <p:pic>
        <p:nvPicPr>
          <p:cNvPr id="6" name="Picture 5">
            <a:extLst>
              <a:ext uri="{FF2B5EF4-FFF2-40B4-BE49-F238E27FC236}">
                <a16:creationId xmlns:a16="http://schemas.microsoft.com/office/drawing/2014/main" id="{E6D58C23-1635-4631-8C8A-113D84F0A183}"/>
              </a:ext>
            </a:extLst>
          </p:cNvPr>
          <p:cNvPicPr>
            <a:picLocks noChangeAspect="1"/>
          </p:cNvPicPr>
          <p:nvPr/>
        </p:nvPicPr>
        <p:blipFill>
          <a:blip r:embed="rId4"/>
          <a:stretch>
            <a:fillRect/>
          </a:stretch>
        </p:blipFill>
        <p:spPr>
          <a:xfrm>
            <a:off x="568902" y="3908999"/>
            <a:ext cx="3665473" cy="2446680"/>
          </a:xfrm>
          <a:prstGeom prst="rect">
            <a:avLst/>
          </a:prstGeom>
        </p:spPr>
      </p:pic>
      <p:sp>
        <p:nvSpPr>
          <p:cNvPr id="8" name="Rectangle 7">
            <a:extLst>
              <a:ext uri="{FF2B5EF4-FFF2-40B4-BE49-F238E27FC236}">
                <a16:creationId xmlns:a16="http://schemas.microsoft.com/office/drawing/2014/main" id="{D665B0AA-670F-462F-9FC0-C5AAF2DA72DE}"/>
              </a:ext>
            </a:extLst>
          </p:cNvPr>
          <p:cNvSpPr/>
          <p:nvPr/>
        </p:nvSpPr>
        <p:spPr>
          <a:xfrm>
            <a:off x="8264112" y="3867705"/>
            <a:ext cx="3690279" cy="2308324"/>
          </a:xfrm>
          <a:prstGeom prst="rect">
            <a:avLst/>
          </a:prstGeom>
        </p:spPr>
        <p:txBody>
          <a:bodyPr wrap="square">
            <a:spAutoFit/>
          </a:bodyPr>
          <a:lstStyle/>
          <a:p>
            <a:r>
              <a:rPr lang="en-US" dirty="0"/>
              <a:t>It looks like less than 5% of carat values are below 0.5 and nearly 90% of the carat values are above 1.5. </a:t>
            </a:r>
          </a:p>
          <a:p>
            <a:r>
              <a:rPr lang="en-US" dirty="0"/>
              <a:t>Common carat values appear as the steeper portion of our line, likely above the value of ~2.0</a:t>
            </a:r>
          </a:p>
        </p:txBody>
      </p:sp>
      <p:pic>
        <p:nvPicPr>
          <p:cNvPr id="9" name="Picture 8">
            <a:extLst>
              <a:ext uri="{FF2B5EF4-FFF2-40B4-BE49-F238E27FC236}">
                <a16:creationId xmlns:a16="http://schemas.microsoft.com/office/drawing/2014/main" id="{EEFE7D69-74A2-4B66-B854-5E24BB6A15E0}"/>
              </a:ext>
            </a:extLst>
          </p:cNvPr>
          <p:cNvPicPr>
            <a:picLocks noChangeAspect="1"/>
          </p:cNvPicPr>
          <p:nvPr/>
        </p:nvPicPr>
        <p:blipFill>
          <a:blip r:embed="rId5"/>
          <a:stretch>
            <a:fillRect/>
          </a:stretch>
        </p:blipFill>
        <p:spPr>
          <a:xfrm>
            <a:off x="4573834" y="3867706"/>
            <a:ext cx="3415158" cy="2446680"/>
          </a:xfrm>
          <a:prstGeom prst="rect">
            <a:avLst/>
          </a:prstGeom>
        </p:spPr>
      </p:pic>
    </p:spTree>
    <p:extLst>
      <p:ext uri="{BB962C8B-B14F-4D97-AF65-F5344CB8AC3E}">
        <p14:creationId xmlns:p14="http://schemas.microsoft.com/office/powerpoint/2010/main" val="2285005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BDCD45-C4B5-4064-AE38-796708445585}"/>
              </a:ext>
            </a:extLst>
          </p:cNvPr>
          <p:cNvPicPr>
            <a:picLocks noChangeAspect="1"/>
          </p:cNvPicPr>
          <p:nvPr/>
        </p:nvPicPr>
        <p:blipFill>
          <a:blip r:embed="rId2"/>
          <a:stretch>
            <a:fillRect/>
          </a:stretch>
        </p:blipFill>
        <p:spPr>
          <a:xfrm>
            <a:off x="831826" y="1245503"/>
            <a:ext cx="5704270" cy="4029882"/>
          </a:xfrm>
          <a:prstGeom prst="rect">
            <a:avLst/>
          </a:prstGeom>
        </p:spPr>
      </p:pic>
      <p:sp>
        <p:nvSpPr>
          <p:cNvPr id="4" name="Rectangle 3">
            <a:extLst>
              <a:ext uri="{FF2B5EF4-FFF2-40B4-BE49-F238E27FC236}">
                <a16:creationId xmlns:a16="http://schemas.microsoft.com/office/drawing/2014/main" id="{FEDAD06E-C6CD-45BD-818E-CFE17275E953}"/>
              </a:ext>
            </a:extLst>
          </p:cNvPr>
          <p:cNvSpPr/>
          <p:nvPr/>
        </p:nvSpPr>
        <p:spPr>
          <a:xfrm>
            <a:off x="6536096" y="1736229"/>
            <a:ext cx="5382049" cy="1692771"/>
          </a:xfrm>
          <a:prstGeom prst="rect">
            <a:avLst/>
          </a:prstGeom>
        </p:spPr>
        <p:txBody>
          <a:bodyPr wrap="square">
            <a:spAutoFit/>
          </a:bodyPr>
          <a:lstStyle/>
          <a:p>
            <a:pPr lvl="1"/>
            <a:r>
              <a:rPr lang="en-US" sz="2000" b="1" dirty="0">
                <a:latin typeface="+mj-lt"/>
              </a:rPr>
              <a:t>Normal Distribution Plot</a:t>
            </a:r>
          </a:p>
          <a:p>
            <a:pPr lvl="1"/>
            <a:endParaRPr lang="en-US" sz="1200" b="1" dirty="0">
              <a:latin typeface="+mj-lt"/>
            </a:endParaRPr>
          </a:p>
          <a:p>
            <a:pPr lvl="1"/>
            <a:r>
              <a:rPr lang="en-US" dirty="0"/>
              <a:t>This is a visual test for normality. Our plot shows that the plot is approximately straight if the data are in fact part of a normal distribution.</a:t>
            </a:r>
            <a:endParaRPr lang="en-US" sz="1200" b="1" dirty="0">
              <a:latin typeface="+mj-lt"/>
            </a:endParaRPr>
          </a:p>
        </p:txBody>
      </p:sp>
    </p:spTree>
    <p:extLst>
      <p:ext uri="{BB962C8B-B14F-4D97-AF65-F5344CB8AC3E}">
        <p14:creationId xmlns:p14="http://schemas.microsoft.com/office/powerpoint/2010/main" val="133833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69F732-9A8C-4D38-AA28-5D34E22429E5}"/>
              </a:ext>
            </a:extLst>
          </p:cNvPr>
          <p:cNvSpPr/>
          <p:nvPr/>
        </p:nvSpPr>
        <p:spPr>
          <a:xfrm>
            <a:off x="3382352" y="730086"/>
            <a:ext cx="5771132" cy="461665"/>
          </a:xfrm>
          <a:prstGeom prst="rect">
            <a:avLst/>
          </a:prstGeom>
        </p:spPr>
        <p:txBody>
          <a:bodyPr wrap="none">
            <a:spAutoFit/>
          </a:bodyPr>
          <a:lstStyle/>
          <a:p>
            <a:pPr lvl="1"/>
            <a:r>
              <a:rPr lang="en-US" sz="2400" b="1" dirty="0"/>
              <a:t>Scatterplots to Compare Variables</a:t>
            </a:r>
          </a:p>
        </p:txBody>
      </p:sp>
      <p:pic>
        <p:nvPicPr>
          <p:cNvPr id="3" name="Picture 2">
            <a:extLst>
              <a:ext uri="{FF2B5EF4-FFF2-40B4-BE49-F238E27FC236}">
                <a16:creationId xmlns:a16="http://schemas.microsoft.com/office/drawing/2014/main" id="{F0C68374-CE4B-4717-BC9D-AF48F8C12A32}"/>
              </a:ext>
            </a:extLst>
          </p:cNvPr>
          <p:cNvPicPr>
            <a:picLocks noChangeAspect="1"/>
          </p:cNvPicPr>
          <p:nvPr/>
        </p:nvPicPr>
        <p:blipFill>
          <a:blip r:embed="rId2"/>
          <a:stretch>
            <a:fillRect/>
          </a:stretch>
        </p:blipFill>
        <p:spPr>
          <a:xfrm>
            <a:off x="937699" y="1766960"/>
            <a:ext cx="4944735" cy="3638095"/>
          </a:xfrm>
          <a:prstGeom prst="rect">
            <a:avLst/>
          </a:prstGeom>
        </p:spPr>
      </p:pic>
      <p:pic>
        <p:nvPicPr>
          <p:cNvPr id="4" name="Picture 3">
            <a:extLst>
              <a:ext uri="{FF2B5EF4-FFF2-40B4-BE49-F238E27FC236}">
                <a16:creationId xmlns:a16="http://schemas.microsoft.com/office/drawing/2014/main" id="{85311007-4F53-4C49-8939-CC289E2E586B}"/>
              </a:ext>
            </a:extLst>
          </p:cNvPr>
          <p:cNvPicPr>
            <a:picLocks noChangeAspect="1"/>
          </p:cNvPicPr>
          <p:nvPr/>
        </p:nvPicPr>
        <p:blipFill>
          <a:blip r:embed="rId3"/>
          <a:stretch>
            <a:fillRect/>
          </a:stretch>
        </p:blipFill>
        <p:spPr>
          <a:xfrm>
            <a:off x="6574334" y="1766961"/>
            <a:ext cx="5158300" cy="3638096"/>
          </a:xfrm>
          <a:prstGeom prst="rect">
            <a:avLst/>
          </a:prstGeom>
        </p:spPr>
      </p:pic>
    </p:spTree>
    <p:extLst>
      <p:ext uri="{BB962C8B-B14F-4D97-AF65-F5344CB8AC3E}">
        <p14:creationId xmlns:p14="http://schemas.microsoft.com/office/powerpoint/2010/main" val="290652700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64</TotalTime>
  <Words>450</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inherit</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Bhargava Gaggainpali</dc:creator>
  <cp:lastModifiedBy>Bhargava Gaggainpali</cp:lastModifiedBy>
  <cp:revision>20</cp:revision>
  <dcterms:created xsi:type="dcterms:W3CDTF">2020-05-31T03:18:55Z</dcterms:created>
  <dcterms:modified xsi:type="dcterms:W3CDTF">2020-05-31T04:23:16Z</dcterms:modified>
</cp:coreProperties>
</file>