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72" r:id="rId14"/>
    <p:sldId id="273" r:id="rId15"/>
    <p:sldId id="274"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057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FAE9594-37C0-4E25-A86A-6B5382688F39}"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251913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879064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8731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1884604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87720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167481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1052649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390934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133125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9594-37C0-4E25-A86A-6B5382688F3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291806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AE9594-37C0-4E25-A86A-6B5382688F39}"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391613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AE9594-37C0-4E25-A86A-6B5382688F39}"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214539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AE9594-37C0-4E25-A86A-6B5382688F39}"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144142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E9594-37C0-4E25-A86A-6B5382688F39}" type="datetimeFigureOut">
              <a:rPr lang="en-US" smtClean="0"/>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92508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E9594-37C0-4E25-A86A-6B5382688F39}"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28460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E9594-37C0-4E25-A86A-6B5382688F39}"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4D044-F462-45C5-BFE2-0173C02C41CF}" type="slidenum">
              <a:rPr lang="en-US" smtClean="0"/>
              <a:t>‹#›</a:t>
            </a:fld>
            <a:endParaRPr lang="en-US"/>
          </a:p>
        </p:txBody>
      </p:sp>
    </p:spTree>
    <p:extLst>
      <p:ext uri="{BB962C8B-B14F-4D97-AF65-F5344CB8AC3E}">
        <p14:creationId xmlns:p14="http://schemas.microsoft.com/office/powerpoint/2010/main" val="406031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FAE9594-37C0-4E25-A86A-6B5382688F39}" type="datetimeFigureOut">
              <a:rPr lang="en-US" smtClean="0"/>
              <a:t>3/7/2021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F44D044-F462-45C5-BFE2-0173C02C41CF}" type="slidenum">
              <a:rPr lang="en-US" smtClean="0"/>
              <a:t>‹#›</a:t>
            </a:fld>
            <a:endParaRPr lang="en-US"/>
          </a:p>
        </p:txBody>
      </p:sp>
    </p:spTree>
    <p:extLst>
      <p:ext uri="{BB962C8B-B14F-4D97-AF65-F5344CB8AC3E}">
        <p14:creationId xmlns:p14="http://schemas.microsoft.com/office/powerpoint/2010/main" val="768028688"/>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hyperlink" Target="https://www.europeanbusinessreview.com/how-costly-is-customer-churn-in-the-telecom-industry/?__cf_chl_jschl_tk__=ec58e0210ef4250a8414742b7aaa8d8e28384753-1611086044-0-AXu6Mldw8Cpmi6L6s5SgV1PXJkIGPIbNtM2k3mk8dG4GwrfiMZ4fT3rVf0CPVbws4ipH6NuFN2fITmeBiQb8uSJYkXQKBcXB-e3XBH6IJWYli7zOM4eqnO9BCh0JE11v9IHHQZeKKMNRTUecYHq5Mahj6uNBBJ23n_LWFAdEF677ZQEQpPYruho0OLOLbdjBj-oKjPGHAZ52v2QMgPAHjyXRIDb-FEUu_sFhz8CW6q0KxFhOgoPWW_R8KZhMo4AOUlv2fbzwIi3oYhYXMSMOdAjpE9u7gRwD-0RQeFCEtTEzQqRmjC2QEbIGAHZKgbkn99TTuu5kBJLOuOoRLFhaD9d-oHKuQ27yx7WrU_mDPxYdp7qkByeE3o25LzRg460JyA" TargetMode="External"/><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8A714-6A93-4F10-8156-E8DEF0EF005A}"/>
              </a:ext>
            </a:extLst>
          </p:cNvPr>
          <p:cNvSpPr txBox="1"/>
          <p:nvPr/>
        </p:nvSpPr>
        <p:spPr>
          <a:xfrm>
            <a:off x="1493160" y="4994034"/>
            <a:ext cx="8002532" cy="830997"/>
          </a:xfrm>
          <a:prstGeom prst="rect">
            <a:avLst/>
          </a:prstGeom>
          <a:noFill/>
        </p:spPr>
        <p:txBody>
          <a:bodyPr wrap="square" rtlCol="0">
            <a:spAutoFit/>
          </a:bodyPr>
          <a:lstStyle/>
          <a:p>
            <a:r>
              <a:rPr lang="en-US" sz="2400" dirty="0">
                <a:latin typeface="Calibri" panose="020F0502020204030204" pitchFamily="34" charset="0"/>
                <a:cs typeface="Times New Roman" panose="02020603050405020304" pitchFamily="18" charset="0"/>
              </a:rPr>
              <a:t>Bhargava Gaggainpali</a:t>
            </a:r>
          </a:p>
          <a:p>
            <a:r>
              <a:rPr lang="en-US" sz="2400" dirty="0">
                <a:latin typeface="Calibri" panose="020F0502020204030204" pitchFamily="34" charset="0"/>
                <a:cs typeface="Times New Roman" panose="02020603050405020304" pitchFamily="18" charset="0"/>
              </a:rPr>
              <a:t>Final_Project-DSC630_Predective_Analytics</a:t>
            </a:r>
          </a:p>
        </p:txBody>
      </p:sp>
      <p:pic>
        <p:nvPicPr>
          <p:cNvPr id="4" name="Picture 3">
            <a:extLst>
              <a:ext uri="{FF2B5EF4-FFF2-40B4-BE49-F238E27FC236}">
                <a16:creationId xmlns:a16="http://schemas.microsoft.com/office/drawing/2014/main" id="{EA1368DF-8F72-4CA0-A872-079DF181520E}"/>
              </a:ext>
            </a:extLst>
          </p:cNvPr>
          <p:cNvPicPr>
            <a:picLocks noChangeAspect="1"/>
          </p:cNvPicPr>
          <p:nvPr/>
        </p:nvPicPr>
        <p:blipFill>
          <a:blip r:embed="rId2"/>
          <a:stretch>
            <a:fillRect/>
          </a:stretch>
        </p:blipFill>
        <p:spPr>
          <a:xfrm>
            <a:off x="300859" y="281352"/>
            <a:ext cx="11589061" cy="4107767"/>
          </a:xfrm>
          <a:prstGeom prst="rect">
            <a:avLst/>
          </a:prstGeom>
        </p:spPr>
      </p:pic>
    </p:spTree>
    <p:extLst>
      <p:ext uri="{BB962C8B-B14F-4D97-AF65-F5344CB8AC3E}">
        <p14:creationId xmlns:p14="http://schemas.microsoft.com/office/powerpoint/2010/main" val="2329534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5E68C9-459B-4189-B4DE-8BF32C24E702}"/>
              </a:ext>
            </a:extLst>
          </p:cNvPr>
          <p:cNvSpPr txBox="1"/>
          <p:nvPr/>
        </p:nvSpPr>
        <p:spPr>
          <a:xfrm>
            <a:off x="225083" y="327881"/>
            <a:ext cx="8407205" cy="2739211"/>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Applying Encoding methods:</a:t>
            </a:r>
          </a:p>
          <a:p>
            <a:endParaRPr lang="en-US" sz="2400" dirty="0"/>
          </a:p>
          <a:p>
            <a:r>
              <a:rPr lang="en-US" sz="2400" dirty="0">
                <a:latin typeface="Calibri" panose="020F0502020204030204" pitchFamily="34" charset="0"/>
                <a:cs typeface="Times New Roman" panose="02020603050405020304" pitchFamily="18" charset="0"/>
              </a:rPr>
              <a:t>Applied Encoding method to convert Categorical variables to numerical values.</a:t>
            </a:r>
          </a:p>
          <a:p>
            <a:endParaRPr lang="en-US" sz="2400" dirty="0">
              <a:latin typeface="Calibri" panose="020F0502020204030204" pitchFamily="34" charset="0"/>
              <a:cs typeface="Times New Roman" panose="02020603050405020304" pitchFamily="18" charset="0"/>
            </a:endParaRPr>
          </a:p>
          <a:p>
            <a:r>
              <a:rPr lang="en-US" sz="2400" dirty="0">
                <a:latin typeface="Calibri" panose="020F0502020204030204" pitchFamily="34" charset="0"/>
                <a:cs typeface="Times New Roman" panose="02020603050405020304" pitchFamily="18" charset="0"/>
              </a:rPr>
              <a:t>Applied Scalar method to convert the Numerical variable to reduce the value and maintain consistent value range.</a:t>
            </a:r>
          </a:p>
        </p:txBody>
      </p:sp>
      <p:pic>
        <p:nvPicPr>
          <p:cNvPr id="4" name="Picture 3">
            <a:extLst>
              <a:ext uri="{FF2B5EF4-FFF2-40B4-BE49-F238E27FC236}">
                <a16:creationId xmlns:a16="http://schemas.microsoft.com/office/drawing/2014/main" id="{64E4C3A7-66D7-4762-A395-D95538076C02}"/>
              </a:ext>
            </a:extLst>
          </p:cNvPr>
          <p:cNvPicPr>
            <a:picLocks noChangeAspect="1"/>
          </p:cNvPicPr>
          <p:nvPr/>
        </p:nvPicPr>
        <p:blipFill>
          <a:blip r:embed="rId2"/>
          <a:stretch>
            <a:fillRect/>
          </a:stretch>
        </p:blipFill>
        <p:spPr>
          <a:xfrm>
            <a:off x="8863597" y="616580"/>
            <a:ext cx="3103320" cy="4095015"/>
          </a:xfrm>
          <a:prstGeom prst="rect">
            <a:avLst/>
          </a:prstGeom>
        </p:spPr>
      </p:pic>
      <p:pic>
        <p:nvPicPr>
          <p:cNvPr id="7" name="Picture 6">
            <a:extLst>
              <a:ext uri="{FF2B5EF4-FFF2-40B4-BE49-F238E27FC236}">
                <a16:creationId xmlns:a16="http://schemas.microsoft.com/office/drawing/2014/main" id="{753E7DEF-3AE3-4628-A2EF-8A5E42519DE8}"/>
              </a:ext>
            </a:extLst>
          </p:cNvPr>
          <p:cNvPicPr>
            <a:picLocks noChangeAspect="1"/>
          </p:cNvPicPr>
          <p:nvPr/>
        </p:nvPicPr>
        <p:blipFill>
          <a:blip r:embed="rId3"/>
          <a:stretch>
            <a:fillRect/>
          </a:stretch>
        </p:blipFill>
        <p:spPr>
          <a:xfrm>
            <a:off x="286633" y="3429000"/>
            <a:ext cx="8407205" cy="2565191"/>
          </a:xfrm>
          <a:prstGeom prst="rect">
            <a:avLst/>
          </a:prstGeom>
        </p:spPr>
      </p:pic>
    </p:spTree>
    <p:extLst>
      <p:ext uri="{BB962C8B-B14F-4D97-AF65-F5344CB8AC3E}">
        <p14:creationId xmlns:p14="http://schemas.microsoft.com/office/powerpoint/2010/main" val="118045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5E68C9-459B-4189-B4DE-8BF32C24E702}"/>
              </a:ext>
            </a:extLst>
          </p:cNvPr>
          <p:cNvSpPr txBox="1"/>
          <p:nvPr/>
        </p:nvSpPr>
        <p:spPr>
          <a:xfrm>
            <a:off x="225083" y="327881"/>
            <a:ext cx="6231988" cy="3108543"/>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Applied Dimension reduction method : </a:t>
            </a:r>
          </a:p>
          <a:p>
            <a:endParaRPr lang="en-US" sz="2400" dirty="0"/>
          </a:p>
          <a:p>
            <a:r>
              <a:rPr lang="en-US" sz="2400" dirty="0">
                <a:latin typeface="Calibri" panose="020F0502020204030204" pitchFamily="34" charset="0"/>
                <a:cs typeface="Times New Roman" panose="02020603050405020304" pitchFamily="18" charset="0"/>
              </a:rPr>
              <a:t>After converting categorical variables to numeric values, the number of input variables have increased.</a:t>
            </a:r>
          </a:p>
          <a:p>
            <a:endParaRPr lang="en-US" sz="2400" dirty="0">
              <a:latin typeface="Calibri" panose="020F0502020204030204" pitchFamily="34" charset="0"/>
              <a:cs typeface="Times New Roman" panose="02020603050405020304" pitchFamily="18" charset="0"/>
            </a:endParaRPr>
          </a:p>
          <a:p>
            <a:r>
              <a:rPr lang="en-US" sz="2400" dirty="0">
                <a:latin typeface="Calibri" panose="020F0502020204030204" pitchFamily="34" charset="0"/>
                <a:cs typeface="Times New Roman" panose="02020603050405020304" pitchFamily="18" charset="0"/>
              </a:rPr>
              <a:t>Applied PCA method to reduce the number of variables to 5.</a:t>
            </a:r>
          </a:p>
        </p:txBody>
      </p:sp>
      <p:pic>
        <p:nvPicPr>
          <p:cNvPr id="8" name="Picture 7">
            <a:extLst>
              <a:ext uri="{FF2B5EF4-FFF2-40B4-BE49-F238E27FC236}">
                <a16:creationId xmlns:a16="http://schemas.microsoft.com/office/drawing/2014/main" id="{FBFDE749-8E3F-4F6F-9947-0914C076522C}"/>
              </a:ext>
            </a:extLst>
          </p:cNvPr>
          <p:cNvPicPr>
            <a:picLocks noChangeAspect="1"/>
          </p:cNvPicPr>
          <p:nvPr/>
        </p:nvPicPr>
        <p:blipFill>
          <a:blip r:embed="rId2"/>
          <a:stretch>
            <a:fillRect/>
          </a:stretch>
        </p:blipFill>
        <p:spPr>
          <a:xfrm>
            <a:off x="225083" y="4320319"/>
            <a:ext cx="8961120" cy="2370246"/>
          </a:xfrm>
          <a:prstGeom prst="rect">
            <a:avLst/>
          </a:prstGeom>
        </p:spPr>
      </p:pic>
      <p:pic>
        <p:nvPicPr>
          <p:cNvPr id="3" name="Picture 2">
            <a:extLst>
              <a:ext uri="{FF2B5EF4-FFF2-40B4-BE49-F238E27FC236}">
                <a16:creationId xmlns:a16="http://schemas.microsoft.com/office/drawing/2014/main" id="{1CD1D1E6-D363-49F9-A1A6-6DEE4454331C}"/>
              </a:ext>
            </a:extLst>
          </p:cNvPr>
          <p:cNvPicPr>
            <a:picLocks noChangeAspect="1"/>
          </p:cNvPicPr>
          <p:nvPr/>
        </p:nvPicPr>
        <p:blipFill>
          <a:blip r:embed="rId3"/>
          <a:stretch>
            <a:fillRect/>
          </a:stretch>
        </p:blipFill>
        <p:spPr>
          <a:xfrm>
            <a:off x="7635681" y="327881"/>
            <a:ext cx="4167114" cy="3627656"/>
          </a:xfrm>
          <a:prstGeom prst="rect">
            <a:avLst/>
          </a:prstGeom>
        </p:spPr>
      </p:pic>
    </p:spTree>
    <p:extLst>
      <p:ext uri="{BB962C8B-B14F-4D97-AF65-F5344CB8AC3E}">
        <p14:creationId xmlns:p14="http://schemas.microsoft.com/office/powerpoint/2010/main" val="368390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5E68C9-459B-4189-B4DE-8BF32C24E702}"/>
              </a:ext>
            </a:extLst>
          </p:cNvPr>
          <p:cNvSpPr txBox="1"/>
          <p:nvPr/>
        </p:nvSpPr>
        <p:spPr>
          <a:xfrm>
            <a:off x="225083" y="327881"/>
            <a:ext cx="4389120" cy="4278094"/>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Applied ML model </a:t>
            </a:r>
          </a:p>
          <a:p>
            <a:r>
              <a:rPr lang="en-US" sz="2800" b="1" u="sng" dirty="0">
                <a:latin typeface="Calibri" panose="020F0502020204030204" pitchFamily="34" charset="0"/>
                <a:cs typeface="Calibri" panose="020F0502020204030204" pitchFamily="34" charset="0"/>
              </a:rPr>
              <a:t>Logistic Regression:</a:t>
            </a:r>
          </a:p>
          <a:p>
            <a:endParaRPr lang="en-US" sz="2400" dirty="0"/>
          </a:p>
          <a:p>
            <a:r>
              <a:rPr lang="en-US" sz="2400" dirty="0">
                <a:latin typeface="Calibri" panose="020F0502020204030204" pitchFamily="34" charset="0"/>
                <a:cs typeface="Times New Roman" panose="02020603050405020304" pitchFamily="18" charset="0"/>
              </a:rPr>
              <a:t>Applied Machine Learning  model, “Logistic Regression” on the training data set and evaluated the performance of the model using test set.</a:t>
            </a:r>
          </a:p>
          <a:p>
            <a:endParaRPr lang="en-US" sz="2400" dirty="0">
              <a:latin typeface="Calibri" panose="020F0502020204030204" pitchFamily="34" charset="0"/>
              <a:cs typeface="Times New Roman" panose="02020603050405020304" pitchFamily="18" charset="0"/>
            </a:endParaRPr>
          </a:p>
          <a:p>
            <a:r>
              <a:rPr lang="en-US" sz="2400" dirty="0">
                <a:latin typeface="Calibri" panose="020F0502020204030204" pitchFamily="34" charset="0"/>
                <a:cs typeface="Times New Roman" panose="02020603050405020304" pitchFamily="18" charset="0"/>
              </a:rPr>
              <a:t>Accuracy is observed to be as 76%.</a:t>
            </a:r>
          </a:p>
        </p:txBody>
      </p:sp>
      <p:pic>
        <p:nvPicPr>
          <p:cNvPr id="4" name="Picture 3">
            <a:extLst>
              <a:ext uri="{FF2B5EF4-FFF2-40B4-BE49-F238E27FC236}">
                <a16:creationId xmlns:a16="http://schemas.microsoft.com/office/drawing/2014/main" id="{963E1C41-4E68-4904-AD9D-FD8DC57CE546}"/>
              </a:ext>
            </a:extLst>
          </p:cNvPr>
          <p:cNvPicPr>
            <a:picLocks noChangeAspect="1"/>
          </p:cNvPicPr>
          <p:nvPr/>
        </p:nvPicPr>
        <p:blipFill>
          <a:blip r:embed="rId2"/>
          <a:stretch>
            <a:fillRect/>
          </a:stretch>
        </p:blipFill>
        <p:spPr>
          <a:xfrm>
            <a:off x="4834304" y="1927056"/>
            <a:ext cx="6813745" cy="4603063"/>
          </a:xfrm>
          <a:prstGeom prst="rect">
            <a:avLst/>
          </a:prstGeom>
        </p:spPr>
      </p:pic>
    </p:spTree>
    <p:extLst>
      <p:ext uri="{BB962C8B-B14F-4D97-AF65-F5344CB8AC3E}">
        <p14:creationId xmlns:p14="http://schemas.microsoft.com/office/powerpoint/2010/main" val="12176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B3B44B-9F0F-44CA-A599-65A4599025AA}"/>
              </a:ext>
            </a:extLst>
          </p:cNvPr>
          <p:cNvPicPr>
            <a:picLocks noChangeAspect="1"/>
          </p:cNvPicPr>
          <p:nvPr/>
        </p:nvPicPr>
        <p:blipFill>
          <a:blip r:embed="rId2"/>
          <a:stretch>
            <a:fillRect/>
          </a:stretch>
        </p:blipFill>
        <p:spPr>
          <a:xfrm>
            <a:off x="4931783" y="1983546"/>
            <a:ext cx="6732532" cy="4464880"/>
          </a:xfrm>
          <a:prstGeom prst="rect">
            <a:avLst/>
          </a:prstGeom>
        </p:spPr>
      </p:pic>
      <p:sp>
        <p:nvSpPr>
          <p:cNvPr id="6" name="TextBox 5">
            <a:extLst>
              <a:ext uri="{FF2B5EF4-FFF2-40B4-BE49-F238E27FC236}">
                <a16:creationId xmlns:a16="http://schemas.microsoft.com/office/drawing/2014/main" id="{F6D8041B-4CFF-453B-AD1B-1CAEB5399137}"/>
              </a:ext>
            </a:extLst>
          </p:cNvPr>
          <p:cNvSpPr txBox="1"/>
          <p:nvPr/>
        </p:nvSpPr>
        <p:spPr>
          <a:xfrm>
            <a:off x="225083" y="327881"/>
            <a:ext cx="4389120" cy="4278094"/>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Applied ML model </a:t>
            </a:r>
          </a:p>
          <a:p>
            <a:r>
              <a:rPr lang="en-US" sz="2800" b="1" u="sng" dirty="0">
                <a:latin typeface="Calibri" panose="020F0502020204030204" pitchFamily="34" charset="0"/>
                <a:cs typeface="Calibri" panose="020F0502020204030204" pitchFamily="34" charset="0"/>
              </a:rPr>
              <a:t>Random Forest Classifier:</a:t>
            </a:r>
          </a:p>
          <a:p>
            <a:endParaRPr lang="en-US" sz="2400" dirty="0"/>
          </a:p>
          <a:p>
            <a:r>
              <a:rPr lang="en-US" sz="2400" dirty="0">
                <a:latin typeface="Calibri" panose="020F0502020204030204" pitchFamily="34" charset="0"/>
                <a:cs typeface="Times New Roman" panose="02020603050405020304" pitchFamily="18" charset="0"/>
              </a:rPr>
              <a:t>Applied Machine Learning  model, “Random Forest Classifier” on the training data set and evaluated the performance of the model using test set.</a:t>
            </a:r>
          </a:p>
          <a:p>
            <a:endParaRPr lang="en-US" sz="2400" dirty="0">
              <a:latin typeface="Calibri" panose="020F0502020204030204" pitchFamily="34" charset="0"/>
              <a:cs typeface="Times New Roman" panose="02020603050405020304" pitchFamily="18" charset="0"/>
            </a:endParaRPr>
          </a:p>
          <a:p>
            <a:r>
              <a:rPr lang="en-US" sz="2400" dirty="0">
                <a:latin typeface="Calibri" panose="020F0502020204030204" pitchFamily="34" charset="0"/>
                <a:cs typeface="Times New Roman" panose="02020603050405020304" pitchFamily="18" charset="0"/>
              </a:rPr>
              <a:t>Accuracy is observed to be as 78%.</a:t>
            </a:r>
          </a:p>
        </p:txBody>
      </p:sp>
    </p:spTree>
    <p:extLst>
      <p:ext uri="{BB962C8B-B14F-4D97-AF65-F5344CB8AC3E}">
        <p14:creationId xmlns:p14="http://schemas.microsoft.com/office/powerpoint/2010/main" val="277268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598DE1-F66F-4159-8AC5-CF3E9522BB05}"/>
              </a:ext>
            </a:extLst>
          </p:cNvPr>
          <p:cNvPicPr>
            <a:picLocks noChangeAspect="1"/>
          </p:cNvPicPr>
          <p:nvPr/>
        </p:nvPicPr>
        <p:blipFill>
          <a:blip r:embed="rId2"/>
          <a:stretch>
            <a:fillRect/>
          </a:stretch>
        </p:blipFill>
        <p:spPr>
          <a:xfrm>
            <a:off x="5124628" y="2025748"/>
            <a:ext cx="6683148" cy="4435718"/>
          </a:xfrm>
          <a:prstGeom prst="rect">
            <a:avLst/>
          </a:prstGeom>
        </p:spPr>
      </p:pic>
      <p:sp>
        <p:nvSpPr>
          <p:cNvPr id="6" name="TextBox 5">
            <a:extLst>
              <a:ext uri="{FF2B5EF4-FFF2-40B4-BE49-F238E27FC236}">
                <a16:creationId xmlns:a16="http://schemas.microsoft.com/office/drawing/2014/main" id="{07B5AC65-6764-4290-A6C4-77BAA0A9E002}"/>
              </a:ext>
            </a:extLst>
          </p:cNvPr>
          <p:cNvSpPr txBox="1"/>
          <p:nvPr/>
        </p:nvSpPr>
        <p:spPr>
          <a:xfrm>
            <a:off x="225083" y="327881"/>
            <a:ext cx="4389120" cy="4278094"/>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Applied ML model </a:t>
            </a:r>
          </a:p>
          <a:p>
            <a:r>
              <a:rPr lang="en-US" sz="2800" b="1" u="sng" dirty="0">
                <a:latin typeface="Calibri" panose="020F0502020204030204" pitchFamily="34" charset="0"/>
                <a:cs typeface="Calibri" panose="020F0502020204030204" pitchFamily="34" charset="0"/>
              </a:rPr>
              <a:t>Ada Boost Classifier:</a:t>
            </a:r>
          </a:p>
          <a:p>
            <a:endParaRPr lang="en-US" sz="2400" dirty="0"/>
          </a:p>
          <a:p>
            <a:r>
              <a:rPr lang="en-US" sz="2400" dirty="0">
                <a:latin typeface="Calibri" panose="020F0502020204030204" pitchFamily="34" charset="0"/>
                <a:cs typeface="Times New Roman" panose="02020603050405020304" pitchFamily="18" charset="0"/>
              </a:rPr>
              <a:t>Applied Machine Learning  model, “Ada Boost Classifier” on the training data set and evaluated the performance of the model using test set.</a:t>
            </a:r>
          </a:p>
          <a:p>
            <a:endParaRPr lang="en-US" sz="2400" dirty="0">
              <a:latin typeface="Calibri" panose="020F0502020204030204" pitchFamily="34" charset="0"/>
              <a:cs typeface="Times New Roman" panose="02020603050405020304" pitchFamily="18" charset="0"/>
            </a:endParaRPr>
          </a:p>
          <a:p>
            <a:r>
              <a:rPr lang="en-US" sz="2400" dirty="0">
                <a:latin typeface="Calibri" panose="020F0502020204030204" pitchFamily="34" charset="0"/>
                <a:cs typeface="Times New Roman" panose="02020603050405020304" pitchFamily="18" charset="0"/>
              </a:rPr>
              <a:t>Accuracy is observed to be as 77%.</a:t>
            </a:r>
          </a:p>
        </p:txBody>
      </p:sp>
    </p:spTree>
    <p:extLst>
      <p:ext uri="{BB962C8B-B14F-4D97-AF65-F5344CB8AC3E}">
        <p14:creationId xmlns:p14="http://schemas.microsoft.com/office/powerpoint/2010/main" val="340793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5E68C9-459B-4189-B4DE-8BF32C24E702}"/>
              </a:ext>
            </a:extLst>
          </p:cNvPr>
          <p:cNvSpPr txBox="1"/>
          <p:nvPr/>
        </p:nvSpPr>
        <p:spPr>
          <a:xfrm>
            <a:off x="225083" y="327881"/>
            <a:ext cx="7821637" cy="2369880"/>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Evaluate the results:</a:t>
            </a:r>
          </a:p>
          <a:p>
            <a:endParaRPr lang="en-US" sz="2400" dirty="0"/>
          </a:p>
          <a:p>
            <a:r>
              <a:rPr lang="en-US" sz="2400" dirty="0">
                <a:latin typeface="Calibri" panose="020F0502020204030204" pitchFamily="34" charset="0"/>
                <a:cs typeface="Times New Roman" panose="02020603050405020304" pitchFamily="18" charset="0"/>
              </a:rPr>
              <a:t>Using Confusion matrix, evaluated the results and calculated ‘Precision , Recall and f1 score.</a:t>
            </a:r>
          </a:p>
          <a:p>
            <a:r>
              <a:rPr lang="en-US" sz="2400" dirty="0">
                <a:latin typeface="Calibri" panose="020F0502020204030204" pitchFamily="34" charset="0"/>
                <a:cs typeface="Times New Roman" panose="02020603050405020304" pitchFamily="18" charset="0"/>
              </a:rPr>
              <a:t>Built ROC curve and observed the AUC (area under curve) values as 0.81 .</a:t>
            </a:r>
          </a:p>
        </p:txBody>
      </p:sp>
      <p:pic>
        <p:nvPicPr>
          <p:cNvPr id="3" name="Picture 2">
            <a:extLst>
              <a:ext uri="{FF2B5EF4-FFF2-40B4-BE49-F238E27FC236}">
                <a16:creationId xmlns:a16="http://schemas.microsoft.com/office/drawing/2014/main" id="{8A23C61E-C85F-4402-B189-76E14B8724EC}"/>
              </a:ext>
            </a:extLst>
          </p:cNvPr>
          <p:cNvPicPr>
            <a:picLocks noChangeAspect="1"/>
          </p:cNvPicPr>
          <p:nvPr/>
        </p:nvPicPr>
        <p:blipFill>
          <a:blip r:embed="rId2"/>
          <a:stretch>
            <a:fillRect/>
          </a:stretch>
        </p:blipFill>
        <p:spPr>
          <a:xfrm>
            <a:off x="8345952" y="327881"/>
            <a:ext cx="3414640" cy="2206740"/>
          </a:xfrm>
          <a:prstGeom prst="rect">
            <a:avLst/>
          </a:prstGeom>
        </p:spPr>
      </p:pic>
      <p:pic>
        <p:nvPicPr>
          <p:cNvPr id="7" name="Picture 6">
            <a:extLst>
              <a:ext uri="{FF2B5EF4-FFF2-40B4-BE49-F238E27FC236}">
                <a16:creationId xmlns:a16="http://schemas.microsoft.com/office/drawing/2014/main" id="{08DFBE91-C13C-45B5-9915-7CAD986BF27C}"/>
              </a:ext>
            </a:extLst>
          </p:cNvPr>
          <p:cNvPicPr>
            <a:picLocks noChangeAspect="1"/>
          </p:cNvPicPr>
          <p:nvPr/>
        </p:nvPicPr>
        <p:blipFill>
          <a:blip r:embed="rId3"/>
          <a:stretch>
            <a:fillRect/>
          </a:stretch>
        </p:blipFill>
        <p:spPr>
          <a:xfrm>
            <a:off x="6989325" y="2835171"/>
            <a:ext cx="4897875" cy="2426145"/>
          </a:xfrm>
          <a:prstGeom prst="rect">
            <a:avLst/>
          </a:prstGeom>
        </p:spPr>
      </p:pic>
      <p:pic>
        <p:nvPicPr>
          <p:cNvPr id="9" name="Picture 8">
            <a:extLst>
              <a:ext uri="{FF2B5EF4-FFF2-40B4-BE49-F238E27FC236}">
                <a16:creationId xmlns:a16="http://schemas.microsoft.com/office/drawing/2014/main" id="{57AF4E84-34D2-4A59-AD08-2E01777AD53B}"/>
              </a:ext>
            </a:extLst>
          </p:cNvPr>
          <p:cNvPicPr>
            <a:picLocks noChangeAspect="1"/>
          </p:cNvPicPr>
          <p:nvPr/>
        </p:nvPicPr>
        <p:blipFill>
          <a:blip r:embed="rId4"/>
          <a:stretch>
            <a:fillRect/>
          </a:stretch>
        </p:blipFill>
        <p:spPr>
          <a:xfrm>
            <a:off x="501747" y="2835172"/>
            <a:ext cx="6270274" cy="3073259"/>
          </a:xfrm>
          <a:prstGeom prst="rect">
            <a:avLst/>
          </a:prstGeom>
        </p:spPr>
      </p:pic>
    </p:spTree>
    <p:extLst>
      <p:ext uri="{BB962C8B-B14F-4D97-AF65-F5344CB8AC3E}">
        <p14:creationId xmlns:p14="http://schemas.microsoft.com/office/powerpoint/2010/main" val="188091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3E312-E069-4801-8439-754EC4CED10E}"/>
              </a:ext>
            </a:extLst>
          </p:cNvPr>
          <p:cNvSpPr txBox="1"/>
          <p:nvPr/>
        </p:nvSpPr>
        <p:spPr>
          <a:xfrm>
            <a:off x="225083" y="327881"/>
            <a:ext cx="11422966" cy="5509200"/>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Reference:</a:t>
            </a:r>
          </a:p>
          <a:p>
            <a:endParaRPr lang="en-US" sz="2400" dirty="0"/>
          </a:p>
          <a:p>
            <a:pPr marR="0">
              <a:spcBef>
                <a:spcPts val="0"/>
              </a:spcBef>
              <a:spcAft>
                <a:spcPts val="0"/>
              </a:spcAft>
            </a:pPr>
            <a:r>
              <a:rPr lang="en-US" sz="2400" dirty="0">
                <a:latin typeface="Calibri" panose="020F0502020204030204" pitchFamily="34" charset="0"/>
                <a:cs typeface="Times New Roman" panose="02020603050405020304" pitchFamily="18" charset="0"/>
              </a:rPr>
              <a:t>Reference:</a:t>
            </a:r>
          </a:p>
          <a:p>
            <a:pPr marR="0">
              <a:spcBef>
                <a:spcPts val="0"/>
              </a:spcBef>
              <a:spcAft>
                <a:spcPts val="0"/>
              </a:spcAft>
            </a:pPr>
            <a:r>
              <a:rPr lang="en-US" sz="2400" dirty="0">
                <a:latin typeface="Calibri" panose="020F0502020204030204" pitchFamily="34" charset="0"/>
                <a:cs typeface="Times New Roman" panose="02020603050405020304" pitchFamily="18" charset="0"/>
              </a:rPr>
              <a:t>1. “’Predictive Analytics’ The power to predict who will click, buy, lie or die” by Eric Siegel. </a:t>
            </a:r>
          </a:p>
          <a:p>
            <a:pPr marR="0">
              <a:spcBef>
                <a:spcPts val="0"/>
              </a:spcBef>
              <a:spcAft>
                <a:spcPts val="0"/>
              </a:spcAft>
            </a:pPr>
            <a:r>
              <a:rPr lang="en-US" sz="2400" dirty="0">
                <a:latin typeface="Calibri" panose="020F0502020204030204" pitchFamily="34" charset="0"/>
                <a:cs typeface="Times New Roman" panose="02020603050405020304" pitchFamily="18" charset="0"/>
              </a:rPr>
              <a:t>2. “‘Applied Predictive Analytics’ Principles and techniques for the professional data analyst” by Dean Abbot.</a:t>
            </a:r>
          </a:p>
          <a:p>
            <a:pPr marL="0" marR="0">
              <a:spcBef>
                <a:spcPts val="0"/>
              </a:spcBef>
              <a:spcAft>
                <a:spcPts val="0"/>
              </a:spcAft>
            </a:pPr>
            <a:r>
              <a:rPr lang="en-US" sz="2400" dirty="0">
                <a:solidFill>
                  <a:schemeClr val="accent3">
                    <a:lumMod val="40000"/>
                    <a:lumOff val="60000"/>
                  </a:schemeClr>
                </a:solidFill>
                <a:latin typeface="Calibri" panose="020F0502020204030204" pitchFamily="34" charset="0"/>
                <a:cs typeface="Times New Roman" panose="02020603050405020304" pitchFamily="18" charset="0"/>
              </a:rPr>
              <a:t>3. </a:t>
            </a:r>
            <a:r>
              <a:rPr lang="en-US" dirty="0">
                <a:solidFill>
                  <a:schemeClr val="accent3">
                    <a:lumMod val="40000"/>
                    <a:lumOff val="60000"/>
                  </a:schemeClr>
                </a:solidFill>
                <a:hlinkClick r:id="rId2">
                  <a:extLst>
                    <a:ext uri="{A12FA001-AC4F-418D-AE19-62706E023703}">
                      <ahyp:hlinkClr xmlns:ahyp="http://schemas.microsoft.com/office/drawing/2018/hyperlinkcolor" val="tx"/>
                    </a:ext>
                  </a:extLst>
                </a:hlinkClick>
              </a:rPr>
              <a:t>https://www.kaggle.com/blastchar/telco-customer-churn</a:t>
            </a:r>
            <a:endParaRPr lang="en-US" sz="18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Tx/>
              <a:buAutoNum type="arabicPeriod" startAt="4"/>
            </a:pPr>
            <a:r>
              <a:rPr lang="en-US" sz="1800" u="sng"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How Costly Is Customer Churn in the Telecom Industry? - The European Business Review</a:t>
            </a:r>
            <a:endParaRPr lang="en-US" sz="1800" u="sng"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r>
              <a:rPr lang="en-US" dirty="0">
                <a:solidFill>
                  <a:schemeClr val="accent3">
                    <a:lumMod val="40000"/>
                    <a:lumOff val="60000"/>
                  </a:schemeClr>
                </a:solidFill>
                <a:hlinkClick r:id="rId3">
                  <a:extLst>
                    <a:ext uri="{A12FA001-AC4F-418D-AE19-62706E023703}">
                      <ahyp:hlinkClr xmlns:ahyp="http://schemas.microsoft.com/office/drawing/2018/hyperlinkcolor" val="tx"/>
                    </a:ext>
                  </a:extLst>
                </a:hlinkClick>
              </a:rPr>
              <a:t>https://www.europeanbusinessreview.com/how-costly-is-customer-churn-in-the-telecom-industry/?__cf_chl_jschl_tk__=ec58e0210ef4250a8414742b7aaa8d8e28384753-1611086044-0-AXu6Mldw8Cpmi6L6s5SgV1PXJkIGPIbNtM2k3mk8dG4GwrfiMZ4fT3rVf0CPVbws4ipH6NuFN2fITmeBiQb8uSJYkXQKBcXB-e3XBH6IJWYli7zOM4eqnO9BCh0JE11v9IHHQZeKKMNRTUecYHq5Mahj6uNBBJ23n_LWFAdEF677ZQEQpPYruho0OLOLbdjBj-oKjPGHAZ52v2QMgPAHjyXRIDb-FEUu_sFhz8CW6q0KxFhOgoPWW_R8KZhMo4AOUlv2fbzwIi3oYhYXMSMOdAjpE9u7gRwD-0RQeFCEtTEzQqRmjC2QEbIGAHZKgbkn99TTuu5kBJLOuOoRLFhaD9d-oHKuQ27yx7WrU_mDPxYdp7qkByeE3o25LzRg460JyA</a:t>
            </a:r>
            <a:endParaRPr lang="en-US" sz="1800" dirty="0">
              <a:solidFill>
                <a:schemeClr val="accent3">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61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70C78D-3E30-4B71-9711-9D47276003A1}"/>
              </a:ext>
            </a:extLst>
          </p:cNvPr>
          <p:cNvSpPr txBox="1"/>
          <p:nvPr/>
        </p:nvSpPr>
        <p:spPr>
          <a:xfrm>
            <a:off x="618978" y="562706"/>
            <a:ext cx="11169748" cy="4493538"/>
          </a:xfrm>
          <a:prstGeom prst="rect">
            <a:avLst/>
          </a:prstGeom>
          <a:noFill/>
        </p:spPr>
        <p:txBody>
          <a:bodyPr wrap="square" rtlCol="0">
            <a:spAutoFit/>
          </a:bodyPr>
          <a:lstStyle/>
          <a:p>
            <a:pPr marL="0" marR="0">
              <a:spcBef>
                <a:spcPts val="0"/>
              </a:spcBef>
              <a:spcAft>
                <a:spcPts val="0"/>
              </a:spcAft>
            </a:pP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Introduction: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Customer churn is a major problem and one of the most important concerns for every company. Retaining an existing customer is many times more effective thanks gaining new customers. Generally, people only switch to a different company only when the service is not to the level of expectation in one or the other factor when compared to competitors, more than getting attracted to the specials and offers which are offered by the other companies. As the number of peoples who use a phone or a telecom product does not increase in huge volume, any company looking to improve the profits is trying to attract other company customers. At the same time retaining existing customers is very important. As retaining a current customer is ten times more productive than gaining a new one. </a:t>
            </a:r>
          </a:p>
          <a:p>
            <a:pPr marL="0" marR="0">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878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3C719C-53C1-46A5-933D-C6C23C0831B0}"/>
              </a:ext>
            </a:extLst>
          </p:cNvPr>
          <p:cNvSpPr txBox="1"/>
          <p:nvPr/>
        </p:nvSpPr>
        <p:spPr>
          <a:xfrm>
            <a:off x="576775" y="520506"/>
            <a:ext cx="11085342" cy="4924425"/>
          </a:xfrm>
          <a:prstGeom prst="rect">
            <a:avLst/>
          </a:prstGeom>
          <a:noFill/>
        </p:spPr>
        <p:txBody>
          <a:bodyPr wrap="square" rtlCol="0">
            <a:spAutoFit/>
          </a:bodyPr>
          <a:lstStyle/>
          <a:p>
            <a:pPr marL="0" marR="0">
              <a:spcBef>
                <a:spcPts val="0"/>
              </a:spcBef>
              <a:spcAft>
                <a:spcPts val="0"/>
              </a:spcAft>
            </a:pP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As customer churn directly effects the revenues of the companies, companies are seeking to develop means to predict potential customer to churn. Therefore, finding factors that increase customer churn is important to take necessary actions to reduce this churn and retain the customers.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Scope: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Scope of the project is to use the sample dataset from Kaggle, which shows several categories of customers and also some influencing factors causing the customer churn in the telecom industry to perform customer segmentation and identify a pattern which influence the customer churn. Implement supervised machine learning process to achieve the goal.</a:t>
            </a:r>
          </a:p>
          <a:p>
            <a:endParaRPr lang="en-US" dirty="0"/>
          </a:p>
        </p:txBody>
      </p:sp>
    </p:spTree>
    <p:extLst>
      <p:ext uri="{BB962C8B-B14F-4D97-AF65-F5344CB8AC3E}">
        <p14:creationId xmlns:p14="http://schemas.microsoft.com/office/powerpoint/2010/main" val="373290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244427-BB68-416E-896F-FB741389F425}"/>
              </a:ext>
            </a:extLst>
          </p:cNvPr>
          <p:cNvSpPr txBox="1"/>
          <p:nvPr/>
        </p:nvSpPr>
        <p:spPr>
          <a:xfrm>
            <a:off x="773723" y="492369"/>
            <a:ext cx="10536702" cy="1261884"/>
          </a:xfrm>
          <a:prstGeom prst="rect">
            <a:avLst/>
          </a:prstGeom>
          <a:noFill/>
        </p:spPr>
        <p:txBody>
          <a:bodyPr wrap="square" rtlCol="0">
            <a:spAutoFit/>
          </a:bodyPr>
          <a:lstStyle/>
          <a:p>
            <a:pPr marL="0" marR="0">
              <a:spcBef>
                <a:spcPts val="0"/>
              </a:spcBef>
              <a:spcAft>
                <a:spcPts val="0"/>
              </a:spcAft>
            </a:pP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Data source: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Data source from Kaggle.  7043 observations and 21 variables</a:t>
            </a:r>
          </a:p>
          <a:p>
            <a:pPr marL="0" marR="0">
              <a:spcBef>
                <a:spcPts val="0"/>
              </a:spcBef>
              <a:spcAft>
                <a:spcPts val="0"/>
              </a:spcAft>
            </a:pPr>
            <a:r>
              <a:rPr lang="en-US" sz="2400" dirty="0">
                <a:latin typeface="Calibri" panose="020F0502020204030204" pitchFamily="34" charset="0"/>
                <a:ea typeface="Calibri" panose="020F0502020204030204" pitchFamily="34" charset="0"/>
                <a:cs typeface="Times New Roman" panose="02020603050405020304" pitchFamily="18" charset="0"/>
              </a:rPr>
              <a:t>Link : </a:t>
            </a:r>
            <a:r>
              <a:rPr lang="en-US" sz="2400" u="sng"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Telco Customer Churn | Kaggle</a:t>
            </a:r>
            <a:endParaRPr lang="en-US" sz="24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5B0FFFD-4B31-4C11-9995-622DBB4908DB}"/>
              </a:ext>
            </a:extLst>
          </p:cNvPr>
          <p:cNvSpPr txBox="1"/>
          <p:nvPr/>
        </p:nvSpPr>
        <p:spPr>
          <a:xfrm>
            <a:off x="773723" y="1885071"/>
            <a:ext cx="2082019" cy="2031325"/>
          </a:xfrm>
          <a:prstGeom prst="rect">
            <a:avLst/>
          </a:prstGeom>
          <a:noFill/>
        </p:spPr>
        <p:txBody>
          <a:bodyPr wrap="square" rtlCol="0">
            <a:spAutoFit/>
          </a:bodyPr>
          <a:lstStyle/>
          <a:p>
            <a:pPr marL="342900" marR="0" lvl="0" indent="-342900">
              <a:spcBef>
                <a:spcPts val="0"/>
              </a:spcBef>
              <a:spcAft>
                <a:spcPts val="0"/>
              </a:spcAft>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customerID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gender</a:t>
            </a:r>
          </a:p>
          <a:p>
            <a:pPr marL="342900" marR="0" lvl="0" indent="-342900">
              <a:spcBef>
                <a:spcPts val="0"/>
              </a:spcBef>
              <a:spcAft>
                <a:spcPts val="0"/>
              </a:spcAft>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SeniorCitizen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Partner</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Dependents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tenure</a:t>
            </a:r>
          </a:p>
          <a:p>
            <a:pPr marL="342900" marR="0" lvl="0" indent="-342900">
              <a:spcBef>
                <a:spcPts val="0"/>
              </a:spcBef>
              <a:spcAft>
                <a:spcPts val="0"/>
              </a:spcAft>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PhoneService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42F7A0F-6E02-4F9F-ABC3-CEFD6A1EF09C}"/>
              </a:ext>
            </a:extLst>
          </p:cNvPr>
          <p:cNvSpPr txBox="1"/>
          <p:nvPr/>
        </p:nvSpPr>
        <p:spPr>
          <a:xfrm>
            <a:off x="3275428" y="1885070"/>
            <a:ext cx="2196904" cy="2031325"/>
          </a:xfrm>
          <a:prstGeom prst="rect">
            <a:avLst/>
          </a:prstGeom>
          <a:noFill/>
        </p:spPr>
        <p:txBody>
          <a:bodyPr wrap="square" rtlCol="0">
            <a:spAutoFit/>
          </a:bodyPr>
          <a:lstStyle/>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MultipleLines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InternetService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OnlineSecurity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OnlineBackup</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DeviceProtectio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TechSupport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AutoNum type="arabicPeriod" startAt="8"/>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StreamingTV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4A5E374-6C11-4AD1-982B-D2A666A3D216}"/>
              </a:ext>
            </a:extLst>
          </p:cNvPr>
          <p:cNvSpPr txBox="1"/>
          <p:nvPr/>
        </p:nvSpPr>
        <p:spPr>
          <a:xfrm>
            <a:off x="6215577" y="1885069"/>
            <a:ext cx="2196904" cy="2031325"/>
          </a:xfrm>
          <a:prstGeom prst="rect">
            <a:avLst/>
          </a:prstGeom>
          <a:noFill/>
        </p:spPr>
        <p:txBody>
          <a:bodyPr wrap="square" rtlCol="0">
            <a:spAutoFit/>
          </a:bodyPr>
          <a:lstStyle/>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15.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StreamingMovies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16. Contract</a:t>
            </a:r>
          </a:p>
          <a:p>
            <a:pPr marR="0" lv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17.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PaperlessBilling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18.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PaymentMethod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19.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MonthlyCharges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TotalCharges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21. Churn</a:t>
            </a:r>
          </a:p>
        </p:txBody>
      </p:sp>
      <p:pic>
        <p:nvPicPr>
          <p:cNvPr id="6" name="Picture 5">
            <a:extLst>
              <a:ext uri="{FF2B5EF4-FFF2-40B4-BE49-F238E27FC236}">
                <a16:creationId xmlns:a16="http://schemas.microsoft.com/office/drawing/2014/main" id="{C253C1A1-2047-4D5E-9E2E-6B46157B47D6}"/>
              </a:ext>
            </a:extLst>
          </p:cNvPr>
          <p:cNvPicPr/>
          <p:nvPr/>
        </p:nvPicPr>
        <p:blipFill>
          <a:blip r:embed="rId3"/>
          <a:stretch>
            <a:fillRect/>
          </a:stretch>
        </p:blipFill>
        <p:spPr>
          <a:xfrm>
            <a:off x="943707" y="4401437"/>
            <a:ext cx="10366717" cy="2238513"/>
          </a:xfrm>
          <a:prstGeom prst="rect">
            <a:avLst/>
          </a:prstGeom>
        </p:spPr>
      </p:pic>
    </p:spTree>
    <p:extLst>
      <p:ext uri="{BB962C8B-B14F-4D97-AF65-F5344CB8AC3E}">
        <p14:creationId xmlns:p14="http://schemas.microsoft.com/office/powerpoint/2010/main" val="353952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E327D9-3B07-4A11-A40A-2EA8E014E5EB}"/>
              </a:ext>
            </a:extLst>
          </p:cNvPr>
          <p:cNvPicPr/>
          <p:nvPr/>
        </p:nvPicPr>
        <p:blipFill>
          <a:blip r:embed="rId2"/>
          <a:stretch>
            <a:fillRect/>
          </a:stretch>
        </p:blipFill>
        <p:spPr>
          <a:xfrm>
            <a:off x="764416" y="2389348"/>
            <a:ext cx="4103005" cy="4028231"/>
          </a:xfrm>
          <a:prstGeom prst="rect">
            <a:avLst/>
          </a:prstGeom>
        </p:spPr>
      </p:pic>
      <p:pic>
        <p:nvPicPr>
          <p:cNvPr id="3" name="Picture 2">
            <a:extLst>
              <a:ext uri="{FF2B5EF4-FFF2-40B4-BE49-F238E27FC236}">
                <a16:creationId xmlns:a16="http://schemas.microsoft.com/office/drawing/2014/main" id="{18CCCC2A-1F75-4BAB-881F-0C08BC53F338}"/>
              </a:ext>
            </a:extLst>
          </p:cNvPr>
          <p:cNvPicPr/>
          <p:nvPr/>
        </p:nvPicPr>
        <p:blipFill>
          <a:blip r:embed="rId3"/>
          <a:stretch>
            <a:fillRect/>
          </a:stretch>
        </p:blipFill>
        <p:spPr>
          <a:xfrm>
            <a:off x="7324579" y="327881"/>
            <a:ext cx="4103005" cy="2190236"/>
          </a:xfrm>
          <a:prstGeom prst="rect">
            <a:avLst/>
          </a:prstGeom>
        </p:spPr>
      </p:pic>
      <p:pic>
        <p:nvPicPr>
          <p:cNvPr id="4" name="Picture 3">
            <a:extLst>
              <a:ext uri="{FF2B5EF4-FFF2-40B4-BE49-F238E27FC236}">
                <a16:creationId xmlns:a16="http://schemas.microsoft.com/office/drawing/2014/main" id="{1B4B94C3-44B0-4E0A-8CBE-D24DA8554E69}"/>
              </a:ext>
            </a:extLst>
          </p:cNvPr>
          <p:cNvPicPr/>
          <p:nvPr/>
        </p:nvPicPr>
        <p:blipFill>
          <a:blip r:embed="rId4"/>
          <a:stretch>
            <a:fillRect/>
          </a:stretch>
        </p:blipFill>
        <p:spPr>
          <a:xfrm>
            <a:off x="6096000" y="2764302"/>
            <a:ext cx="5331584" cy="3552092"/>
          </a:xfrm>
          <a:prstGeom prst="rect">
            <a:avLst/>
          </a:prstGeom>
        </p:spPr>
      </p:pic>
      <p:sp>
        <p:nvSpPr>
          <p:cNvPr id="5" name="TextBox 4">
            <a:extLst>
              <a:ext uri="{FF2B5EF4-FFF2-40B4-BE49-F238E27FC236}">
                <a16:creationId xmlns:a16="http://schemas.microsoft.com/office/drawing/2014/main" id="{705E68C9-459B-4189-B4DE-8BF32C24E702}"/>
              </a:ext>
            </a:extLst>
          </p:cNvPr>
          <p:cNvSpPr txBox="1"/>
          <p:nvPr/>
        </p:nvSpPr>
        <p:spPr>
          <a:xfrm>
            <a:off x="225083" y="327881"/>
            <a:ext cx="6780628" cy="1631216"/>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Collect basic stats of the dataset:</a:t>
            </a:r>
          </a:p>
          <a:p>
            <a:endParaRPr lang="en-US" sz="2400" dirty="0"/>
          </a:p>
          <a:p>
            <a:r>
              <a:rPr lang="en-US" sz="2400" dirty="0">
                <a:latin typeface="Calibri" panose="020F0502020204030204" pitchFamily="34" charset="0"/>
                <a:cs typeface="Times New Roman" panose="02020603050405020304" pitchFamily="18" charset="0"/>
              </a:rPr>
              <a:t>Observation is that, only 3 variables are numeric and rest all are categorical values.</a:t>
            </a:r>
          </a:p>
        </p:txBody>
      </p:sp>
    </p:spTree>
    <p:extLst>
      <p:ext uri="{BB962C8B-B14F-4D97-AF65-F5344CB8AC3E}">
        <p14:creationId xmlns:p14="http://schemas.microsoft.com/office/powerpoint/2010/main" val="35959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5E68C9-459B-4189-B4DE-8BF32C24E702}"/>
              </a:ext>
            </a:extLst>
          </p:cNvPr>
          <p:cNvSpPr txBox="1"/>
          <p:nvPr/>
        </p:nvSpPr>
        <p:spPr>
          <a:xfrm>
            <a:off x="225083" y="327881"/>
            <a:ext cx="8032652" cy="2000548"/>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Perform exploratory data analysis on  the dataset:</a:t>
            </a:r>
          </a:p>
          <a:p>
            <a:endParaRPr lang="en-US" sz="2400" dirty="0"/>
          </a:p>
          <a:p>
            <a:r>
              <a:rPr lang="en-US" sz="2400" dirty="0">
                <a:latin typeface="Calibri" panose="020F0502020204030204" pitchFamily="34" charset="0"/>
                <a:cs typeface="Times New Roman" panose="02020603050405020304" pitchFamily="18" charset="0"/>
              </a:rPr>
              <a:t>Observation is that, there is no null values in any of the columns and when checked for duplicate rows, we found not duplicate observations.</a:t>
            </a:r>
          </a:p>
        </p:txBody>
      </p:sp>
      <p:pic>
        <p:nvPicPr>
          <p:cNvPr id="6" name="Picture 5">
            <a:extLst>
              <a:ext uri="{FF2B5EF4-FFF2-40B4-BE49-F238E27FC236}">
                <a16:creationId xmlns:a16="http://schemas.microsoft.com/office/drawing/2014/main" id="{D6F207AF-7A8F-4A0F-8895-025652F0EDEF}"/>
              </a:ext>
            </a:extLst>
          </p:cNvPr>
          <p:cNvPicPr/>
          <p:nvPr/>
        </p:nvPicPr>
        <p:blipFill>
          <a:blip r:embed="rId2"/>
          <a:stretch>
            <a:fillRect/>
          </a:stretch>
        </p:blipFill>
        <p:spPr>
          <a:xfrm>
            <a:off x="643597" y="3885197"/>
            <a:ext cx="5943600" cy="1450975"/>
          </a:xfrm>
          <a:prstGeom prst="rect">
            <a:avLst/>
          </a:prstGeom>
        </p:spPr>
      </p:pic>
      <p:pic>
        <p:nvPicPr>
          <p:cNvPr id="7" name="Picture 6">
            <a:extLst>
              <a:ext uri="{FF2B5EF4-FFF2-40B4-BE49-F238E27FC236}">
                <a16:creationId xmlns:a16="http://schemas.microsoft.com/office/drawing/2014/main" id="{2CDEEFFB-3FD3-428A-B307-55EF9E98AB50}"/>
              </a:ext>
            </a:extLst>
          </p:cNvPr>
          <p:cNvPicPr/>
          <p:nvPr/>
        </p:nvPicPr>
        <p:blipFill>
          <a:blip r:embed="rId3"/>
          <a:stretch>
            <a:fillRect/>
          </a:stretch>
        </p:blipFill>
        <p:spPr>
          <a:xfrm>
            <a:off x="7005711" y="1959097"/>
            <a:ext cx="4791075" cy="4314825"/>
          </a:xfrm>
          <a:prstGeom prst="rect">
            <a:avLst/>
          </a:prstGeom>
        </p:spPr>
      </p:pic>
    </p:spTree>
    <p:extLst>
      <p:ext uri="{BB962C8B-B14F-4D97-AF65-F5344CB8AC3E}">
        <p14:creationId xmlns:p14="http://schemas.microsoft.com/office/powerpoint/2010/main" val="150354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5E68C9-459B-4189-B4DE-8BF32C24E702}"/>
              </a:ext>
            </a:extLst>
          </p:cNvPr>
          <p:cNvSpPr txBox="1"/>
          <p:nvPr/>
        </p:nvSpPr>
        <p:spPr>
          <a:xfrm>
            <a:off x="225083" y="327881"/>
            <a:ext cx="11422966" cy="2000548"/>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Analyze Numerical variables in  the dataset:</a:t>
            </a:r>
          </a:p>
          <a:p>
            <a:endParaRPr lang="en-US" sz="2400" dirty="0"/>
          </a:p>
          <a:p>
            <a:r>
              <a:rPr lang="en-US" sz="2400" dirty="0">
                <a:latin typeface="Calibri" panose="020F0502020204030204" pitchFamily="34" charset="0"/>
                <a:cs typeface="Times New Roman" panose="02020603050405020304" pitchFamily="18" charset="0"/>
              </a:rPr>
              <a:t>Observation is that, “tenure” variable has a better correlation with comparison to the output variable “churn”.</a:t>
            </a:r>
          </a:p>
          <a:p>
            <a:r>
              <a:rPr lang="en-US" sz="2400" dirty="0">
                <a:latin typeface="Calibri" panose="020F0502020204030204" pitchFamily="34" charset="0"/>
                <a:cs typeface="Times New Roman" panose="02020603050405020304" pitchFamily="18" charset="0"/>
              </a:rPr>
              <a:t>We built a histogram to see the spread of the data.</a:t>
            </a:r>
          </a:p>
        </p:txBody>
      </p:sp>
      <p:pic>
        <p:nvPicPr>
          <p:cNvPr id="3" name="Picture 2">
            <a:extLst>
              <a:ext uri="{FF2B5EF4-FFF2-40B4-BE49-F238E27FC236}">
                <a16:creationId xmlns:a16="http://schemas.microsoft.com/office/drawing/2014/main" id="{439DD073-445B-4F6A-B46E-37B1CCA4A105}"/>
              </a:ext>
            </a:extLst>
          </p:cNvPr>
          <p:cNvPicPr>
            <a:picLocks noChangeAspect="1"/>
          </p:cNvPicPr>
          <p:nvPr/>
        </p:nvPicPr>
        <p:blipFill>
          <a:blip r:embed="rId2"/>
          <a:stretch>
            <a:fillRect/>
          </a:stretch>
        </p:blipFill>
        <p:spPr>
          <a:xfrm>
            <a:off x="645649" y="2400734"/>
            <a:ext cx="4457700" cy="4257675"/>
          </a:xfrm>
          <a:prstGeom prst="rect">
            <a:avLst/>
          </a:prstGeom>
        </p:spPr>
      </p:pic>
      <p:pic>
        <p:nvPicPr>
          <p:cNvPr id="8" name="Picture 7">
            <a:extLst>
              <a:ext uri="{FF2B5EF4-FFF2-40B4-BE49-F238E27FC236}">
                <a16:creationId xmlns:a16="http://schemas.microsoft.com/office/drawing/2014/main" id="{F18C99E2-6476-4B47-896C-A5D4017FB6A1}"/>
              </a:ext>
            </a:extLst>
          </p:cNvPr>
          <p:cNvPicPr>
            <a:picLocks noChangeAspect="1"/>
          </p:cNvPicPr>
          <p:nvPr/>
        </p:nvPicPr>
        <p:blipFill>
          <a:blip r:embed="rId3"/>
          <a:stretch>
            <a:fillRect/>
          </a:stretch>
        </p:blipFill>
        <p:spPr>
          <a:xfrm>
            <a:off x="6355738" y="2328429"/>
            <a:ext cx="4457700" cy="4257674"/>
          </a:xfrm>
          <a:prstGeom prst="rect">
            <a:avLst/>
          </a:prstGeom>
        </p:spPr>
      </p:pic>
    </p:spTree>
    <p:extLst>
      <p:ext uri="{BB962C8B-B14F-4D97-AF65-F5344CB8AC3E}">
        <p14:creationId xmlns:p14="http://schemas.microsoft.com/office/powerpoint/2010/main" val="76517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5E68C9-459B-4189-B4DE-8BF32C24E702}"/>
              </a:ext>
            </a:extLst>
          </p:cNvPr>
          <p:cNvSpPr txBox="1"/>
          <p:nvPr/>
        </p:nvSpPr>
        <p:spPr>
          <a:xfrm>
            <a:off x="225083" y="201269"/>
            <a:ext cx="11422966" cy="2369880"/>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Analyze Categorical variables in  the dataset:</a:t>
            </a:r>
          </a:p>
          <a:p>
            <a:endParaRPr lang="en-US" sz="2400" dirty="0"/>
          </a:p>
          <a:p>
            <a:r>
              <a:rPr lang="en-US" sz="2400" dirty="0">
                <a:latin typeface="Calibri" panose="020F0502020204030204" pitchFamily="34" charset="0"/>
                <a:cs typeface="Times New Roman" panose="02020603050405020304" pitchFamily="18" charset="0"/>
              </a:rPr>
              <a:t>Variable “gender” has both Male and Female members and has equal customer churn.</a:t>
            </a:r>
          </a:p>
          <a:p>
            <a:r>
              <a:rPr lang="en-US" sz="2400" dirty="0">
                <a:latin typeface="Calibri" panose="020F0502020204030204" pitchFamily="34" charset="0"/>
                <a:cs typeface="Times New Roman" panose="02020603050405020304" pitchFamily="18" charset="0"/>
              </a:rPr>
              <a:t>For “Senior Citizen”, we see that churn is more when the customer is not Senior Citizen.</a:t>
            </a:r>
          </a:p>
          <a:p>
            <a:r>
              <a:rPr lang="en-US" sz="2400" dirty="0">
                <a:latin typeface="Calibri" panose="020F0502020204030204" pitchFamily="34" charset="0"/>
                <a:cs typeface="Times New Roman" panose="02020603050405020304" pitchFamily="18" charset="0"/>
              </a:rPr>
              <a:t>Churn is more when the “Contract” is ‘month-to-month’.</a:t>
            </a:r>
          </a:p>
          <a:p>
            <a:r>
              <a:rPr lang="en-US" sz="2400" dirty="0">
                <a:latin typeface="Calibri" panose="020F0502020204030204" pitchFamily="34" charset="0"/>
                <a:cs typeface="Times New Roman" panose="02020603050405020304" pitchFamily="18" charset="0"/>
              </a:rPr>
              <a:t>Churn is more when customers has no “Dependents” .</a:t>
            </a:r>
          </a:p>
        </p:txBody>
      </p:sp>
      <p:pic>
        <p:nvPicPr>
          <p:cNvPr id="7" name="Picture 6">
            <a:extLst>
              <a:ext uri="{FF2B5EF4-FFF2-40B4-BE49-F238E27FC236}">
                <a16:creationId xmlns:a16="http://schemas.microsoft.com/office/drawing/2014/main" id="{2C1CC38E-F56B-4994-8BF8-C9D5A63574E6}"/>
              </a:ext>
            </a:extLst>
          </p:cNvPr>
          <p:cNvPicPr>
            <a:picLocks noChangeAspect="1"/>
          </p:cNvPicPr>
          <p:nvPr/>
        </p:nvPicPr>
        <p:blipFill>
          <a:blip r:embed="rId2"/>
          <a:stretch>
            <a:fillRect/>
          </a:stretch>
        </p:blipFill>
        <p:spPr>
          <a:xfrm>
            <a:off x="1709737" y="2562371"/>
            <a:ext cx="8772525" cy="4152900"/>
          </a:xfrm>
          <a:prstGeom prst="rect">
            <a:avLst/>
          </a:prstGeom>
        </p:spPr>
      </p:pic>
    </p:spTree>
    <p:extLst>
      <p:ext uri="{BB962C8B-B14F-4D97-AF65-F5344CB8AC3E}">
        <p14:creationId xmlns:p14="http://schemas.microsoft.com/office/powerpoint/2010/main" val="352465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1E6609-0089-4D6A-92AE-7A2E06F7310A}"/>
              </a:ext>
            </a:extLst>
          </p:cNvPr>
          <p:cNvPicPr>
            <a:picLocks noChangeAspect="1"/>
          </p:cNvPicPr>
          <p:nvPr/>
        </p:nvPicPr>
        <p:blipFill>
          <a:blip r:embed="rId2"/>
          <a:stretch>
            <a:fillRect/>
          </a:stretch>
        </p:blipFill>
        <p:spPr>
          <a:xfrm>
            <a:off x="1700212" y="2522442"/>
            <a:ext cx="8791575" cy="4162425"/>
          </a:xfrm>
          <a:prstGeom prst="rect">
            <a:avLst/>
          </a:prstGeom>
        </p:spPr>
      </p:pic>
      <p:sp>
        <p:nvSpPr>
          <p:cNvPr id="6" name="TextBox 5">
            <a:extLst>
              <a:ext uri="{FF2B5EF4-FFF2-40B4-BE49-F238E27FC236}">
                <a16:creationId xmlns:a16="http://schemas.microsoft.com/office/drawing/2014/main" id="{07A67A1C-839E-46AC-BB9B-F08BF7D9D43D}"/>
              </a:ext>
            </a:extLst>
          </p:cNvPr>
          <p:cNvSpPr txBox="1"/>
          <p:nvPr/>
        </p:nvSpPr>
        <p:spPr>
          <a:xfrm>
            <a:off x="225083" y="144997"/>
            <a:ext cx="11422966" cy="2369880"/>
          </a:xfrm>
          <a:prstGeom prst="rect">
            <a:avLst/>
          </a:prstGeom>
          <a:noFill/>
        </p:spPr>
        <p:txBody>
          <a:bodyPr wrap="square" rtlCol="0">
            <a:spAutoFit/>
          </a:bodyPr>
          <a:lstStyle/>
          <a:p>
            <a:r>
              <a:rPr lang="en-US" sz="2800" b="1" u="sng" dirty="0">
                <a:latin typeface="Calibri" panose="020F0502020204030204" pitchFamily="34" charset="0"/>
                <a:cs typeface="Calibri" panose="020F0502020204030204" pitchFamily="34" charset="0"/>
              </a:rPr>
              <a:t>Analyze Categorical variables in  the dataset:</a:t>
            </a:r>
          </a:p>
          <a:p>
            <a:endParaRPr lang="en-US" sz="2400" dirty="0"/>
          </a:p>
          <a:p>
            <a:r>
              <a:rPr lang="en-US" sz="2400" dirty="0">
                <a:latin typeface="Calibri" panose="020F0502020204030204" pitchFamily="34" charset="0"/>
                <a:cs typeface="Times New Roman" panose="02020603050405020304" pitchFamily="18" charset="0"/>
              </a:rPr>
              <a:t>Customers having “Phone Service” has higher Customer churn.</a:t>
            </a:r>
          </a:p>
          <a:p>
            <a:r>
              <a:rPr lang="en-US" sz="2400" dirty="0">
                <a:latin typeface="Calibri" panose="020F0502020204030204" pitchFamily="34" charset="0"/>
                <a:cs typeface="Times New Roman" panose="02020603050405020304" pitchFamily="18" charset="0"/>
              </a:rPr>
              <a:t>Customers who opted for “Paperless Billing” has higher Customer churn.</a:t>
            </a:r>
          </a:p>
          <a:p>
            <a:r>
              <a:rPr lang="en-US" sz="2400" dirty="0">
                <a:latin typeface="Calibri" panose="020F0502020204030204" pitchFamily="34" charset="0"/>
                <a:cs typeface="Times New Roman" panose="02020603050405020304" pitchFamily="18" charset="0"/>
              </a:rPr>
              <a:t>Customers who generally pay with ‘Electronic Check’ has higher Customer churn.</a:t>
            </a:r>
          </a:p>
          <a:p>
            <a:r>
              <a:rPr lang="en-US" sz="2400" dirty="0">
                <a:latin typeface="Calibri" panose="020F0502020204030204" pitchFamily="34" charset="0"/>
                <a:cs typeface="Times New Roman" panose="02020603050405020304" pitchFamily="18" charset="0"/>
              </a:rPr>
              <a:t>Customers who are using ‘Fiber Optic’ as “Internet Service” has higher Customer churn.</a:t>
            </a:r>
          </a:p>
        </p:txBody>
      </p:sp>
    </p:spTree>
    <p:extLst>
      <p:ext uri="{BB962C8B-B14F-4D97-AF65-F5344CB8AC3E}">
        <p14:creationId xmlns:p14="http://schemas.microsoft.com/office/powerpoint/2010/main" val="25464105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258</TotalTime>
  <Words>870</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Bhargava Gaggainpali</dc:creator>
  <cp:lastModifiedBy>Bhargava Gaggainpali</cp:lastModifiedBy>
  <cp:revision>36</cp:revision>
  <dcterms:created xsi:type="dcterms:W3CDTF">2021-03-07T12:06:17Z</dcterms:created>
  <dcterms:modified xsi:type="dcterms:W3CDTF">2021-03-07T16:24:56Z</dcterms:modified>
</cp:coreProperties>
</file>