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2" r:id="rId4"/>
    <p:sldId id="263" r:id="rId5"/>
    <p:sldId id="264" r:id="rId6"/>
    <p:sldId id="265" r:id="rId7"/>
    <p:sldId id="266" r:id="rId8"/>
    <p:sldId id="267" r:id="rId9"/>
    <p:sldId id="268" r:id="rId10"/>
    <p:sldId id="269" r:id="rId11"/>
    <p:sldId id="280" r:id="rId12"/>
    <p:sldId id="270" r:id="rId13"/>
    <p:sldId id="279" r:id="rId14"/>
    <p:sldId id="278" r:id="rId15"/>
    <p:sldId id="271" r:id="rId16"/>
    <p:sldId id="272" r:id="rId17"/>
    <p:sldId id="277" r:id="rId18"/>
    <p:sldId id="273" r:id="rId19"/>
    <p:sldId id="275" r:id="rId20"/>
    <p:sldId id="276" r:id="rId21"/>
    <p:sldId id="274" r:id="rId22"/>
    <p:sldId id="261"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BE839C-F932-4633-8C6F-83D6C8D024EC}"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FC21C-99EA-40C9-BCA0-0D396803666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56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CBE839C-F932-4633-8C6F-83D6C8D024EC}" type="datetimeFigureOut">
              <a:rPr lang="en-US" smtClean="0"/>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5FC21C-99EA-40C9-BCA0-0D3968036663}" type="slidenum">
              <a:rPr lang="en-US" smtClean="0"/>
              <a:t>‹#›</a:t>
            </a:fld>
            <a:endParaRPr lang="en-US"/>
          </a:p>
        </p:txBody>
      </p:sp>
    </p:spTree>
    <p:extLst>
      <p:ext uri="{BB962C8B-B14F-4D97-AF65-F5344CB8AC3E}">
        <p14:creationId xmlns:p14="http://schemas.microsoft.com/office/powerpoint/2010/main" val="37794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E839C-F932-4633-8C6F-83D6C8D024EC}"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FC21C-99EA-40C9-BCA0-0D3968036663}" type="slidenum">
              <a:rPr lang="en-US" smtClean="0"/>
              <a:t>‹#›</a:t>
            </a:fld>
            <a:endParaRPr lang="en-US"/>
          </a:p>
        </p:txBody>
      </p:sp>
    </p:spTree>
    <p:extLst>
      <p:ext uri="{BB962C8B-B14F-4D97-AF65-F5344CB8AC3E}">
        <p14:creationId xmlns:p14="http://schemas.microsoft.com/office/powerpoint/2010/main" val="3124614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E839C-F932-4633-8C6F-83D6C8D024EC}"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FC21C-99EA-40C9-BCA0-0D396803666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07674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E839C-F932-4633-8C6F-83D6C8D024EC}"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FC21C-99EA-40C9-BCA0-0D3968036663}" type="slidenum">
              <a:rPr lang="en-US" smtClean="0"/>
              <a:t>‹#›</a:t>
            </a:fld>
            <a:endParaRPr lang="en-US"/>
          </a:p>
        </p:txBody>
      </p:sp>
    </p:spTree>
    <p:extLst>
      <p:ext uri="{BB962C8B-B14F-4D97-AF65-F5344CB8AC3E}">
        <p14:creationId xmlns:p14="http://schemas.microsoft.com/office/powerpoint/2010/main" val="269179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E839C-F932-4633-8C6F-83D6C8D024EC}"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FC21C-99EA-40C9-BCA0-0D396803666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3274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E839C-F932-4633-8C6F-83D6C8D024EC}"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FC21C-99EA-40C9-BCA0-0D3968036663}" type="slidenum">
              <a:rPr lang="en-US" smtClean="0"/>
              <a:t>‹#›</a:t>
            </a:fld>
            <a:endParaRPr lang="en-US"/>
          </a:p>
        </p:txBody>
      </p:sp>
    </p:spTree>
    <p:extLst>
      <p:ext uri="{BB962C8B-B14F-4D97-AF65-F5344CB8AC3E}">
        <p14:creationId xmlns:p14="http://schemas.microsoft.com/office/powerpoint/2010/main" val="788572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E839C-F932-4633-8C6F-83D6C8D024EC}"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FC21C-99EA-40C9-BCA0-0D3968036663}" type="slidenum">
              <a:rPr lang="en-US" smtClean="0"/>
              <a:t>‹#›</a:t>
            </a:fld>
            <a:endParaRPr lang="en-US"/>
          </a:p>
        </p:txBody>
      </p:sp>
    </p:spTree>
    <p:extLst>
      <p:ext uri="{BB962C8B-B14F-4D97-AF65-F5344CB8AC3E}">
        <p14:creationId xmlns:p14="http://schemas.microsoft.com/office/powerpoint/2010/main" val="507320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E839C-F932-4633-8C6F-83D6C8D024EC}"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FC21C-99EA-40C9-BCA0-0D3968036663}" type="slidenum">
              <a:rPr lang="en-US" smtClean="0"/>
              <a:t>‹#›</a:t>
            </a:fld>
            <a:endParaRPr lang="en-US"/>
          </a:p>
        </p:txBody>
      </p:sp>
    </p:spTree>
    <p:extLst>
      <p:ext uri="{BB962C8B-B14F-4D97-AF65-F5344CB8AC3E}">
        <p14:creationId xmlns:p14="http://schemas.microsoft.com/office/powerpoint/2010/main" val="336302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E839C-F932-4633-8C6F-83D6C8D024EC}"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FC21C-99EA-40C9-BCA0-0D3968036663}" type="slidenum">
              <a:rPr lang="en-US" smtClean="0"/>
              <a:t>‹#›</a:t>
            </a:fld>
            <a:endParaRPr lang="en-US"/>
          </a:p>
        </p:txBody>
      </p:sp>
    </p:spTree>
    <p:extLst>
      <p:ext uri="{BB962C8B-B14F-4D97-AF65-F5344CB8AC3E}">
        <p14:creationId xmlns:p14="http://schemas.microsoft.com/office/powerpoint/2010/main" val="2915157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E839C-F932-4633-8C6F-83D6C8D024EC}" type="datetimeFigureOut">
              <a:rPr lang="en-US" smtClean="0"/>
              <a:t>5/12/2021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5FC21C-99EA-40C9-BCA0-0D3968036663}" type="slidenum">
              <a:rPr lang="en-US" smtClean="0"/>
              <a:t>‹#›</a:t>
            </a:fld>
            <a:endParaRPr lang="en-US"/>
          </a:p>
        </p:txBody>
      </p:sp>
    </p:spTree>
    <p:extLst>
      <p:ext uri="{BB962C8B-B14F-4D97-AF65-F5344CB8AC3E}">
        <p14:creationId xmlns:p14="http://schemas.microsoft.com/office/powerpoint/2010/main" val="405482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BE839C-F932-4633-8C6F-83D6C8D024EC}"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FC21C-99EA-40C9-BCA0-0D3968036663}" type="slidenum">
              <a:rPr lang="en-US" smtClean="0"/>
              <a:t>‹#›</a:t>
            </a:fld>
            <a:endParaRPr lang="en-US"/>
          </a:p>
        </p:txBody>
      </p:sp>
    </p:spTree>
    <p:extLst>
      <p:ext uri="{BB962C8B-B14F-4D97-AF65-F5344CB8AC3E}">
        <p14:creationId xmlns:p14="http://schemas.microsoft.com/office/powerpoint/2010/main" val="343260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BE839C-F932-4633-8C6F-83D6C8D024EC}" type="datetimeFigureOut">
              <a:rPr lang="en-US" smtClean="0"/>
              <a:t>5/12/2021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5FC21C-99EA-40C9-BCA0-0D3968036663}" type="slidenum">
              <a:rPr lang="en-US" smtClean="0"/>
              <a:t>‹#›</a:t>
            </a:fld>
            <a:endParaRPr lang="en-US"/>
          </a:p>
        </p:txBody>
      </p:sp>
    </p:spTree>
    <p:extLst>
      <p:ext uri="{BB962C8B-B14F-4D97-AF65-F5344CB8AC3E}">
        <p14:creationId xmlns:p14="http://schemas.microsoft.com/office/powerpoint/2010/main" val="1786316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BE839C-F932-4633-8C6F-83D6C8D024EC}" type="datetimeFigureOut">
              <a:rPr lang="en-US" smtClean="0"/>
              <a:t>5/12/2021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5FC21C-99EA-40C9-BCA0-0D3968036663}" type="slidenum">
              <a:rPr lang="en-US" smtClean="0"/>
              <a:t>‹#›</a:t>
            </a:fld>
            <a:endParaRPr lang="en-US"/>
          </a:p>
        </p:txBody>
      </p:sp>
    </p:spTree>
    <p:extLst>
      <p:ext uri="{BB962C8B-B14F-4D97-AF65-F5344CB8AC3E}">
        <p14:creationId xmlns:p14="http://schemas.microsoft.com/office/powerpoint/2010/main" val="82730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E839C-F932-4633-8C6F-83D6C8D024EC}" type="datetimeFigureOut">
              <a:rPr lang="en-US" smtClean="0"/>
              <a:t>5/12/2021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5FC21C-99EA-40C9-BCA0-0D3968036663}" type="slidenum">
              <a:rPr lang="en-US" smtClean="0"/>
              <a:t>‹#›</a:t>
            </a:fld>
            <a:endParaRPr lang="en-US"/>
          </a:p>
        </p:txBody>
      </p:sp>
    </p:spTree>
    <p:extLst>
      <p:ext uri="{BB962C8B-B14F-4D97-AF65-F5344CB8AC3E}">
        <p14:creationId xmlns:p14="http://schemas.microsoft.com/office/powerpoint/2010/main" val="92126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E839C-F932-4633-8C6F-83D6C8D024EC}"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FC21C-99EA-40C9-BCA0-0D3968036663}" type="slidenum">
              <a:rPr lang="en-US" smtClean="0"/>
              <a:t>‹#›</a:t>
            </a:fld>
            <a:endParaRPr lang="en-US"/>
          </a:p>
        </p:txBody>
      </p:sp>
    </p:spTree>
    <p:extLst>
      <p:ext uri="{BB962C8B-B14F-4D97-AF65-F5344CB8AC3E}">
        <p14:creationId xmlns:p14="http://schemas.microsoft.com/office/powerpoint/2010/main" val="191707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E839C-F932-4633-8C6F-83D6C8D024EC}" type="datetimeFigureOut">
              <a:rPr lang="en-US" smtClean="0"/>
              <a:t>5/12/2021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5FC21C-99EA-40C9-BCA0-0D3968036663}" type="slidenum">
              <a:rPr lang="en-US" smtClean="0"/>
              <a:t>‹#›</a:t>
            </a:fld>
            <a:endParaRPr lang="en-US"/>
          </a:p>
        </p:txBody>
      </p:sp>
    </p:spTree>
    <p:extLst>
      <p:ext uri="{BB962C8B-B14F-4D97-AF65-F5344CB8AC3E}">
        <p14:creationId xmlns:p14="http://schemas.microsoft.com/office/powerpoint/2010/main" val="423494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CBE839C-F932-4633-8C6F-83D6C8D024EC}" type="datetimeFigureOut">
              <a:rPr lang="en-US" smtClean="0"/>
              <a:t>5/12/2021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15FC21C-99EA-40C9-BCA0-0D3968036663}" type="slidenum">
              <a:rPr lang="en-US" smtClean="0"/>
              <a:t>‹#›</a:t>
            </a:fld>
            <a:endParaRPr lang="en-US"/>
          </a:p>
        </p:txBody>
      </p:sp>
    </p:spTree>
    <p:extLst>
      <p:ext uri="{BB962C8B-B14F-4D97-AF65-F5344CB8AC3E}">
        <p14:creationId xmlns:p14="http://schemas.microsoft.com/office/powerpoint/2010/main" val="22717524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bgaggainpali/bgaggainpali_DSC680"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towardsdatascience.com/catch-me-if-you-can-predicting-credit-card-default-using-classification-analysis-28b2955f7f7d" TargetMode="External"/><Relationship Id="rId7" Type="http://schemas.openxmlformats.org/officeDocument/2006/relationships/hyperlink" Target="https://www.equifax.com/personal/education/covid-19/default-loan-credit-card-debt/" TargetMode="External"/><Relationship Id="rId2" Type="http://schemas.openxmlformats.org/officeDocument/2006/relationships/hyperlink" Target="https://www.thebalance.com/what-is-credit-card-default-960209" TargetMode="External"/><Relationship Id="rId1" Type="http://schemas.openxmlformats.org/officeDocument/2006/relationships/slideLayout" Target="../slideLayouts/slideLayout7.xml"/><Relationship Id="rId6" Type="http://schemas.openxmlformats.org/officeDocument/2006/relationships/hyperlink" Target="https://www.bankrate.com/finance/credit-cards/credit-card-default/" TargetMode="External"/><Relationship Id="rId5" Type="http://schemas.openxmlformats.org/officeDocument/2006/relationships/hyperlink" Target="https://www.researchgate.net/publication/334765725_Credit_Card_Default_Prediction_using_Machine_Learning_Techniques" TargetMode="External"/><Relationship Id="rId4" Type="http://schemas.openxmlformats.org/officeDocument/2006/relationships/hyperlink" Target="https://medium.com/swlh/predicting-credit-card-defaults-with-machine-learning-fcc8da2fdaf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ainslie/credit-card-default-prediction-analysi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FFFDE7-289C-4571-AA2E-1F99D03859CF}"/>
              </a:ext>
            </a:extLst>
          </p:cNvPr>
          <p:cNvSpPr txBox="1"/>
          <p:nvPr/>
        </p:nvSpPr>
        <p:spPr>
          <a:xfrm>
            <a:off x="815925" y="5331656"/>
            <a:ext cx="5542671" cy="923330"/>
          </a:xfrm>
          <a:prstGeom prst="rect">
            <a:avLst/>
          </a:prstGeom>
          <a:noFill/>
        </p:spPr>
        <p:txBody>
          <a:bodyPr wrap="square" rtlCol="0">
            <a:spAutoFit/>
          </a:bodyPr>
          <a:lstStyle/>
          <a:p>
            <a:r>
              <a:rPr lang="en-US" dirty="0"/>
              <a:t>Bhargava Gaggainpali </a:t>
            </a:r>
          </a:p>
          <a:p>
            <a:r>
              <a:rPr lang="en-US" dirty="0"/>
              <a:t>DSC680 - Applied Data Science </a:t>
            </a:r>
          </a:p>
          <a:p>
            <a:r>
              <a:rPr lang="en-US" dirty="0" err="1">
                <a:hlinkClick r:id="rId2"/>
              </a:rPr>
              <a:t>bgaggainpali</a:t>
            </a:r>
            <a:r>
              <a:rPr lang="en-US" dirty="0">
                <a:hlinkClick r:id="rId2"/>
              </a:rPr>
              <a:t>/bgaggainpali_DSC680 · GitHub</a:t>
            </a:r>
            <a:endParaRPr lang="en-US" dirty="0"/>
          </a:p>
        </p:txBody>
      </p:sp>
      <p:pic>
        <p:nvPicPr>
          <p:cNvPr id="6" name="Picture 5">
            <a:extLst>
              <a:ext uri="{FF2B5EF4-FFF2-40B4-BE49-F238E27FC236}">
                <a16:creationId xmlns:a16="http://schemas.microsoft.com/office/drawing/2014/main" id="{2F0CD70D-F6D1-4951-9453-3E7C481BE802}"/>
              </a:ext>
            </a:extLst>
          </p:cNvPr>
          <p:cNvPicPr>
            <a:picLocks noChangeAspect="1"/>
          </p:cNvPicPr>
          <p:nvPr/>
        </p:nvPicPr>
        <p:blipFill>
          <a:blip r:embed="rId3"/>
          <a:stretch>
            <a:fillRect/>
          </a:stretch>
        </p:blipFill>
        <p:spPr>
          <a:xfrm>
            <a:off x="2683262" y="1725820"/>
            <a:ext cx="6825476" cy="3406359"/>
          </a:xfrm>
          <a:prstGeom prst="rect">
            <a:avLst/>
          </a:prstGeom>
        </p:spPr>
      </p:pic>
      <p:sp>
        <p:nvSpPr>
          <p:cNvPr id="8" name="TextBox 7">
            <a:extLst>
              <a:ext uri="{FF2B5EF4-FFF2-40B4-BE49-F238E27FC236}">
                <a16:creationId xmlns:a16="http://schemas.microsoft.com/office/drawing/2014/main" id="{8471A19B-6492-405F-A722-88F89C7142CC}"/>
              </a:ext>
            </a:extLst>
          </p:cNvPr>
          <p:cNvSpPr txBox="1"/>
          <p:nvPr/>
        </p:nvSpPr>
        <p:spPr>
          <a:xfrm>
            <a:off x="471267" y="610418"/>
            <a:ext cx="11249465" cy="1015663"/>
          </a:xfrm>
          <a:prstGeom prst="rect">
            <a:avLst/>
          </a:prstGeom>
          <a:noFill/>
        </p:spPr>
        <p:txBody>
          <a:bodyPr wrap="square" rtlCol="0">
            <a:spAutoFit/>
          </a:bodyPr>
          <a:lstStyle/>
          <a:p>
            <a:r>
              <a:rPr lang="en-US" sz="6000" b="1" dirty="0"/>
              <a:t>Credit Card Default Prediction</a:t>
            </a:r>
          </a:p>
        </p:txBody>
      </p:sp>
    </p:spTree>
    <p:extLst>
      <p:ext uri="{BB962C8B-B14F-4D97-AF65-F5344CB8AC3E}">
        <p14:creationId xmlns:p14="http://schemas.microsoft.com/office/powerpoint/2010/main" val="3509938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Plots 3</a:t>
            </a:r>
          </a:p>
        </p:txBody>
      </p:sp>
      <p:sp>
        <p:nvSpPr>
          <p:cNvPr id="5" name="TextBox 4">
            <a:extLst>
              <a:ext uri="{FF2B5EF4-FFF2-40B4-BE49-F238E27FC236}">
                <a16:creationId xmlns:a16="http://schemas.microsoft.com/office/drawing/2014/main" id="{17F00499-E406-4075-A914-3C2B4B761019}"/>
              </a:ext>
            </a:extLst>
          </p:cNvPr>
          <p:cNvSpPr txBox="1"/>
          <p:nvPr/>
        </p:nvSpPr>
        <p:spPr>
          <a:xfrm>
            <a:off x="1151206" y="1477103"/>
            <a:ext cx="4743158" cy="646331"/>
          </a:xfrm>
          <a:prstGeom prst="rect">
            <a:avLst/>
          </a:prstGeom>
          <a:noFill/>
        </p:spPr>
        <p:txBody>
          <a:bodyPr wrap="square" rtlCol="0">
            <a:spAutoFit/>
          </a:bodyPr>
          <a:lstStyle/>
          <a:p>
            <a:r>
              <a:rPr lang="en-US" dirty="0"/>
              <a:t>Built Correlation Heatmap and target variable Bar Plot.</a:t>
            </a:r>
          </a:p>
        </p:txBody>
      </p:sp>
      <p:pic>
        <p:nvPicPr>
          <p:cNvPr id="7" name="Picture 6">
            <a:extLst>
              <a:ext uri="{FF2B5EF4-FFF2-40B4-BE49-F238E27FC236}">
                <a16:creationId xmlns:a16="http://schemas.microsoft.com/office/drawing/2014/main" id="{221EA745-C2FA-4819-A573-08F6D72D06E0}"/>
              </a:ext>
            </a:extLst>
          </p:cNvPr>
          <p:cNvPicPr>
            <a:picLocks noChangeAspect="1"/>
          </p:cNvPicPr>
          <p:nvPr/>
        </p:nvPicPr>
        <p:blipFill>
          <a:blip r:embed="rId2"/>
          <a:stretch>
            <a:fillRect/>
          </a:stretch>
        </p:blipFill>
        <p:spPr>
          <a:xfrm>
            <a:off x="1259424" y="3318070"/>
            <a:ext cx="4524375" cy="2838450"/>
          </a:xfrm>
          <a:prstGeom prst="rect">
            <a:avLst/>
          </a:prstGeom>
        </p:spPr>
      </p:pic>
      <p:pic>
        <p:nvPicPr>
          <p:cNvPr id="9" name="Picture 8">
            <a:extLst>
              <a:ext uri="{FF2B5EF4-FFF2-40B4-BE49-F238E27FC236}">
                <a16:creationId xmlns:a16="http://schemas.microsoft.com/office/drawing/2014/main" id="{3DE643C7-BB65-4A80-BD58-E705FC65D5F0}"/>
              </a:ext>
            </a:extLst>
          </p:cNvPr>
          <p:cNvPicPr>
            <a:picLocks noChangeAspect="1"/>
          </p:cNvPicPr>
          <p:nvPr/>
        </p:nvPicPr>
        <p:blipFill>
          <a:blip r:embed="rId3"/>
          <a:stretch>
            <a:fillRect/>
          </a:stretch>
        </p:blipFill>
        <p:spPr>
          <a:xfrm>
            <a:off x="6408203" y="1855030"/>
            <a:ext cx="5286375" cy="4667250"/>
          </a:xfrm>
          <a:prstGeom prst="rect">
            <a:avLst/>
          </a:prstGeom>
        </p:spPr>
      </p:pic>
    </p:spTree>
    <p:extLst>
      <p:ext uri="{BB962C8B-B14F-4D97-AF65-F5344CB8AC3E}">
        <p14:creationId xmlns:p14="http://schemas.microsoft.com/office/powerpoint/2010/main" val="101095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Observations</a:t>
            </a:r>
          </a:p>
        </p:txBody>
      </p:sp>
      <p:sp>
        <p:nvSpPr>
          <p:cNvPr id="5" name="TextBox 4">
            <a:extLst>
              <a:ext uri="{FF2B5EF4-FFF2-40B4-BE49-F238E27FC236}">
                <a16:creationId xmlns:a16="http://schemas.microsoft.com/office/drawing/2014/main" id="{17F00499-E406-4075-A914-3C2B4B761019}"/>
              </a:ext>
            </a:extLst>
          </p:cNvPr>
          <p:cNvSpPr txBox="1"/>
          <p:nvPr/>
        </p:nvSpPr>
        <p:spPr>
          <a:xfrm>
            <a:off x="1151205" y="1477103"/>
            <a:ext cx="10426505" cy="1477328"/>
          </a:xfrm>
          <a:prstGeom prst="rect">
            <a:avLst/>
          </a:prstGeom>
          <a:noFill/>
        </p:spPr>
        <p:txBody>
          <a:bodyPr wrap="square" rtlCol="0">
            <a:spAutoFit/>
          </a:bodyPr>
          <a:lstStyle/>
          <a:p>
            <a:pPr marL="342900" indent="-342900">
              <a:buFont typeface="+mj-lt"/>
              <a:buAutoNum type="arabicPeriod"/>
            </a:pPr>
            <a:r>
              <a:rPr lang="en-US" dirty="0"/>
              <a:t>Customers with low LIMIT_BAL have higher Default rate.</a:t>
            </a:r>
          </a:p>
          <a:p>
            <a:pPr marL="342900" indent="-342900">
              <a:buFont typeface="+mj-lt"/>
              <a:buAutoNum type="arabicPeriod"/>
            </a:pPr>
            <a:r>
              <a:rPr lang="en-US" dirty="0"/>
              <a:t>Default rate low among Females(Sex=2)</a:t>
            </a:r>
          </a:p>
          <a:p>
            <a:pPr marL="342900" indent="-342900">
              <a:buFont typeface="+mj-lt"/>
              <a:buAutoNum type="arabicPeriod"/>
            </a:pPr>
            <a:r>
              <a:rPr lang="en-US" dirty="0"/>
              <a:t>Customers with highly educated are less like to default (EDUCATION=1 or 2)</a:t>
            </a:r>
          </a:p>
          <a:p>
            <a:pPr marL="342900" indent="-342900">
              <a:buFont typeface="+mj-lt"/>
              <a:buAutoNum type="arabicPeriod"/>
            </a:pPr>
            <a:r>
              <a:rPr lang="en-US" dirty="0"/>
              <a:t>Customers with Marital status single are less like to default (MARRIAGE=2)</a:t>
            </a:r>
          </a:p>
          <a:p>
            <a:pPr marL="342900" indent="-342900">
              <a:buFont typeface="+mj-lt"/>
              <a:buAutoNum type="arabicPeriod"/>
            </a:pPr>
            <a:r>
              <a:rPr lang="en-US" dirty="0"/>
              <a:t>People in the age group 30-40 years are less likely to default</a:t>
            </a:r>
          </a:p>
        </p:txBody>
      </p:sp>
    </p:spTree>
    <p:extLst>
      <p:ext uri="{BB962C8B-B14F-4D97-AF65-F5344CB8AC3E}">
        <p14:creationId xmlns:p14="http://schemas.microsoft.com/office/powerpoint/2010/main" val="333160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Scaling the Numeric Data</a:t>
            </a:r>
          </a:p>
        </p:txBody>
      </p:sp>
      <p:sp>
        <p:nvSpPr>
          <p:cNvPr id="4" name="TextBox 3">
            <a:extLst>
              <a:ext uri="{FF2B5EF4-FFF2-40B4-BE49-F238E27FC236}">
                <a16:creationId xmlns:a16="http://schemas.microsoft.com/office/drawing/2014/main" id="{F4A604EF-78CF-491C-AE40-BAFF4A8A8CB4}"/>
              </a:ext>
            </a:extLst>
          </p:cNvPr>
          <p:cNvSpPr txBox="1"/>
          <p:nvPr/>
        </p:nvSpPr>
        <p:spPr>
          <a:xfrm>
            <a:off x="1151205" y="1477103"/>
            <a:ext cx="10426505" cy="369332"/>
          </a:xfrm>
          <a:prstGeom prst="rect">
            <a:avLst/>
          </a:prstGeom>
          <a:noFill/>
        </p:spPr>
        <p:txBody>
          <a:bodyPr wrap="square" rtlCol="0">
            <a:spAutoFit/>
          </a:bodyPr>
          <a:lstStyle/>
          <a:p>
            <a:r>
              <a:rPr lang="en-US" dirty="0"/>
              <a:t>Applied </a:t>
            </a:r>
            <a:r>
              <a:rPr lang="en-US" dirty="0" err="1"/>
              <a:t>MinMax</a:t>
            </a:r>
            <a:r>
              <a:rPr lang="en-US" dirty="0"/>
              <a:t> Scaler to scale the numeric data variables.</a:t>
            </a:r>
          </a:p>
        </p:txBody>
      </p:sp>
      <p:pic>
        <p:nvPicPr>
          <p:cNvPr id="8" name="Picture 7">
            <a:extLst>
              <a:ext uri="{FF2B5EF4-FFF2-40B4-BE49-F238E27FC236}">
                <a16:creationId xmlns:a16="http://schemas.microsoft.com/office/drawing/2014/main" id="{C80169D3-402B-49B9-8224-D9E97C6DBABD}"/>
              </a:ext>
            </a:extLst>
          </p:cNvPr>
          <p:cNvPicPr>
            <a:picLocks noChangeAspect="1"/>
          </p:cNvPicPr>
          <p:nvPr/>
        </p:nvPicPr>
        <p:blipFill>
          <a:blip r:embed="rId2"/>
          <a:stretch>
            <a:fillRect/>
          </a:stretch>
        </p:blipFill>
        <p:spPr>
          <a:xfrm>
            <a:off x="1310492" y="2301899"/>
            <a:ext cx="5906234" cy="4202984"/>
          </a:xfrm>
          <a:prstGeom prst="rect">
            <a:avLst/>
          </a:prstGeom>
        </p:spPr>
      </p:pic>
    </p:spTree>
    <p:extLst>
      <p:ext uri="{BB962C8B-B14F-4D97-AF65-F5344CB8AC3E}">
        <p14:creationId xmlns:p14="http://schemas.microsoft.com/office/powerpoint/2010/main" val="369586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Categorical Data to Numeric</a:t>
            </a:r>
          </a:p>
        </p:txBody>
      </p:sp>
      <p:sp>
        <p:nvSpPr>
          <p:cNvPr id="4" name="TextBox 3">
            <a:extLst>
              <a:ext uri="{FF2B5EF4-FFF2-40B4-BE49-F238E27FC236}">
                <a16:creationId xmlns:a16="http://schemas.microsoft.com/office/drawing/2014/main" id="{F4A604EF-78CF-491C-AE40-BAFF4A8A8CB4}"/>
              </a:ext>
            </a:extLst>
          </p:cNvPr>
          <p:cNvSpPr txBox="1"/>
          <p:nvPr/>
        </p:nvSpPr>
        <p:spPr>
          <a:xfrm>
            <a:off x="1151205" y="1477103"/>
            <a:ext cx="10426505" cy="369332"/>
          </a:xfrm>
          <a:prstGeom prst="rect">
            <a:avLst/>
          </a:prstGeom>
          <a:noFill/>
        </p:spPr>
        <p:txBody>
          <a:bodyPr wrap="square" rtlCol="0">
            <a:spAutoFit/>
          </a:bodyPr>
          <a:lstStyle/>
          <a:p>
            <a:r>
              <a:rPr lang="en-US" dirty="0"/>
              <a:t>Applied One Hot Encoding to convert Categorical data to Numerical data variables.</a:t>
            </a:r>
          </a:p>
        </p:txBody>
      </p:sp>
      <p:pic>
        <p:nvPicPr>
          <p:cNvPr id="6" name="Picture 5">
            <a:extLst>
              <a:ext uri="{FF2B5EF4-FFF2-40B4-BE49-F238E27FC236}">
                <a16:creationId xmlns:a16="http://schemas.microsoft.com/office/drawing/2014/main" id="{36F86D23-1C63-48CE-8A82-4943C528C95D}"/>
              </a:ext>
            </a:extLst>
          </p:cNvPr>
          <p:cNvPicPr>
            <a:picLocks noChangeAspect="1"/>
          </p:cNvPicPr>
          <p:nvPr/>
        </p:nvPicPr>
        <p:blipFill>
          <a:blip r:embed="rId2"/>
          <a:stretch>
            <a:fillRect/>
          </a:stretch>
        </p:blipFill>
        <p:spPr>
          <a:xfrm>
            <a:off x="1271586" y="2218739"/>
            <a:ext cx="9648825" cy="3714750"/>
          </a:xfrm>
          <a:prstGeom prst="rect">
            <a:avLst/>
          </a:prstGeom>
        </p:spPr>
      </p:pic>
    </p:spTree>
    <p:extLst>
      <p:ext uri="{BB962C8B-B14F-4D97-AF65-F5344CB8AC3E}">
        <p14:creationId xmlns:p14="http://schemas.microsoft.com/office/powerpoint/2010/main" val="3534061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Dimensionality Reduction</a:t>
            </a:r>
          </a:p>
        </p:txBody>
      </p:sp>
      <p:sp>
        <p:nvSpPr>
          <p:cNvPr id="4" name="TextBox 3">
            <a:extLst>
              <a:ext uri="{FF2B5EF4-FFF2-40B4-BE49-F238E27FC236}">
                <a16:creationId xmlns:a16="http://schemas.microsoft.com/office/drawing/2014/main" id="{F4A604EF-78CF-491C-AE40-BAFF4A8A8CB4}"/>
              </a:ext>
            </a:extLst>
          </p:cNvPr>
          <p:cNvSpPr txBox="1"/>
          <p:nvPr/>
        </p:nvSpPr>
        <p:spPr>
          <a:xfrm>
            <a:off x="1151205" y="1477103"/>
            <a:ext cx="10426505" cy="369332"/>
          </a:xfrm>
          <a:prstGeom prst="rect">
            <a:avLst/>
          </a:prstGeom>
          <a:noFill/>
        </p:spPr>
        <p:txBody>
          <a:bodyPr wrap="square" rtlCol="0">
            <a:spAutoFit/>
          </a:bodyPr>
          <a:lstStyle/>
          <a:p>
            <a:r>
              <a:rPr lang="en-US" dirty="0"/>
              <a:t>Applied PCA to reduce the number of Dimensions or Variables.</a:t>
            </a:r>
          </a:p>
        </p:txBody>
      </p:sp>
      <p:pic>
        <p:nvPicPr>
          <p:cNvPr id="5" name="Picture 4">
            <a:extLst>
              <a:ext uri="{FF2B5EF4-FFF2-40B4-BE49-F238E27FC236}">
                <a16:creationId xmlns:a16="http://schemas.microsoft.com/office/drawing/2014/main" id="{7CC94C19-DF16-4F8F-8F18-6B745E9F6333}"/>
              </a:ext>
            </a:extLst>
          </p:cNvPr>
          <p:cNvPicPr>
            <a:picLocks noChangeAspect="1"/>
          </p:cNvPicPr>
          <p:nvPr/>
        </p:nvPicPr>
        <p:blipFill>
          <a:blip r:embed="rId2"/>
          <a:stretch>
            <a:fillRect/>
          </a:stretch>
        </p:blipFill>
        <p:spPr>
          <a:xfrm>
            <a:off x="2976561" y="2058211"/>
            <a:ext cx="6238875" cy="4410075"/>
          </a:xfrm>
          <a:prstGeom prst="rect">
            <a:avLst/>
          </a:prstGeom>
        </p:spPr>
      </p:pic>
    </p:spTree>
    <p:extLst>
      <p:ext uri="{BB962C8B-B14F-4D97-AF65-F5344CB8AC3E}">
        <p14:creationId xmlns:p14="http://schemas.microsoft.com/office/powerpoint/2010/main" val="1082004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Separate Train and Test Data</a:t>
            </a:r>
          </a:p>
        </p:txBody>
      </p:sp>
      <p:sp>
        <p:nvSpPr>
          <p:cNvPr id="4" name="TextBox 3">
            <a:extLst>
              <a:ext uri="{FF2B5EF4-FFF2-40B4-BE49-F238E27FC236}">
                <a16:creationId xmlns:a16="http://schemas.microsoft.com/office/drawing/2014/main" id="{F4A604EF-78CF-491C-AE40-BAFF4A8A8CB4}"/>
              </a:ext>
            </a:extLst>
          </p:cNvPr>
          <p:cNvSpPr txBox="1"/>
          <p:nvPr/>
        </p:nvSpPr>
        <p:spPr>
          <a:xfrm>
            <a:off x="1151205" y="1477103"/>
            <a:ext cx="10426505" cy="646331"/>
          </a:xfrm>
          <a:prstGeom prst="rect">
            <a:avLst/>
          </a:prstGeom>
          <a:noFill/>
        </p:spPr>
        <p:txBody>
          <a:bodyPr wrap="square" rtlCol="0">
            <a:spAutoFit/>
          </a:bodyPr>
          <a:lstStyle/>
          <a:p>
            <a:r>
              <a:rPr lang="en-US" dirty="0"/>
              <a:t>Split the available data in the ratio of 70:30 for training and testing the model. Also making sure to have both Default and Not Default data in both training and testing data sets.</a:t>
            </a:r>
          </a:p>
        </p:txBody>
      </p:sp>
      <p:pic>
        <p:nvPicPr>
          <p:cNvPr id="6" name="Picture 5">
            <a:extLst>
              <a:ext uri="{FF2B5EF4-FFF2-40B4-BE49-F238E27FC236}">
                <a16:creationId xmlns:a16="http://schemas.microsoft.com/office/drawing/2014/main" id="{62886722-58C4-4BA9-A416-3EE65C88470F}"/>
              </a:ext>
            </a:extLst>
          </p:cNvPr>
          <p:cNvPicPr>
            <a:picLocks noChangeAspect="1"/>
          </p:cNvPicPr>
          <p:nvPr/>
        </p:nvPicPr>
        <p:blipFill>
          <a:blip r:embed="rId2"/>
          <a:stretch>
            <a:fillRect/>
          </a:stretch>
        </p:blipFill>
        <p:spPr>
          <a:xfrm>
            <a:off x="2747415" y="2435542"/>
            <a:ext cx="6697169" cy="3627633"/>
          </a:xfrm>
          <a:prstGeom prst="rect">
            <a:avLst/>
          </a:prstGeom>
        </p:spPr>
      </p:pic>
    </p:spTree>
    <p:extLst>
      <p:ext uri="{BB962C8B-B14F-4D97-AF65-F5344CB8AC3E}">
        <p14:creationId xmlns:p14="http://schemas.microsoft.com/office/powerpoint/2010/main" val="4072263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Predictive Models</a:t>
            </a:r>
          </a:p>
        </p:txBody>
      </p:sp>
      <p:sp>
        <p:nvSpPr>
          <p:cNvPr id="4" name="TextBox 3">
            <a:extLst>
              <a:ext uri="{FF2B5EF4-FFF2-40B4-BE49-F238E27FC236}">
                <a16:creationId xmlns:a16="http://schemas.microsoft.com/office/drawing/2014/main" id="{F4A604EF-78CF-491C-AE40-BAFF4A8A8CB4}"/>
              </a:ext>
            </a:extLst>
          </p:cNvPr>
          <p:cNvSpPr txBox="1"/>
          <p:nvPr/>
        </p:nvSpPr>
        <p:spPr>
          <a:xfrm>
            <a:off x="1151205" y="1477103"/>
            <a:ext cx="10426505" cy="369332"/>
          </a:xfrm>
          <a:prstGeom prst="rect">
            <a:avLst/>
          </a:prstGeom>
          <a:noFill/>
        </p:spPr>
        <p:txBody>
          <a:bodyPr wrap="square" rtlCol="0">
            <a:spAutoFit/>
          </a:bodyPr>
          <a:lstStyle/>
          <a:p>
            <a:r>
              <a:rPr lang="en-US" dirty="0"/>
              <a:t>Predictive models build are built using ‘SVM’ &amp; ‘Logistic Regression’.</a:t>
            </a:r>
          </a:p>
        </p:txBody>
      </p:sp>
      <p:pic>
        <p:nvPicPr>
          <p:cNvPr id="13" name="Picture 12">
            <a:extLst>
              <a:ext uri="{FF2B5EF4-FFF2-40B4-BE49-F238E27FC236}">
                <a16:creationId xmlns:a16="http://schemas.microsoft.com/office/drawing/2014/main" id="{A0CAC357-47D0-46AD-9D48-B2F87856C0E7}"/>
              </a:ext>
            </a:extLst>
          </p:cNvPr>
          <p:cNvPicPr>
            <a:picLocks noChangeAspect="1"/>
          </p:cNvPicPr>
          <p:nvPr/>
        </p:nvPicPr>
        <p:blipFill>
          <a:blip r:embed="rId2"/>
          <a:stretch>
            <a:fillRect/>
          </a:stretch>
        </p:blipFill>
        <p:spPr>
          <a:xfrm>
            <a:off x="4682812" y="4220510"/>
            <a:ext cx="7203180" cy="2389840"/>
          </a:xfrm>
          <a:prstGeom prst="rect">
            <a:avLst/>
          </a:prstGeom>
        </p:spPr>
      </p:pic>
      <p:pic>
        <p:nvPicPr>
          <p:cNvPr id="15" name="Picture 14">
            <a:extLst>
              <a:ext uri="{FF2B5EF4-FFF2-40B4-BE49-F238E27FC236}">
                <a16:creationId xmlns:a16="http://schemas.microsoft.com/office/drawing/2014/main" id="{7C5B2D8B-000C-42AA-BD96-918EDFFB2552}"/>
              </a:ext>
            </a:extLst>
          </p:cNvPr>
          <p:cNvPicPr>
            <a:picLocks noChangeAspect="1"/>
          </p:cNvPicPr>
          <p:nvPr/>
        </p:nvPicPr>
        <p:blipFill>
          <a:blip r:embed="rId3"/>
          <a:stretch>
            <a:fillRect/>
          </a:stretch>
        </p:blipFill>
        <p:spPr>
          <a:xfrm>
            <a:off x="205373" y="1846436"/>
            <a:ext cx="7588129" cy="2395812"/>
          </a:xfrm>
          <a:prstGeom prst="rect">
            <a:avLst/>
          </a:prstGeom>
        </p:spPr>
      </p:pic>
    </p:spTree>
    <p:extLst>
      <p:ext uri="{BB962C8B-B14F-4D97-AF65-F5344CB8AC3E}">
        <p14:creationId xmlns:p14="http://schemas.microsoft.com/office/powerpoint/2010/main" val="3344549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Predictive Models</a:t>
            </a:r>
          </a:p>
        </p:txBody>
      </p:sp>
      <p:sp>
        <p:nvSpPr>
          <p:cNvPr id="4" name="TextBox 3">
            <a:extLst>
              <a:ext uri="{FF2B5EF4-FFF2-40B4-BE49-F238E27FC236}">
                <a16:creationId xmlns:a16="http://schemas.microsoft.com/office/drawing/2014/main" id="{F4A604EF-78CF-491C-AE40-BAFF4A8A8CB4}"/>
              </a:ext>
            </a:extLst>
          </p:cNvPr>
          <p:cNvSpPr txBox="1"/>
          <p:nvPr/>
        </p:nvSpPr>
        <p:spPr>
          <a:xfrm>
            <a:off x="1151205" y="1477103"/>
            <a:ext cx="10426505" cy="369332"/>
          </a:xfrm>
          <a:prstGeom prst="rect">
            <a:avLst/>
          </a:prstGeom>
          <a:noFill/>
        </p:spPr>
        <p:txBody>
          <a:bodyPr wrap="square" rtlCol="0">
            <a:spAutoFit/>
          </a:bodyPr>
          <a:lstStyle/>
          <a:p>
            <a:r>
              <a:rPr lang="en-US" dirty="0"/>
              <a:t>Predictive models build are built using ‘</a:t>
            </a:r>
            <a:r>
              <a:rPr lang="en-US" dirty="0" err="1"/>
              <a:t>KNeighborsClassifier</a:t>
            </a:r>
            <a:r>
              <a:rPr lang="en-US" dirty="0"/>
              <a:t>’ &amp; ‘Naïve Bayes’.</a:t>
            </a:r>
          </a:p>
        </p:txBody>
      </p:sp>
      <p:pic>
        <p:nvPicPr>
          <p:cNvPr id="5" name="Picture 4">
            <a:extLst>
              <a:ext uri="{FF2B5EF4-FFF2-40B4-BE49-F238E27FC236}">
                <a16:creationId xmlns:a16="http://schemas.microsoft.com/office/drawing/2014/main" id="{401A05AF-BB05-46F0-BCB8-02DD9EB419B5}"/>
              </a:ext>
            </a:extLst>
          </p:cNvPr>
          <p:cNvPicPr>
            <a:picLocks noChangeAspect="1"/>
          </p:cNvPicPr>
          <p:nvPr/>
        </p:nvPicPr>
        <p:blipFill>
          <a:blip r:embed="rId2"/>
          <a:stretch>
            <a:fillRect/>
          </a:stretch>
        </p:blipFill>
        <p:spPr>
          <a:xfrm>
            <a:off x="623119" y="1991389"/>
            <a:ext cx="7186173" cy="2389840"/>
          </a:xfrm>
          <a:prstGeom prst="rect">
            <a:avLst/>
          </a:prstGeom>
        </p:spPr>
      </p:pic>
      <p:pic>
        <p:nvPicPr>
          <p:cNvPr id="10" name="Picture 9">
            <a:extLst>
              <a:ext uri="{FF2B5EF4-FFF2-40B4-BE49-F238E27FC236}">
                <a16:creationId xmlns:a16="http://schemas.microsoft.com/office/drawing/2014/main" id="{2D1BE1B6-97B1-4360-9F0A-67BC2EC66D9E}"/>
              </a:ext>
            </a:extLst>
          </p:cNvPr>
          <p:cNvPicPr>
            <a:picLocks noChangeAspect="1"/>
          </p:cNvPicPr>
          <p:nvPr/>
        </p:nvPicPr>
        <p:blipFill>
          <a:blip r:embed="rId3"/>
          <a:stretch>
            <a:fillRect/>
          </a:stretch>
        </p:blipFill>
        <p:spPr>
          <a:xfrm>
            <a:off x="4849252" y="4315126"/>
            <a:ext cx="7193823" cy="2389840"/>
          </a:xfrm>
          <a:prstGeom prst="rect">
            <a:avLst/>
          </a:prstGeom>
        </p:spPr>
      </p:pic>
    </p:spTree>
    <p:extLst>
      <p:ext uri="{BB962C8B-B14F-4D97-AF65-F5344CB8AC3E}">
        <p14:creationId xmlns:p14="http://schemas.microsoft.com/office/powerpoint/2010/main" val="1217274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Confusion Matrix</a:t>
            </a:r>
          </a:p>
        </p:txBody>
      </p:sp>
      <p:sp>
        <p:nvSpPr>
          <p:cNvPr id="4" name="TextBox 3">
            <a:extLst>
              <a:ext uri="{FF2B5EF4-FFF2-40B4-BE49-F238E27FC236}">
                <a16:creationId xmlns:a16="http://schemas.microsoft.com/office/drawing/2014/main" id="{F4A604EF-78CF-491C-AE40-BAFF4A8A8CB4}"/>
              </a:ext>
            </a:extLst>
          </p:cNvPr>
          <p:cNvSpPr txBox="1"/>
          <p:nvPr/>
        </p:nvSpPr>
        <p:spPr>
          <a:xfrm>
            <a:off x="1151205" y="1477103"/>
            <a:ext cx="10426505" cy="646331"/>
          </a:xfrm>
          <a:prstGeom prst="rect">
            <a:avLst/>
          </a:prstGeom>
          <a:noFill/>
        </p:spPr>
        <p:txBody>
          <a:bodyPr wrap="square" rtlCol="0">
            <a:spAutoFit/>
          </a:bodyPr>
          <a:lstStyle/>
          <a:p>
            <a:r>
              <a:rPr lang="en-US" dirty="0"/>
              <a:t>Chart shows the good Value in the ‘True Positive’ and ‘False Negative’ compared to ‘False Positive’ and ‘True Negative’ indicates that model is performing as expected.</a:t>
            </a:r>
          </a:p>
        </p:txBody>
      </p:sp>
      <p:pic>
        <p:nvPicPr>
          <p:cNvPr id="7" name="Picture 6">
            <a:extLst>
              <a:ext uri="{FF2B5EF4-FFF2-40B4-BE49-F238E27FC236}">
                <a16:creationId xmlns:a16="http://schemas.microsoft.com/office/drawing/2014/main" id="{CE7801EE-2887-44EC-AD9A-002AC0187200}"/>
              </a:ext>
            </a:extLst>
          </p:cNvPr>
          <p:cNvPicPr>
            <a:picLocks noChangeAspect="1"/>
          </p:cNvPicPr>
          <p:nvPr/>
        </p:nvPicPr>
        <p:blipFill>
          <a:blip r:embed="rId2"/>
          <a:stretch>
            <a:fillRect/>
          </a:stretch>
        </p:blipFill>
        <p:spPr>
          <a:xfrm>
            <a:off x="3328986" y="2278939"/>
            <a:ext cx="5534025" cy="3695700"/>
          </a:xfrm>
          <a:prstGeom prst="rect">
            <a:avLst/>
          </a:prstGeom>
        </p:spPr>
      </p:pic>
    </p:spTree>
    <p:extLst>
      <p:ext uri="{BB962C8B-B14F-4D97-AF65-F5344CB8AC3E}">
        <p14:creationId xmlns:p14="http://schemas.microsoft.com/office/powerpoint/2010/main" val="2133194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Classification Report</a:t>
            </a:r>
          </a:p>
        </p:txBody>
      </p:sp>
      <p:sp>
        <p:nvSpPr>
          <p:cNvPr id="4" name="TextBox 3">
            <a:extLst>
              <a:ext uri="{FF2B5EF4-FFF2-40B4-BE49-F238E27FC236}">
                <a16:creationId xmlns:a16="http://schemas.microsoft.com/office/drawing/2014/main" id="{F4A604EF-78CF-491C-AE40-BAFF4A8A8CB4}"/>
              </a:ext>
            </a:extLst>
          </p:cNvPr>
          <p:cNvSpPr txBox="1"/>
          <p:nvPr/>
        </p:nvSpPr>
        <p:spPr>
          <a:xfrm>
            <a:off x="1151205" y="1477103"/>
            <a:ext cx="10426505" cy="646331"/>
          </a:xfrm>
          <a:prstGeom prst="rect">
            <a:avLst/>
          </a:prstGeom>
          <a:noFill/>
        </p:spPr>
        <p:txBody>
          <a:bodyPr wrap="square" rtlCol="0">
            <a:spAutoFit/>
          </a:bodyPr>
          <a:lstStyle/>
          <a:p>
            <a:r>
              <a:rPr lang="en-US" dirty="0"/>
              <a:t>Chart shows the good precision and recall values and f1score 0.868 for not-Default cases indicates that model is performing as expected.</a:t>
            </a:r>
          </a:p>
        </p:txBody>
      </p:sp>
      <p:pic>
        <p:nvPicPr>
          <p:cNvPr id="5" name="Picture 4">
            <a:extLst>
              <a:ext uri="{FF2B5EF4-FFF2-40B4-BE49-F238E27FC236}">
                <a16:creationId xmlns:a16="http://schemas.microsoft.com/office/drawing/2014/main" id="{550EDA96-C620-492B-AE6E-7DA302E2EC08}"/>
              </a:ext>
            </a:extLst>
          </p:cNvPr>
          <p:cNvPicPr>
            <a:picLocks noChangeAspect="1"/>
          </p:cNvPicPr>
          <p:nvPr/>
        </p:nvPicPr>
        <p:blipFill>
          <a:blip r:embed="rId2"/>
          <a:stretch>
            <a:fillRect/>
          </a:stretch>
        </p:blipFill>
        <p:spPr>
          <a:xfrm>
            <a:off x="3014661" y="2401252"/>
            <a:ext cx="6162675" cy="3152775"/>
          </a:xfrm>
          <a:prstGeom prst="rect">
            <a:avLst/>
          </a:prstGeom>
        </p:spPr>
      </p:pic>
    </p:spTree>
    <p:extLst>
      <p:ext uri="{BB962C8B-B14F-4D97-AF65-F5344CB8AC3E}">
        <p14:creationId xmlns:p14="http://schemas.microsoft.com/office/powerpoint/2010/main" val="117529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Business problem &amp; Hypothesis</a:t>
            </a:r>
          </a:p>
        </p:txBody>
      </p:sp>
      <p:sp>
        <p:nvSpPr>
          <p:cNvPr id="3" name="TextBox 2">
            <a:extLst>
              <a:ext uri="{FF2B5EF4-FFF2-40B4-BE49-F238E27FC236}">
                <a16:creationId xmlns:a16="http://schemas.microsoft.com/office/drawing/2014/main" id="{AF6228EE-9003-4202-A0FD-AFA97C9C94D1}"/>
              </a:ext>
            </a:extLst>
          </p:cNvPr>
          <p:cNvSpPr txBox="1"/>
          <p:nvPr/>
        </p:nvSpPr>
        <p:spPr>
          <a:xfrm>
            <a:off x="1151206" y="1955407"/>
            <a:ext cx="9371428" cy="3693319"/>
          </a:xfrm>
          <a:prstGeom prst="rect">
            <a:avLst/>
          </a:prstGeom>
          <a:noFill/>
        </p:spPr>
        <p:txBody>
          <a:bodyPr wrap="square" rtlCol="0">
            <a:spAutoFit/>
          </a:bodyPr>
          <a:lstStyle/>
          <a:p>
            <a:pPr algn="just"/>
            <a:r>
              <a:rPr lang="en-US" dirty="0"/>
              <a:t>In financial industry, banks are playing important role in challenging times like now, with COVID pandemic across the globe. People are losing jobs and financial institutions are facing more delinquency rate on credit card loans.  The increase in delinquency rate will result in significant financial loss to commercial banks.  It is very critical for lending institutions like banks to have a prediction model to be able to predict customers for credit card default. </a:t>
            </a:r>
          </a:p>
          <a:p>
            <a:pPr algn="just"/>
            <a:endParaRPr lang="en-US" dirty="0"/>
          </a:p>
          <a:p>
            <a:pPr algn="just"/>
            <a:r>
              <a:rPr lang="en-US" dirty="0"/>
              <a:t>I have selected the topic, as I was interested in knowing the variables which influence the credit card default key factors. As I explore more about the domain, I understand that it’s not same set of rules which is being used across domain and each different banks and credit unions are based on different credit score calculations structure when approving credit cards, but the factors which influence the default are same.</a:t>
            </a:r>
          </a:p>
        </p:txBody>
      </p:sp>
    </p:spTree>
    <p:extLst>
      <p:ext uri="{BB962C8B-B14F-4D97-AF65-F5344CB8AC3E}">
        <p14:creationId xmlns:p14="http://schemas.microsoft.com/office/powerpoint/2010/main" val="2544962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ROC Curve</a:t>
            </a:r>
          </a:p>
        </p:txBody>
      </p:sp>
      <p:sp>
        <p:nvSpPr>
          <p:cNvPr id="4" name="TextBox 3">
            <a:extLst>
              <a:ext uri="{FF2B5EF4-FFF2-40B4-BE49-F238E27FC236}">
                <a16:creationId xmlns:a16="http://schemas.microsoft.com/office/drawing/2014/main" id="{F4A604EF-78CF-491C-AE40-BAFF4A8A8CB4}"/>
              </a:ext>
            </a:extLst>
          </p:cNvPr>
          <p:cNvSpPr txBox="1"/>
          <p:nvPr/>
        </p:nvSpPr>
        <p:spPr>
          <a:xfrm>
            <a:off x="1151205" y="1477103"/>
            <a:ext cx="10426505" cy="646331"/>
          </a:xfrm>
          <a:prstGeom prst="rect">
            <a:avLst/>
          </a:prstGeom>
          <a:noFill/>
        </p:spPr>
        <p:txBody>
          <a:bodyPr wrap="square" rtlCol="0">
            <a:spAutoFit/>
          </a:bodyPr>
          <a:lstStyle/>
          <a:p>
            <a:r>
              <a:rPr lang="en-US" dirty="0"/>
              <a:t>Chart shows the AUC (Area Under Curve) is at a value of 0.69 indicates that model is performing as expected.</a:t>
            </a:r>
          </a:p>
        </p:txBody>
      </p:sp>
      <p:pic>
        <p:nvPicPr>
          <p:cNvPr id="6" name="Picture 5">
            <a:extLst>
              <a:ext uri="{FF2B5EF4-FFF2-40B4-BE49-F238E27FC236}">
                <a16:creationId xmlns:a16="http://schemas.microsoft.com/office/drawing/2014/main" id="{03ECAF51-B194-415E-B282-F04D5121567E}"/>
              </a:ext>
            </a:extLst>
          </p:cNvPr>
          <p:cNvPicPr>
            <a:picLocks noChangeAspect="1"/>
          </p:cNvPicPr>
          <p:nvPr/>
        </p:nvPicPr>
        <p:blipFill>
          <a:blip r:embed="rId2"/>
          <a:stretch>
            <a:fillRect/>
          </a:stretch>
        </p:blipFill>
        <p:spPr>
          <a:xfrm>
            <a:off x="3067049" y="2500136"/>
            <a:ext cx="6057900" cy="3181350"/>
          </a:xfrm>
          <a:prstGeom prst="rect">
            <a:avLst/>
          </a:prstGeom>
        </p:spPr>
      </p:pic>
    </p:spTree>
    <p:extLst>
      <p:ext uri="{BB962C8B-B14F-4D97-AF65-F5344CB8AC3E}">
        <p14:creationId xmlns:p14="http://schemas.microsoft.com/office/powerpoint/2010/main" val="342926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Feature Importance</a:t>
            </a:r>
          </a:p>
        </p:txBody>
      </p:sp>
      <p:sp>
        <p:nvSpPr>
          <p:cNvPr id="4" name="TextBox 3">
            <a:extLst>
              <a:ext uri="{FF2B5EF4-FFF2-40B4-BE49-F238E27FC236}">
                <a16:creationId xmlns:a16="http://schemas.microsoft.com/office/drawing/2014/main" id="{F4A604EF-78CF-491C-AE40-BAFF4A8A8CB4}"/>
              </a:ext>
            </a:extLst>
          </p:cNvPr>
          <p:cNvSpPr txBox="1"/>
          <p:nvPr/>
        </p:nvSpPr>
        <p:spPr>
          <a:xfrm>
            <a:off x="1151205" y="1477103"/>
            <a:ext cx="10426505" cy="646331"/>
          </a:xfrm>
          <a:prstGeom prst="rect">
            <a:avLst/>
          </a:prstGeom>
          <a:noFill/>
        </p:spPr>
        <p:txBody>
          <a:bodyPr wrap="square" rtlCol="0">
            <a:spAutoFit/>
          </a:bodyPr>
          <a:lstStyle/>
          <a:p>
            <a:r>
              <a:rPr lang="en-US" dirty="0"/>
              <a:t>Given chart shows that Bill Amount is most important factor in deciding the Credit Card default followed by Payment Amount and Age.</a:t>
            </a:r>
          </a:p>
        </p:txBody>
      </p:sp>
      <p:pic>
        <p:nvPicPr>
          <p:cNvPr id="6" name="Picture 5">
            <a:extLst>
              <a:ext uri="{FF2B5EF4-FFF2-40B4-BE49-F238E27FC236}">
                <a16:creationId xmlns:a16="http://schemas.microsoft.com/office/drawing/2014/main" id="{586C2C84-D72B-49C5-BE51-F75714C90C37}"/>
              </a:ext>
            </a:extLst>
          </p:cNvPr>
          <p:cNvPicPr>
            <a:picLocks noChangeAspect="1"/>
          </p:cNvPicPr>
          <p:nvPr/>
        </p:nvPicPr>
        <p:blipFill>
          <a:blip r:embed="rId2"/>
          <a:stretch>
            <a:fillRect/>
          </a:stretch>
        </p:blipFill>
        <p:spPr>
          <a:xfrm>
            <a:off x="2671761" y="2588675"/>
            <a:ext cx="6848475" cy="3171825"/>
          </a:xfrm>
          <a:prstGeom prst="rect">
            <a:avLst/>
          </a:prstGeom>
        </p:spPr>
      </p:pic>
    </p:spTree>
    <p:extLst>
      <p:ext uri="{BB962C8B-B14F-4D97-AF65-F5344CB8AC3E}">
        <p14:creationId xmlns:p14="http://schemas.microsoft.com/office/powerpoint/2010/main" val="194539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Future Analysis Questions </a:t>
            </a:r>
          </a:p>
        </p:txBody>
      </p:sp>
      <p:sp>
        <p:nvSpPr>
          <p:cNvPr id="3" name="TextBox 2">
            <a:extLst>
              <a:ext uri="{FF2B5EF4-FFF2-40B4-BE49-F238E27FC236}">
                <a16:creationId xmlns:a16="http://schemas.microsoft.com/office/drawing/2014/main" id="{AF6228EE-9003-4202-A0FD-AFA97C9C94D1}"/>
              </a:ext>
            </a:extLst>
          </p:cNvPr>
          <p:cNvSpPr txBox="1"/>
          <p:nvPr/>
        </p:nvSpPr>
        <p:spPr>
          <a:xfrm>
            <a:off x="1151206" y="2363372"/>
            <a:ext cx="9371428" cy="2308324"/>
          </a:xfrm>
          <a:prstGeom prst="rect">
            <a:avLst/>
          </a:prstGeom>
          <a:noFill/>
        </p:spPr>
        <p:txBody>
          <a:bodyPr wrap="square" rtlCol="0">
            <a:spAutoFit/>
          </a:bodyPr>
          <a:lstStyle/>
          <a:p>
            <a:r>
              <a:rPr lang="en-US" dirty="0"/>
              <a:t>I would like to continue my analysis and try to explore further to find answers to the given questions. </a:t>
            </a:r>
          </a:p>
          <a:p>
            <a:endParaRPr lang="en-US" dirty="0"/>
          </a:p>
          <a:p>
            <a:pPr marL="342900" indent="-342900">
              <a:buFont typeface="+mj-lt"/>
              <a:buAutoNum type="arabicPeriod"/>
            </a:pPr>
            <a:r>
              <a:rPr lang="en-US" dirty="0"/>
              <a:t>With the COVID situation in place, are these features still valid to predict the Credit Card Default. </a:t>
            </a:r>
          </a:p>
          <a:p>
            <a:pPr marL="342900" indent="-342900">
              <a:buFont typeface="+mj-lt"/>
              <a:buAutoNum type="arabicPeriod"/>
            </a:pPr>
            <a:r>
              <a:rPr lang="en-US" dirty="0"/>
              <a:t>As with the different type of defaults like Credit Card, Car Loan, Home Loan, would these features stay in common across industry. </a:t>
            </a:r>
          </a:p>
          <a:p>
            <a:pPr marL="342900" indent="-342900">
              <a:buFont typeface="+mj-lt"/>
              <a:buAutoNum type="arabicPeriod"/>
            </a:pPr>
            <a:r>
              <a:rPr lang="en-US" dirty="0"/>
              <a:t>Will the feature importance change with respect to geographic location?</a:t>
            </a:r>
          </a:p>
        </p:txBody>
      </p:sp>
    </p:spTree>
    <p:extLst>
      <p:ext uri="{BB962C8B-B14F-4D97-AF65-F5344CB8AC3E}">
        <p14:creationId xmlns:p14="http://schemas.microsoft.com/office/powerpoint/2010/main" val="3108999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Reference</a:t>
            </a:r>
          </a:p>
        </p:txBody>
      </p:sp>
      <p:sp>
        <p:nvSpPr>
          <p:cNvPr id="3" name="TextBox 2">
            <a:extLst>
              <a:ext uri="{FF2B5EF4-FFF2-40B4-BE49-F238E27FC236}">
                <a16:creationId xmlns:a16="http://schemas.microsoft.com/office/drawing/2014/main" id="{AF6228EE-9003-4202-A0FD-AFA97C9C94D1}"/>
              </a:ext>
            </a:extLst>
          </p:cNvPr>
          <p:cNvSpPr txBox="1"/>
          <p:nvPr/>
        </p:nvSpPr>
        <p:spPr>
          <a:xfrm>
            <a:off x="436099" y="1364556"/>
            <a:ext cx="11605846" cy="5078313"/>
          </a:xfrm>
          <a:prstGeom prst="rect">
            <a:avLst/>
          </a:prstGeom>
          <a:noFill/>
        </p:spPr>
        <p:txBody>
          <a:bodyPr wrap="square" rtlCol="0">
            <a:spAutoFit/>
          </a:bodyPr>
          <a:lstStyle/>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dirty="0"/>
              <a:t>LATOYA IRBY - February 10, 2020 - What You Can Do About Credit Card Default</a:t>
            </a:r>
          </a:p>
          <a:p>
            <a:pPr marL="0" marR="0">
              <a:spcBef>
                <a:spcPts val="0"/>
              </a:spcBef>
              <a:spcAft>
                <a:spcPts val="0"/>
              </a:spcAft>
            </a:pP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What You Can Do About Credit Card Default (thebalance.com)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dirty="0"/>
              <a:t>Jenny Wang - Jun 24, 2020 - Will You Be Able to Make Your Credit Card Payment?</a:t>
            </a:r>
          </a:p>
          <a:p>
            <a:pPr marL="0" marR="0">
              <a:spcBef>
                <a:spcPts val="0"/>
              </a:spcBef>
              <a:spcAft>
                <a:spcPts val="0"/>
              </a:spcAft>
            </a:pP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Will You Be Able to Make Your Credit Card Payment? | by Jenny Wang | Towards Data Science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dirty="0"/>
              <a:t>Marcos Dominguez - Feb 26,2021- Predicting Credit Card Defaults with Machine Learning</a:t>
            </a:r>
          </a:p>
          <a:p>
            <a:pPr marL="0" marR="0">
              <a:spcBef>
                <a:spcPts val="0"/>
              </a:spcBef>
              <a:spcAft>
                <a:spcPts val="0"/>
              </a:spcAft>
            </a:pP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Predicting Credit Card Defaults with Machine Learning | by Marcos Dominguez | The Startup | Feb, 2021 | Medium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dirty="0" err="1"/>
              <a:t>Yashna</a:t>
            </a:r>
            <a:r>
              <a:rPr lang="en-US" dirty="0"/>
              <a:t> </a:t>
            </a:r>
            <a:r>
              <a:rPr lang="en-US" dirty="0" err="1"/>
              <a:t>Sayjadah</a:t>
            </a:r>
            <a:r>
              <a:rPr lang="en-US" dirty="0"/>
              <a:t>, Ibrahim </a:t>
            </a:r>
            <a:r>
              <a:rPr lang="en-US" dirty="0" err="1"/>
              <a:t>Abaker</a:t>
            </a:r>
            <a:r>
              <a:rPr lang="en-US" dirty="0"/>
              <a:t> </a:t>
            </a:r>
            <a:r>
              <a:rPr lang="en-US" dirty="0" err="1"/>
              <a:t>Targio</a:t>
            </a:r>
            <a:r>
              <a:rPr lang="en-US" dirty="0"/>
              <a:t> Hashem, </a:t>
            </a:r>
            <a:r>
              <a:rPr lang="en-US" dirty="0" err="1"/>
              <a:t>Faiz</a:t>
            </a:r>
            <a:r>
              <a:rPr lang="en-US" dirty="0"/>
              <a:t> Alotaibi, </a:t>
            </a:r>
            <a:r>
              <a:rPr lang="en-US" dirty="0" err="1"/>
              <a:t>Khairl</a:t>
            </a:r>
            <a:r>
              <a:rPr lang="en-US" dirty="0"/>
              <a:t> </a:t>
            </a:r>
            <a:r>
              <a:rPr lang="en-US" dirty="0" err="1"/>
              <a:t>Azhar</a:t>
            </a:r>
            <a:r>
              <a:rPr lang="en-US" dirty="0"/>
              <a:t> </a:t>
            </a:r>
            <a:r>
              <a:rPr lang="en-US" dirty="0" err="1"/>
              <a:t>Kasmiran</a:t>
            </a:r>
            <a:r>
              <a:rPr lang="en-US" dirty="0"/>
              <a:t> - October 2018 - Credit Card Default Prediction using Machine Learning Techniques</a:t>
            </a:r>
          </a:p>
          <a:p>
            <a:pPr marL="0" marR="0">
              <a:spcBef>
                <a:spcPts val="0"/>
              </a:spcBef>
              <a:spcAft>
                <a:spcPts val="0"/>
              </a:spcAft>
            </a:pP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(PDF) Credit Card Default Prediction using Machine Learning Techniques (researchgate.net)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dirty="0"/>
              <a:t>Bank Rate – 2021 - Credit card default: How it happens, what to do about it</a:t>
            </a:r>
          </a:p>
          <a:p>
            <a:pPr marL="0" marR="0">
              <a:spcBef>
                <a:spcPts val="0"/>
              </a:spcBef>
              <a:spcAft>
                <a:spcPts val="0"/>
              </a:spcAft>
            </a:pP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6"/>
              </a:rPr>
              <a:t>Credit Card Default: What to Do About It | Bankrate.com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dirty="0"/>
              <a:t>Equifax – 2021 - What Happens If I Default on a Loan or Credit Card Debt?</a:t>
            </a:r>
          </a:p>
          <a:p>
            <a:r>
              <a:rPr lang="en-US" sz="1800" u="sng" dirty="0">
                <a:solidFill>
                  <a:srgbClr val="0000FF"/>
                </a:solidFill>
                <a:effectLst/>
                <a:latin typeface="Times New Roman" panose="02020603050405020304" pitchFamily="18" charset="0"/>
                <a:ea typeface="Calibri" panose="020F0502020204030204" pitchFamily="34" charset="0"/>
                <a:hlinkClick r:id="rId7"/>
              </a:rPr>
              <a:t>Process &amp; Potential Effects of Defaulting on a Loan | Equifax</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273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Solution Method</a:t>
            </a:r>
          </a:p>
        </p:txBody>
      </p:sp>
      <p:sp>
        <p:nvSpPr>
          <p:cNvPr id="3" name="TextBox 2">
            <a:extLst>
              <a:ext uri="{FF2B5EF4-FFF2-40B4-BE49-F238E27FC236}">
                <a16:creationId xmlns:a16="http://schemas.microsoft.com/office/drawing/2014/main" id="{AF6228EE-9003-4202-A0FD-AFA97C9C94D1}"/>
              </a:ext>
            </a:extLst>
          </p:cNvPr>
          <p:cNvSpPr txBox="1"/>
          <p:nvPr/>
        </p:nvSpPr>
        <p:spPr>
          <a:xfrm>
            <a:off x="1151206" y="1603714"/>
            <a:ext cx="9371428" cy="4524315"/>
          </a:xfrm>
          <a:prstGeom prst="rect">
            <a:avLst/>
          </a:prstGeom>
          <a:noFill/>
        </p:spPr>
        <p:txBody>
          <a:bodyPr wrap="square" rtlCol="0">
            <a:spAutoFit/>
          </a:bodyPr>
          <a:lstStyle/>
          <a:p>
            <a:pPr algn="just"/>
            <a:r>
              <a:rPr lang="en-US" dirty="0"/>
              <a:t>I see this problem as a classification issue, where we should try to understand and able to predict the customers, who have high Credit Card default chances. </a:t>
            </a:r>
          </a:p>
          <a:p>
            <a:pPr algn="just"/>
            <a:r>
              <a:rPr lang="en-US" dirty="0"/>
              <a:t>Planning to use supervised machine learning algorithm to work on the classification problem to be trained with algorithms like:</a:t>
            </a:r>
          </a:p>
          <a:p>
            <a:endParaRPr lang="en-US" dirty="0"/>
          </a:p>
          <a:p>
            <a:r>
              <a:rPr lang="en-US" dirty="0"/>
              <a:t>1.	Logistic Regression</a:t>
            </a:r>
          </a:p>
          <a:p>
            <a:r>
              <a:rPr lang="en-US" dirty="0"/>
              <a:t>2.	Decision Tree</a:t>
            </a:r>
          </a:p>
          <a:p>
            <a:r>
              <a:rPr lang="en-US" dirty="0"/>
              <a:t>3.	Random Forest</a:t>
            </a:r>
          </a:p>
          <a:p>
            <a:endParaRPr lang="en-US" dirty="0"/>
          </a:p>
          <a:p>
            <a:pPr algn="just"/>
            <a:r>
              <a:rPr lang="en-US" dirty="0"/>
              <a:t>Start with loading data into a data frame and then understand the data, then perform Exploratory Data Analysis (EDA) on the data set. EDA involves doing Univariate and Bivariate Analysis, identify missing values and outliers and fill the gaps with appropriate values.  In the next step, building model with starting from logistic regression and observe the accuracy of the model.  When the accuracy of the of the model is not high, then planning to use Decision Tree and Random Forest to achieve higher accuracy.</a:t>
            </a:r>
          </a:p>
        </p:txBody>
      </p:sp>
    </p:spTree>
    <p:extLst>
      <p:ext uri="{BB962C8B-B14F-4D97-AF65-F5344CB8AC3E}">
        <p14:creationId xmlns:p14="http://schemas.microsoft.com/office/powerpoint/2010/main" val="374760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Data</a:t>
            </a:r>
          </a:p>
        </p:txBody>
      </p:sp>
      <p:sp>
        <p:nvSpPr>
          <p:cNvPr id="3" name="TextBox 2">
            <a:extLst>
              <a:ext uri="{FF2B5EF4-FFF2-40B4-BE49-F238E27FC236}">
                <a16:creationId xmlns:a16="http://schemas.microsoft.com/office/drawing/2014/main" id="{AF6228EE-9003-4202-A0FD-AFA97C9C94D1}"/>
              </a:ext>
            </a:extLst>
          </p:cNvPr>
          <p:cNvSpPr txBox="1"/>
          <p:nvPr/>
        </p:nvSpPr>
        <p:spPr>
          <a:xfrm>
            <a:off x="1151205" y="1477103"/>
            <a:ext cx="10426505" cy="5201424"/>
          </a:xfrm>
          <a:prstGeom prst="rect">
            <a:avLst/>
          </a:prstGeom>
          <a:noFill/>
        </p:spPr>
        <p:txBody>
          <a:bodyPr wrap="square" rtlCol="0">
            <a:spAutoFit/>
          </a:bodyPr>
          <a:lstStyle/>
          <a:p>
            <a:r>
              <a:rPr lang="en-US" dirty="0"/>
              <a:t>Data is sourced from Kaggle, which has all the required variables for prediction.</a:t>
            </a:r>
          </a:p>
          <a:p>
            <a:r>
              <a:rPr lang="en-US" sz="1800" u="sng" dirty="0">
                <a:solidFill>
                  <a:srgbClr val="000000"/>
                </a:solidFill>
                <a:effectLst/>
                <a:latin typeface="Times New Roman" panose="02020603050405020304" pitchFamily="18" charset="0"/>
                <a:ea typeface="Times New Roman" panose="02020603050405020304" pitchFamily="18" charset="0"/>
                <a:hlinkClick r:id="rId2"/>
              </a:rPr>
              <a:t>https://www.kaggle.com/ainslie/credit-card-default-prediction-analysis</a:t>
            </a:r>
            <a:endParaRPr lang="en-US" sz="1800" dirty="0">
              <a:effectLst/>
              <a:latin typeface="Times New Roman" panose="02020603050405020304" pitchFamily="18" charset="0"/>
              <a:ea typeface="Times New Roman" panose="02020603050405020304" pitchFamily="18" charset="0"/>
            </a:endParaRPr>
          </a:p>
          <a:p>
            <a:endParaRPr lang="en-US" b="1" u="sng" dirty="0"/>
          </a:p>
          <a:p>
            <a:r>
              <a:rPr lang="en-US" b="1" u="sng" dirty="0"/>
              <a:t>Variable</a:t>
            </a:r>
            <a:r>
              <a:rPr lang="en-US" b="1" dirty="0"/>
              <a:t>		</a:t>
            </a:r>
            <a:r>
              <a:rPr lang="en-US" b="1" u="sng" dirty="0"/>
              <a:t>Description</a:t>
            </a:r>
          </a:p>
          <a:p>
            <a:r>
              <a:rPr lang="en-US" sz="1000" dirty="0"/>
              <a:t>ID				Credit Card ID - Sequence Number</a:t>
            </a:r>
          </a:p>
          <a:p>
            <a:r>
              <a:rPr lang="en-US" sz="1000" dirty="0"/>
              <a:t>LIMIT_BAL			Credit Limit</a:t>
            </a:r>
          </a:p>
          <a:p>
            <a:r>
              <a:rPr lang="en-US" sz="1000" dirty="0"/>
              <a:t>SEX				1 = male, 2 = female</a:t>
            </a:r>
          </a:p>
          <a:p>
            <a:r>
              <a:rPr lang="en-US" sz="1000" dirty="0"/>
              <a:t>EDUCATION			1 = graduate school, 2 = university, 3 = high school</a:t>
            </a:r>
          </a:p>
          <a:p>
            <a:r>
              <a:rPr lang="en-US" sz="1000" dirty="0"/>
              <a:t>MARRIAGE			1 = married, 2 = single, 3 = others</a:t>
            </a:r>
          </a:p>
          <a:p>
            <a:r>
              <a:rPr lang="en-US" sz="1000" dirty="0"/>
              <a:t>AGE				Customer Age</a:t>
            </a:r>
          </a:p>
          <a:p>
            <a:r>
              <a:rPr lang="en-US" sz="1000" dirty="0"/>
              <a:t>PAY_0				Repayment status September 2005</a:t>
            </a:r>
          </a:p>
          <a:p>
            <a:r>
              <a:rPr lang="en-US" sz="1000" dirty="0"/>
              <a:t>PAY_2				Repayment status August 2005</a:t>
            </a:r>
          </a:p>
          <a:p>
            <a:r>
              <a:rPr lang="en-US" sz="1000" dirty="0"/>
              <a:t>PAY_3				Repayment status July 2005</a:t>
            </a:r>
          </a:p>
          <a:p>
            <a:r>
              <a:rPr lang="en-US" sz="1000" dirty="0"/>
              <a:t>PAY_4				Repayment status June 2005</a:t>
            </a:r>
          </a:p>
          <a:p>
            <a:r>
              <a:rPr lang="en-US" sz="1000" dirty="0"/>
              <a:t>PAY_5				Repayment status May 2005</a:t>
            </a:r>
          </a:p>
          <a:p>
            <a:r>
              <a:rPr lang="en-US" sz="1000" dirty="0"/>
              <a:t>PAY_6				Repayment status April 2005</a:t>
            </a:r>
          </a:p>
          <a:p>
            <a:r>
              <a:rPr lang="en-US" sz="1000" dirty="0"/>
              <a:t>BILL_AMT1			Bill Amount September 2005</a:t>
            </a:r>
          </a:p>
          <a:p>
            <a:r>
              <a:rPr lang="en-US" sz="1000" dirty="0"/>
              <a:t>BILL_AMT2			Bill Amount August 2005</a:t>
            </a:r>
          </a:p>
          <a:p>
            <a:r>
              <a:rPr lang="en-US" sz="1000" dirty="0"/>
              <a:t>BILL_AMT3			Bill Amount July 2005</a:t>
            </a:r>
          </a:p>
          <a:p>
            <a:r>
              <a:rPr lang="en-US" sz="1000" dirty="0"/>
              <a:t>BILL_AMT4			Bill Amount June 2005</a:t>
            </a:r>
          </a:p>
          <a:p>
            <a:r>
              <a:rPr lang="en-US" sz="1000" dirty="0"/>
              <a:t>BILL_AMT5			Bill Amount May 2005</a:t>
            </a:r>
          </a:p>
          <a:p>
            <a:r>
              <a:rPr lang="en-US" sz="1000" dirty="0"/>
              <a:t>BILL_AMT6			Bill Amount April 2005</a:t>
            </a:r>
          </a:p>
          <a:p>
            <a:r>
              <a:rPr lang="en-US" sz="1000" dirty="0"/>
              <a:t>PAY_AMT1			Payment Amount September 2005</a:t>
            </a:r>
          </a:p>
          <a:p>
            <a:r>
              <a:rPr lang="en-US" sz="1000" dirty="0"/>
              <a:t>PAY_AMT2			Payment Amount August 2005</a:t>
            </a:r>
          </a:p>
          <a:p>
            <a:r>
              <a:rPr lang="en-US" sz="1000" dirty="0"/>
              <a:t>PAY_AMT3			Payment Amount July 2005</a:t>
            </a:r>
          </a:p>
          <a:p>
            <a:r>
              <a:rPr lang="en-US" sz="1000" dirty="0"/>
              <a:t>PAY_AMT4			Payment Amount June 2005</a:t>
            </a:r>
          </a:p>
          <a:p>
            <a:r>
              <a:rPr lang="en-US" sz="1000" dirty="0"/>
              <a:t>PAY_AMT5			Payment Amount May 2005</a:t>
            </a:r>
          </a:p>
          <a:p>
            <a:r>
              <a:rPr lang="en-US" sz="1000" dirty="0"/>
              <a:t>PAY_AMT6			Payment Amount April 2005</a:t>
            </a:r>
          </a:p>
          <a:p>
            <a:r>
              <a:rPr lang="en-US" sz="1000" dirty="0" err="1"/>
              <a:t>default.payment.next.month</a:t>
            </a:r>
            <a:r>
              <a:rPr lang="en-US" sz="1000" dirty="0"/>
              <a:t>	1 = default, 0 = On time payment</a:t>
            </a:r>
          </a:p>
          <a:p>
            <a:endParaRPr lang="en-US" sz="1000" dirty="0"/>
          </a:p>
        </p:txBody>
      </p:sp>
    </p:spTree>
    <p:extLst>
      <p:ext uri="{BB962C8B-B14F-4D97-AF65-F5344CB8AC3E}">
        <p14:creationId xmlns:p14="http://schemas.microsoft.com/office/powerpoint/2010/main" val="71694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Exploring Data 1</a:t>
            </a:r>
          </a:p>
        </p:txBody>
      </p:sp>
      <p:pic>
        <p:nvPicPr>
          <p:cNvPr id="6" name="Picture 5">
            <a:extLst>
              <a:ext uri="{FF2B5EF4-FFF2-40B4-BE49-F238E27FC236}">
                <a16:creationId xmlns:a16="http://schemas.microsoft.com/office/drawing/2014/main" id="{5E2E501D-16F7-4F41-A366-878B1A956E42}"/>
              </a:ext>
            </a:extLst>
          </p:cNvPr>
          <p:cNvPicPr>
            <a:picLocks noChangeAspect="1"/>
          </p:cNvPicPr>
          <p:nvPr/>
        </p:nvPicPr>
        <p:blipFill>
          <a:blip r:embed="rId2"/>
          <a:stretch>
            <a:fillRect/>
          </a:stretch>
        </p:blipFill>
        <p:spPr>
          <a:xfrm>
            <a:off x="1151205" y="2268388"/>
            <a:ext cx="5867400" cy="4171950"/>
          </a:xfrm>
          <a:prstGeom prst="rect">
            <a:avLst/>
          </a:prstGeom>
        </p:spPr>
      </p:pic>
      <p:sp>
        <p:nvSpPr>
          <p:cNvPr id="7" name="TextBox 6">
            <a:extLst>
              <a:ext uri="{FF2B5EF4-FFF2-40B4-BE49-F238E27FC236}">
                <a16:creationId xmlns:a16="http://schemas.microsoft.com/office/drawing/2014/main" id="{F74DA686-9418-4CEB-9A3B-EB960F3FF32E}"/>
              </a:ext>
            </a:extLst>
          </p:cNvPr>
          <p:cNvSpPr txBox="1"/>
          <p:nvPr/>
        </p:nvSpPr>
        <p:spPr>
          <a:xfrm>
            <a:off x="1151205" y="1477103"/>
            <a:ext cx="10426505" cy="369332"/>
          </a:xfrm>
          <a:prstGeom prst="rect">
            <a:avLst/>
          </a:prstGeom>
          <a:noFill/>
        </p:spPr>
        <p:txBody>
          <a:bodyPr wrap="square" rtlCol="0">
            <a:spAutoFit/>
          </a:bodyPr>
          <a:lstStyle/>
          <a:p>
            <a:r>
              <a:rPr lang="en-US" dirty="0"/>
              <a:t>Read first few lines of the data to observe the data variables.</a:t>
            </a:r>
          </a:p>
        </p:txBody>
      </p:sp>
    </p:spTree>
    <p:extLst>
      <p:ext uri="{BB962C8B-B14F-4D97-AF65-F5344CB8AC3E}">
        <p14:creationId xmlns:p14="http://schemas.microsoft.com/office/powerpoint/2010/main" val="76246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Exploring Data 2</a:t>
            </a:r>
          </a:p>
        </p:txBody>
      </p:sp>
      <p:sp>
        <p:nvSpPr>
          <p:cNvPr id="6" name="TextBox 5">
            <a:extLst>
              <a:ext uri="{FF2B5EF4-FFF2-40B4-BE49-F238E27FC236}">
                <a16:creationId xmlns:a16="http://schemas.microsoft.com/office/drawing/2014/main" id="{1CA33B55-5F8A-42C7-BBB7-BC2F4C36F24B}"/>
              </a:ext>
            </a:extLst>
          </p:cNvPr>
          <p:cNvSpPr txBox="1"/>
          <p:nvPr/>
        </p:nvSpPr>
        <p:spPr>
          <a:xfrm>
            <a:off x="1151205" y="1477103"/>
            <a:ext cx="10426505" cy="3970318"/>
          </a:xfrm>
          <a:prstGeom prst="rect">
            <a:avLst/>
          </a:prstGeom>
          <a:noFill/>
        </p:spPr>
        <p:txBody>
          <a:bodyPr wrap="square" rtlCol="0">
            <a:spAutoFit/>
          </a:bodyPr>
          <a:lstStyle/>
          <a:p>
            <a:r>
              <a:rPr lang="en-US" u="sng" dirty="0"/>
              <a:t>Categorical Features:</a:t>
            </a:r>
            <a:r>
              <a:rPr lang="en-US" dirty="0"/>
              <a:t> Based on the data, below are categorical variables.</a:t>
            </a:r>
          </a:p>
          <a:p>
            <a:pPr marL="342900" indent="-342900">
              <a:buFont typeface="+mj-lt"/>
              <a:buAutoNum type="arabicPeriod"/>
            </a:pPr>
            <a:r>
              <a:rPr lang="en-US" dirty="0"/>
              <a:t>SEX</a:t>
            </a:r>
          </a:p>
          <a:p>
            <a:pPr marL="342900" indent="-342900">
              <a:buFont typeface="+mj-lt"/>
              <a:buAutoNum type="arabicPeriod"/>
            </a:pPr>
            <a:r>
              <a:rPr lang="en-US" dirty="0"/>
              <a:t>EDUCATION</a:t>
            </a:r>
          </a:p>
          <a:p>
            <a:pPr marL="342900" indent="-342900">
              <a:buFont typeface="+mj-lt"/>
              <a:buAutoNum type="arabicPeriod"/>
            </a:pPr>
            <a:r>
              <a:rPr lang="en-US" dirty="0"/>
              <a:t>MARRIAGE</a:t>
            </a:r>
          </a:p>
          <a:p>
            <a:pPr marL="342900" indent="-342900">
              <a:buFont typeface="+mj-lt"/>
              <a:buAutoNum type="arabicPeriod"/>
            </a:pPr>
            <a:r>
              <a:rPr lang="en-US" dirty="0" err="1"/>
              <a:t>default.payment.next.month</a:t>
            </a:r>
            <a:r>
              <a:rPr lang="en-US" dirty="0"/>
              <a:t>	1 = default, 0 = On time payment</a:t>
            </a:r>
          </a:p>
          <a:p>
            <a:endParaRPr lang="en-US" dirty="0"/>
          </a:p>
          <a:p>
            <a:r>
              <a:rPr lang="en-US" u="sng" dirty="0"/>
              <a:t>Ordinal Features:</a:t>
            </a:r>
            <a:r>
              <a:rPr lang="en-US" dirty="0"/>
              <a:t> Based on the data with inherent hierarchy, below are ordinal variables.</a:t>
            </a:r>
          </a:p>
          <a:p>
            <a:pPr marL="342900" indent="-342900">
              <a:buFont typeface="+mj-lt"/>
              <a:buAutoNum type="arabicPeriod"/>
            </a:pPr>
            <a:r>
              <a:rPr lang="en-US" dirty="0"/>
              <a:t>AGE</a:t>
            </a:r>
          </a:p>
          <a:p>
            <a:pPr marL="342900" indent="-342900">
              <a:buFont typeface="+mj-lt"/>
              <a:buAutoNum type="arabicPeriod"/>
            </a:pPr>
            <a:r>
              <a:rPr lang="en-US" dirty="0"/>
              <a:t>PAY_0, PAY_2, PAY_3, PAY_4, PAY_5 &amp; PAY_6</a:t>
            </a:r>
          </a:p>
          <a:p>
            <a:endParaRPr lang="en-US" dirty="0"/>
          </a:p>
          <a:p>
            <a:r>
              <a:rPr lang="en-US" u="sng" dirty="0"/>
              <a:t>Numerical Features:</a:t>
            </a:r>
            <a:r>
              <a:rPr lang="en-US" dirty="0"/>
              <a:t> Based on the numerical data, below are numerical variables.</a:t>
            </a:r>
          </a:p>
          <a:p>
            <a:pPr marL="342900" indent="-342900">
              <a:buFont typeface="+mj-lt"/>
              <a:buAutoNum type="arabicPeriod"/>
            </a:pPr>
            <a:r>
              <a:rPr lang="en-US" dirty="0"/>
              <a:t>BILL_AMT1, BILL_AMT2, BILL_AMT3, BILL_AMT4, BILL_AMT5 &amp; BILL_AMT6</a:t>
            </a:r>
          </a:p>
          <a:p>
            <a:pPr marL="342900" indent="-342900">
              <a:buFont typeface="+mj-lt"/>
              <a:buAutoNum type="arabicPeriod"/>
            </a:pPr>
            <a:r>
              <a:rPr lang="en-US" dirty="0"/>
              <a:t>PAY_AMT1, PAY_AMT2, PAY_AMT3, PAY_AMT4, PAY_AMT5 &amp; PAY_AMT6</a:t>
            </a:r>
          </a:p>
          <a:p>
            <a:pPr marL="342900" indent="-342900">
              <a:buFont typeface="+mj-lt"/>
              <a:buAutoNum type="arabicPeriod"/>
            </a:pPr>
            <a:endParaRPr lang="en-US" dirty="0"/>
          </a:p>
        </p:txBody>
      </p:sp>
    </p:spTree>
    <p:extLst>
      <p:ext uri="{BB962C8B-B14F-4D97-AF65-F5344CB8AC3E}">
        <p14:creationId xmlns:p14="http://schemas.microsoft.com/office/powerpoint/2010/main" val="346794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Exploring Data 3</a:t>
            </a:r>
          </a:p>
        </p:txBody>
      </p:sp>
      <p:sp>
        <p:nvSpPr>
          <p:cNvPr id="6" name="TextBox 5">
            <a:extLst>
              <a:ext uri="{FF2B5EF4-FFF2-40B4-BE49-F238E27FC236}">
                <a16:creationId xmlns:a16="http://schemas.microsoft.com/office/drawing/2014/main" id="{1CA33B55-5F8A-42C7-BBB7-BC2F4C36F24B}"/>
              </a:ext>
            </a:extLst>
          </p:cNvPr>
          <p:cNvSpPr txBox="1"/>
          <p:nvPr/>
        </p:nvSpPr>
        <p:spPr>
          <a:xfrm>
            <a:off x="1151205" y="1477103"/>
            <a:ext cx="10426505" cy="646331"/>
          </a:xfrm>
          <a:prstGeom prst="rect">
            <a:avLst/>
          </a:prstGeom>
          <a:noFill/>
        </p:spPr>
        <p:txBody>
          <a:bodyPr wrap="square" rtlCol="0">
            <a:spAutoFit/>
          </a:bodyPr>
          <a:lstStyle/>
          <a:p>
            <a:r>
              <a:rPr lang="en-US" dirty="0"/>
              <a:t>Retrieve the stats of the data to observe the count, min, max, mean and standard deviation including the target variable.</a:t>
            </a:r>
          </a:p>
        </p:txBody>
      </p:sp>
      <p:pic>
        <p:nvPicPr>
          <p:cNvPr id="5" name="Picture 4">
            <a:extLst>
              <a:ext uri="{FF2B5EF4-FFF2-40B4-BE49-F238E27FC236}">
                <a16:creationId xmlns:a16="http://schemas.microsoft.com/office/drawing/2014/main" id="{61345032-591D-49D8-86A2-95E971143E6A}"/>
              </a:ext>
            </a:extLst>
          </p:cNvPr>
          <p:cNvPicPr>
            <a:picLocks noChangeAspect="1"/>
          </p:cNvPicPr>
          <p:nvPr/>
        </p:nvPicPr>
        <p:blipFill>
          <a:blip r:embed="rId2"/>
          <a:stretch>
            <a:fillRect/>
          </a:stretch>
        </p:blipFill>
        <p:spPr>
          <a:xfrm>
            <a:off x="316082" y="2268388"/>
            <a:ext cx="6048375" cy="3362325"/>
          </a:xfrm>
          <a:prstGeom prst="rect">
            <a:avLst/>
          </a:prstGeom>
        </p:spPr>
      </p:pic>
      <p:pic>
        <p:nvPicPr>
          <p:cNvPr id="8" name="Picture 7">
            <a:extLst>
              <a:ext uri="{FF2B5EF4-FFF2-40B4-BE49-F238E27FC236}">
                <a16:creationId xmlns:a16="http://schemas.microsoft.com/office/drawing/2014/main" id="{4C25320B-3584-43CE-A634-4731C0BFC91E}"/>
              </a:ext>
            </a:extLst>
          </p:cNvPr>
          <p:cNvPicPr>
            <a:picLocks noChangeAspect="1"/>
          </p:cNvPicPr>
          <p:nvPr/>
        </p:nvPicPr>
        <p:blipFill>
          <a:blip r:embed="rId3"/>
          <a:stretch>
            <a:fillRect/>
          </a:stretch>
        </p:blipFill>
        <p:spPr>
          <a:xfrm>
            <a:off x="6424685" y="2268388"/>
            <a:ext cx="5381708" cy="3362324"/>
          </a:xfrm>
          <a:prstGeom prst="rect">
            <a:avLst/>
          </a:prstGeom>
        </p:spPr>
      </p:pic>
    </p:spTree>
    <p:extLst>
      <p:ext uri="{BB962C8B-B14F-4D97-AF65-F5344CB8AC3E}">
        <p14:creationId xmlns:p14="http://schemas.microsoft.com/office/powerpoint/2010/main" val="373499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Plots 1</a:t>
            </a:r>
          </a:p>
        </p:txBody>
      </p:sp>
      <p:pic>
        <p:nvPicPr>
          <p:cNvPr id="4" name="Picture 3">
            <a:extLst>
              <a:ext uri="{FF2B5EF4-FFF2-40B4-BE49-F238E27FC236}">
                <a16:creationId xmlns:a16="http://schemas.microsoft.com/office/drawing/2014/main" id="{672C6726-8485-4990-B585-86CB51243AB7}"/>
              </a:ext>
            </a:extLst>
          </p:cNvPr>
          <p:cNvPicPr>
            <a:picLocks noChangeAspect="1"/>
          </p:cNvPicPr>
          <p:nvPr/>
        </p:nvPicPr>
        <p:blipFill>
          <a:blip r:embed="rId2"/>
          <a:stretch>
            <a:fillRect/>
          </a:stretch>
        </p:blipFill>
        <p:spPr>
          <a:xfrm>
            <a:off x="1284996" y="1702187"/>
            <a:ext cx="8409634" cy="1702191"/>
          </a:xfrm>
          <a:prstGeom prst="rect">
            <a:avLst/>
          </a:prstGeom>
        </p:spPr>
      </p:pic>
      <p:pic>
        <p:nvPicPr>
          <p:cNvPr id="7" name="Picture 6">
            <a:extLst>
              <a:ext uri="{FF2B5EF4-FFF2-40B4-BE49-F238E27FC236}">
                <a16:creationId xmlns:a16="http://schemas.microsoft.com/office/drawing/2014/main" id="{019E2DF9-BFBD-4C51-A0A4-B08690B864E5}"/>
              </a:ext>
            </a:extLst>
          </p:cNvPr>
          <p:cNvPicPr>
            <a:picLocks noChangeAspect="1"/>
          </p:cNvPicPr>
          <p:nvPr/>
        </p:nvPicPr>
        <p:blipFill>
          <a:blip r:embed="rId3"/>
          <a:stretch>
            <a:fillRect/>
          </a:stretch>
        </p:blipFill>
        <p:spPr>
          <a:xfrm>
            <a:off x="1284995" y="3672427"/>
            <a:ext cx="8480377" cy="1702191"/>
          </a:xfrm>
          <a:prstGeom prst="rect">
            <a:avLst/>
          </a:prstGeom>
        </p:spPr>
      </p:pic>
      <p:pic>
        <p:nvPicPr>
          <p:cNvPr id="8" name="Picture 7">
            <a:extLst>
              <a:ext uri="{FF2B5EF4-FFF2-40B4-BE49-F238E27FC236}">
                <a16:creationId xmlns:a16="http://schemas.microsoft.com/office/drawing/2014/main" id="{28E2482D-CA9B-4187-BBFF-9884B6E2528D}"/>
              </a:ext>
            </a:extLst>
          </p:cNvPr>
          <p:cNvPicPr>
            <a:picLocks noChangeAspect="1"/>
          </p:cNvPicPr>
          <p:nvPr/>
        </p:nvPicPr>
        <p:blipFill>
          <a:blip r:embed="rId4"/>
          <a:stretch>
            <a:fillRect/>
          </a:stretch>
        </p:blipFill>
        <p:spPr>
          <a:xfrm>
            <a:off x="1284995" y="5657622"/>
            <a:ext cx="2335584" cy="965843"/>
          </a:xfrm>
          <a:prstGeom prst="rect">
            <a:avLst/>
          </a:prstGeom>
        </p:spPr>
      </p:pic>
    </p:spTree>
    <p:extLst>
      <p:ext uri="{BB962C8B-B14F-4D97-AF65-F5344CB8AC3E}">
        <p14:creationId xmlns:p14="http://schemas.microsoft.com/office/powerpoint/2010/main" val="41417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6A2AD8-2136-47A2-90CA-B2FCB5640CB1}"/>
              </a:ext>
            </a:extLst>
          </p:cNvPr>
          <p:cNvSpPr txBox="1"/>
          <p:nvPr/>
        </p:nvSpPr>
        <p:spPr>
          <a:xfrm>
            <a:off x="1151206" y="562708"/>
            <a:ext cx="9889587" cy="769441"/>
          </a:xfrm>
          <a:prstGeom prst="rect">
            <a:avLst/>
          </a:prstGeom>
          <a:noFill/>
        </p:spPr>
        <p:txBody>
          <a:bodyPr wrap="square" rtlCol="0">
            <a:spAutoFit/>
          </a:bodyPr>
          <a:lstStyle/>
          <a:p>
            <a:r>
              <a:rPr lang="en-US" sz="4400" b="1" dirty="0"/>
              <a:t>Plots 2</a:t>
            </a:r>
          </a:p>
        </p:txBody>
      </p:sp>
      <p:pic>
        <p:nvPicPr>
          <p:cNvPr id="5" name="Picture 4">
            <a:extLst>
              <a:ext uri="{FF2B5EF4-FFF2-40B4-BE49-F238E27FC236}">
                <a16:creationId xmlns:a16="http://schemas.microsoft.com/office/drawing/2014/main" id="{E42B8DEF-90A2-4CB9-B1E7-C59B78CE2A39}"/>
              </a:ext>
            </a:extLst>
          </p:cNvPr>
          <p:cNvPicPr>
            <a:picLocks noChangeAspect="1"/>
          </p:cNvPicPr>
          <p:nvPr/>
        </p:nvPicPr>
        <p:blipFill>
          <a:blip r:embed="rId2"/>
          <a:stretch>
            <a:fillRect/>
          </a:stretch>
        </p:blipFill>
        <p:spPr>
          <a:xfrm>
            <a:off x="1151206" y="1438561"/>
            <a:ext cx="7839075" cy="1666875"/>
          </a:xfrm>
          <a:prstGeom prst="rect">
            <a:avLst/>
          </a:prstGeom>
        </p:spPr>
      </p:pic>
      <p:pic>
        <p:nvPicPr>
          <p:cNvPr id="7" name="Picture 6">
            <a:extLst>
              <a:ext uri="{FF2B5EF4-FFF2-40B4-BE49-F238E27FC236}">
                <a16:creationId xmlns:a16="http://schemas.microsoft.com/office/drawing/2014/main" id="{84451787-E1EC-4670-950C-B3913E21E4BB}"/>
              </a:ext>
            </a:extLst>
          </p:cNvPr>
          <p:cNvPicPr>
            <a:picLocks noChangeAspect="1"/>
          </p:cNvPicPr>
          <p:nvPr/>
        </p:nvPicPr>
        <p:blipFill>
          <a:blip r:embed="rId3"/>
          <a:stretch>
            <a:fillRect/>
          </a:stretch>
        </p:blipFill>
        <p:spPr>
          <a:xfrm>
            <a:off x="1151206" y="3214533"/>
            <a:ext cx="7934325" cy="1666875"/>
          </a:xfrm>
          <a:prstGeom prst="rect">
            <a:avLst/>
          </a:prstGeom>
        </p:spPr>
      </p:pic>
      <p:pic>
        <p:nvPicPr>
          <p:cNvPr id="9" name="Picture 8">
            <a:extLst>
              <a:ext uri="{FF2B5EF4-FFF2-40B4-BE49-F238E27FC236}">
                <a16:creationId xmlns:a16="http://schemas.microsoft.com/office/drawing/2014/main" id="{1E7EF623-A3D2-456E-9F11-0BD5A822F829}"/>
              </a:ext>
            </a:extLst>
          </p:cNvPr>
          <p:cNvPicPr>
            <a:picLocks noChangeAspect="1"/>
          </p:cNvPicPr>
          <p:nvPr/>
        </p:nvPicPr>
        <p:blipFill>
          <a:blip r:embed="rId4"/>
          <a:stretch>
            <a:fillRect/>
          </a:stretch>
        </p:blipFill>
        <p:spPr>
          <a:xfrm>
            <a:off x="1157506" y="5015124"/>
            <a:ext cx="4924425" cy="1676400"/>
          </a:xfrm>
          <a:prstGeom prst="rect">
            <a:avLst/>
          </a:prstGeom>
        </p:spPr>
      </p:pic>
      <p:pic>
        <p:nvPicPr>
          <p:cNvPr id="11" name="Picture 10">
            <a:extLst>
              <a:ext uri="{FF2B5EF4-FFF2-40B4-BE49-F238E27FC236}">
                <a16:creationId xmlns:a16="http://schemas.microsoft.com/office/drawing/2014/main" id="{18F77C0F-A4AE-42FB-91A9-111C67EE794D}"/>
              </a:ext>
            </a:extLst>
          </p:cNvPr>
          <p:cNvPicPr>
            <a:picLocks noChangeAspect="1"/>
          </p:cNvPicPr>
          <p:nvPr/>
        </p:nvPicPr>
        <p:blipFill>
          <a:blip r:embed="rId5"/>
          <a:stretch>
            <a:fillRect/>
          </a:stretch>
        </p:blipFill>
        <p:spPr>
          <a:xfrm>
            <a:off x="6559867" y="5329449"/>
            <a:ext cx="2335584" cy="965843"/>
          </a:xfrm>
          <a:prstGeom prst="rect">
            <a:avLst/>
          </a:prstGeom>
        </p:spPr>
      </p:pic>
    </p:spTree>
    <p:extLst>
      <p:ext uri="{BB962C8B-B14F-4D97-AF65-F5344CB8AC3E}">
        <p14:creationId xmlns:p14="http://schemas.microsoft.com/office/powerpoint/2010/main" val="400734101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285</TotalTime>
  <Words>1425</Words>
  <Application>Microsoft Office PowerPoint</Application>
  <PresentationFormat>Widescreen</PresentationFormat>
  <Paragraphs>119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Bhargava Gaggainpali</dc:creator>
  <cp:lastModifiedBy>Bhargava Gaggainpali</cp:lastModifiedBy>
  <cp:revision>63</cp:revision>
  <dcterms:created xsi:type="dcterms:W3CDTF">2021-04-13T22:23:17Z</dcterms:created>
  <dcterms:modified xsi:type="dcterms:W3CDTF">2021-05-12T11:59:28Z</dcterms:modified>
</cp:coreProperties>
</file>