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738" r:id="rId1"/>
    <p:sldMasterId id="2147483750" r:id="rId2"/>
  </p:sldMasterIdLst>
  <p:notesMasterIdLst>
    <p:notesMasterId r:id="rId39"/>
  </p:notesMasterIdLst>
  <p:sldIdLst>
    <p:sldId id="257" r:id="rId3"/>
    <p:sldId id="258" r:id="rId4"/>
    <p:sldId id="262" r:id="rId5"/>
    <p:sldId id="270" r:id="rId6"/>
    <p:sldId id="282" r:id="rId7"/>
    <p:sldId id="319" r:id="rId8"/>
    <p:sldId id="320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</p:sldIdLst>
  <p:sldSz cx="13004800" cy="9753600"/>
  <p:notesSz cx="6858000" cy="9144000"/>
  <p:defaultTextStyle>
    <a:defPPr>
      <a:defRPr lang="en-US"/>
    </a:defPPr>
    <a:lvl1pPr algn="ctr" defTabSz="584200" rtl="0" fontAlgn="base" hangingPunct="0">
      <a:spcBef>
        <a:spcPct val="0"/>
      </a:spcBef>
      <a:spcAft>
        <a:spcPct val="0"/>
      </a:spcAft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1pPr>
    <a:lvl2pPr marL="457200" indent="-114300" algn="ctr" defTabSz="584200" rtl="0" fontAlgn="base" hangingPunct="0">
      <a:spcBef>
        <a:spcPct val="0"/>
      </a:spcBef>
      <a:spcAft>
        <a:spcPct val="0"/>
      </a:spcAft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2pPr>
    <a:lvl3pPr marL="914400" indent="-228600" algn="ctr" defTabSz="584200" rtl="0" fontAlgn="base" hangingPunct="0">
      <a:spcBef>
        <a:spcPct val="0"/>
      </a:spcBef>
      <a:spcAft>
        <a:spcPct val="0"/>
      </a:spcAft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3pPr>
    <a:lvl4pPr marL="1371600" indent="-342900" algn="ctr" defTabSz="584200" rtl="0" fontAlgn="base" hangingPunct="0">
      <a:spcBef>
        <a:spcPct val="0"/>
      </a:spcBef>
      <a:spcAft>
        <a:spcPct val="0"/>
      </a:spcAft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4pPr>
    <a:lvl5pPr marL="1828800" indent="-457200" algn="ctr" defTabSz="584200" rtl="0" fontAlgn="base" hangingPunct="0">
      <a:spcBef>
        <a:spcPct val="0"/>
      </a:spcBef>
      <a:spcAft>
        <a:spcPct val="0"/>
      </a:spcAft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5pPr>
    <a:lvl6pPr marL="2286000" algn="l" defTabSz="914400" rtl="0" eaLnBrk="1" latinLnBrk="0" hangingPunct="1"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6pPr>
    <a:lvl7pPr marL="2743200" algn="l" defTabSz="914400" rtl="0" eaLnBrk="1" latinLnBrk="0" hangingPunct="1"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7pPr>
    <a:lvl8pPr marL="3200400" algn="l" defTabSz="914400" rtl="0" eaLnBrk="1" latinLnBrk="0" hangingPunct="1"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8pPr>
    <a:lvl9pPr marL="3657600" algn="l" defTabSz="914400" rtl="0" eaLnBrk="1" latinLnBrk="0" hangingPunct="1"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254" y="11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4098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venir Roman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venir Roman" charset="0"/>
              </a:rPr>
              <a:t>Second level</a:t>
            </a:r>
          </a:p>
          <a:p>
            <a:pPr lvl="2"/>
            <a:r>
              <a:rPr lang="en-US" altLang="en-US">
                <a:sym typeface="Avenir Roman" charset="0"/>
              </a:rPr>
              <a:t>Third level</a:t>
            </a:r>
          </a:p>
          <a:p>
            <a:pPr lvl="3"/>
            <a:r>
              <a:rPr lang="en-US" altLang="en-US">
                <a:sym typeface="Avenir Roman" charset="0"/>
              </a:rPr>
              <a:t>Fourth level</a:t>
            </a:r>
          </a:p>
          <a:p>
            <a:pPr lvl="4"/>
            <a:r>
              <a:rPr lang="en-US" altLang="en-US">
                <a:sym typeface="Avenir Roman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5360" y="1915659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75360" y="6091042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75360" y="2111686"/>
            <a:ext cx="11054080" cy="39014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289465" y="5841099"/>
            <a:ext cx="1300480" cy="13004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664" y="2036939"/>
            <a:ext cx="10799403" cy="431759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102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171" y="6242304"/>
            <a:ext cx="8417357" cy="1521562"/>
          </a:xfrm>
        </p:spPr>
        <p:txBody>
          <a:bodyPr>
            <a:normAutofit/>
          </a:bodyPr>
          <a:lstStyle>
            <a:lvl1pPr marL="0" indent="0" algn="l">
              <a:buNone/>
              <a:defRPr sz="2560" b="0">
                <a:solidFill>
                  <a:schemeClr val="tx1"/>
                </a:solidFill>
              </a:defRPr>
            </a:lvl1pPr>
            <a:lvl2pPr marL="650230" indent="0" algn="ctr">
              <a:buNone/>
              <a:defRPr sz="2560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560"/>
            </a:lvl4pPr>
            <a:lvl5pPr marL="2600919" indent="0" algn="ctr">
              <a:buNone/>
              <a:defRPr sz="2560"/>
            </a:lvl5pPr>
            <a:lvl6pPr marL="3251149" indent="0" algn="ctr">
              <a:buNone/>
              <a:defRPr sz="2560"/>
            </a:lvl6pPr>
            <a:lvl7pPr marL="3901379" indent="0" algn="ctr">
              <a:buNone/>
              <a:defRPr sz="2560"/>
            </a:lvl7pPr>
            <a:lvl8pPr marL="4551609" indent="0" algn="ctr">
              <a:buNone/>
              <a:defRPr sz="2560"/>
            </a:lvl8pPr>
            <a:lvl9pPr marL="5201839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5989" y="8921295"/>
            <a:ext cx="6749491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977" y="6012011"/>
            <a:ext cx="1273459" cy="910336"/>
          </a:xfrm>
        </p:spPr>
        <p:txBody>
          <a:bodyPr/>
          <a:lstStyle>
            <a:lvl1pPr>
              <a:defRPr sz="3982" b="1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2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2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758613"/>
            <a:ext cx="2722880" cy="8019627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7921" y="758613"/>
            <a:ext cx="8006080" cy="801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09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5360" y="1915659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75360" y="6091042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75360" y="2111686"/>
            <a:ext cx="11054080" cy="39014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289465" y="5841099"/>
            <a:ext cx="1300480" cy="13004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664" y="2036939"/>
            <a:ext cx="10799403" cy="431759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102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171" y="6242304"/>
            <a:ext cx="8417357" cy="1521562"/>
          </a:xfrm>
        </p:spPr>
        <p:txBody>
          <a:bodyPr>
            <a:normAutofit/>
          </a:bodyPr>
          <a:lstStyle>
            <a:lvl1pPr marL="0" indent="0" algn="l">
              <a:buNone/>
              <a:defRPr sz="2560" b="0">
                <a:solidFill>
                  <a:schemeClr val="tx1"/>
                </a:solidFill>
              </a:defRPr>
            </a:lvl1pPr>
            <a:lvl2pPr marL="650230" indent="0" algn="ctr">
              <a:buNone/>
              <a:defRPr sz="2560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560"/>
            </a:lvl4pPr>
            <a:lvl5pPr marL="2600919" indent="0" algn="ctr">
              <a:buNone/>
              <a:defRPr sz="2560"/>
            </a:lvl5pPr>
            <a:lvl6pPr marL="3251149" indent="0" algn="ctr">
              <a:buNone/>
              <a:defRPr sz="2560"/>
            </a:lvl6pPr>
            <a:lvl7pPr marL="3901379" indent="0" algn="ctr">
              <a:buNone/>
              <a:defRPr sz="2560"/>
            </a:lvl7pPr>
            <a:lvl8pPr marL="4551609" indent="0" algn="ctr">
              <a:buNone/>
              <a:defRPr sz="2560"/>
            </a:lvl8pPr>
            <a:lvl9pPr marL="5201839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04C-D7CF-4861-95F0-3F5ACF508755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5989" y="8921295"/>
            <a:ext cx="6749491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977" y="6012011"/>
            <a:ext cx="1273459" cy="910336"/>
          </a:xfrm>
        </p:spPr>
        <p:txBody>
          <a:bodyPr/>
          <a:lstStyle>
            <a:lvl1pPr>
              <a:defRPr sz="3982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22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42F-EA91-460E-9436-9A6C9B1CB0C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06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4473"/>
            <a:ext cx="13004800" cy="275912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603" y="1742643"/>
            <a:ext cx="9899904" cy="500684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10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0158" y="7139635"/>
            <a:ext cx="9656064" cy="1517227"/>
          </a:xfrm>
        </p:spPr>
        <p:txBody>
          <a:bodyPr anchor="t">
            <a:normAutofit/>
          </a:bodyPr>
          <a:lstStyle>
            <a:lvl1pPr marL="0" indent="0">
              <a:buNone/>
              <a:defRPr sz="2560" b="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66579" y="8921295"/>
            <a:ext cx="2820597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3D4350-0632-4F67-B357-AFC21C62564D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26896" y="8921293"/>
            <a:ext cx="6749491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01493" y="3456886"/>
            <a:ext cx="1300480" cy="13004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973" y="3567797"/>
            <a:ext cx="1267519" cy="1024472"/>
          </a:xfrm>
        </p:spPr>
        <p:txBody>
          <a:bodyPr/>
          <a:lstStyle>
            <a:lvl1pPr>
              <a:defRPr sz="3982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80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599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1A35-803D-44FA-BA88-E6B5FB347587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99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360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6239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239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6CED-B3EE-49D9-9922-CBB48E54335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40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9237B0-CC05-45CB-9D8E-44851499E325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34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777-83B6-4CFA-89A1-52400FB2059F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986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975360"/>
            <a:ext cx="7159142" cy="713963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A2A1-C9A8-42DC-AF5F-29D58FE3A81E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9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19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0"/>
            <a:ext cx="8857323" cy="9753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28B6-2144-4760-B3DF-18C646FA52B1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24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B24B-F41A-4540-8EEC-C29B4F79802D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41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758613"/>
            <a:ext cx="2722880" cy="8019627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7921" y="758613"/>
            <a:ext cx="8006080" cy="801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989E-5397-49EE-B0F5-E72D9FFD7EC0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6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4473"/>
            <a:ext cx="13004800" cy="275912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603" y="1742643"/>
            <a:ext cx="9899904" cy="500684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10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0158" y="7139635"/>
            <a:ext cx="9656064" cy="1517227"/>
          </a:xfrm>
        </p:spPr>
        <p:txBody>
          <a:bodyPr anchor="t">
            <a:normAutofit/>
          </a:bodyPr>
          <a:lstStyle>
            <a:lvl1pPr marL="0" indent="0">
              <a:buNone/>
              <a:defRPr sz="2560" b="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66579" y="8921295"/>
            <a:ext cx="2820597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26896" y="8921293"/>
            <a:ext cx="6749491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01493" y="3456886"/>
            <a:ext cx="1300480" cy="13004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973" y="3567797"/>
            <a:ext cx="1267519" cy="1024472"/>
          </a:xfrm>
        </p:spPr>
        <p:txBody>
          <a:bodyPr/>
          <a:lstStyle>
            <a:lvl1pPr>
              <a:defRPr sz="3982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4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599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5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360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6239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239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4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0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6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975360"/>
            <a:ext cx="7159142" cy="713963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5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0"/>
            <a:ext cx="8857323" cy="9753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5360" y="689254"/>
            <a:ext cx="11054080" cy="2288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3017114"/>
            <a:ext cx="11054080" cy="576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22479" y="8921295"/>
            <a:ext cx="34917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F38EA-B09F-4C97-9264-D1353869D1EA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5360" y="8921295"/>
            <a:ext cx="6749491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65203" y="8921295"/>
            <a:ext cx="68275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4" b="1" spc="-10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8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5973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60092" indent="-260092" algn="l" defTabSz="1300460" rtl="0" eaLnBrk="1" latinLnBrk="0" hangingPunct="1">
        <a:lnSpc>
          <a:spcPct val="90000"/>
        </a:lnSpc>
        <a:spcBef>
          <a:spcPts val="1707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44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040368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3pPr>
      <a:lvl4pPr marL="1430506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1820644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227552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70218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312884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355550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5360" y="689254"/>
            <a:ext cx="11054080" cy="2288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3017114"/>
            <a:ext cx="11054080" cy="576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22479" y="8921295"/>
            <a:ext cx="34917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F38EA-B09F-4C97-9264-D1353869D1EA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5360" y="8921295"/>
            <a:ext cx="6749491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65203" y="8921295"/>
            <a:ext cx="68275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4" b="1" spc="-10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8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5973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60092" indent="-260092" algn="l" defTabSz="1300460" rtl="0" eaLnBrk="1" latinLnBrk="0" hangingPunct="1">
        <a:lnSpc>
          <a:spcPct val="90000"/>
        </a:lnSpc>
        <a:spcBef>
          <a:spcPts val="1707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44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040368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3pPr>
      <a:lvl4pPr marL="1430506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1820644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227552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70218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312884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355550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eaLnBrk="1"/>
            <a:r>
              <a:rPr lang="en-US" altLang="en-US" dirty="0"/>
              <a:t>BASIC JAVASCRIPT INSTRUCTIONS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pic>
        <p:nvPicPr>
          <p:cNvPr id="39939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1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635000" tIns="635000" rIns="635000" bIns="635000"/>
          <a:lstStyle/>
          <a:p>
            <a:pPr eaLnBrk="1"/>
            <a:r>
              <a:rPr lang="en-US" altLang="en-US" sz="4000">
                <a:latin typeface="Courier" charset="0"/>
                <a:sym typeface="Courier" charset="0"/>
              </a:rPr>
              <a:t>colors = [                       ];</a:t>
            </a:r>
            <a:endParaRPr lang="en-US" altLang="en-US" sz="1800">
              <a:solidFill>
                <a:srgbClr val="000000"/>
              </a:solidFill>
              <a:latin typeface="Courier" charset="0"/>
              <a:sym typeface="Courier" charset="0"/>
            </a:endParaRPr>
          </a:p>
        </p:txBody>
      </p:sp>
      <p:pic>
        <p:nvPicPr>
          <p:cNvPr id="41986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635000" tIns="635000" rIns="635000" bIns="635000"/>
          <a:lstStyle/>
          <a:p>
            <a:pPr eaLnBrk="1"/>
            <a:r>
              <a:rPr lang="en-US" altLang="en-US" sz="4000">
                <a:latin typeface="Courier" charset="0"/>
                <a:sym typeface="Courier" charset="0"/>
              </a:rPr>
              <a:t>colors = [‘pink’                 ];</a:t>
            </a:r>
            <a:endParaRPr lang="en-US" altLang="en-US" sz="1800">
              <a:solidFill>
                <a:srgbClr val="000000"/>
              </a:solidFill>
              <a:latin typeface="Courier" charset="0"/>
              <a:sym typeface="Courier" charset="0"/>
            </a:endParaRPr>
          </a:p>
        </p:txBody>
      </p:sp>
      <p:pic>
        <p:nvPicPr>
          <p:cNvPr id="43010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635000" tIns="635000" rIns="635000" bIns="635000"/>
          <a:lstStyle/>
          <a:p>
            <a:pPr eaLnBrk="1"/>
            <a:r>
              <a:rPr lang="en-US" altLang="en-US" sz="4000">
                <a:latin typeface="Courier" charset="0"/>
                <a:sym typeface="Courier" charset="0"/>
              </a:rPr>
              <a:t>colors = [‘pink’,’yellow’        ];</a:t>
            </a:r>
            <a:endParaRPr lang="en-US" altLang="en-US" sz="1800">
              <a:solidFill>
                <a:srgbClr val="000000"/>
              </a:solidFill>
              <a:latin typeface="Courier" charset="0"/>
              <a:sym typeface="Courier" charset="0"/>
            </a:endParaRPr>
          </a:p>
        </p:txBody>
      </p:sp>
      <p:pic>
        <p:nvPicPr>
          <p:cNvPr id="44034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635000" tIns="635000" rIns="635000" bIns="635000"/>
          <a:lstStyle/>
          <a:p>
            <a:pPr eaLnBrk="1"/>
            <a:r>
              <a:rPr lang="en-US" altLang="en-US" sz="4000">
                <a:latin typeface="Courier" charset="0"/>
                <a:sym typeface="Courier" charset="0"/>
              </a:rPr>
              <a:t>colors = [‘pink’,‘yellow’,‘green’];</a:t>
            </a:r>
            <a:endParaRPr lang="en-US" altLang="en-US" sz="1800">
              <a:solidFill>
                <a:srgbClr val="000000"/>
              </a:solidFill>
              <a:latin typeface="Courier" charset="0"/>
              <a:sym typeface="Courier" charset="0"/>
            </a:endParaRPr>
          </a:p>
        </p:txBody>
      </p:sp>
      <p:pic>
        <p:nvPicPr>
          <p:cNvPr id="45058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79875" name="Rectangle 2"/>
          <p:cNvSpPr>
            <a:spLocks/>
          </p:cNvSpPr>
          <p:nvPr/>
        </p:nvSpPr>
        <p:spPr bwMode="auto">
          <a:xfrm>
            <a:off x="0" y="4875213"/>
            <a:ext cx="13004800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8000">
                <a:solidFill>
                  <a:srgbClr val="FFFFFF"/>
                </a:solidFill>
              </a:rPr>
              <a:t>colors[ ];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9876" name="Rectangle 3"/>
          <p:cNvSpPr>
            <a:spLocks/>
          </p:cNvSpPr>
          <p:nvPr/>
        </p:nvSpPr>
        <p:spPr bwMode="auto">
          <a:xfrm>
            <a:off x="0" y="-2538413"/>
            <a:ext cx="13004800" cy="975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</a:rPr>
              <a:t>colors = [‘pink’,‘yellow’,‘green’];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80899" name="Rectangle 2"/>
          <p:cNvSpPr>
            <a:spLocks/>
          </p:cNvSpPr>
          <p:nvPr/>
        </p:nvSpPr>
        <p:spPr bwMode="auto">
          <a:xfrm>
            <a:off x="0" y="4875213"/>
            <a:ext cx="13004800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8000">
                <a:solidFill>
                  <a:srgbClr val="FFFFFF"/>
                </a:solidFill>
              </a:rPr>
              <a:t>colors[</a:t>
            </a:r>
            <a:r>
              <a:rPr lang="en-US" altLang="en-US" sz="8000">
                <a:solidFill>
                  <a:srgbClr val="F2717A"/>
                </a:solidFill>
              </a:rPr>
              <a:t>0</a:t>
            </a:r>
            <a:r>
              <a:rPr lang="en-US" altLang="en-US" sz="8000">
                <a:solidFill>
                  <a:srgbClr val="FFFFFF"/>
                </a:solidFill>
              </a:rPr>
              <a:t>];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80900" name="Rectangle 3"/>
          <p:cNvSpPr>
            <a:spLocks/>
          </p:cNvSpPr>
          <p:nvPr/>
        </p:nvSpPr>
        <p:spPr bwMode="auto">
          <a:xfrm>
            <a:off x="0" y="-2538413"/>
            <a:ext cx="13004800" cy="975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</a:rPr>
              <a:t>colors = [</a:t>
            </a:r>
            <a:r>
              <a:rPr lang="en-US" altLang="en-US">
                <a:solidFill>
                  <a:srgbClr val="F2717A"/>
                </a:solidFill>
              </a:rPr>
              <a:t>‘pink’</a:t>
            </a:r>
            <a:r>
              <a:rPr lang="en-US" altLang="en-US">
                <a:solidFill>
                  <a:srgbClr val="FFFFFF"/>
                </a:solidFill>
              </a:rPr>
              <a:t>,‘yellow’,‘green’];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81923" name="Rectangle 2"/>
          <p:cNvSpPr>
            <a:spLocks/>
          </p:cNvSpPr>
          <p:nvPr/>
        </p:nvSpPr>
        <p:spPr bwMode="auto">
          <a:xfrm>
            <a:off x="0" y="4875213"/>
            <a:ext cx="13004800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8000">
                <a:solidFill>
                  <a:srgbClr val="FFFFFF"/>
                </a:solidFill>
              </a:rPr>
              <a:t>colors[</a:t>
            </a:r>
            <a:r>
              <a:rPr lang="en-US" altLang="en-US" sz="8000">
                <a:solidFill>
                  <a:srgbClr val="FDB834"/>
                </a:solidFill>
              </a:rPr>
              <a:t>1</a:t>
            </a:r>
            <a:r>
              <a:rPr lang="en-US" altLang="en-US" sz="8000">
                <a:solidFill>
                  <a:srgbClr val="FFFFFF"/>
                </a:solidFill>
              </a:rPr>
              <a:t>];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81924" name="Rectangle 3"/>
          <p:cNvSpPr>
            <a:spLocks/>
          </p:cNvSpPr>
          <p:nvPr/>
        </p:nvSpPr>
        <p:spPr bwMode="auto">
          <a:xfrm>
            <a:off x="0" y="-2538413"/>
            <a:ext cx="13004800" cy="975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</a:rPr>
              <a:t>colors = [‘pink’,</a:t>
            </a:r>
            <a:r>
              <a:rPr lang="en-US" altLang="en-US">
                <a:solidFill>
                  <a:srgbClr val="FDB834"/>
                </a:solidFill>
              </a:rPr>
              <a:t>‘yellow’</a:t>
            </a:r>
            <a:r>
              <a:rPr lang="en-US" altLang="en-US">
                <a:solidFill>
                  <a:srgbClr val="FFFFFF"/>
                </a:solidFill>
              </a:rPr>
              <a:t>,‘green’];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82947" name="Rectangle 2"/>
          <p:cNvSpPr>
            <a:spLocks/>
          </p:cNvSpPr>
          <p:nvPr/>
        </p:nvSpPr>
        <p:spPr bwMode="auto">
          <a:xfrm>
            <a:off x="0" y="4875213"/>
            <a:ext cx="13004800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8000">
                <a:solidFill>
                  <a:srgbClr val="FFFFFF"/>
                </a:solidFill>
              </a:rPr>
              <a:t>colors[</a:t>
            </a:r>
            <a:r>
              <a:rPr lang="en-US" altLang="en-US" sz="8000">
                <a:solidFill>
                  <a:srgbClr val="00A996"/>
                </a:solidFill>
              </a:rPr>
              <a:t>2</a:t>
            </a:r>
            <a:r>
              <a:rPr lang="en-US" altLang="en-US" sz="8000">
                <a:solidFill>
                  <a:srgbClr val="FFFFFF"/>
                </a:solidFill>
              </a:rPr>
              <a:t>];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82948" name="Rectangle 3"/>
          <p:cNvSpPr>
            <a:spLocks/>
          </p:cNvSpPr>
          <p:nvPr/>
        </p:nvSpPr>
        <p:spPr bwMode="auto">
          <a:xfrm>
            <a:off x="0" y="-2538413"/>
            <a:ext cx="13004800" cy="975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</a:rPr>
              <a:t>colors = [‘pink’,‘yellow’,</a:t>
            </a:r>
            <a:r>
              <a:rPr lang="en-US" altLang="en-US">
                <a:solidFill>
                  <a:srgbClr val="00A996"/>
                </a:solidFill>
              </a:rPr>
              <a:t>‘green’</a:t>
            </a:r>
            <a:r>
              <a:rPr lang="en-US" altLang="en-US">
                <a:solidFill>
                  <a:srgbClr val="FFFFFF"/>
                </a:solidFill>
              </a:rPr>
              <a:t>];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ARITHMETIC OPERATORS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83971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1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6000"/>
              <a:t>JavaScript uses mathematics to get some tasks done.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51202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STATEMENTS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individual step in a script is known as a statement.</a:t>
            </a:r>
          </a:p>
          <a:p>
            <a:r>
              <a:rPr lang="en-US" dirty="0"/>
              <a:t>Each statement should end with a semi-colon.</a:t>
            </a:r>
          </a:p>
          <a:p>
            <a:pPr lvl="1"/>
            <a:r>
              <a:rPr lang="en-US" altLang="en-US" sz="2800" dirty="0" err="1">
                <a:latin typeface="Courier" charset="0"/>
                <a:sym typeface="Courier" charset="0"/>
              </a:rPr>
              <a:t>document.write</a:t>
            </a:r>
            <a:r>
              <a:rPr lang="en-US" altLang="en-US" sz="2800" dirty="0">
                <a:latin typeface="Courier" charset="0"/>
                <a:sym typeface="Courier" charset="0"/>
              </a:rPr>
              <a:t>(‘Welcome!’)</a:t>
            </a:r>
            <a:r>
              <a:rPr lang="en-US" altLang="en-US" sz="2800" dirty="0">
                <a:solidFill>
                  <a:srgbClr val="F2717A"/>
                </a:solidFill>
                <a:latin typeface="Courier" charset="0"/>
                <a:sym typeface="Courier" charset="0"/>
              </a:rPr>
              <a:t>;</a:t>
            </a:r>
            <a:endParaRPr lang="en-US" dirty="0"/>
          </a:p>
          <a:p>
            <a:endParaRPr lang="en-US" dirty="0"/>
          </a:p>
        </p:txBody>
      </p:sp>
      <p:pic>
        <p:nvPicPr>
          <p:cNvPr id="40963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1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0"/>
            <a:ext cx="114300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5000">
                <a:latin typeface="Courier" charset="0"/>
                <a:sym typeface="Courier" charset="0"/>
              </a:rPr>
              <a:t>var width = 3;</a:t>
            </a:r>
            <a:br>
              <a:rPr lang="en-US" altLang="en-US" sz="5000">
                <a:latin typeface="Courier" charset="0"/>
                <a:sym typeface="Courier" charset="0"/>
              </a:rPr>
            </a:br>
            <a:br>
              <a:rPr lang="en-US" altLang="en-US" sz="5000">
                <a:latin typeface="Courier" charset="0"/>
                <a:sym typeface="Courier" charset="0"/>
              </a:rPr>
            </a:br>
            <a:endParaRPr lang="en-US" altLang="en-US" sz="5000">
              <a:latin typeface="Courier" charset="0"/>
              <a:sym typeface="Courier" charset="0"/>
            </a:endParaRPr>
          </a:p>
        </p:txBody>
      </p:sp>
      <p:pic>
        <p:nvPicPr>
          <p:cNvPr id="52226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0"/>
            <a:ext cx="114300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5000">
                <a:latin typeface="Courier" charset="0"/>
                <a:sym typeface="Courier" charset="0"/>
              </a:rPr>
              <a:t>var width = 3;</a:t>
            </a:r>
            <a:br>
              <a:rPr lang="en-US" altLang="en-US" sz="5000">
                <a:latin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sym typeface="Courier" charset="0"/>
              </a:rPr>
              <a:t>var height = 2;</a:t>
            </a:r>
            <a:br>
              <a:rPr lang="en-US" altLang="en-US" sz="5000">
                <a:latin typeface="Courier" charset="0"/>
                <a:sym typeface="Courier" charset="0"/>
              </a:rPr>
            </a:br>
            <a:endParaRPr lang="en-US" altLang="en-US" sz="5000">
              <a:latin typeface="Courier" charset="0"/>
              <a:sym typeface="Courier" charset="0"/>
            </a:endParaRPr>
          </a:p>
        </p:txBody>
      </p:sp>
      <p:pic>
        <p:nvPicPr>
          <p:cNvPr id="53250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0"/>
            <a:ext cx="114300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5000">
                <a:latin typeface="Courier" charset="0"/>
                <a:sym typeface="Courier" charset="0"/>
              </a:rPr>
              <a:t>var width = 3;</a:t>
            </a:r>
            <a:br>
              <a:rPr lang="en-US" altLang="en-US" sz="5000">
                <a:latin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sym typeface="Courier" charset="0"/>
              </a:rPr>
              <a:t>var height = 2;</a:t>
            </a:r>
            <a:br>
              <a:rPr lang="en-US" altLang="en-US" sz="5000">
                <a:latin typeface="Courier" charset="0"/>
                <a:sym typeface="Courier" charset="0"/>
              </a:rPr>
            </a:br>
            <a:br>
              <a:rPr lang="en-US" altLang="en-US" sz="5000">
                <a:latin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sym typeface="Courier" charset="0"/>
              </a:rPr>
              <a:t>area = width * height;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54274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0"/>
            <a:ext cx="114300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5000">
                <a:latin typeface="Courier" charset="0"/>
                <a:sym typeface="Courier" charset="0"/>
              </a:rPr>
              <a:t>var </a:t>
            </a:r>
            <a:r>
              <a:rPr lang="en-US" altLang="en-US" sz="5000">
                <a:solidFill>
                  <a:srgbClr val="F2717A"/>
                </a:solidFill>
                <a:latin typeface="Courier" charset="0"/>
                <a:sym typeface="Courier" charset="0"/>
              </a:rPr>
              <a:t>width</a:t>
            </a:r>
            <a:r>
              <a:rPr lang="en-US" altLang="en-US" sz="5000">
                <a:latin typeface="Courier" charset="0"/>
                <a:sym typeface="Courier" charset="0"/>
              </a:rPr>
              <a:t> = 3;</a:t>
            </a:r>
            <a:br>
              <a:rPr lang="en-US" altLang="en-US" sz="5000">
                <a:latin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sym typeface="Courier" charset="0"/>
              </a:rPr>
              <a:t>var height = 2;</a:t>
            </a:r>
            <a:br>
              <a:rPr lang="en-US" altLang="en-US" sz="5000">
                <a:latin typeface="Courier" charset="0"/>
                <a:sym typeface="Courier" charset="0"/>
              </a:rPr>
            </a:br>
            <a:br>
              <a:rPr lang="en-US" altLang="en-US" sz="5000">
                <a:latin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sym typeface="Courier" charset="0"/>
              </a:rPr>
              <a:t>area = </a:t>
            </a:r>
            <a:r>
              <a:rPr lang="en-US" altLang="en-US" sz="5000">
                <a:solidFill>
                  <a:srgbClr val="F2717A"/>
                </a:solidFill>
                <a:latin typeface="Courier" charset="0"/>
                <a:sym typeface="Courier" charset="0"/>
              </a:rPr>
              <a:t>width</a:t>
            </a:r>
            <a:r>
              <a:rPr lang="en-US" altLang="en-US" sz="5000">
                <a:latin typeface="Courier" charset="0"/>
                <a:sym typeface="Courier" charset="0"/>
              </a:rPr>
              <a:t> * height;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55298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0"/>
            <a:ext cx="114300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5000">
                <a:latin typeface="Courier" charset="0"/>
                <a:sym typeface="Courier" charset="0"/>
              </a:rPr>
              <a:t>var width = 3;</a:t>
            </a:r>
            <a:br>
              <a:rPr lang="en-US" altLang="en-US" sz="5000">
                <a:latin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sym typeface="Courier" charset="0"/>
              </a:rPr>
              <a:t>var </a:t>
            </a:r>
            <a:r>
              <a:rPr lang="en-US" altLang="en-US" sz="5000">
                <a:solidFill>
                  <a:srgbClr val="F2717A"/>
                </a:solidFill>
                <a:latin typeface="Courier" charset="0"/>
                <a:sym typeface="Courier" charset="0"/>
              </a:rPr>
              <a:t>height</a:t>
            </a:r>
            <a:r>
              <a:rPr lang="en-US" altLang="en-US" sz="5000">
                <a:latin typeface="Courier" charset="0"/>
                <a:sym typeface="Courier" charset="0"/>
              </a:rPr>
              <a:t> = 2;</a:t>
            </a:r>
            <a:br>
              <a:rPr lang="en-US" altLang="en-US" sz="5000">
                <a:latin typeface="Courier" charset="0"/>
                <a:sym typeface="Courier" charset="0"/>
              </a:rPr>
            </a:br>
            <a:br>
              <a:rPr lang="en-US" altLang="en-US" sz="5000">
                <a:latin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sym typeface="Courier" charset="0"/>
              </a:rPr>
              <a:t>area = width * </a:t>
            </a:r>
            <a:r>
              <a:rPr lang="en-US" altLang="en-US" sz="5000">
                <a:solidFill>
                  <a:srgbClr val="F2717A"/>
                </a:solidFill>
                <a:latin typeface="Courier" charset="0"/>
                <a:sym typeface="Courier" charset="0"/>
              </a:rPr>
              <a:t>height</a:t>
            </a:r>
            <a:r>
              <a:rPr lang="en-US" altLang="en-US" sz="5000">
                <a:latin typeface="Courier" charset="0"/>
                <a:sym typeface="Courier" charset="0"/>
              </a:rPr>
              <a:t>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56322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0"/>
            <a:ext cx="114300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5000">
                <a:latin typeface="Courier" charset="0"/>
                <a:sym typeface="Courier" charset="0"/>
              </a:rPr>
              <a:t>var width = 3;</a:t>
            </a:r>
            <a:br>
              <a:rPr lang="en-US" altLang="en-US" sz="5000">
                <a:latin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sym typeface="Courier" charset="0"/>
              </a:rPr>
              <a:t>var height = 2;</a:t>
            </a:r>
            <a:br>
              <a:rPr lang="en-US" altLang="en-US" sz="5000">
                <a:latin typeface="Courier" charset="0"/>
                <a:sym typeface="Courier" charset="0"/>
              </a:rPr>
            </a:br>
            <a:br>
              <a:rPr lang="en-US" altLang="en-US" sz="5000">
                <a:latin typeface="Courier" charset="0"/>
                <a:sym typeface="Courier" charset="0"/>
              </a:rPr>
            </a:br>
            <a:r>
              <a:rPr lang="en-US" altLang="en-US" sz="5000">
                <a:solidFill>
                  <a:srgbClr val="F2717A"/>
                </a:solidFill>
                <a:latin typeface="Courier" charset="0"/>
                <a:sym typeface="Courier" charset="0"/>
              </a:rPr>
              <a:t>area</a:t>
            </a:r>
            <a:r>
              <a:rPr lang="en-US" altLang="en-US" sz="5000">
                <a:latin typeface="Courier" charset="0"/>
                <a:sym typeface="Courier" charset="0"/>
              </a:rPr>
              <a:t> = width </a:t>
            </a:r>
            <a:r>
              <a:rPr lang="en-US" altLang="en-US" sz="5000">
                <a:solidFill>
                  <a:srgbClr val="F2717A"/>
                </a:solidFill>
                <a:latin typeface="Courier" charset="0"/>
                <a:sym typeface="Courier" charset="0"/>
              </a:rPr>
              <a:t>*</a:t>
            </a:r>
            <a:r>
              <a:rPr lang="en-US" altLang="en-US" sz="5000">
                <a:latin typeface="Courier" charset="0"/>
                <a:sym typeface="Courier" charset="0"/>
              </a:rPr>
              <a:t> height;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57346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701800"/>
            <a:ext cx="8890000" cy="6350000"/>
          </a:xfrm>
          <a:solidFill>
            <a:srgbClr val="FFFFFF"/>
          </a:solidFill>
        </p:spPr>
        <p:txBody>
          <a:bodyPr lIns="635000" tIns="635000" rIns="635000" bIns="635000"/>
          <a:lstStyle/>
          <a:p>
            <a:pPr eaLnBrk="1"/>
            <a:r>
              <a:rPr lang="en-US" altLang="en-US">
                <a:solidFill>
                  <a:srgbClr val="32302E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6</a:t>
            </a:r>
            <a:endParaRPr lang="en-US" altLang="en-US" sz="180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CONCATENATING STRINGS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93187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1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6000"/>
              <a:t>There is just one string operator: the </a:t>
            </a:r>
            <a:r>
              <a:rPr lang="en-US" altLang="en-US" sz="6000" b="1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+</a:t>
            </a:r>
            <a:r>
              <a:rPr lang="en-US" altLang="en-US" sz="6000"/>
              <a:t> symbol.</a:t>
            </a:r>
            <a:br>
              <a:rPr lang="en-US" altLang="en-US" sz="6000"/>
            </a:br>
            <a:br>
              <a:rPr lang="en-US" altLang="en-US" sz="6000"/>
            </a:br>
            <a:r>
              <a:rPr lang="en-US" altLang="en-US" sz="6000"/>
              <a:t>It is used to join strings on either side of it.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60418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3213" cy="9752013"/>
          </a:xfrm>
        </p:spPr>
        <p:txBody>
          <a:bodyPr lIns="635000" tIns="635000" rIns="635000" bIns="635000"/>
          <a:lstStyle/>
          <a:p>
            <a:pPr algn="l" eaLnBrk="1"/>
            <a:r>
              <a:rPr lang="en-US" altLang="en-US" sz="5000">
                <a:latin typeface="Courier" charset="0"/>
                <a:sym typeface="Courier" charset="0"/>
              </a:rPr>
              <a:t>var greeting = ‘Howdy ‘;</a:t>
            </a:r>
            <a:br>
              <a:rPr lang="en-US" altLang="en-US" sz="5000">
                <a:latin typeface="Courier" charset="0"/>
                <a:sym typeface="Courier" charset="0"/>
              </a:rPr>
            </a:br>
            <a:br>
              <a:rPr lang="en-US" altLang="en-US" sz="5000">
                <a:latin typeface="Courier" charset="0"/>
                <a:sym typeface="Courier" charset="0"/>
              </a:rPr>
            </a:br>
            <a:br>
              <a:rPr lang="en-US" altLang="en-US" sz="5000">
                <a:latin typeface="Courier" charset="0"/>
                <a:sym typeface="Courier" charset="0"/>
              </a:rPr>
            </a:br>
            <a:endParaRPr lang="en-US" altLang="en-US" sz="5000">
              <a:latin typeface="Courier" charset="0"/>
              <a:sym typeface="Courier" charset="0"/>
            </a:endParaRPr>
          </a:p>
        </p:txBody>
      </p:sp>
      <p:pic>
        <p:nvPicPr>
          <p:cNvPr id="61442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COMMENTS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use comments to explain what your code does.</a:t>
            </a:r>
          </a:p>
          <a:p>
            <a:r>
              <a:rPr lang="en-US" dirty="0"/>
              <a:t>They help you remember it and others understand it.</a:t>
            </a:r>
          </a:p>
          <a:p>
            <a:r>
              <a:rPr lang="en-US" dirty="0"/>
              <a:t>Multi-Line comments</a:t>
            </a:r>
          </a:p>
          <a:p>
            <a:pPr lvl="1"/>
            <a:r>
              <a:rPr lang="en-US" altLang="en-US" sz="2400" dirty="0">
                <a:latin typeface="Courier" charset="0"/>
                <a:sym typeface="Courier" charset="0"/>
              </a:rPr>
              <a:t>/* Anything between </a:t>
            </a:r>
            <a:br>
              <a:rPr lang="en-US" altLang="en-US" sz="2400" dirty="0">
                <a:latin typeface="Courier" charset="0"/>
                <a:sym typeface="Courier" charset="0"/>
              </a:rPr>
            </a:br>
            <a:r>
              <a:rPr lang="en-US" altLang="en-US" sz="2400" dirty="0">
                <a:latin typeface="Courier" charset="0"/>
                <a:sym typeface="Courier" charset="0"/>
              </a:rPr>
              <a:t>   these characters is</a:t>
            </a:r>
            <a:br>
              <a:rPr lang="en-US" altLang="en-US" sz="2400" dirty="0">
                <a:latin typeface="Courier" charset="0"/>
                <a:sym typeface="Courier" charset="0"/>
              </a:rPr>
            </a:br>
            <a:r>
              <a:rPr lang="en-US" altLang="en-US" sz="2400" dirty="0">
                <a:latin typeface="Courier" charset="0"/>
                <a:sym typeface="Courier" charset="0"/>
              </a:rPr>
              <a:t>   a comment and will </a:t>
            </a:r>
            <a:br>
              <a:rPr lang="en-US" altLang="en-US" sz="2400" dirty="0">
                <a:latin typeface="Courier" charset="0"/>
                <a:sym typeface="Courier" charset="0"/>
              </a:rPr>
            </a:br>
            <a:r>
              <a:rPr lang="en-US" altLang="en-US" sz="2400" dirty="0">
                <a:latin typeface="Courier" charset="0"/>
                <a:sym typeface="Courier" charset="0"/>
              </a:rPr>
              <a:t>   not be processed. */</a:t>
            </a:r>
            <a:endParaRPr lang="en-US" sz="2400" dirty="0"/>
          </a:p>
          <a:p>
            <a:r>
              <a:rPr lang="en-US" dirty="0"/>
              <a:t>Single-Line comments</a:t>
            </a:r>
          </a:p>
          <a:p>
            <a:pPr lvl="1"/>
            <a:r>
              <a:rPr lang="en-US" altLang="en-US" sz="2400" dirty="0">
                <a:latin typeface="Courier" charset="0"/>
                <a:sym typeface="Courier" charset="0"/>
              </a:rPr>
              <a:t>// Anything after the two</a:t>
            </a:r>
            <a:br>
              <a:rPr lang="en-US" altLang="en-US" sz="2400" dirty="0">
                <a:latin typeface="Courier" charset="0"/>
                <a:sym typeface="Courier" charset="0"/>
              </a:rPr>
            </a:br>
            <a:r>
              <a:rPr lang="en-US" altLang="en-US" sz="2400" dirty="0">
                <a:latin typeface="Courier" charset="0"/>
                <a:sym typeface="Courier" charset="0"/>
              </a:rPr>
              <a:t>// forward slashes is also</a:t>
            </a:r>
            <a:br>
              <a:rPr lang="en-US" altLang="en-US" sz="2400" dirty="0">
                <a:latin typeface="Courier" charset="0"/>
                <a:sym typeface="Courier" charset="0"/>
              </a:rPr>
            </a:br>
            <a:r>
              <a:rPr lang="en-US" altLang="en-US" sz="2400" dirty="0">
                <a:latin typeface="Courier" charset="0"/>
                <a:sym typeface="Courier" charset="0"/>
              </a:rPr>
              <a:t>// a comment and will not</a:t>
            </a:r>
            <a:br>
              <a:rPr lang="en-US" altLang="en-US" sz="2400" dirty="0">
                <a:latin typeface="Courier" charset="0"/>
                <a:sym typeface="Courier" charset="0"/>
              </a:rPr>
            </a:br>
            <a:r>
              <a:rPr lang="en-US" altLang="en-US" sz="2400" dirty="0">
                <a:latin typeface="Courier" charset="0"/>
                <a:sym typeface="Courier" charset="0"/>
              </a:rPr>
              <a:t>// be processed.</a:t>
            </a:r>
            <a:endParaRPr lang="en-US" sz="2400" dirty="0"/>
          </a:p>
        </p:txBody>
      </p:sp>
      <p:pic>
        <p:nvPicPr>
          <p:cNvPr id="45059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1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3213" cy="9752013"/>
          </a:xfrm>
        </p:spPr>
        <p:txBody>
          <a:bodyPr lIns="635000" tIns="635000" rIns="635000" bIns="635000"/>
          <a:lstStyle/>
          <a:p>
            <a:pPr algn="l" eaLnBrk="1"/>
            <a:r>
              <a:rPr lang="en-US" altLang="en-US" sz="5000">
                <a:latin typeface="Courier" charset="0"/>
                <a:sym typeface="Courier" charset="0"/>
              </a:rPr>
              <a:t>var greeting = ‘Howdy ‘;</a:t>
            </a:r>
            <a:br>
              <a:rPr lang="en-US" altLang="en-US" sz="5000">
                <a:latin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sym typeface="Courier" charset="0"/>
              </a:rPr>
              <a:t>var name = ‘Molly’;</a:t>
            </a:r>
            <a:br>
              <a:rPr lang="en-US" altLang="en-US" sz="5000">
                <a:latin typeface="Courier" charset="0"/>
                <a:sym typeface="Courier" charset="0"/>
              </a:rPr>
            </a:br>
            <a:br>
              <a:rPr lang="en-US" altLang="en-US" sz="5000">
                <a:latin typeface="Courier" charset="0"/>
                <a:sym typeface="Courier" charset="0"/>
              </a:rPr>
            </a:br>
            <a:endParaRPr lang="en-US" altLang="en-US" sz="5000">
              <a:latin typeface="Courier" charset="0"/>
              <a:sym typeface="Courier" charset="0"/>
            </a:endParaRPr>
          </a:p>
        </p:txBody>
      </p:sp>
      <p:pic>
        <p:nvPicPr>
          <p:cNvPr id="62466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3213" cy="9752013"/>
          </a:xfrm>
        </p:spPr>
        <p:txBody>
          <a:bodyPr lIns="635000" tIns="635000" rIns="635000" bIns="635000"/>
          <a:lstStyle/>
          <a:p>
            <a:pPr algn="l" eaLnBrk="1"/>
            <a:r>
              <a:rPr lang="en-US" altLang="en-US" sz="5000">
                <a:latin typeface="Courier" charset="0"/>
                <a:sym typeface="Courier" charset="0"/>
              </a:rPr>
              <a:t>var greeting = ‘Howdy ‘;</a:t>
            </a:r>
            <a:br>
              <a:rPr lang="en-US" altLang="en-US" sz="5000">
                <a:latin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sym typeface="Courier" charset="0"/>
              </a:rPr>
              <a:t>var name = ‘Molly’;</a:t>
            </a:r>
            <a:br>
              <a:rPr lang="en-US" altLang="en-US" sz="5000">
                <a:latin typeface="Courier" charset="0"/>
                <a:sym typeface="Courier" charset="0"/>
              </a:rPr>
            </a:br>
            <a:br>
              <a:rPr lang="en-US" altLang="en-US" sz="5000">
                <a:latin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sym typeface="Courier" charset="0"/>
              </a:rPr>
              <a:t>var message = greeting + name;</a:t>
            </a:r>
          </a:p>
        </p:txBody>
      </p:sp>
      <p:pic>
        <p:nvPicPr>
          <p:cNvPr id="63490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3213" cy="9752013"/>
          </a:xfrm>
        </p:spPr>
        <p:txBody>
          <a:bodyPr lIns="635000" tIns="635000" rIns="635000" bIns="635000"/>
          <a:lstStyle/>
          <a:p>
            <a:pPr algn="l" eaLnBrk="1"/>
            <a:r>
              <a:rPr lang="en-US" altLang="en-US" sz="5000">
                <a:latin typeface="Courier" charset="0"/>
                <a:sym typeface="Courier" charset="0"/>
              </a:rPr>
              <a:t>var </a:t>
            </a:r>
            <a:r>
              <a:rPr lang="en-US" altLang="en-US" sz="5000">
                <a:solidFill>
                  <a:srgbClr val="F2717A"/>
                </a:solidFill>
                <a:latin typeface="Courier" charset="0"/>
                <a:sym typeface="Courier" charset="0"/>
              </a:rPr>
              <a:t>greeting</a:t>
            </a:r>
            <a:r>
              <a:rPr lang="en-US" altLang="en-US" sz="5000">
                <a:latin typeface="Courier" charset="0"/>
                <a:sym typeface="Courier" charset="0"/>
              </a:rPr>
              <a:t> = ‘Howdy ‘;</a:t>
            </a:r>
            <a:br>
              <a:rPr lang="en-US" altLang="en-US" sz="5000">
                <a:latin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sym typeface="Courier" charset="0"/>
              </a:rPr>
              <a:t>var name = ‘Molly’;</a:t>
            </a:r>
            <a:br>
              <a:rPr lang="en-US" altLang="en-US" sz="5000">
                <a:latin typeface="Courier" charset="0"/>
                <a:sym typeface="Courier" charset="0"/>
              </a:rPr>
            </a:br>
            <a:br>
              <a:rPr lang="en-US" altLang="en-US" sz="5000">
                <a:latin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sym typeface="Courier" charset="0"/>
              </a:rPr>
              <a:t>var message = </a:t>
            </a:r>
            <a:r>
              <a:rPr lang="en-US" altLang="en-US" sz="5000">
                <a:solidFill>
                  <a:srgbClr val="F2717A"/>
                </a:solidFill>
                <a:latin typeface="Courier" charset="0"/>
                <a:sym typeface="Courier" charset="0"/>
              </a:rPr>
              <a:t>greeting</a:t>
            </a:r>
            <a:r>
              <a:rPr lang="en-US" altLang="en-US" sz="5000">
                <a:latin typeface="Courier" charset="0"/>
                <a:sym typeface="Courier" charset="0"/>
              </a:rPr>
              <a:t> + name;</a:t>
            </a:r>
          </a:p>
        </p:txBody>
      </p:sp>
      <p:pic>
        <p:nvPicPr>
          <p:cNvPr id="64514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3213" cy="9752013"/>
          </a:xfrm>
        </p:spPr>
        <p:txBody>
          <a:bodyPr lIns="635000" tIns="635000" rIns="635000" bIns="635000"/>
          <a:lstStyle/>
          <a:p>
            <a:pPr algn="l" eaLnBrk="1"/>
            <a:r>
              <a:rPr lang="en-US" altLang="en-US" sz="5000">
                <a:latin typeface="Courier" charset="0"/>
                <a:sym typeface="Courier" charset="0"/>
              </a:rPr>
              <a:t>var greeting = ‘Howdy ‘;</a:t>
            </a:r>
            <a:br>
              <a:rPr lang="en-US" altLang="en-US" sz="5000">
                <a:latin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sym typeface="Courier" charset="0"/>
              </a:rPr>
              <a:t>var </a:t>
            </a:r>
            <a:r>
              <a:rPr lang="en-US" altLang="en-US" sz="5000">
                <a:solidFill>
                  <a:srgbClr val="F2717A"/>
                </a:solidFill>
                <a:latin typeface="Courier" charset="0"/>
                <a:sym typeface="Courier" charset="0"/>
              </a:rPr>
              <a:t>name</a:t>
            </a:r>
            <a:r>
              <a:rPr lang="en-US" altLang="en-US" sz="5000">
                <a:latin typeface="Courier" charset="0"/>
                <a:sym typeface="Courier" charset="0"/>
              </a:rPr>
              <a:t> = ‘Molly’;</a:t>
            </a:r>
            <a:br>
              <a:rPr lang="en-US" altLang="en-US" sz="5000">
                <a:latin typeface="Courier" charset="0"/>
                <a:sym typeface="Courier" charset="0"/>
              </a:rPr>
            </a:br>
            <a:br>
              <a:rPr lang="en-US" altLang="en-US" sz="5000">
                <a:latin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sym typeface="Courier" charset="0"/>
              </a:rPr>
              <a:t>var message = greeting + </a:t>
            </a:r>
            <a:r>
              <a:rPr lang="en-US" altLang="en-US" sz="5000">
                <a:solidFill>
                  <a:srgbClr val="F2717A"/>
                </a:solidFill>
                <a:latin typeface="Courier" charset="0"/>
                <a:sym typeface="Courier" charset="0"/>
              </a:rPr>
              <a:t>name</a:t>
            </a:r>
            <a:r>
              <a:rPr lang="en-US" altLang="en-US" sz="5000">
                <a:latin typeface="Courier" charset="0"/>
                <a:sym typeface="Courier" charset="0"/>
              </a:rPr>
              <a:t>;</a:t>
            </a:r>
          </a:p>
        </p:txBody>
      </p:sp>
      <p:pic>
        <p:nvPicPr>
          <p:cNvPr id="65538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3213" cy="9752013"/>
          </a:xfrm>
        </p:spPr>
        <p:txBody>
          <a:bodyPr lIns="635000" tIns="635000" rIns="635000" bIns="635000"/>
          <a:lstStyle/>
          <a:p>
            <a:pPr algn="l" eaLnBrk="1"/>
            <a:r>
              <a:rPr lang="en-US" altLang="en-US" sz="5000">
                <a:latin typeface="Courier" charset="0"/>
                <a:sym typeface="Courier" charset="0"/>
              </a:rPr>
              <a:t>var greeting = ‘Howdy ‘;</a:t>
            </a:r>
            <a:br>
              <a:rPr lang="en-US" altLang="en-US" sz="5000">
                <a:latin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sym typeface="Courier" charset="0"/>
              </a:rPr>
              <a:t>var name = ‘Molly’;</a:t>
            </a:r>
            <a:br>
              <a:rPr lang="en-US" altLang="en-US" sz="5000">
                <a:latin typeface="Courier" charset="0"/>
                <a:sym typeface="Courier" charset="0"/>
              </a:rPr>
            </a:br>
            <a:br>
              <a:rPr lang="en-US" altLang="en-US" sz="5000">
                <a:latin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sym typeface="Courier" charset="0"/>
              </a:rPr>
              <a:t>var </a:t>
            </a:r>
            <a:r>
              <a:rPr lang="en-US" altLang="en-US" sz="5000">
                <a:solidFill>
                  <a:srgbClr val="F2717A"/>
                </a:solidFill>
                <a:latin typeface="Courier" charset="0"/>
                <a:sym typeface="Courier" charset="0"/>
              </a:rPr>
              <a:t>message</a:t>
            </a:r>
            <a:r>
              <a:rPr lang="en-US" altLang="en-US" sz="5000">
                <a:latin typeface="Courier" charset="0"/>
                <a:sym typeface="Courier" charset="0"/>
              </a:rPr>
              <a:t> = greeting </a:t>
            </a:r>
            <a:r>
              <a:rPr lang="en-US" altLang="en-US" sz="5000">
                <a:solidFill>
                  <a:srgbClr val="F2717A"/>
                </a:solidFill>
                <a:latin typeface="Courier" charset="0"/>
                <a:sym typeface="Courier" charset="0"/>
              </a:rPr>
              <a:t>+</a:t>
            </a:r>
            <a:r>
              <a:rPr lang="en-US" altLang="en-US" sz="5000">
                <a:latin typeface="Courier" charset="0"/>
                <a:sym typeface="Courier" charset="0"/>
              </a:rPr>
              <a:t> name;</a:t>
            </a:r>
          </a:p>
        </p:txBody>
      </p:sp>
      <p:pic>
        <p:nvPicPr>
          <p:cNvPr id="66562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5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701800"/>
            <a:ext cx="8890000" cy="6350000"/>
          </a:xfrm>
          <a:solidFill>
            <a:srgbClr val="FFFFFF"/>
          </a:solidFill>
        </p:spPr>
        <p:txBody>
          <a:bodyPr lIns="635000" tIns="635000" rIns="635000" bIns="635000"/>
          <a:lstStyle/>
          <a:p>
            <a:pPr eaLnBrk="1"/>
            <a:r>
              <a:rPr lang="en-US" altLang="en-US">
                <a:solidFill>
                  <a:srgbClr val="32302E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Howdy Molly</a:t>
            </a:r>
            <a:endParaRPr lang="en-US" altLang="en-US" sz="180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9" name="Picture 1" descr="diamond-hol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996950"/>
            <a:ext cx="7759700" cy="775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VARIABLES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 often need to store bits of information temporarily in order to achieve their tasks.</a:t>
            </a:r>
          </a:p>
          <a:p>
            <a:r>
              <a:rPr lang="en-US" dirty="0"/>
              <a:t>These bits of information - or data - are stored in variables.</a:t>
            </a:r>
          </a:p>
          <a:p>
            <a:r>
              <a:rPr lang="en-US" dirty="0"/>
              <a:t>Variable declaration</a:t>
            </a:r>
          </a:p>
          <a:p>
            <a:pPr lvl="1"/>
            <a:r>
              <a:rPr lang="en-US" altLang="en-US" sz="2400" dirty="0" err="1">
                <a:latin typeface="Courier" charset="0"/>
                <a:sym typeface="Courier" charset="0"/>
              </a:rPr>
              <a:t>var</a:t>
            </a:r>
            <a:r>
              <a:rPr lang="en-US" altLang="en-US" sz="2400" dirty="0">
                <a:latin typeface="Courier" charset="0"/>
                <a:sym typeface="Courier" charset="0"/>
              </a:rPr>
              <a:t> quantity;</a:t>
            </a:r>
            <a:endParaRPr lang="en-US" sz="2400" dirty="0"/>
          </a:p>
          <a:p>
            <a:r>
              <a:rPr lang="en-US" dirty="0"/>
              <a:t>Assigning a value to a variable</a:t>
            </a:r>
          </a:p>
          <a:p>
            <a:pPr lvl="1"/>
            <a:r>
              <a:rPr lang="en-US" altLang="en-US" sz="2400" dirty="0">
                <a:latin typeface="Courier" charset="0"/>
                <a:sym typeface="Courier" charset="0"/>
              </a:rPr>
              <a:t>quantity = 3;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3251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1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TYPES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Numbers:</a:t>
            </a:r>
          </a:p>
          <a:p>
            <a:pPr lvl="1"/>
            <a:r>
              <a:rPr lang="en-US" dirty="0"/>
              <a:t>0.75 – No Quotes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Strings:</a:t>
            </a:r>
          </a:p>
          <a:p>
            <a:pPr lvl="1"/>
            <a:r>
              <a:rPr lang="en-US" dirty="0"/>
              <a:t>‘Hi Ivy!’ – </a:t>
            </a:r>
            <a:r>
              <a:rPr lang="en-US" dirty="0"/>
              <a:t>Enclosed in Quotes which can be single or double Quotes, but must match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Booleans:</a:t>
            </a:r>
          </a:p>
          <a:p>
            <a:pPr lvl="1"/>
            <a:r>
              <a:rPr lang="en-US" dirty="0"/>
              <a:t>true - false</a:t>
            </a:r>
          </a:p>
        </p:txBody>
      </p:sp>
      <p:pic>
        <p:nvPicPr>
          <p:cNvPr id="65539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1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64 bit double precision floating point</a:t>
            </a:r>
          </a:p>
          <a:p>
            <a:endParaRPr lang="en-US" dirty="0"/>
          </a:p>
          <a:p>
            <a:endParaRPr lang="en-US" dirty="0"/>
          </a:p>
          <a:p>
            <a:pPr marL="904488" lvl="1" indent="-514350">
              <a:buFont typeface="+mj-lt"/>
              <a:buAutoNum type="arabicPeriod"/>
            </a:pPr>
            <a:r>
              <a:rPr lang="en-US" dirty="0"/>
              <a:t>52 digits for the fraction. </a:t>
            </a:r>
          </a:p>
          <a:p>
            <a:pPr marL="904488" lvl="1" indent="-514350">
              <a:buFont typeface="+mj-lt"/>
              <a:buAutoNum type="arabicPeriod"/>
            </a:pPr>
            <a:r>
              <a:rPr lang="en-US" dirty="0"/>
              <a:t>11 digits for exponent</a:t>
            </a:r>
          </a:p>
          <a:p>
            <a:pPr lvl="2"/>
            <a:r>
              <a:rPr lang="en-US" dirty="0"/>
              <a:t>10 exponent</a:t>
            </a:r>
          </a:p>
          <a:p>
            <a:pPr lvl="2"/>
            <a:r>
              <a:rPr lang="en-US" dirty="0"/>
              <a:t>1 sign exponent</a:t>
            </a:r>
          </a:p>
          <a:p>
            <a:pPr marL="904488" lvl="1" indent="-514350">
              <a:buFont typeface="+mj-lt"/>
              <a:buAutoNum type="arabicPeriod"/>
            </a:pPr>
            <a:r>
              <a:rPr lang="en-US" dirty="0"/>
              <a:t>Number 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984" y="3580656"/>
            <a:ext cx="5319121" cy="107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8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1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ARRAYS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73731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1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6000"/>
              <a:t>An </a:t>
            </a:r>
            <a:r>
              <a:rPr lang="en-US" altLang="en-US" sz="6000" b="1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array</a:t>
            </a:r>
            <a:r>
              <a:rPr lang="en-US" altLang="en-US" sz="6000"/>
              <a:t> is a special type of variable. It doesn’t just store one value; it stores a list of values.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40962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1_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FFFFFF"/>
      </a:accent3>
      <a:accent4>
        <a:srgbClr val="000000"/>
      </a:accent4>
      <a:accent5>
        <a:srgbClr val="AAB8DD"/>
      </a:accent5>
      <a:accent6>
        <a:srgbClr val="00969B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356</Words>
  <Application>Microsoft Office PowerPoint</Application>
  <PresentationFormat>Custom</PresentationFormat>
  <Paragraphs>68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Courier</vt:lpstr>
      <vt:lpstr>Arial</vt:lpstr>
      <vt:lpstr>Helvetica Light</vt:lpstr>
      <vt:lpstr>Avenir Roman</vt:lpstr>
      <vt:lpstr>ＭＳ Ｐゴシック</vt:lpstr>
      <vt:lpstr>Helvetica</vt:lpstr>
      <vt:lpstr>Wood Type</vt:lpstr>
      <vt:lpstr>1_Wood Type</vt:lpstr>
      <vt:lpstr>BASIC JAVASCRIPT INSTRUCTIONS</vt:lpstr>
      <vt:lpstr>STATEMENTS</vt:lpstr>
      <vt:lpstr>COMMENTS</vt:lpstr>
      <vt:lpstr>VARIABLES</vt:lpstr>
      <vt:lpstr>DATA TYPES</vt:lpstr>
      <vt:lpstr>Numbers</vt:lpstr>
      <vt:lpstr>Strings</vt:lpstr>
      <vt:lpstr>ARRAYS</vt:lpstr>
      <vt:lpstr>An array is a special type of variable. It doesn’t just store one value; it stores a list of values.</vt:lpstr>
      <vt:lpstr>colors = [                       ];</vt:lpstr>
      <vt:lpstr>colors = [‘pink’                 ];</vt:lpstr>
      <vt:lpstr>colors = [‘pink’,’yellow’        ];</vt:lpstr>
      <vt:lpstr>colors = [‘pink’,‘yellow’,‘green’];</vt:lpstr>
      <vt:lpstr>PowerPoint Presentation</vt:lpstr>
      <vt:lpstr>PowerPoint Presentation</vt:lpstr>
      <vt:lpstr>PowerPoint Presentation</vt:lpstr>
      <vt:lpstr>PowerPoint Presentation</vt:lpstr>
      <vt:lpstr>ARITHMETIC OPERATORS</vt:lpstr>
      <vt:lpstr>JavaScript uses mathematics to get some tasks done.</vt:lpstr>
      <vt:lpstr>var width = 3;  </vt:lpstr>
      <vt:lpstr>var width = 3; var height = 2; </vt:lpstr>
      <vt:lpstr>var width = 3; var height = 2;  area = width * height;</vt:lpstr>
      <vt:lpstr>var width = 3; var height = 2;  area = width * height;</vt:lpstr>
      <vt:lpstr>var width = 3; var height = 2;  area = width * height;</vt:lpstr>
      <vt:lpstr>var width = 3; var height = 2;  area = width * height;</vt:lpstr>
      <vt:lpstr>6</vt:lpstr>
      <vt:lpstr>CONCATENATING STRINGS</vt:lpstr>
      <vt:lpstr>There is just one string operator: the + symbol.  It is used to join strings on either side of it.</vt:lpstr>
      <vt:lpstr>var greeting = ‘Howdy ‘;   </vt:lpstr>
      <vt:lpstr>var greeting = ‘Howdy ‘; var name = ‘Molly’;  </vt:lpstr>
      <vt:lpstr>var greeting = ‘Howdy ‘; var name = ‘Molly’;  var message = greeting + name;</vt:lpstr>
      <vt:lpstr>var greeting = ‘Howdy ‘; var name = ‘Molly’;  var message = greeting + name;</vt:lpstr>
      <vt:lpstr>var greeting = ‘Howdy ‘; var name = ‘Molly’;  var message = greeting + name;</vt:lpstr>
      <vt:lpstr>var greeting = ‘Howdy ‘; var name = ‘Molly’;  var message = greeting + name;</vt:lpstr>
      <vt:lpstr>Howdy Molly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ALBERTO BOTERO</dc:creator>
  <cp:lastModifiedBy>ALBERTO BOTERO</cp:lastModifiedBy>
  <cp:revision>8</cp:revision>
  <dcterms:modified xsi:type="dcterms:W3CDTF">2017-02-20T18:10:25Z</dcterms:modified>
</cp:coreProperties>
</file>