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738" r:id="rId1"/>
    <p:sldMasterId id="2147483750" r:id="rId2"/>
  </p:sldMasterIdLst>
  <p:notesMasterIdLst>
    <p:notesMasterId r:id="rId12"/>
  </p:notesMasterIdLst>
  <p:sldIdLst>
    <p:sldId id="257" r:id="rId3"/>
    <p:sldId id="258" r:id="rId4"/>
    <p:sldId id="262" r:id="rId5"/>
    <p:sldId id="270" r:id="rId6"/>
    <p:sldId id="282" r:id="rId7"/>
    <p:sldId id="319" r:id="rId8"/>
    <p:sldId id="320" r:id="rId9"/>
    <p:sldId id="290" r:id="rId10"/>
    <p:sldId id="300" r:id="rId11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1pPr>
    <a:lvl2pPr marL="457200" indent="-1143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2pPr>
    <a:lvl3pPr marL="914400" indent="-2286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3pPr>
    <a:lvl4pPr marL="1371600" indent="-3429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4pPr>
    <a:lvl5pPr marL="1828800" indent="-4572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5pPr>
    <a:lvl6pPr marL="22860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6pPr>
    <a:lvl7pPr marL="27432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7pPr>
    <a:lvl8pPr marL="32004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8pPr>
    <a:lvl9pPr marL="36576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54" y="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venir Roman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venir Roman" charset="0"/>
              </a:rPr>
              <a:t>Second level</a:t>
            </a:r>
          </a:p>
          <a:p>
            <a:pPr lvl="2"/>
            <a:r>
              <a:rPr lang="en-US" altLang="en-US">
                <a:sym typeface="Avenir Roman" charset="0"/>
              </a:rPr>
              <a:t>Third level</a:t>
            </a:r>
          </a:p>
          <a:p>
            <a:pPr lvl="3"/>
            <a:r>
              <a:rPr lang="en-US" altLang="en-US">
                <a:sym typeface="Avenir Roman" charset="0"/>
              </a:rPr>
              <a:t>Fourth level</a:t>
            </a:r>
          </a:p>
          <a:p>
            <a:pPr lvl="4"/>
            <a:r>
              <a:rPr lang="en-US" altLang="en-US">
                <a:sym typeface="Avenir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2560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560"/>
            </a:lvl4pPr>
            <a:lvl5pPr marL="2600919" indent="0" algn="ctr">
              <a:buNone/>
              <a:defRPr sz="2560"/>
            </a:lvl5pPr>
            <a:lvl6pPr marL="3251149" indent="0" algn="ctr">
              <a:buNone/>
              <a:defRPr sz="2560"/>
            </a:lvl6pPr>
            <a:lvl7pPr marL="3901379" indent="0" algn="ctr">
              <a:buNone/>
              <a:defRPr sz="2560"/>
            </a:lvl7pPr>
            <a:lvl8pPr marL="4551609" indent="0" algn="ctr">
              <a:buNone/>
              <a:defRPr sz="2560"/>
            </a:lvl8pPr>
            <a:lvl9pPr marL="5201839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2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0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2560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560"/>
            </a:lvl4pPr>
            <a:lvl5pPr marL="2600919" indent="0" algn="ctr">
              <a:buNone/>
              <a:defRPr sz="2560"/>
            </a:lvl5pPr>
            <a:lvl6pPr marL="3251149" indent="0" algn="ctr">
              <a:buNone/>
              <a:defRPr sz="2560"/>
            </a:lvl6pPr>
            <a:lvl7pPr marL="3901379" indent="0" algn="ctr">
              <a:buNone/>
              <a:defRPr sz="2560"/>
            </a:lvl7pPr>
            <a:lvl8pPr marL="4551609" indent="0" algn="ctr">
              <a:buNone/>
              <a:defRPr sz="2560"/>
            </a:lvl8pPr>
            <a:lvl9pPr marL="5201839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2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0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8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99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40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98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19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24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41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6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4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6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8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dirty="0"/>
              <a:t>BASIC JAVASCRIPT INSTRUCTIONS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3993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STATEMENTS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individual step in a script is known as a statement.</a:t>
            </a:r>
          </a:p>
          <a:p>
            <a:r>
              <a:rPr lang="en-US" dirty="0"/>
              <a:t>Each statement should end with a semi-colon.</a:t>
            </a:r>
          </a:p>
          <a:p>
            <a:pPr lvl="1"/>
            <a:r>
              <a:rPr lang="en-US" altLang="en-US" sz="2800" dirty="0" err="1">
                <a:latin typeface="Courier" charset="0"/>
                <a:sym typeface="Courier" charset="0"/>
              </a:rPr>
              <a:t>document.write</a:t>
            </a:r>
            <a:r>
              <a:rPr lang="en-US" altLang="en-US" sz="2800" dirty="0">
                <a:latin typeface="Courier" charset="0"/>
                <a:sym typeface="Courier" charset="0"/>
              </a:rPr>
              <a:t>(‘Welcome!’)</a:t>
            </a:r>
            <a:r>
              <a:rPr lang="en-US" altLang="en-US" sz="2800" dirty="0">
                <a:solidFill>
                  <a:srgbClr val="F2717A"/>
                </a:solidFill>
                <a:latin typeface="Courier" charset="0"/>
                <a:sym typeface="Courier" charset="0"/>
              </a:rPr>
              <a:t>;</a:t>
            </a:r>
            <a:endParaRPr lang="en-US" dirty="0"/>
          </a:p>
          <a:p>
            <a:endParaRPr lang="en-US" dirty="0"/>
          </a:p>
        </p:txBody>
      </p:sp>
      <p:pic>
        <p:nvPicPr>
          <p:cNvPr id="40963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COMMENTS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use comments to explain what your code does.</a:t>
            </a:r>
          </a:p>
          <a:p>
            <a:r>
              <a:rPr lang="en-US" dirty="0"/>
              <a:t>They help you remember it and others understand it.</a:t>
            </a:r>
          </a:p>
          <a:p>
            <a:r>
              <a:rPr lang="en-US" dirty="0"/>
              <a:t>Multi-Line comments</a:t>
            </a:r>
          </a:p>
          <a:p>
            <a:pPr lvl="1"/>
            <a:r>
              <a:rPr lang="en-US" altLang="en-US" sz="2400" dirty="0">
                <a:latin typeface="Courier" charset="0"/>
                <a:sym typeface="Courier" charset="0"/>
              </a:rPr>
              <a:t>/* Anything between 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   these characters is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   a comment and will 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   not be processed. */</a:t>
            </a:r>
            <a:endParaRPr lang="en-US" sz="2400" dirty="0"/>
          </a:p>
          <a:p>
            <a:r>
              <a:rPr lang="en-US" dirty="0"/>
              <a:t>Single-Line comments</a:t>
            </a:r>
          </a:p>
          <a:p>
            <a:pPr lvl="1"/>
            <a:r>
              <a:rPr lang="en-US" altLang="en-US" sz="2400" dirty="0">
                <a:latin typeface="Courier" charset="0"/>
                <a:sym typeface="Courier" charset="0"/>
              </a:rPr>
              <a:t>// Anything after the two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// forward slashes is also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// a comment and will not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// be processed.</a:t>
            </a:r>
            <a:endParaRPr lang="en-US" sz="2400" dirty="0"/>
          </a:p>
        </p:txBody>
      </p:sp>
      <p:pic>
        <p:nvPicPr>
          <p:cNvPr id="4505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VARIABLES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often need to store bits of information temporarily in order to achieve their tasks.</a:t>
            </a:r>
          </a:p>
          <a:p>
            <a:r>
              <a:rPr lang="en-US" dirty="0"/>
              <a:t>These bits of information - or data - are stored in variables.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altLang="en-US" sz="2400" dirty="0" err="1">
                <a:latin typeface="Courier" charset="0"/>
                <a:sym typeface="Courier" charset="0"/>
              </a:rPr>
              <a:t>var</a:t>
            </a:r>
            <a:r>
              <a:rPr lang="en-US" altLang="en-US" sz="2400" dirty="0">
                <a:latin typeface="Courier" charset="0"/>
                <a:sym typeface="Courier" charset="0"/>
              </a:rPr>
              <a:t> quantity;</a:t>
            </a:r>
            <a:endParaRPr lang="en-US" sz="2400" dirty="0"/>
          </a:p>
          <a:p>
            <a:r>
              <a:rPr lang="en-US" dirty="0"/>
              <a:t>Assigning a value to a variable</a:t>
            </a:r>
          </a:p>
          <a:p>
            <a:pPr lvl="1"/>
            <a:r>
              <a:rPr lang="en-US" altLang="en-US" sz="2400" dirty="0">
                <a:latin typeface="Courier" charset="0"/>
                <a:sym typeface="Courier" charset="0"/>
              </a:rPr>
              <a:t>quantity = 3;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325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Numbers:</a:t>
            </a:r>
          </a:p>
          <a:p>
            <a:pPr lvl="1"/>
            <a:r>
              <a:rPr lang="en-US" dirty="0"/>
              <a:t>0.75 – No Quotes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Strings:</a:t>
            </a:r>
          </a:p>
          <a:p>
            <a:pPr lvl="1"/>
            <a:r>
              <a:rPr lang="en-US" dirty="0"/>
              <a:t>‘Hi Ivy!’ – Enclosed in Quotes which can be single or double Quotes, but must match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Booleans:</a:t>
            </a:r>
          </a:p>
          <a:p>
            <a:pPr lvl="1"/>
            <a:r>
              <a:rPr lang="en-US" dirty="0"/>
              <a:t>true - false</a:t>
            </a:r>
          </a:p>
        </p:txBody>
      </p:sp>
      <p:pic>
        <p:nvPicPr>
          <p:cNvPr id="6553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 bit double precision floating point</a:t>
            </a:r>
          </a:p>
          <a:p>
            <a:endParaRPr lang="en-US" dirty="0"/>
          </a:p>
          <a:p>
            <a:endParaRPr lang="en-US" dirty="0"/>
          </a:p>
          <a:p>
            <a:pPr marL="904488" lvl="1" indent="-514350">
              <a:buFont typeface="+mj-lt"/>
              <a:buAutoNum type="arabicPeriod"/>
            </a:pPr>
            <a:r>
              <a:rPr lang="en-US" dirty="0"/>
              <a:t>52 digits for the fraction. 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/>
              <a:t>11 digits for exponent</a:t>
            </a:r>
          </a:p>
          <a:p>
            <a:pPr lvl="2"/>
            <a:r>
              <a:rPr lang="en-US" dirty="0"/>
              <a:t>10 exponent</a:t>
            </a:r>
          </a:p>
          <a:p>
            <a:pPr lvl="2"/>
            <a:r>
              <a:rPr lang="en-US" dirty="0"/>
              <a:t>1 sign exponent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/>
              <a:t>Number 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84" y="3580656"/>
            <a:ext cx="5319121" cy="10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8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just one string operator: the + symbol.  It is used to join strings on either side of it.</a:t>
            </a:r>
          </a:p>
          <a:p>
            <a:pPr marL="390138" lvl="1" indent="0">
              <a:buNone/>
            </a:pPr>
            <a:r>
              <a:rPr lang="en-US" altLang="en-US" sz="2400" dirty="0" err="1">
                <a:latin typeface="Courier" charset="0"/>
                <a:sym typeface="Courier" charset="0"/>
              </a:rPr>
              <a:t>var</a:t>
            </a:r>
            <a:r>
              <a:rPr lang="en-US" altLang="en-US" sz="2400" dirty="0">
                <a:latin typeface="Courier" charset="0"/>
                <a:sym typeface="Courier" charset="0"/>
              </a:rPr>
              <a:t> greeting = ‘Howdy ‘;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 err="1">
                <a:latin typeface="Courier" charset="0"/>
                <a:sym typeface="Courier" charset="0"/>
              </a:rPr>
              <a:t>var</a:t>
            </a:r>
            <a:r>
              <a:rPr lang="en-US" altLang="en-US" sz="2400" dirty="0">
                <a:latin typeface="Courier" charset="0"/>
                <a:sym typeface="Courier" charset="0"/>
              </a:rPr>
              <a:t> name = ‘Molly’;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 err="1">
                <a:latin typeface="Courier" charset="0"/>
                <a:sym typeface="Courier" charset="0"/>
              </a:rPr>
              <a:t>var</a:t>
            </a:r>
            <a:r>
              <a:rPr lang="en-US" altLang="en-US" sz="2400" dirty="0">
                <a:latin typeface="Courier" charset="0"/>
                <a:sym typeface="Courier" charset="0"/>
              </a:rPr>
              <a:t> message = greeting + name;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1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type of variable. It doesn’t just store one value; it stores a list of values.</a:t>
            </a:r>
          </a:p>
          <a:p>
            <a:pPr lvl="1"/>
            <a:r>
              <a:rPr lang="en-US" altLang="en-US" sz="2400" dirty="0">
                <a:latin typeface="Courier" charset="0"/>
                <a:sym typeface="Courier" charset="0"/>
              </a:rPr>
              <a:t>colors = [‘</a:t>
            </a:r>
            <a:r>
              <a:rPr lang="en-US" altLang="en-US" sz="2400" dirty="0" err="1">
                <a:latin typeface="Courier" charset="0"/>
                <a:sym typeface="Courier" charset="0"/>
              </a:rPr>
              <a:t>pink’,‘yellow’,‘green</a:t>
            </a:r>
            <a:r>
              <a:rPr lang="en-US" altLang="en-US" sz="2400" dirty="0">
                <a:latin typeface="Courier" charset="0"/>
                <a:sym typeface="Courier" charset="0"/>
              </a:rPr>
              <a:t>’];</a:t>
            </a:r>
            <a:endParaRPr lang="en-US" sz="2400" dirty="0"/>
          </a:p>
          <a:p>
            <a:endParaRPr lang="en-US" dirty="0"/>
          </a:p>
        </p:txBody>
      </p:sp>
      <p:pic>
        <p:nvPicPr>
          <p:cNvPr id="7373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uses mathematics to get some tasks done.</a:t>
            </a:r>
          </a:p>
          <a:p>
            <a:pPr marL="390138" lvl="1" indent="0">
              <a:buNone/>
            </a:pPr>
            <a:r>
              <a:rPr lang="en-US" altLang="en-US" sz="2400" dirty="0" err="1">
                <a:latin typeface="Courier" charset="0"/>
                <a:sym typeface="Courier" charset="0"/>
              </a:rPr>
              <a:t>var</a:t>
            </a:r>
            <a:r>
              <a:rPr lang="en-US" altLang="en-US" sz="2400" dirty="0">
                <a:latin typeface="Courier" charset="0"/>
                <a:sym typeface="Courier" charset="0"/>
              </a:rPr>
              <a:t> width = 3;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 err="1">
                <a:latin typeface="Courier" charset="0"/>
                <a:sym typeface="Courier" charset="0"/>
              </a:rPr>
              <a:t>var</a:t>
            </a:r>
            <a:r>
              <a:rPr lang="en-US" altLang="en-US" sz="2400" dirty="0">
                <a:latin typeface="Courier" charset="0"/>
                <a:sym typeface="Courier" charset="0"/>
              </a:rPr>
              <a:t> height = 2;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area = width * height;</a:t>
            </a:r>
            <a:endParaRPr lang="en-US" sz="2400" dirty="0"/>
          </a:p>
          <a:p>
            <a:endParaRPr lang="en-US" dirty="0"/>
          </a:p>
        </p:txBody>
      </p:sp>
      <p:pic>
        <p:nvPicPr>
          <p:cNvPr id="8397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FFFFFF"/>
      </a:accent3>
      <a:accent4>
        <a:srgbClr val="000000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239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Avenir Roman</vt:lpstr>
      <vt:lpstr>Courier</vt:lpstr>
      <vt:lpstr>Rockwell</vt:lpstr>
      <vt:lpstr>Rockwell Condensed</vt:lpstr>
      <vt:lpstr>Wingdings</vt:lpstr>
      <vt:lpstr>Wood Type</vt:lpstr>
      <vt:lpstr>1_Wood Type</vt:lpstr>
      <vt:lpstr>BASIC JAVASCRIPT INSTRUCTIONS</vt:lpstr>
      <vt:lpstr>STATEMENTS</vt:lpstr>
      <vt:lpstr>COMMENTS</vt:lpstr>
      <vt:lpstr>VARIABLES</vt:lpstr>
      <vt:lpstr>DATA TYPES</vt:lpstr>
      <vt:lpstr>Numbers</vt:lpstr>
      <vt:lpstr>Strings</vt:lpstr>
      <vt:lpstr>ARRAYS</vt:lpstr>
      <vt:lpstr>ARITHMETIC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ALBERTO BOTERO</dc:creator>
  <cp:lastModifiedBy>ALBERTO BOTERO</cp:lastModifiedBy>
  <cp:revision>8</cp:revision>
  <dcterms:modified xsi:type="dcterms:W3CDTF">2017-02-20T21:15:54Z</dcterms:modified>
</cp:coreProperties>
</file>