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9"/>
  </p:notesMasterIdLst>
  <p:handoutMasterIdLst>
    <p:handoutMasterId r:id="rId70"/>
  </p:handoutMasterIdLst>
  <p:sldIdLst>
    <p:sldId id="307" r:id="rId2"/>
    <p:sldId id="313" r:id="rId3"/>
    <p:sldId id="375" r:id="rId4"/>
    <p:sldId id="377" r:id="rId5"/>
    <p:sldId id="319" r:id="rId6"/>
    <p:sldId id="323" r:id="rId7"/>
    <p:sldId id="329" r:id="rId8"/>
    <p:sldId id="322" r:id="rId9"/>
    <p:sldId id="370" r:id="rId10"/>
    <p:sldId id="325" r:id="rId11"/>
    <p:sldId id="326" r:id="rId12"/>
    <p:sldId id="328" r:id="rId13"/>
    <p:sldId id="321" r:id="rId14"/>
    <p:sldId id="330" r:id="rId15"/>
    <p:sldId id="332" r:id="rId16"/>
    <p:sldId id="334" r:id="rId17"/>
    <p:sldId id="335" r:id="rId18"/>
    <p:sldId id="373" r:id="rId19"/>
    <p:sldId id="339" r:id="rId20"/>
    <p:sldId id="340" r:id="rId21"/>
    <p:sldId id="341" r:id="rId22"/>
    <p:sldId id="342" r:id="rId23"/>
    <p:sldId id="344" r:id="rId24"/>
    <p:sldId id="345" r:id="rId25"/>
    <p:sldId id="346" r:id="rId26"/>
    <p:sldId id="350" r:id="rId27"/>
    <p:sldId id="351"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14" r:id="rId65"/>
    <p:sldId id="415" r:id="rId66"/>
    <p:sldId id="416" r:id="rId67"/>
    <p:sldId id="284" r:id="rId68"/>
  </p:sldIdLst>
  <p:sldSz cx="9144000" cy="5143500" type="screen16x9"/>
  <p:notesSz cx="6934200" cy="9220200"/>
  <p:defaultTextStyle>
    <a:defPPr>
      <a:defRPr lang="en-US"/>
    </a:defPPr>
    <a:lvl1pPr algn="l" rtl="0" fontAlgn="base">
      <a:spcBef>
        <a:spcPct val="0"/>
      </a:spcBef>
      <a:spcAft>
        <a:spcPct val="0"/>
      </a:spcAft>
      <a:defRPr kern="1200">
        <a:solidFill>
          <a:schemeClr val="tx1"/>
        </a:solidFill>
        <a:latin typeface="Arial" pitchFamily="-105" charset="0"/>
        <a:ea typeface="ＭＳ Ｐゴシック" pitchFamily="-84" charset="-128"/>
        <a:cs typeface="ＭＳ Ｐゴシック" pitchFamily="-84" charset="-128"/>
      </a:defRPr>
    </a:lvl1pPr>
    <a:lvl2pPr marL="457200" algn="l" rtl="0" fontAlgn="base">
      <a:spcBef>
        <a:spcPct val="0"/>
      </a:spcBef>
      <a:spcAft>
        <a:spcPct val="0"/>
      </a:spcAft>
      <a:defRPr kern="1200">
        <a:solidFill>
          <a:schemeClr val="tx1"/>
        </a:solidFill>
        <a:latin typeface="Arial" pitchFamily="-105" charset="0"/>
        <a:ea typeface="ＭＳ Ｐゴシック" pitchFamily="-84" charset="-128"/>
        <a:cs typeface="ＭＳ Ｐゴシック" pitchFamily="-84" charset="-128"/>
      </a:defRPr>
    </a:lvl2pPr>
    <a:lvl3pPr marL="914400" algn="l" rtl="0" fontAlgn="base">
      <a:spcBef>
        <a:spcPct val="0"/>
      </a:spcBef>
      <a:spcAft>
        <a:spcPct val="0"/>
      </a:spcAft>
      <a:defRPr kern="1200">
        <a:solidFill>
          <a:schemeClr val="tx1"/>
        </a:solidFill>
        <a:latin typeface="Arial" pitchFamily="-105" charset="0"/>
        <a:ea typeface="ＭＳ Ｐゴシック" pitchFamily="-84" charset="-128"/>
        <a:cs typeface="ＭＳ Ｐゴシック" pitchFamily="-84"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84" charset="-128"/>
        <a:cs typeface="ＭＳ Ｐゴシック" pitchFamily="-84"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84" charset="-128"/>
        <a:cs typeface="ＭＳ Ｐゴシック" pitchFamily="-84" charset="-128"/>
      </a:defRPr>
    </a:lvl5pPr>
    <a:lvl6pPr marL="2286000" algn="l" defTabSz="457200" rtl="0" eaLnBrk="1" latinLnBrk="0" hangingPunct="1">
      <a:defRPr kern="1200">
        <a:solidFill>
          <a:schemeClr val="tx1"/>
        </a:solidFill>
        <a:latin typeface="Arial" pitchFamily="-105" charset="0"/>
        <a:ea typeface="ＭＳ Ｐゴシック" pitchFamily="-84" charset="-128"/>
        <a:cs typeface="ＭＳ Ｐゴシック" pitchFamily="-84" charset="-128"/>
      </a:defRPr>
    </a:lvl6pPr>
    <a:lvl7pPr marL="2743200" algn="l" defTabSz="457200" rtl="0" eaLnBrk="1" latinLnBrk="0" hangingPunct="1">
      <a:defRPr kern="1200">
        <a:solidFill>
          <a:schemeClr val="tx1"/>
        </a:solidFill>
        <a:latin typeface="Arial" pitchFamily="-105" charset="0"/>
        <a:ea typeface="ＭＳ Ｐゴシック" pitchFamily="-84" charset="-128"/>
        <a:cs typeface="ＭＳ Ｐゴシック" pitchFamily="-84" charset="-128"/>
      </a:defRPr>
    </a:lvl7pPr>
    <a:lvl8pPr marL="3200400" algn="l" defTabSz="457200" rtl="0" eaLnBrk="1" latinLnBrk="0" hangingPunct="1">
      <a:defRPr kern="1200">
        <a:solidFill>
          <a:schemeClr val="tx1"/>
        </a:solidFill>
        <a:latin typeface="Arial" pitchFamily="-105" charset="0"/>
        <a:ea typeface="ＭＳ Ｐゴシック" pitchFamily="-84" charset="-128"/>
        <a:cs typeface="ＭＳ Ｐゴシック" pitchFamily="-84" charset="-128"/>
      </a:defRPr>
    </a:lvl8pPr>
    <a:lvl9pPr marL="3657600" algn="l" defTabSz="457200" rtl="0" eaLnBrk="1" latinLnBrk="0" hangingPunct="1">
      <a:defRPr kern="1200">
        <a:solidFill>
          <a:schemeClr val="tx1"/>
        </a:solidFill>
        <a:latin typeface="Arial" pitchFamily="-105" charset="0"/>
        <a:ea typeface="ＭＳ Ｐゴシック" pitchFamily="-84" charset="-128"/>
        <a:cs typeface="ＭＳ Ｐゴシック" pitchFamily="-84"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rporate User" initials=""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8881"/>
    <a:srgbClr val="33928A"/>
    <a:srgbClr val="00786E"/>
    <a:srgbClr val="7F6BE8"/>
    <a:srgbClr val="3C8904"/>
    <a:srgbClr val="860049"/>
    <a:srgbClr val="31FFFE"/>
    <a:srgbClr val="C389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65" autoAdjust="0"/>
  </p:normalViewPr>
  <p:slideViewPr>
    <p:cSldViewPr snapToGrid="0">
      <p:cViewPr>
        <p:scale>
          <a:sx n="112" d="100"/>
          <a:sy n="112" d="100"/>
        </p:scale>
        <p:origin x="-400" y="248"/>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commentAuthors" Target="commentAuthor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113" y="8953500"/>
            <a:ext cx="361950" cy="215900"/>
          </a:xfrm>
          <a:prstGeom prst="rect">
            <a:avLst/>
          </a:prstGeom>
          <a:noFill/>
        </p:spPr>
        <p:txBody>
          <a:bodyPr wrap="none">
            <a:prstTxWarp prst="textNoShape">
              <a:avLst/>
            </a:prstTxWarp>
            <a:spAutoFit/>
          </a:bodyPr>
          <a:lstStyle/>
          <a:p>
            <a:fld id="{7D96F7EF-4B6F-5A42-A09B-693E45E64F3C}" type="slidenum">
              <a:rPr lang="en-US" sz="800">
                <a:latin typeface="Verdana" pitchFamily="-105" charset="0"/>
                <a:ea typeface="Arial" pitchFamily="-105" charset="0"/>
                <a:cs typeface="Arial" pitchFamily="-105" charset="0"/>
              </a:rPr>
              <a:pPr/>
              <a:t>‹#›</a:t>
            </a:fld>
            <a:endParaRPr lang="en-US" sz="800">
              <a:latin typeface="Verdana" pitchFamily="-105" charset="0"/>
              <a:ea typeface="Arial" pitchFamily="-105" charset="0"/>
              <a:cs typeface="Arial" pitchFamily="-105" charset="0"/>
            </a:endParaRPr>
          </a:p>
        </p:txBody>
      </p:sp>
      <p:sp>
        <p:nvSpPr>
          <p:cNvPr id="6" name="TextBox 5"/>
          <p:cNvSpPr txBox="1"/>
          <p:nvPr/>
        </p:nvSpPr>
        <p:spPr>
          <a:xfrm>
            <a:off x="298450" y="174625"/>
            <a:ext cx="6337300" cy="369888"/>
          </a:xfrm>
          <a:prstGeom prst="rect">
            <a:avLst/>
          </a:prstGeom>
          <a:noFill/>
        </p:spPr>
        <p:txBody>
          <a:bodyPr lIns="0" tIns="0" rIns="182880" bIns="0">
            <a:spAutoFit/>
          </a:bodyPr>
          <a:lstStyle/>
          <a:p>
            <a:pPr algn="ctr" fontAlgn="auto">
              <a:spcBef>
                <a:spcPts val="0"/>
              </a:spcBef>
              <a:spcAft>
                <a:spcPts val="0"/>
              </a:spcAft>
              <a:defRPr/>
            </a:pPr>
            <a:r>
              <a:rPr lang="en-US" sz="1400" dirty="0">
                <a:latin typeface="Verdana" pitchFamily="34" charset="0"/>
                <a:ea typeface="+mn-ea"/>
                <a:cs typeface="Arial" pitchFamily="34" charset="0"/>
              </a:rPr>
              <a:t>TITLE</a:t>
            </a:r>
          </a:p>
          <a:p>
            <a:pPr algn="ctr" fontAlgn="auto">
              <a:spcBef>
                <a:spcPts val="0"/>
              </a:spcBef>
              <a:spcAft>
                <a:spcPts val="0"/>
              </a:spcAft>
              <a:defRPr/>
            </a:pPr>
            <a:r>
              <a:rPr lang="en-US" sz="1000" dirty="0">
                <a:latin typeface="Verdana" pitchFamily="34" charset="0"/>
                <a:ea typeface="+mn-ea"/>
                <a:cs typeface="Arial" pitchFamily="34" charset="0"/>
              </a:rPr>
              <a:t>Month Year</a:t>
            </a:r>
          </a:p>
        </p:txBody>
      </p:sp>
    </p:spTree>
    <p:extLst>
      <p:ext uri="{BB962C8B-B14F-4D97-AF65-F5344CB8AC3E}">
        <p14:creationId xmlns:p14="http://schemas.microsoft.com/office/powerpoint/2010/main" val="237408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Box 5"/>
          <p:cNvSpPr txBox="1"/>
          <p:nvPr/>
        </p:nvSpPr>
        <p:spPr>
          <a:xfrm>
            <a:off x="3313113" y="8953500"/>
            <a:ext cx="361950" cy="215900"/>
          </a:xfrm>
          <a:prstGeom prst="rect">
            <a:avLst/>
          </a:prstGeom>
          <a:noFill/>
        </p:spPr>
        <p:txBody>
          <a:bodyPr wrap="none">
            <a:prstTxWarp prst="textNoShape">
              <a:avLst/>
            </a:prstTxWarp>
            <a:spAutoFit/>
          </a:bodyPr>
          <a:lstStyle/>
          <a:p>
            <a:fld id="{CDDAD87F-1E88-F941-AE60-33D0A0D24EFF}" type="slidenum">
              <a:rPr lang="en-US" sz="800">
                <a:latin typeface="Verdana" pitchFamily="-105" charset="0"/>
                <a:ea typeface="Arial" pitchFamily="-105" charset="0"/>
                <a:cs typeface="Arial" pitchFamily="-105" charset="0"/>
              </a:rPr>
              <a:pPr/>
              <a:t>‹#›</a:t>
            </a:fld>
            <a:endParaRPr lang="en-US" sz="800">
              <a:latin typeface="Verdana" pitchFamily="-105" charset="0"/>
              <a:ea typeface="Arial" pitchFamily="-105" charset="0"/>
              <a:cs typeface="Arial" pitchFamily="-105" charset="0"/>
            </a:endParaRPr>
          </a:p>
        </p:txBody>
      </p:sp>
      <p:sp>
        <p:nvSpPr>
          <p:cNvPr id="7" name="TextBox 6"/>
          <p:cNvSpPr txBox="1"/>
          <p:nvPr/>
        </p:nvSpPr>
        <p:spPr>
          <a:xfrm>
            <a:off x="298450" y="174625"/>
            <a:ext cx="6337300" cy="369888"/>
          </a:xfrm>
          <a:prstGeom prst="rect">
            <a:avLst/>
          </a:prstGeom>
          <a:noFill/>
        </p:spPr>
        <p:txBody>
          <a:bodyPr lIns="0" tIns="0" rIns="0" bIns="0">
            <a:spAutoFit/>
          </a:bodyPr>
          <a:lstStyle/>
          <a:p>
            <a:pPr algn="ctr" fontAlgn="auto">
              <a:spcBef>
                <a:spcPts val="0"/>
              </a:spcBef>
              <a:spcAft>
                <a:spcPts val="0"/>
              </a:spcAft>
              <a:defRPr/>
            </a:pPr>
            <a:r>
              <a:rPr lang="en-US" sz="1400" dirty="0">
                <a:latin typeface="Verdana" pitchFamily="34" charset="0"/>
                <a:ea typeface="+mn-ea"/>
                <a:cs typeface="Arial" pitchFamily="34" charset="0"/>
              </a:rPr>
              <a:t>TITLE</a:t>
            </a:r>
          </a:p>
          <a:p>
            <a:pPr algn="ctr" fontAlgn="auto">
              <a:spcBef>
                <a:spcPts val="0"/>
              </a:spcBef>
              <a:spcAft>
                <a:spcPts val="0"/>
              </a:spcAft>
              <a:defRPr/>
            </a:pPr>
            <a:r>
              <a:rPr lang="en-US" sz="1000" dirty="0">
                <a:latin typeface="Verdana" pitchFamily="34" charset="0"/>
                <a:ea typeface="+mn-ea"/>
                <a:cs typeface="Arial" pitchFamily="34" charset="0"/>
              </a:rPr>
              <a:t>Month Year</a:t>
            </a:r>
          </a:p>
        </p:txBody>
      </p:sp>
    </p:spTree>
    <p:extLst>
      <p:ext uri="{BB962C8B-B14F-4D97-AF65-F5344CB8AC3E}">
        <p14:creationId xmlns:p14="http://schemas.microsoft.com/office/powerpoint/2010/main" val="3682104432"/>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buFont typeface="Arial" pitchFamily="-105" charset="0"/>
      <a:defRPr sz="1100" kern="1200">
        <a:solidFill>
          <a:schemeClr val="tx1"/>
        </a:solidFill>
        <a:latin typeface="Verdana" pitchFamily="34" charset="0"/>
        <a:ea typeface="ＭＳ Ｐゴシック" pitchFamily="-84" charset="-128"/>
        <a:cs typeface="Arial" pitchFamily="34" charset="0"/>
      </a:defRPr>
    </a:lvl1pPr>
    <a:lvl2pPr marL="400050" indent="-174625" algn="l" rtl="0" fontAlgn="base">
      <a:spcBef>
        <a:spcPts val="600"/>
      </a:spcBef>
      <a:spcAft>
        <a:spcPct val="0"/>
      </a:spcAft>
      <a:buFont typeface="Wingdings" pitchFamily="-105" charset="2"/>
      <a:buChar char=""/>
      <a:defRPr sz="1100" kern="1200">
        <a:solidFill>
          <a:schemeClr val="tx1"/>
        </a:solidFill>
        <a:latin typeface="Verdana" pitchFamily="34" charset="0"/>
        <a:ea typeface="ＭＳ Ｐゴシック" pitchFamily="-84" charset="-128"/>
        <a:cs typeface="Arial" pitchFamily="34" charset="0"/>
      </a:defRPr>
    </a:lvl2pPr>
    <a:lvl3pPr marL="576263" indent="-176213" algn="l" rtl="0" fontAlgn="base">
      <a:spcBef>
        <a:spcPts val="600"/>
      </a:spcBef>
      <a:spcAft>
        <a:spcPct val="0"/>
      </a:spcAft>
      <a:buFont typeface="Verdana" pitchFamily="-105" charset="0"/>
      <a:buChar char="–"/>
      <a:defRPr sz="1100" kern="1200">
        <a:solidFill>
          <a:schemeClr val="tx1"/>
        </a:solidFill>
        <a:latin typeface="Verdana" pitchFamily="34" charset="0"/>
        <a:ea typeface="ＭＳ Ｐゴシック" pitchFamily="-84" charset="-128"/>
        <a:cs typeface="Arial" pitchFamily="34" charset="0"/>
      </a:defRPr>
    </a:lvl3pPr>
    <a:lvl4pPr marL="801688" indent="-174625" algn="l" rtl="0" fontAlgn="base">
      <a:spcBef>
        <a:spcPts val="600"/>
      </a:spcBef>
      <a:spcAft>
        <a:spcPct val="0"/>
      </a:spcAft>
      <a:buFont typeface="Verdana" pitchFamily="-105" charset="0"/>
      <a:buChar char="▪"/>
      <a:defRPr sz="1100" kern="1200">
        <a:solidFill>
          <a:schemeClr val="tx1"/>
        </a:solidFill>
        <a:latin typeface="Verdana" pitchFamily="34" charset="0"/>
        <a:ea typeface="ＭＳ Ｐゴシック" pitchFamily="-84" charset="-128"/>
        <a:cs typeface="Arial" pitchFamily="34" charset="0"/>
      </a:defRPr>
    </a:lvl4pPr>
    <a:lvl5pPr marL="1027113" indent="-225425" algn="l" rtl="0" fontAlgn="base">
      <a:spcBef>
        <a:spcPts val="600"/>
      </a:spcBef>
      <a:spcAft>
        <a:spcPct val="0"/>
      </a:spcAft>
      <a:buFont typeface="Verdana" pitchFamily="-105" charset="0"/>
      <a:buChar char="—"/>
      <a:defRPr sz="1100" kern="1200">
        <a:solidFill>
          <a:schemeClr val="tx1"/>
        </a:solidFill>
        <a:latin typeface="Verdana" pitchFamily="34" charset="0"/>
        <a:ea typeface="ＭＳ Ｐゴシック" pitchFamily="-84" charset="-128"/>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Verdana" pitchFamily="-105"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1200"/>
              </a:spcBef>
              <a:spcAft>
                <a:spcPct val="0"/>
              </a:spcAft>
              <a:buClrTx/>
              <a:buSzTx/>
              <a:buFont typeface="Arial" pitchFamily="-105" charset="0"/>
              <a:buNone/>
              <a:tabLst/>
              <a:defRPr/>
            </a:pPr>
            <a:r>
              <a:rPr lang="en-US" dirty="0" smtClean="0"/>
              <a:t>This slide</a:t>
            </a:r>
            <a:r>
              <a:rPr lang="en-US" baseline="0" dirty="0" smtClean="0"/>
              <a:t> is a high level summary of GPDBs core components before we dive into analytics and other GPDB areas.  Don’t read through this entire slide, but use it as a stopping points to take questions on the areas that you’ve already covered or to allow for questions on areas that you didn’t cover but fall into these areas.</a:t>
            </a:r>
            <a:endParaRPr lang="en-US" dirty="0" smtClean="0"/>
          </a:p>
          <a:p>
            <a:endParaRPr lang="en-US" dirty="0"/>
          </a:p>
        </p:txBody>
      </p:sp>
    </p:spTree>
    <p:extLst>
      <p:ext uri="{BB962C8B-B14F-4D97-AF65-F5344CB8AC3E}">
        <p14:creationId xmlns:p14="http://schemas.microsoft.com/office/powerpoint/2010/main" val="96190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Verdana" pitchFamily="-105" charset="0"/>
              </a:rPr>
              <a:t>Of</a:t>
            </a:r>
            <a:r>
              <a:rPr lang="en-US" baseline="0" dirty="0" smtClean="0">
                <a:latin typeface="Verdana" pitchFamily="-105" charset="0"/>
              </a:rPr>
              <a:t> course, if all we built was a fast database, we’d just be another </a:t>
            </a:r>
            <a:r>
              <a:rPr lang="en-US" baseline="0" dirty="0" err="1" smtClean="0">
                <a:latin typeface="Verdana" pitchFamily="-105" charset="0"/>
              </a:rPr>
              <a:t>Vertica</a:t>
            </a:r>
            <a:r>
              <a:rPr lang="en-US" baseline="0" dirty="0" smtClean="0">
                <a:latin typeface="Verdana" pitchFamily="-105" charset="0"/>
              </a:rPr>
              <a:t>.  So we have built a number of analytic capabilities into </a:t>
            </a:r>
            <a:r>
              <a:rPr lang="en-US" baseline="0" dirty="0" err="1" smtClean="0">
                <a:latin typeface="Verdana" pitchFamily="-105" charset="0"/>
              </a:rPr>
              <a:t>Greenplum</a:t>
            </a:r>
            <a:r>
              <a:rPr lang="en-US" baseline="0" dirty="0" smtClean="0">
                <a:latin typeface="Verdana" pitchFamily="-105" charset="0"/>
              </a:rPr>
              <a:t>, and Pivotal in general.  I’m going to spend the next twenty minutes or so going over these topics.</a:t>
            </a:r>
            <a:endParaRPr lang="en-US" dirty="0" smtClean="0">
              <a:latin typeface="Verdana" pitchFamily="-105"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25000" lnSpcReduction="20000"/>
          </a:bodyPr>
          <a:lstStyle/>
          <a:p>
            <a:pPr eaLnBrk="0" hangingPunct="0">
              <a:buFont typeface="Arial" pitchFamily="34" charset="0"/>
              <a:buNone/>
              <a:defRPr/>
            </a:pPr>
            <a:r>
              <a:rPr lang="en-US" i="0" dirty="0" smtClean="0">
                <a:ea typeface="+mn-ea"/>
              </a:rPr>
              <a:t>NOTES</a:t>
            </a:r>
            <a:r>
              <a:rPr lang="en-US" i="1" dirty="0" smtClean="0">
                <a:ea typeface="+mn-ea"/>
              </a:rPr>
              <a:t>: Unless your account requires you to focus on stored procedures, SQL compatibility or in db </a:t>
            </a:r>
            <a:r>
              <a:rPr lang="en-US" i="1" dirty="0" err="1" smtClean="0">
                <a:ea typeface="+mn-ea"/>
              </a:rPr>
              <a:t>MapReduce</a:t>
            </a:r>
            <a:r>
              <a:rPr lang="en-US" i="1" dirty="0" smtClean="0">
                <a:ea typeface="+mn-ea"/>
              </a:rPr>
              <a:t>, </a:t>
            </a:r>
            <a:r>
              <a:rPr lang="en-US" i="1" u="sng" dirty="0" smtClean="0">
                <a:ea typeface="+mn-ea"/>
              </a:rPr>
              <a:t>gloss over this slide quickly </a:t>
            </a:r>
            <a:r>
              <a:rPr lang="en-US" i="1" dirty="0" smtClean="0">
                <a:ea typeface="+mn-ea"/>
              </a:rPr>
              <a:t>and move to the next one.  Detail slides for stored </a:t>
            </a:r>
            <a:r>
              <a:rPr lang="en-US" i="1" dirty="0" err="1" smtClean="0">
                <a:ea typeface="+mn-ea"/>
              </a:rPr>
              <a:t>procs</a:t>
            </a:r>
            <a:r>
              <a:rPr lang="en-US" i="1" dirty="0" smtClean="0">
                <a:ea typeface="+mn-ea"/>
              </a:rPr>
              <a:t>, SQL OLAP and </a:t>
            </a:r>
            <a:r>
              <a:rPr lang="en-US" i="1" dirty="0" err="1" smtClean="0">
                <a:ea typeface="+mn-ea"/>
              </a:rPr>
              <a:t>MapReduce</a:t>
            </a:r>
            <a:r>
              <a:rPr lang="en-US" i="1" dirty="0" smtClean="0">
                <a:ea typeface="+mn-ea"/>
              </a:rPr>
              <a:t> are in the appendix.  </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SCRIPT:</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Once</a:t>
            </a:r>
            <a:r>
              <a:rPr lang="en-US" baseline="0" dirty="0" smtClean="0">
                <a:ea typeface="+mn-ea"/>
              </a:rPr>
              <a:t> we built a fast database engine, we enhanced it </a:t>
            </a:r>
            <a:r>
              <a:rPr lang="en-US" dirty="0" smtClean="0">
                <a:ea typeface="+mn-ea"/>
              </a:rPr>
              <a:t>to make it user extensible.  By doing so, we enable developers to build their own logic, embed that within the database to accelerate analytics.  </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The blocks in the center of this slide represent the 4 separate options we make available for users who want to write analytics that run directly inside either the database software inside the Data Computing Appliance or DCA.  Each</a:t>
            </a:r>
            <a:r>
              <a:rPr lang="en-US" baseline="0" dirty="0" smtClean="0">
                <a:ea typeface="+mn-ea"/>
              </a:rPr>
              <a:t> provides you with options to extend the database in ways which make sense for your business.</a:t>
            </a:r>
            <a:endParaRPr lang="en-US" dirty="0" smtClean="0">
              <a:ea typeface="+mn-ea"/>
            </a:endParaRP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I</a:t>
            </a:r>
            <a:r>
              <a:rPr lang="en-US" baseline="0" dirty="0" smtClean="0">
                <a:ea typeface="+mn-ea"/>
              </a:rPr>
              <a:t> can talk with you at length about stored procedures, SQL server compatibility and </a:t>
            </a:r>
            <a:r>
              <a:rPr lang="en-US" baseline="0" dirty="0" err="1" smtClean="0">
                <a:ea typeface="+mn-ea"/>
              </a:rPr>
              <a:t>mapreduce</a:t>
            </a:r>
            <a:r>
              <a:rPr lang="en-US" baseline="0" dirty="0" smtClean="0">
                <a:ea typeface="+mn-ea"/>
              </a:rPr>
              <a:t>, but our customers don’t usually get very excited about those things.  They’re usually most interested in the in-database analytics.</a:t>
            </a:r>
            <a:r>
              <a:rPr lang="en-US" dirty="0" smtClean="0">
                <a:ea typeface="+mn-ea"/>
              </a:rPr>
              <a:t>”</a:t>
            </a:r>
          </a:p>
          <a:p>
            <a:pPr fontAlgn="auto">
              <a:spcAft>
                <a:spcPts val="0"/>
              </a:spcAft>
              <a:buFont typeface="Arial" pitchFamily="34" charset="0"/>
              <a:buNone/>
              <a:defRPr/>
            </a:pPr>
            <a:endParaRPr lang="en-US" i="1" dirty="0" smtClean="0">
              <a:ea typeface="+mn-ea"/>
            </a:endParaRPr>
          </a:p>
          <a:p>
            <a:pPr eaLnBrk="0" hangingPunct="0">
              <a:buFont typeface="Arial" pitchFamily="34" charset="0"/>
              <a:buNone/>
              <a:defRPr/>
            </a:pPr>
            <a:r>
              <a:rPr lang="en-US" dirty="0" smtClean="0">
                <a:ea typeface="+mn-ea"/>
              </a:rPr>
              <a:t>NOTES:</a:t>
            </a:r>
            <a:r>
              <a:rPr lang="en-US" baseline="0" dirty="0" smtClean="0">
                <a:ea typeface="+mn-ea"/>
              </a:rPr>
              <a:t> </a:t>
            </a:r>
            <a:r>
              <a:rPr lang="en-US" i="1" baseline="0" dirty="0" smtClean="0">
                <a:ea typeface="+mn-ea"/>
              </a:rPr>
              <a:t>If you need to provide summaries of the items, the text is below:</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The first and most common method for accelerating analytics is to use traditional SQL stored procedures.  Written in SQL, stored procedures can be used to encapsulate logic that will run repeatedly, effectively adding user-defined functions to SQL.</a:t>
            </a:r>
          </a:p>
          <a:p>
            <a:pPr fontAlgn="auto">
              <a:spcAft>
                <a:spcPts val="0"/>
              </a:spcAft>
              <a:buFont typeface="Arial" pitchFamily="34" charset="0"/>
              <a:buNone/>
              <a:defRPr/>
            </a:pPr>
            <a:endParaRPr lang="en-US" dirty="0" smtClean="0">
              <a:ea typeface="+mn-ea"/>
            </a:endParaRPr>
          </a:p>
          <a:p>
            <a:pPr fontAlgn="auto">
              <a:spcAft>
                <a:spcPts val="0"/>
              </a:spcAft>
              <a:buFont typeface="Arial" pitchFamily="34" charset="0"/>
              <a:buNone/>
              <a:defRPr/>
            </a:pPr>
            <a:r>
              <a:rPr lang="en-US" dirty="0" smtClean="0">
                <a:ea typeface="+mn-ea"/>
              </a:rPr>
              <a:t>But SQL is not the most effective language for complex computational tasks.  Let’s look at some more analytics-focus methods.</a:t>
            </a:r>
          </a:p>
          <a:p>
            <a:pPr fontAlgn="auto">
              <a:spcAft>
                <a:spcPts val="0"/>
              </a:spcAft>
              <a:buFont typeface="Arial" pitchFamily="34" charset="0"/>
              <a:buNone/>
              <a:defRPr/>
            </a:pPr>
            <a:endParaRPr lang="en-US" dirty="0" smtClean="0">
              <a:ea typeface="+mn-ea"/>
            </a:endParaRPr>
          </a:p>
          <a:p>
            <a:pPr fontAlgn="auto">
              <a:spcAft>
                <a:spcPts val="0"/>
              </a:spcAft>
              <a:buFont typeface="Arial" pitchFamily="34" charset="0"/>
              <a:buNone/>
              <a:defRPr/>
            </a:pPr>
            <a:r>
              <a:rPr lang="en-US" dirty="0" smtClean="0">
                <a:ea typeface="+mn-ea"/>
              </a:rPr>
              <a:t>NOTES: </a:t>
            </a:r>
            <a:r>
              <a:rPr lang="en-US" i="1" dirty="0" smtClean="0">
                <a:ea typeface="+mn-ea"/>
              </a:rPr>
              <a:t>Don’t spend much time here - stored procedures will be very familiar to database software developers, but will not provide huge performance gains.  And this is not a big value add feature for</a:t>
            </a:r>
            <a:r>
              <a:rPr lang="en-US" i="1" baseline="0" dirty="0" smtClean="0">
                <a:ea typeface="+mn-ea"/>
              </a:rPr>
              <a:t> GPDB – it’s long been a commodity database feature.</a:t>
            </a:r>
            <a:endParaRPr lang="en-US" i="1" dirty="0" smtClean="0">
              <a:ea typeface="+mn-ea"/>
            </a:endParaRP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The SQL language was enhanced in 2003 to add OLAP – Online Analytical Processing extensions that can be used to accelerate certain simple aggregations without any custom programming.  </a:t>
            </a:r>
          </a:p>
          <a:p>
            <a:pPr eaLnBrk="0" hangingPunct="0">
              <a:buFont typeface="Arial" pitchFamily="34" charset="0"/>
              <a:buNone/>
              <a:defRPr/>
            </a:pPr>
            <a:endParaRPr lang="en-US" dirty="0" smtClean="0">
              <a:ea typeface="+mn-ea"/>
            </a:endParaRPr>
          </a:p>
          <a:p>
            <a:pPr fontAlgn="auto">
              <a:spcAft>
                <a:spcPts val="0"/>
              </a:spcAft>
              <a:buFont typeface="Arial" pitchFamily="34" charset="0"/>
              <a:buNone/>
              <a:defRPr/>
            </a:pPr>
            <a:r>
              <a:rPr lang="en-US" dirty="0" err="1" smtClean="0">
                <a:ea typeface="+mn-ea"/>
              </a:rPr>
              <a:t>Greenplum</a:t>
            </a:r>
            <a:r>
              <a:rPr lang="en-US" dirty="0" smtClean="0">
                <a:ea typeface="+mn-ea"/>
              </a:rPr>
              <a:t> SQL processing supports the extensions for OLAP that were added with SQL 2003 including cube and grouping set extensions, SQL 2003 ordered aggregates extensions, windowing functions, etc. </a:t>
            </a:r>
          </a:p>
          <a:p>
            <a:pPr fontAlgn="auto">
              <a:spcAft>
                <a:spcPts val="0"/>
              </a:spcAft>
              <a:buFont typeface="Arial" pitchFamily="34" charset="0"/>
              <a:buNone/>
              <a:defRPr/>
            </a:pPr>
            <a:endParaRPr lang="en-US" dirty="0" smtClean="0">
              <a:ea typeface="+mn-ea"/>
            </a:endParaRPr>
          </a:p>
          <a:p>
            <a:pPr fontAlgn="auto">
              <a:spcAft>
                <a:spcPts val="0"/>
              </a:spcAft>
              <a:buFont typeface="Arial" pitchFamily="34" charset="0"/>
              <a:buNone/>
              <a:defRPr/>
            </a:pPr>
            <a:r>
              <a:rPr lang="en-US" dirty="0" smtClean="0">
                <a:ea typeface="+mn-ea"/>
              </a:rPr>
              <a:t>NOTES: </a:t>
            </a:r>
            <a:r>
              <a:rPr lang="en-US" i="1" dirty="0" smtClean="0">
                <a:ea typeface="+mn-ea"/>
              </a:rPr>
              <a:t>Again, SQL 2003 needs to be covered only briefly.  </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For certain kinds of analytical tasks, a new programming paradigm is available.  </a:t>
            </a:r>
            <a:r>
              <a:rPr lang="en-US" dirty="0" err="1" smtClean="0">
                <a:ea typeface="+mn-ea"/>
              </a:rPr>
              <a:t>MapReduce</a:t>
            </a:r>
            <a:r>
              <a:rPr lang="en-US" dirty="0" smtClean="0">
                <a:ea typeface="+mn-ea"/>
              </a:rPr>
              <a:t> was pioneered at Yahoo and others, to allow Java and Python developers to build software programs that run in a batch-oriented way to do large bulk information processing tasks on huge volumes of data by breaking the task up to run on many processors.</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Originally coupled with a massively parallel system called HDFS, many programmers are learning how to use </a:t>
            </a:r>
            <a:r>
              <a:rPr lang="en-US" dirty="0" err="1" smtClean="0">
                <a:ea typeface="+mn-ea"/>
              </a:rPr>
              <a:t>MapReduce</a:t>
            </a:r>
            <a:r>
              <a:rPr lang="en-US" dirty="0" smtClean="0">
                <a:ea typeface="+mn-ea"/>
              </a:rPr>
              <a:t> in colleges around the country.  These same young developers typically do NOT learn SQL, and so by adapting the </a:t>
            </a:r>
            <a:r>
              <a:rPr lang="en-US" dirty="0" err="1" smtClean="0">
                <a:ea typeface="+mn-ea"/>
              </a:rPr>
              <a:t>MapReduce</a:t>
            </a:r>
            <a:r>
              <a:rPr lang="en-US" dirty="0" smtClean="0">
                <a:ea typeface="+mn-ea"/>
              </a:rPr>
              <a:t> programming environment to run within </a:t>
            </a:r>
            <a:r>
              <a:rPr lang="en-US" dirty="0" err="1" smtClean="0">
                <a:ea typeface="+mn-ea"/>
              </a:rPr>
              <a:t>Greenplum</a:t>
            </a:r>
            <a:r>
              <a:rPr lang="en-US" dirty="0" smtClean="0">
                <a:ea typeface="+mn-ea"/>
              </a:rPr>
              <a:t> Database, these young developers can be immediately productive, without becoming SQL or SAS experts.</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And, it’s extensible.  For developers who do know SQL, </a:t>
            </a:r>
            <a:r>
              <a:rPr lang="en-US" dirty="0" err="1" smtClean="0">
                <a:ea typeface="+mn-ea"/>
              </a:rPr>
              <a:t>MapReduce</a:t>
            </a:r>
            <a:r>
              <a:rPr lang="en-US" dirty="0" smtClean="0">
                <a:ea typeface="+mn-ea"/>
              </a:rPr>
              <a:t> tasks can invoke SQL to get data to use in calculations or access the data in the database programmatically.</a:t>
            </a:r>
          </a:p>
          <a:p>
            <a:pPr eaLnBrk="0" hangingPunct="0">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Most importantly, developers can, through </a:t>
            </a:r>
            <a:r>
              <a:rPr lang="en-US" dirty="0" err="1" smtClean="0">
                <a:ea typeface="+mn-ea"/>
              </a:rPr>
              <a:t>MapReduce</a:t>
            </a:r>
            <a:r>
              <a:rPr lang="en-US" dirty="0" smtClean="0">
                <a:ea typeface="+mn-ea"/>
              </a:rPr>
              <a:t>, run tasks that access data in GPDB, massively parallel, without using SQL, and at very high performance rates.</a:t>
            </a:r>
          </a:p>
          <a:p>
            <a:pPr fontAlgn="auto">
              <a:spcAft>
                <a:spcPts val="0"/>
              </a:spcAft>
              <a:buFont typeface="Arial" pitchFamily="34" charset="0"/>
              <a:buNone/>
              <a:defRPr/>
            </a:pPr>
            <a:endParaRPr lang="en-US" i="1" dirty="0" smtClean="0">
              <a:ea typeface="+mn-ea"/>
            </a:endParaRPr>
          </a:p>
          <a:p>
            <a:pPr fontAlgn="auto">
              <a:spcAft>
                <a:spcPts val="0"/>
              </a:spcAft>
              <a:buFont typeface="Arial" pitchFamily="34" charset="0"/>
              <a:buNone/>
              <a:defRPr/>
            </a:pPr>
            <a:r>
              <a:rPr lang="en-US" i="0" dirty="0" smtClean="0">
                <a:ea typeface="+mn-ea"/>
              </a:rPr>
              <a:t>NOTES</a:t>
            </a:r>
            <a:r>
              <a:rPr lang="en-US" i="1" dirty="0" smtClean="0">
                <a:ea typeface="+mn-ea"/>
              </a:rPr>
              <a:t>:</a:t>
            </a:r>
            <a:r>
              <a:rPr lang="en-US" i="1" baseline="0" dirty="0" smtClean="0">
                <a:ea typeface="+mn-ea"/>
              </a:rPr>
              <a:t> </a:t>
            </a:r>
            <a:r>
              <a:rPr lang="en-US" i="1" dirty="0" smtClean="0">
                <a:ea typeface="+mn-ea"/>
              </a:rPr>
              <a:t>Watch out for </a:t>
            </a:r>
            <a:r>
              <a:rPr lang="en-US" i="1" dirty="0" err="1" smtClean="0">
                <a:ea typeface="+mn-ea"/>
              </a:rPr>
              <a:t>Hadoop</a:t>
            </a:r>
            <a:r>
              <a:rPr lang="en-US" i="1" dirty="0" smtClean="0">
                <a:ea typeface="+mn-ea"/>
              </a:rPr>
              <a:t> bigots here.  If they’re hung up on </a:t>
            </a:r>
            <a:r>
              <a:rPr lang="en-US" i="1" dirty="0" err="1" smtClean="0">
                <a:ea typeface="+mn-ea"/>
              </a:rPr>
              <a:t>Hadoop</a:t>
            </a:r>
            <a:r>
              <a:rPr lang="en-US" i="1" dirty="0" smtClean="0">
                <a:ea typeface="+mn-ea"/>
              </a:rPr>
              <a:t>, make a note of it and decide whether a </a:t>
            </a:r>
            <a:r>
              <a:rPr lang="en-US" i="1" dirty="0" err="1" smtClean="0">
                <a:ea typeface="+mn-ea"/>
              </a:rPr>
              <a:t>followup</a:t>
            </a:r>
            <a:r>
              <a:rPr lang="en-US" i="1" dirty="0" smtClean="0">
                <a:ea typeface="+mn-ea"/>
              </a:rPr>
              <a:t> conversation on Pivotal HD + HAWQ makes sense.</a:t>
            </a:r>
          </a:p>
          <a:p>
            <a:pPr fontAlgn="auto">
              <a:spcAft>
                <a:spcPts val="0"/>
              </a:spcAft>
              <a:buFont typeface="Arial" pitchFamily="34" charset="0"/>
              <a:buNone/>
              <a:defRPr/>
            </a:pPr>
            <a:endParaRPr lang="en-US" dirty="0" smtClean="0">
              <a:ea typeface="+mn-ea"/>
            </a:endParaRPr>
          </a:p>
          <a:p>
            <a:pPr eaLnBrk="0" hangingPunct="0">
              <a:buFont typeface="Arial" pitchFamily="34" charset="0"/>
              <a:buNone/>
              <a:defRPr/>
            </a:pPr>
            <a:r>
              <a:rPr lang="en-US" dirty="0" smtClean="0">
                <a:ea typeface="+mn-ea"/>
              </a:rPr>
              <a:t>Finally, and most importantly, GPDB offers a very powerful set of in-database extensions – offering users a number of powerful ways to harness MPP computation when solving complex problems.  Let’s dive into this block.</a:t>
            </a:r>
          </a:p>
          <a:p>
            <a:pPr fontAlgn="auto">
              <a:spcAft>
                <a:spcPts val="0"/>
              </a:spcAft>
              <a:buFont typeface="Arial" pitchFamily="34" charset="0"/>
              <a:buNone/>
              <a:defRPr/>
            </a:pPr>
            <a:endParaRPr lang="en-US" i="0" dirty="0" smtClean="0">
              <a:ea typeface="+mn-ea"/>
            </a:endParaRPr>
          </a:p>
          <a:p>
            <a:pPr fontAlgn="auto">
              <a:spcAft>
                <a:spcPts val="0"/>
              </a:spcAft>
              <a:buFont typeface="Arial" pitchFamily="34" charset="0"/>
              <a:buNone/>
              <a:defRPr/>
            </a:pPr>
            <a:r>
              <a:rPr lang="en-US" sz="1100" kern="1200" dirty="0" smtClean="0">
                <a:solidFill>
                  <a:schemeClr val="tx1"/>
                </a:solidFill>
                <a:latin typeface="Verdana" pitchFamily="34" charset="0"/>
                <a:ea typeface="ＭＳ Ｐゴシック" pitchFamily="-84" charset="-128"/>
                <a:cs typeface="Arial" pitchFamily="34" charset="0"/>
              </a:rPr>
              <a:t>NOTES:  </a:t>
            </a:r>
            <a:r>
              <a:rPr lang="en-US" sz="1100" i="1" kern="1200" dirty="0" smtClean="0">
                <a:solidFill>
                  <a:schemeClr val="tx1"/>
                </a:solidFill>
                <a:latin typeface="Verdana" pitchFamily="34" charset="0"/>
                <a:ea typeface="ＭＳ Ｐゴシック" pitchFamily="-84" charset="-128"/>
                <a:cs typeface="Arial" pitchFamily="34" charset="0"/>
              </a:rPr>
              <a:t>If</a:t>
            </a:r>
            <a:r>
              <a:rPr lang="en-US" sz="1100" i="1" kern="1200" baseline="0" dirty="0" smtClean="0">
                <a:solidFill>
                  <a:schemeClr val="tx1"/>
                </a:solidFill>
                <a:latin typeface="Verdana" pitchFamily="34" charset="0"/>
                <a:ea typeface="ＭＳ Ｐゴシック" pitchFamily="-84" charset="-128"/>
                <a:cs typeface="Arial" pitchFamily="34" charset="0"/>
              </a:rPr>
              <a:t> you are asked for more detail about our implementation of </a:t>
            </a:r>
            <a:r>
              <a:rPr lang="en-US" sz="1100" i="1" kern="1200" baseline="0" dirty="0" err="1" smtClean="0">
                <a:solidFill>
                  <a:schemeClr val="tx1"/>
                </a:solidFill>
                <a:latin typeface="Verdana" pitchFamily="34" charset="0"/>
                <a:ea typeface="ＭＳ Ｐゴシック" pitchFamily="-84" charset="-128"/>
                <a:cs typeface="Arial" pitchFamily="34" charset="0"/>
              </a:rPr>
              <a:t>MapReduce</a:t>
            </a:r>
            <a:r>
              <a:rPr lang="en-US" sz="1100" i="1" kern="1200" baseline="0" dirty="0" smtClean="0">
                <a:solidFill>
                  <a:schemeClr val="tx1"/>
                </a:solidFill>
                <a:latin typeface="Verdana" pitchFamily="34" charset="0"/>
                <a:ea typeface="ＭＳ Ｐゴシック" pitchFamily="-84" charset="-128"/>
                <a:cs typeface="Arial" pitchFamily="34" charset="0"/>
              </a:rPr>
              <a:t>:</a:t>
            </a:r>
            <a:endParaRPr lang="en-US" sz="1100" i="1" kern="1200" dirty="0" smtClean="0">
              <a:solidFill>
                <a:schemeClr val="tx1"/>
              </a:solidFill>
              <a:latin typeface="Verdana" pitchFamily="34" charset="0"/>
              <a:ea typeface="ＭＳ Ｐゴシック" pitchFamily="-84" charset="-128"/>
              <a:cs typeface="Arial" pitchFamily="34" charset="0"/>
            </a:endParaRPr>
          </a:p>
          <a:p>
            <a:pPr fontAlgn="auto">
              <a:spcAft>
                <a:spcPts val="0"/>
              </a:spcAft>
              <a:buFont typeface="Arial" pitchFamily="34" charset="0"/>
              <a:buNone/>
              <a:defRPr/>
            </a:pPr>
            <a:endParaRPr lang="en-US" sz="1100" i="0" kern="1200" dirty="0" smtClean="0">
              <a:solidFill>
                <a:schemeClr val="tx1"/>
              </a:solidFill>
              <a:latin typeface="Verdana" pitchFamily="34" charset="0"/>
              <a:ea typeface="ＭＳ Ｐゴシック" pitchFamily="-84" charset="-128"/>
              <a:cs typeface="Arial" pitchFamily="34" charset="0"/>
            </a:endParaRPr>
          </a:p>
          <a:p>
            <a:pPr fontAlgn="auto">
              <a:spcAft>
                <a:spcPts val="0"/>
              </a:spcAft>
              <a:buFont typeface="Arial" pitchFamily="34" charset="0"/>
              <a:buNone/>
              <a:defRPr/>
            </a:pPr>
            <a:r>
              <a:rPr lang="en-US" sz="1100" i="0" kern="1200" dirty="0" smtClean="0">
                <a:solidFill>
                  <a:schemeClr val="tx1"/>
                </a:solidFill>
                <a:latin typeface="Verdana" pitchFamily="34" charset="0"/>
                <a:ea typeface="ＭＳ Ｐゴシック" pitchFamily="-84" charset="-128"/>
                <a:cs typeface="Arial" pitchFamily="34" charset="0"/>
              </a:rPr>
              <a:t>Our </a:t>
            </a:r>
            <a:r>
              <a:rPr lang="en-US" sz="1100" i="0" kern="1200" dirty="0" err="1" smtClean="0">
                <a:solidFill>
                  <a:schemeClr val="tx1"/>
                </a:solidFill>
                <a:latin typeface="Verdana" pitchFamily="34" charset="0"/>
                <a:ea typeface="ＭＳ Ｐゴシック" pitchFamily="-84" charset="-128"/>
                <a:cs typeface="Arial" pitchFamily="34" charset="0"/>
              </a:rPr>
              <a:t>MapReduce</a:t>
            </a:r>
            <a:r>
              <a:rPr lang="en-US" sz="1100" i="0" kern="1200" dirty="0" smtClean="0">
                <a:solidFill>
                  <a:schemeClr val="tx1"/>
                </a:solidFill>
                <a:latin typeface="Verdana" pitchFamily="34" charset="0"/>
                <a:ea typeface="ＭＳ Ｐゴシック" pitchFamily="-84" charset="-128"/>
                <a:cs typeface="Arial" pitchFamily="34" charset="0"/>
              </a:rPr>
              <a:t> API is added to </a:t>
            </a:r>
            <a:r>
              <a:rPr lang="en-US" sz="1100" i="0" kern="1200" dirty="0" err="1" smtClean="0">
                <a:solidFill>
                  <a:schemeClr val="tx1"/>
                </a:solidFill>
                <a:latin typeface="Verdana" pitchFamily="34" charset="0"/>
                <a:ea typeface="ＭＳ Ｐゴシック" pitchFamily="-84" charset="-128"/>
                <a:cs typeface="Arial" pitchFamily="34" charset="0"/>
              </a:rPr>
              <a:t>Greenplum</a:t>
            </a:r>
            <a:r>
              <a:rPr lang="en-US" sz="1100" i="0" kern="1200" dirty="0" smtClean="0">
                <a:solidFill>
                  <a:schemeClr val="tx1"/>
                </a:solidFill>
                <a:latin typeface="Verdana" pitchFamily="34" charset="0"/>
                <a:ea typeface="ＭＳ Ｐゴシック" pitchFamily="-84" charset="-128"/>
                <a:cs typeface="Arial" pitchFamily="34" charset="0"/>
              </a:rPr>
              <a:t> Database and gives access for programmers to data stored in the database – structured data.  This means that the programming environment will look familiar to developers and are written to access data in a format other than HDFS.</a:t>
            </a:r>
          </a:p>
          <a:p>
            <a:pPr fontAlgn="auto">
              <a:spcAft>
                <a:spcPts val="0"/>
              </a:spcAft>
              <a:buFont typeface="Arial" pitchFamily="34" charset="0"/>
              <a:buNone/>
              <a:defRPr/>
            </a:pPr>
            <a:endParaRPr lang="en-US" sz="1100" i="1" kern="1200" dirty="0" smtClean="0">
              <a:solidFill>
                <a:schemeClr val="tx1"/>
              </a:solidFill>
              <a:latin typeface="Verdana" pitchFamily="34" charset="0"/>
              <a:ea typeface="ＭＳ Ｐゴシック" pitchFamily="-84" charset="-128"/>
              <a:cs typeface="Arial" pitchFamily="34" charset="0"/>
            </a:endParaRPr>
          </a:p>
          <a:p>
            <a:pPr fontAlgn="auto">
              <a:spcAft>
                <a:spcPts val="0"/>
              </a:spcAft>
              <a:buFont typeface="Arial" pitchFamily="34" charset="0"/>
              <a:buNone/>
              <a:defRPr/>
            </a:pPr>
            <a:endParaRPr lang="en-US" i="1" dirty="0" smtClean="0">
              <a:ea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Verdana" pitchFamily="-105" charset="0"/>
              </a:rPr>
              <a:t>NOTES:</a:t>
            </a:r>
            <a:r>
              <a:rPr lang="en-US" baseline="0" dirty="0" smtClean="0">
                <a:latin typeface="Verdana" pitchFamily="-105" charset="0"/>
              </a:rPr>
              <a:t> </a:t>
            </a:r>
            <a:r>
              <a:rPr lang="en-US" i="1" baseline="0" dirty="0" smtClean="0">
                <a:latin typeface="Verdana" pitchFamily="-105" charset="0"/>
              </a:rPr>
              <a:t>Unless you’re selling speeds &amp; feeds, this is one of your most powerful slides.  This opens the door to our analytics story, which is one of the best on the market.   There are additional slides in the appendix with additional details on these items.</a:t>
            </a:r>
          </a:p>
          <a:p>
            <a:endParaRPr lang="en-US" baseline="0" dirty="0" smtClean="0">
              <a:latin typeface="Verdana" pitchFamily="-105" charset="0"/>
            </a:endParaRPr>
          </a:p>
          <a:p>
            <a:r>
              <a:rPr lang="en-US" baseline="0" dirty="0" smtClean="0">
                <a:latin typeface="Verdana" pitchFamily="-105" charset="0"/>
              </a:rPr>
              <a:t>SCRIPT:</a:t>
            </a:r>
          </a:p>
          <a:p>
            <a:endParaRPr lang="en-US" baseline="0" dirty="0" smtClean="0">
              <a:latin typeface="Verdana" pitchFamily="-105" charset="0"/>
            </a:endParaRPr>
          </a:p>
          <a:p>
            <a:r>
              <a:rPr lang="en-US" baseline="0" dirty="0" err="1" smtClean="0">
                <a:latin typeface="Verdana" pitchFamily="-105" charset="0"/>
              </a:rPr>
              <a:t>Greenplum</a:t>
            </a:r>
            <a:r>
              <a:rPr lang="en-US" baseline="0" dirty="0" smtClean="0">
                <a:latin typeface="Verdana" pitchFamily="-105" charset="0"/>
              </a:rPr>
              <a:t> has some of the richest analytics offerings in the MPP database market today.  </a:t>
            </a:r>
          </a:p>
          <a:p>
            <a:endParaRPr lang="en-US" baseline="0" dirty="0" smtClean="0">
              <a:latin typeface="Verdana" pitchFamily="-105" charset="0"/>
            </a:endParaRPr>
          </a:p>
          <a:p>
            <a:r>
              <a:rPr lang="en-US" baseline="0" dirty="0" smtClean="0">
                <a:latin typeface="Verdana" pitchFamily="-105" charset="0"/>
              </a:rPr>
              <a:t>First, we offer a set of built in analytics via ANSI window functions that act as workhorse functions.  For example, if you need to enrich data on a load with a ranking, or a row identifier within a window, or compare a current row value to the average of the previous three rows – we offer all these as built in functions which you can call via SQL, and which leverage all the performance of the database.</a:t>
            </a:r>
          </a:p>
          <a:p>
            <a:endParaRPr lang="en-US" baseline="0" dirty="0" smtClean="0">
              <a:latin typeface="Verdana" pitchFamily="-105" charset="0"/>
            </a:endParaRPr>
          </a:p>
          <a:p>
            <a:r>
              <a:rPr lang="en-US" baseline="0" dirty="0" smtClean="0">
                <a:latin typeface="Verdana" pitchFamily="-105" charset="0"/>
              </a:rPr>
              <a:t>And we also offer extensions specifically for spatial and text analytics.  </a:t>
            </a:r>
            <a:r>
              <a:rPr lang="en-US" baseline="0" dirty="0" err="1" smtClean="0">
                <a:latin typeface="Verdana" pitchFamily="-105" charset="0"/>
              </a:rPr>
              <a:t>Greenplum</a:t>
            </a:r>
            <a:r>
              <a:rPr lang="en-US" baseline="0" dirty="0" smtClean="0">
                <a:latin typeface="Verdana" pitchFamily="-105" charset="0"/>
              </a:rPr>
              <a:t> Spatial allows you to express various geographic objects in-database, and to run queries against that data to do things such as find the number of households within a particular distance of a store – a common retail analytics task.  </a:t>
            </a:r>
            <a:r>
              <a:rPr lang="en-US" baseline="0" dirty="0" err="1" smtClean="0">
                <a:latin typeface="Verdana" pitchFamily="-105" charset="0"/>
              </a:rPr>
              <a:t>Greenplum</a:t>
            </a:r>
            <a:r>
              <a:rPr lang="en-US" baseline="0" dirty="0" smtClean="0">
                <a:latin typeface="Verdana" pitchFamily="-105" charset="0"/>
              </a:rPr>
              <a:t> Text allows you to index and query unstructured data in-database.  Even more interesting is that this also enables a process called “feature extraction” – which enables you to classify text for things such as sentiment analysis…a very powerful technique for identifying the emotional content of text.</a:t>
            </a:r>
          </a:p>
          <a:p>
            <a:endParaRPr lang="en-US" baseline="0" dirty="0" smtClean="0">
              <a:latin typeface="Verdana" pitchFamily="-105" charset="0"/>
            </a:endParaRPr>
          </a:p>
          <a:p>
            <a:r>
              <a:rPr lang="en-US" baseline="0" dirty="0" smtClean="0">
                <a:latin typeface="Verdana" pitchFamily="-105" charset="0"/>
              </a:rPr>
              <a:t>We also are very tightly integrated with SAS – offering everything from direct access to </a:t>
            </a:r>
            <a:r>
              <a:rPr lang="en-US" baseline="0" dirty="0" err="1" smtClean="0">
                <a:latin typeface="Verdana" pitchFamily="-105" charset="0"/>
              </a:rPr>
              <a:t>Greenplum</a:t>
            </a:r>
            <a:r>
              <a:rPr lang="en-US" baseline="0" dirty="0" smtClean="0">
                <a:latin typeface="Verdana" pitchFamily="-105" charset="0"/>
              </a:rPr>
              <a:t> tables from SAS, to embedding SAS scoring models within the database, to running SAS in parallel adjacent to the database.  I’m happy to share more details if you’re using SAS today.</a:t>
            </a:r>
          </a:p>
          <a:p>
            <a:endParaRPr lang="en-US" baseline="0" dirty="0" smtClean="0">
              <a:latin typeface="Verdana" pitchFamily="-105" charset="0"/>
            </a:endParaRPr>
          </a:p>
          <a:p>
            <a:r>
              <a:rPr lang="en-US" baseline="0" dirty="0" smtClean="0">
                <a:latin typeface="Verdana" pitchFamily="-105" charset="0"/>
              </a:rPr>
              <a:t>One of the most interesting features of </a:t>
            </a:r>
            <a:r>
              <a:rPr lang="en-US" baseline="0" dirty="0" err="1" smtClean="0">
                <a:latin typeface="Verdana" pitchFamily="-105" charset="0"/>
              </a:rPr>
              <a:t>Greenplum</a:t>
            </a:r>
            <a:r>
              <a:rPr lang="en-US" baseline="0" dirty="0" smtClean="0">
                <a:latin typeface="Verdana" pitchFamily="-105" charset="0"/>
              </a:rPr>
              <a:t> is </a:t>
            </a:r>
            <a:r>
              <a:rPr lang="en-US" baseline="0" dirty="0" err="1" smtClean="0">
                <a:latin typeface="Verdana" pitchFamily="-105" charset="0"/>
              </a:rPr>
              <a:t>MADlilb</a:t>
            </a:r>
            <a:r>
              <a:rPr lang="en-US" baseline="0" dirty="0" smtClean="0">
                <a:latin typeface="Verdana" pitchFamily="-105" charset="0"/>
              </a:rPr>
              <a:t>.  </a:t>
            </a:r>
            <a:r>
              <a:rPr lang="en-US" baseline="0" dirty="0" err="1" smtClean="0">
                <a:latin typeface="Verdana" pitchFamily="-105" charset="0"/>
              </a:rPr>
              <a:t>MADlib</a:t>
            </a:r>
            <a:r>
              <a:rPr lang="en-US" baseline="0" dirty="0" smtClean="0">
                <a:latin typeface="Verdana" pitchFamily="-105" charset="0"/>
              </a:rPr>
              <a:t> is a collection of open-source routines for analytics – providing everything from correlations to K-means clustering, regression and even support vector machines.  </a:t>
            </a:r>
            <a:r>
              <a:rPr lang="en-US" baseline="0" dirty="0" err="1" smtClean="0">
                <a:latin typeface="Verdana" pitchFamily="-105" charset="0"/>
              </a:rPr>
              <a:t>Greenplum</a:t>
            </a:r>
            <a:r>
              <a:rPr lang="en-US" baseline="0" dirty="0" smtClean="0">
                <a:latin typeface="Verdana" pitchFamily="-105" charset="0"/>
              </a:rPr>
              <a:t> was one of the founding contributors to </a:t>
            </a:r>
            <a:r>
              <a:rPr lang="en-US" baseline="0" dirty="0" err="1" smtClean="0">
                <a:latin typeface="Verdana" pitchFamily="-105" charset="0"/>
              </a:rPr>
              <a:t>MADlib</a:t>
            </a:r>
            <a:r>
              <a:rPr lang="en-US" baseline="0" dirty="0" smtClean="0">
                <a:latin typeface="Verdana" pitchFamily="-105" charset="0"/>
              </a:rPr>
              <a:t>, and remains active in it’s development.  </a:t>
            </a:r>
            <a:r>
              <a:rPr lang="en-US" baseline="0" dirty="0" err="1" smtClean="0">
                <a:latin typeface="Verdana" pitchFamily="-105" charset="0"/>
              </a:rPr>
              <a:t>MADlib</a:t>
            </a:r>
            <a:r>
              <a:rPr lang="en-US" baseline="0" dirty="0" smtClean="0">
                <a:latin typeface="Verdana" pitchFamily="-105" charset="0"/>
              </a:rPr>
              <a:t> also includes support for things such as matrix and array processing for customers who want to develop their own in-database analytics.</a:t>
            </a:r>
          </a:p>
          <a:p>
            <a:endParaRPr lang="en-US" baseline="0" dirty="0" smtClean="0">
              <a:latin typeface="Verdana" pitchFamily="-105" charset="0"/>
            </a:endParaRPr>
          </a:p>
          <a:p>
            <a:r>
              <a:rPr lang="en-US" baseline="0" dirty="0" smtClean="0">
                <a:latin typeface="Verdana" pitchFamily="-105" charset="0"/>
              </a:rPr>
              <a:t>Finally, </a:t>
            </a:r>
            <a:r>
              <a:rPr lang="en-US" baseline="0" dirty="0" err="1" smtClean="0">
                <a:latin typeface="Verdana" pitchFamily="-105" charset="0"/>
              </a:rPr>
              <a:t>Greenplum</a:t>
            </a:r>
            <a:r>
              <a:rPr lang="en-US" baseline="0" dirty="0" smtClean="0">
                <a:latin typeface="Verdana" pitchFamily="-105" charset="0"/>
              </a:rPr>
              <a:t> supports the development of analytics in a variety of languages such as the R language, which will run in-database and leverage all the speed and capabilities of the platform.</a:t>
            </a:r>
          </a:p>
          <a:p>
            <a:endParaRPr lang="en-US" baseline="0" dirty="0" smtClean="0">
              <a:latin typeface="Verdana" pitchFamily="-105"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Verdana" pitchFamily="-105" charset="0"/>
              </a:rPr>
              <a:t>NOTES:</a:t>
            </a:r>
            <a:r>
              <a:rPr lang="en-US" baseline="0" dirty="0" smtClean="0">
                <a:latin typeface="Verdana" pitchFamily="-105" charset="0"/>
              </a:rPr>
              <a:t> </a:t>
            </a:r>
            <a:r>
              <a:rPr lang="en-US" i="1" baseline="0" dirty="0" smtClean="0">
                <a:latin typeface="Verdana" pitchFamily="-105" charset="0"/>
              </a:rPr>
              <a:t>Chorus 3.0 is an additional product purchased separately from </a:t>
            </a:r>
            <a:r>
              <a:rPr lang="en-US" i="1" baseline="0" dirty="0" err="1" smtClean="0">
                <a:latin typeface="Verdana" pitchFamily="-105" charset="0"/>
              </a:rPr>
              <a:t>Greenplum</a:t>
            </a:r>
            <a:r>
              <a:rPr lang="en-US" i="1" baseline="0" dirty="0" smtClean="0">
                <a:latin typeface="Verdana" pitchFamily="-105" charset="0"/>
              </a:rPr>
              <a:t>.  Version 3.0 embeds the Alpine Labs analytics.</a:t>
            </a:r>
          </a:p>
          <a:p>
            <a:endParaRPr lang="en-US" dirty="0" smtClean="0">
              <a:latin typeface="Verdana" pitchFamily="-105" charset="0"/>
            </a:endParaRPr>
          </a:p>
          <a:p>
            <a:r>
              <a:rPr lang="en-US" dirty="0" smtClean="0">
                <a:latin typeface="Verdana" pitchFamily="-105" charset="0"/>
              </a:rPr>
              <a:t>SCRIPT</a:t>
            </a:r>
          </a:p>
          <a:p>
            <a:endParaRPr lang="en-US" dirty="0" smtClean="0">
              <a:latin typeface="Verdana" pitchFamily="-105" charset="0"/>
            </a:endParaRPr>
          </a:p>
          <a:p>
            <a:r>
              <a:rPr lang="en-US" dirty="0" smtClean="0">
                <a:latin typeface="Verdana" pitchFamily="-105" charset="0"/>
              </a:rPr>
              <a:t>Chorus is an environment for the collaborative development of analytics across a variety of big data platforms such as the Pivotal </a:t>
            </a:r>
            <a:r>
              <a:rPr lang="en-US" dirty="0" err="1" smtClean="0">
                <a:latin typeface="Verdana" pitchFamily="-105" charset="0"/>
              </a:rPr>
              <a:t>Greenplum</a:t>
            </a:r>
            <a:r>
              <a:rPr lang="en-US" dirty="0" smtClean="0">
                <a:latin typeface="Verdana" pitchFamily="-105" charset="0"/>
              </a:rPr>
              <a:t> Database and Pivotal HD with HAWQ.</a:t>
            </a:r>
          </a:p>
          <a:p>
            <a:endParaRPr lang="en-US" dirty="0" smtClean="0">
              <a:latin typeface="Verdana" pitchFamily="-105" charset="0"/>
            </a:endParaRPr>
          </a:p>
          <a:p>
            <a:r>
              <a:rPr lang="en-US" dirty="0" smtClean="0">
                <a:latin typeface="Verdana" pitchFamily="-105" charset="0"/>
              </a:rPr>
              <a:t>It’s powered by Alpine Labs and </a:t>
            </a:r>
            <a:r>
              <a:rPr lang="en-US" dirty="0" err="1" smtClean="0">
                <a:latin typeface="Verdana" pitchFamily="-105" charset="0"/>
              </a:rPr>
              <a:t>MADlib</a:t>
            </a:r>
            <a:r>
              <a:rPr lang="en-US" dirty="0" smtClean="0">
                <a:latin typeface="Verdana" pitchFamily="-105" charset="0"/>
              </a:rPr>
              <a:t>, and provides a very rich library of built in operators for data preparation, enrichment and analysis:</a:t>
            </a:r>
          </a:p>
          <a:p>
            <a:endParaRPr lang="en-US" dirty="0" smtClean="0">
              <a:latin typeface="Verdana" pitchFamily="-105" charset="0"/>
            </a:endParaRPr>
          </a:p>
          <a:p>
            <a:r>
              <a:rPr lang="en-US" dirty="0" smtClean="0">
                <a:latin typeface="Verdana" pitchFamily="-105" charset="0"/>
              </a:rPr>
              <a:t>It provides</a:t>
            </a:r>
            <a:r>
              <a:rPr lang="en-US" baseline="0" dirty="0" smtClean="0">
                <a:latin typeface="Verdana" pitchFamily="-105" charset="0"/>
              </a:rPr>
              <a:t> over </a:t>
            </a:r>
            <a:r>
              <a:rPr lang="en-US" dirty="0" smtClean="0">
                <a:latin typeface="Verdana" pitchFamily="-105" charset="0"/>
              </a:rPr>
              <a:t>75 drag-and-drop operators for the entire analytics process including</a:t>
            </a:r>
          </a:p>
          <a:p>
            <a:pPr lvl="1"/>
            <a:r>
              <a:rPr lang="en-US" dirty="0" smtClean="0">
                <a:latin typeface="Verdana" pitchFamily="-105" charset="0"/>
              </a:rPr>
              <a:t>Data</a:t>
            </a:r>
            <a:r>
              <a:rPr lang="en-US" baseline="0" dirty="0" smtClean="0">
                <a:latin typeface="Verdana" pitchFamily="-105" charset="0"/>
              </a:rPr>
              <a:t> prep and visualization</a:t>
            </a:r>
            <a:endParaRPr lang="en-US" dirty="0" smtClean="0">
              <a:latin typeface="Verdana" pitchFamily="-105" charset="0"/>
            </a:endParaRPr>
          </a:p>
          <a:p>
            <a:pPr lvl="1"/>
            <a:r>
              <a:rPr lang="en-US" dirty="0" smtClean="0">
                <a:latin typeface="Verdana" pitchFamily="-105" charset="0"/>
              </a:rPr>
              <a:t>Building</a:t>
            </a:r>
            <a:r>
              <a:rPr lang="en-US" baseline="0" dirty="0" smtClean="0">
                <a:latin typeface="Verdana" pitchFamily="-105" charset="0"/>
              </a:rPr>
              <a:t> and testing predictive models</a:t>
            </a:r>
            <a:endParaRPr lang="en-US" dirty="0" smtClean="0">
              <a:latin typeface="Verdana" pitchFamily="-105" charset="0"/>
            </a:endParaRPr>
          </a:p>
          <a:p>
            <a:pPr lvl="1"/>
            <a:r>
              <a:rPr lang="en-US" dirty="0" smtClean="0">
                <a:latin typeface="Verdana" pitchFamily="-105" charset="0"/>
              </a:rPr>
              <a:t>Using</a:t>
            </a:r>
            <a:r>
              <a:rPr lang="en-US" baseline="0" dirty="0" smtClean="0">
                <a:latin typeface="Verdana" pitchFamily="-105" charset="0"/>
              </a:rPr>
              <a:t> predictive models to score data</a:t>
            </a:r>
            <a:endParaRPr lang="en-US" dirty="0" smtClean="0">
              <a:latin typeface="Verdana" pitchFamily="-105" charset="0"/>
            </a:endParaRPr>
          </a:p>
          <a:p>
            <a:pPr lvl="1"/>
            <a:r>
              <a:rPr lang="en-US" dirty="0" smtClean="0">
                <a:latin typeface="Verdana" pitchFamily="-105" charset="0"/>
              </a:rPr>
              <a:t>Push-down</a:t>
            </a:r>
            <a:r>
              <a:rPr lang="en-US" baseline="0" dirty="0" smtClean="0">
                <a:latin typeface="Verdana" pitchFamily="-105" charset="0"/>
              </a:rPr>
              <a:t> operations to run models at full scale within </a:t>
            </a:r>
            <a:r>
              <a:rPr lang="en-US" baseline="0" dirty="0" err="1" smtClean="0">
                <a:latin typeface="Verdana" pitchFamily="-105" charset="0"/>
              </a:rPr>
              <a:t>Greenplum</a:t>
            </a:r>
            <a:endParaRPr lang="en-US" baseline="0" dirty="0" smtClean="0">
              <a:latin typeface="Verdana" pitchFamily="-105" charset="0"/>
            </a:endParaRPr>
          </a:p>
          <a:p>
            <a:pPr marL="225425" lvl="1" indent="0">
              <a:buNone/>
            </a:pPr>
            <a:endParaRPr lang="en-US" dirty="0" smtClean="0">
              <a:latin typeface="Verdana" pitchFamily="-105" charset="0"/>
            </a:endParaRPr>
          </a:p>
          <a:p>
            <a:r>
              <a:rPr lang="en-US" dirty="0" smtClean="0">
                <a:latin typeface="Verdana" pitchFamily="-105" charset="0"/>
              </a:rPr>
              <a:t>If you don’t already have a</a:t>
            </a:r>
            <a:r>
              <a:rPr lang="en-US" baseline="0" dirty="0" smtClean="0">
                <a:latin typeface="Verdana" pitchFamily="-105" charset="0"/>
              </a:rPr>
              <a:t> tool for developing analytics, Chorus may be the right tool for you – it’ll greatly simplify the development of complex analytics, allow for the sharing of those analytic flows &amp; results, and leverage your investment in the </a:t>
            </a:r>
            <a:r>
              <a:rPr lang="en-US" baseline="0" dirty="0" err="1" smtClean="0">
                <a:latin typeface="Verdana" pitchFamily="-105" charset="0"/>
              </a:rPr>
              <a:t>Greenplum</a:t>
            </a:r>
            <a:r>
              <a:rPr lang="en-US" baseline="0" dirty="0" smtClean="0">
                <a:latin typeface="Verdana" pitchFamily="-105" charset="0"/>
              </a:rPr>
              <a:t> database for maximum performance &amp; efficiency, and ease of support.</a:t>
            </a:r>
          </a:p>
          <a:p>
            <a:endParaRPr lang="en-US" baseline="0" dirty="0" smtClean="0">
              <a:latin typeface="Verdana" pitchFamily="-105" charset="0"/>
            </a:endParaRPr>
          </a:p>
          <a:p>
            <a:r>
              <a:rPr lang="en-US" baseline="0" dirty="0" smtClean="0">
                <a:latin typeface="Verdana" pitchFamily="-105" charset="0"/>
              </a:rPr>
              <a:t>ADDL INFO:</a:t>
            </a:r>
          </a:p>
          <a:p>
            <a:endParaRPr lang="en-US" baseline="0" dirty="0" smtClean="0">
              <a:latin typeface="Verdana" pitchFamily="-105" charset="0"/>
            </a:endParaRPr>
          </a:p>
          <a:p>
            <a:r>
              <a:rPr lang="en-US" dirty="0" smtClean="0">
                <a:latin typeface="Verdana" pitchFamily="-105" charset="0"/>
              </a:rPr>
              <a:t>Includes 5 </a:t>
            </a:r>
            <a:r>
              <a:rPr lang="en-US" dirty="0" err="1" smtClean="0">
                <a:latin typeface="Verdana" pitchFamily="-105" charset="0"/>
              </a:rPr>
              <a:t>MADlib</a:t>
            </a:r>
            <a:r>
              <a:rPr lang="en-US" dirty="0" smtClean="0">
                <a:latin typeface="Verdana" pitchFamily="-105" charset="0"/>
              </a:rPr>
              <a:t> algorithms: linear regression, logistic regression, elastic net regularization, k-means clustering, decision trees</a:t>
            </a:r>
          </a:p>
          <a:p>
            <a:pPr lvl="1"/>
            <a:r>
              <a:rPr lang="en-US" dirty="0" smtClean="0">
                <a:latin typeface="Verdana" pitchFamily="-105" charset="0"/>
              </a:rPr>
              <a:t>Including validation, visualization, and scoring functions</a:t>
            </a:r>
          </a:p>
          <a:p>
            <a:pPr lvl="1"/>
            <a:r>
              <a:rPr lang="en-US" dirty="0" smtClean="0">
                <a:latin typeface="Verdana" pitchFamily="-105" charset="0"/>
              </a:rPr>
              <a:t>New algorithms, optimized performance on GPDB</a:t>
            </a:r>
          </a:p>
          <a:p>
            <a:endParaRPr lang="en-US" dirty="0" smtClean="0">
              <a:latin typeface="Verdana" pitchFamily="-105" charset="0"/>
            </a:endParaRPr>
          </a:p>
          <a:p>
            <a:endParaRPr lang="en-US" dirty="0" smtClean="0">
              <a:latin typeface="Verdana" pitchFamily="-105"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Verdana" pitchFamily="-105" charset="0"/>
              </a:rPr>
              <a:t>NOTES:</a:t>
            </a:r>
            <a:r>
              <a:rPr lang="en-US" baseline="0" dirty="0" smtClean="0">
                <a:latin typeface="Verdana" pitchFamily="-105" charset="0"/>
              </a:rPr>
              <a:t> </a:t>
            </a:r>
            <a:r>
              <a:rPr lang="en-US" i="1" baseline="0" dirty="0" smtClean="0">
                <a:latin typeface="Verdana" pitchFamily="-105" charset="0"/>
              </a:rPr>
              <a:t>This is a variant of the standard NASCAR slide.  The point here is that we have a very large (and growing) ecosystem, including cutting edge partners such as </a:t>
            </a:r>
            <a:r>
              <a:rPr lang="en-US" i="1" baseline="0" dirty="0" err="1" smtClean="0">
                <a:latin typeface="Verdana" pitchFamily="-105" charset="0"/>
              </a:rPr>
              <a:t>Gnip</a:t>
            </a:r>
            <a:r>
              <a:rPr lang="en-US" i="1" baseline="0" dirty="0" smtClean="0">
                <a:latin typeface="Verdana" pitchFamily="-105" charset="0"/>
              </a:rPr>
              <a:t> to enable social media analytics.  Use this slide to identify key ecosystem components your customer may be interested in.</a:t>
            </a:r>
            <a:endParaRPr lang="en-US" i="0" baseline="0" dirty="0" smtClean="0">
              <a:latin typeface="Verdana" pitchFamily="-105" charset="0"/>
            </a:endParaRPr>
          </a:p>
          <a:p>
            <a:endParaRPr lang="en-US" i="0" baseline="0" dirty="0" smtClean="0">
              <a:latin typeface="Verdana" pitchFamily="-105" charset="0"/>
            </a:endParaRPr>
          </a:p>
          <a:p>
            <a:r>
              <a:rPr lang="en-US" i="0" baseline="0" dirty="0" smtClean="0">
                <a:latin typeface="Verdana" pitchFamily="-105" charset="0"/>
              </a:rPr>
              <a:t>SCRIPT</a:t>
            </a:r>
          </a:p>
          <a:p>
            <a:endParaRPr lang="en-US" i="0" baseline="0" dirty="0" smtClean="0">
              <a:latin typeface="Verdana" pitchFamily="-105" charset="0"/>
            </a:endParaRPr>
          </a:p>
          <a:p>
            <a:r>
              <a:rPr lang="en-US" i="0" baseline="0" dirty="0" smtClean="0">
                <a:latin typeface="Verdana" pitchFamily="-105" charset="0"/>
              </a:rPr>
              <a:t>This is a partial list of the technologies we work with closely.  If you’re like most businesses, you use at least a half dozen of these.  </a:t>
            </a:r>
            <a:r>
              <a:rPr lang="en-US" i="1" baseline="0" dirty="0" smtClean="0">
                <a:latin typeface="Verdana" pitchFamily="-105" charset="0"/>
              </a:rPr>
              <a:t>(use as avenue for discovery)</a:t>
            </a:r>
          </a:p>
          <a:p>
            <a:endParaRPr lang="en-US" i="0" baseline="0" dirty="0" smtClean="0">
              <a:latin typeface="Verdana" pitchFamily="-105" charset="0"/>
            </a:endParaRPr>
          </a:p>
          <a:p>
            <a:endParaRPr lang="en-US" i="0" baseline="0" dirty="0" smtClean="0">
              <a:latin typeface="Verdana" pitchFamily="-105"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25000" lnSpcReduction="20000"/>
          </a:bodyPr>
          <a:lstStyle/>
          <a:p>
            <a:pPr eaLnBrk="0" hangingPunct="0">
              <a:buFont typeface="Arial" pitchFamily="34" charset="0"/>
              <a:buNone/>
              <a:defRPr/>
            </a:pPr>
            <a:r>
              <a:rPr lang="en-US" i="0" dirty="0" smtClean="0">
                <a:ea typeface="+mn-ea"/>
              </a:rPr>
              <a:t>NOTES: </a:t>
            </a:r>
            <a:r>
              <a:rPr lang="en-US" i="1" dirty="0" smtClean="0">
                <a:ea typeface="+mn-ea"/>
              </a:rPr>
              <a:t>When we combine together the fast platform with advanced analytics, we open the door to solving many different problems.  Here are just a few problems which our team has actually solved with customer data.  And this is just a partial list.  The point here is synergy</a:t>
            </a:r>
            <a:r>
              <a:rPr lang="en-US" i="1" baseline="0" dirty="0" smtClean="0">
                <a:ea typeface="+mn-ea"/>
              </a:rPr>
              <a:t> – the sum of the fast </a:t>
            </a:r>
            <a:r>
              <a:rPr lang="en-US" i="1" baseline="0" dirty="0" err="1" smtClean="0">
                <a:ea typeface="+mn-ea"/>
              </a:rPr>
              <a:t>Greenplum</a:t>
            </a:r>
            <a:r>
              <a:rPr lang="en-US" i="1" baseline="0" dirty="0" smtClean="0">
                <a:ea typeface="+mn-ea"/>
              </a:rPr>
              <a:t> database engine with the ease of use of SQL and the built-in analytics opens the door to solving many analytics problems.</a:t>
            </a:r>
            <a:endParaRPr lang="en-US" i="1" dirty="0" smtClean="0">
              <a:ea typeface="+mn-ea"/>
            </a:endParaRPr>
          </a:p>
          <a:p>
            <a:pPr eaLnBrk="0" hangingPunct="0">
              <a:buFont typeface="Arial" pitchFamily="34" charset="0"/>
              <a:buNone/>
              <a:defRPr/>
            </a:pPr>
            <a:endParaRPr lang="en-US" i="1" dirty="0" smtClean="0">
              <a:ea typeface="+mn-ea"/>
            </a:endParaRPr>
          </a:p>
          <a:p>
            <a:pPr eaLnBrk="0" hangingPunct="0">
              <a:buFont typeface="Arial" pitchFamily="34" charset="0"/>
              <a:buNone/>
              <a:defRPr/>
            </a:pPr>
            <a:r>
              <a:rPr lang="en-US" i="0" dirty="0" smtClean="0">
                <a:ea typeface="+mn-ea"/>
              </a:rPr>
              <a:t>SCRIPT</a:t>
            </a:r>
            <a:endParaRPr lang="en-US" i="0" baseline="0" dirty="0" smtClean="0">
              <a:ea typeface="+mn-ea"/>
            </a:endParaRPr>
          </a:p>
          <a:p>
            <a:pPr eaLnBrk="0" hangingPunct="0">
              <a:buFont typeface="Arial" pitchFamily="34" charset="0"/>
              <a:buNone/>
              <a:defRPr/>
            </a:pPr>
            <a:endParaRPr lang="en-US" i="0" baseline="0" dirty="0" smtClean="0">
              <a:ea typeface="+mn-ea"/>
            </a:endParaRPr>
          </a:p>
          <a:p>
            <a:pPr eaLnBrk="0" hangingPunct="0">
              <a:buFont typeface="Arial" pitchFamily="34" charset="0"/>
              <a:buNone/>
              <a:defRPr/>
            </a:pPr>
            <a:r>
              <a:rPr lang="en-US" i="0" baseline="0" dirty="0" smtClean="0">
                <a:ea typeface="+mn-ea"/>
              </a:rPr>
              <a:t>So we’ve talked about the </a:t>
            </a:r>
            <a:r>
              <a:rPr lang="en-US" i="0" baseline="0" dirty="0" err="1" smtClean="0">
                <a:ea typeface="+mn-ea"/>
              </a:rPr>
              <a:t>Greenplum</a:t>
            </a:r>
            <a:r>
              <a:rPr lang="en-US" i="0" baseline="0" dirty="0" smtClean="0">
                <a:ea typeface="+mn-ea"/>
              </a:rPr>
              <a:t> database engine – a high speed, scalable MPP database platform, and our embedded analytics such as </a:t>
            </a:r>
            <a:r>
              <a:rPr lang="en-US" i="0" baseline="0" dirty="0" err="1" smtClean="0">
                <a:ea typeface="+mn-ea"/>
              </a:rPr>
              <a:t>MADlib</a:t>
            </a:r>
            <a:r>
              <a:rPr lang="en-US" i="0" baseline="0" dirty="0" smtClean="0">
                <a:ea typeface="+mn-ea"/>
              </a:rPr>
              <a:t>, </a:t>
            </a:r>
            <a:r>
              <a:rPr lang="en-US" i="0" baseline="0" dirty="0" err="1" smtClean="0">
                <a:ea typeface="+mn-ea"/>
              </a:rPr>
              <a:t>GPText</a:t>
            </a:r>
            <a:r>
              <a:rPr lang="en-US" i="0" baseline="0" dirty="0" smtClean="0">
                <a:ea typeface="+mn-ea"/>
              </a:rPr>
              <a:t>, and spatial.  When we put those things together we get an analytic platform which is greater than the sum of the parts.  What you see here are just a few examples of the analytic problems we, and our customers have solved using </a:t>
            </a:r>
            <a:r>
              <a:rPr lang="en-US" i="0" baseline="0" dirty="0" err="1" smtClean="0">
                <a:ea typeface="+mn-ea"/>
              </a:rPr>
              <a:t>Greenplum</a:t>
            </a:r>
            <a:r>
              <a:rPr lang="en-US" i="0" baseline="0" dirty="0" smtClean="0">
                <a:ea typeface="+mn-ea"/>
              </a:rPr>
              <a:t>.  Furthermore, since many of our customers don’t employ data scientists, we can also bring expertise to the table in the form of our Data Science team – who has helped dozens of our customers solve tough analytic problems…in days…across the full scale of their data.</a:t>
            </a:r>
          </a:p>
          <a:p>
            <a:pPr eaLnBrk="0" hangingPunct="0">
              <a:buFont typeface="Arial" pitchFamily="34" charset="0"/>
              <a:buNone/>
              <a:defRPr/>
            </a:pPr>
            <a:endParaRPr lang="en-US" i="0" baseline="0" dirty="0" smtClean="0">
              <a:ea typeface="+mn-ea"/>
            </a:endParaRPr>
          </a:p>
          <a:p>
            <a:pPr eaLnBrk="0" hangingPunct="0">
              <a:buFont typeface="Arial" pitchFamily="34" charset="0"/>
              <a:buNone/>
              <a:defRPr/>
            </a:pPr>
            <a:r>
              <a:rPr lang="en-US" i="0" baseline="0" dirty="0" smtClean="0">
                <a:ea typeface="+mn-ea"/>
              </a:rPr>
              <a:t>ADDL INFO</a:t>
            </a:r>
          </a:p>
          <a:p>
            <a:pPr eaLnBrk="0" hangingPunct="0">
              <a:buFont typeface="Arial" pitchFamily="34" charset="0"/>
              <a:buNone/>
              <a:defRPr/>
            </a:pPr>
            <a:endParaRPr lang="en-US" i="0" baseline="0" dirty="0" smtClean="0">
              <a:ea typeface="+mn-ea"/>
            </a:endParaRPr>
          </a:p>
          <a:p>
            <a:pPr eaLnBrk="0" hangingPunct="0">
              <a:buFont typeface="Arial" pitchFamily="34" charset="0"/>
              <a:buNone/>
              <a:defRPr/>
            </a:pPr>
            <a:r>
              <a:rPr lang="en-US" i="0" baseline="0" dirty="0" smtClean="0">
                <a:ea typeface="+mn-ea"/>
              </a:rPr>
              <a:t>NOTES: </a:t>
            </a:r>
            <a:r>
              <a:rPr lang="en-US" i="1" baseline="0" dirty="0" smtClean="0">
                <a:ea typeface="+mn-ea"/>
              </a:rPr>
              <a:t>Below are the specific GPDB components which went into solving each of the things cited on the slide, in case anyone asks.</a:t>
            </a:r>
          </a:p>
          <a:p>
            <a:pPr marL="0" indent="0" fontAlgn="auto">
              <a:spcAft>
                <a:spcPts val="0"/>
              </a:spcAft>
              <a:buFont typeface="Wingdings" pitchFamily="2" charset="2"/>
              <a:buNone/>
              <a:defRPr/>
            </a:pPr>
            <a:endParaRPr lang="en-US" sz="1400" kern="1200" dirty="0" smtClean="0">
              <a:solidFill>
                <a:schemeClr val="tx1"/>
              </a:solidFill>
              <a:latin typeface="Verdana" pitchFamily="34" charset="0"/>
              <a:ea typeface="ＭＳ Ｐゴシック" pitchFamily="-84" charset="-128"/>
              <a:cs typeface="Arial" pitchFamily="34" charset="0"/>
            </a:endParaRPr>
          </a:p>
          <a:p>
            <a:pPr fontAlgn="auto">
              <a:spcAft>
                <a:spcPts val="0"/>
              </a:spcAft>
              <a:defRPr/>
            </a:pPr>
            <a:r>
              <a:rPr lang="en-US" sz="1100" kern="1200" dirty="0" smtClean="0">
                <a:solidFill>
                  <a:schemeClr val="tx1"/>
                </a:solidFill>
                <a:latin typeface="Verdana" pitchFamily="34" charset="0"/>
                <a:ea typeface="ＭＳ Ｐゴシック" pitchFamily="-84" charset="-128"/>
                <a:cs typeface="Arial" pitchFamily="34" charset="0"/>
              </a:rPr>
              <a:t>Predict Security Prices = </a:t>
            </a:r>
            <a:r>
              <a:rPr lang="en-US" sz="1100" kern="1200" dirty="0" err="1" smtClean="0">
                <a:solidFill>
                  <a:schemeClr val="tx1"/>
                </a:solidFill>
                <a:latin typeface="Verdana" pitchFamily="34" charset="0"/>
                <a:ea typeface="ＭＳ Ｐゴシック" pitchFamily="-84" charset="-128"/>
                <a:cs typeface="Arial" pitchFamily="34" charset="0"/>
              </a:rPr>
              <a:t>MADlib</a:t>
            </a:r>
            <a:r>
              <a:rPr lang="en-US" sz="1100" kern="1200" dirty="0" smtClean="0">
                <a:solidFill>
                  <a:schemeClr val="tx1"/>
                </a:solidFill>
                <a:latin typeface="Verdana" pitchFamily="34" charset="0"/>
                <a:ea typeface="ＭＳ Ｐゴシック" pitchFamily="-84" charset="-128"/>
                <a:cs typeface="Arial" pitchFamily="34" charset="0"/>
              </a:rPr>
              <a:t> + </a:t>
            </a:r>
            <a:r>
              <a:rPr lang="en-US" sz="1100" kern="1200" dirty="0" err="1" smtClean="0">
                <a:solidFill>
                  <a:schemeClr val="tx1"/>
                </a:solidFill>
                <a:latin typeface="Verdana" pitchFamily="34" charset="0"/>
                <a:ea typeface="ＭＳ Ｐゴシック" pitchFamily="-84" charset="-128"/>
                <a:cs typeface="Arial" pitchFamily="34" charset="0"/>
              </a:rPr>
              <a:t>GPtext</a:t>
            </a:r>
            <a:r>
              <a:rPr lang="en-US" sz="1100" kern="1200" dirty="0" smtClean="0">
                <a:solidFill>
                  <a:schemeClr val="tx1"/>
                </a:solidFill>
                <a:latin typeface="Verdana" pitchFamily="34" charset="0"/>
                <a:ea typeface="ＭＳ Ｐゴシック" pitchFamily="-84" charset="-128"/>
                <a:cs typeface="Arial" pitchFamily="34" charset="0"/>
              </a:rPr>
              <a:t> + Sentiment Analysis</a:t>
            </a:r>
          </a:p>
          <a:p>
            <a:pPr fontAlgn="auto">
              <a:spcAft>
                <a:spcPts val="0"/>
              </a:spcAft>
              <a:defRPr/>
            </a:pPr>
            <a:r>
              <a:rPr lang="en-US" sz="1100" kern="1200" dirty="0" smtClean="0">
                <a:solidFill>
                  <a:schemeClr val="tx1"/>
                </a:solidFill>
                <a:latin typeface="Verdana" pitchFamily="34" charset="0"/>
                <a:ea typeface="ＭＳ Ｐゴシック" pitchFamily="-84" charset="-128"/>
                <a:cs typeface="Arial" pitchFamily="34" charset="0"/>
              </a:rPr>
              <a:t>High Speed RNA Sequencing = </a:t>
            </a:r>
            <a:r>
              <a:rPr lang="en-US" sz="1100" kern="1200" dirty="0" err="1" smtClean="0">
                <a:solidFill>
                  <a:schemeClr val="tx1"/>
                </a:solidFill>
                <a:latin typeface="Verdana" pitchFamily="34" charset="0"/>
                <a:ea typeface="ＭＳ Ｐゴシック" pitchFamily="-84" charset="-128"/>
                <a:cs typeface="Arial" pitchFamily="34" charset="0"/>
              </a:rPr>
              <a:t>MADlib</a:t>
            </a:r>
            <a:r>
              <a:rPr lang="en-US" sz="1100" kern="1200" dirty="0" smtClean="0">
                <a:solidFill>
                  <a:schemeClr val="tx1"/>
                </a:solidFill>
                <a:latin typeface="Verdana" pitchFamily="34" charset="0"/>
                <a:ea typeface="ＭＳ Ｐゴシック" pitchFamily="-84" charset="-128"/>
                <a:cs typeface="Arial" pitchFamily="34" charset="0"/>
              </a:rPr>
              <a:t> + Custom UDFs</a:t>
            </a:r>
          </a:p>
          <a:p>
            <a:pPr fontAlgn="auto">
              <a:spcAft>
                <a:spcPts val="0"/>
              </a:spcAft>
              <a:defRPr/>
            </a:pPr>
            <a:r>
              <a:rPr lang="en-US" sz="1100" kern="1200" dirty="0" smtClean="0">
                <a:solidFill>
                  <a:schemeClr val="tx1"/>
                </a:solidFill>
                <a:latin typeface="Verdana" pitchFamily="34" charset="0"/>
                <a:ea typeface="ＭＳ Ｐゴシック" pitchFamily="-84" charset="-128"/>
                <a:cs typeface="Arial" pitchFamily="34" charset="0"/>
              </a:rPr>
              <a:t>Predict Cross Channel Customer Engagement = </a:t>
            </a:r>
            <a:r>
              <a:rPr lang="en-US" sz="1100" kern="1200" dirty="0" err="1" smtClean="0">
                <a:solidFill>
                  <a:schemeClr val="tx1"/>
                </a:solidFill>
                <a:latin typeface="Verdana" pitchFamily="34" charset="0"/>
                <a:ea typeface="ＭＳ Ｐゴシック" pitchFamily="-84" charset="-128"/>
                <a:cs typeface="Arial" pitchFamily="34" charset="0"/>
              </a:rPr>
              <a:t>MADlib</a:t>
            </a:r>
            <a:r>
              <a:rPr lang="en-US" sz="1100" kern="1200" dirty="0" smtClean="0">
                <a:solidFill>
                  <a:schemeClr val="tx1"/>
                </a:solidFill>
                <a:latin typeface="Verdana" pitchFamily="34" charset="0"/>
                <a:ea typeface="ＭＳ Ｐゴシック" pitchFamily="-84" charset="-128"/>
                <a:cs typeface="Arial" pitchFamily="34" charset="0"/>
              </a:rPr>
              <a:t> + </a:t>
            </a:r>
            <a:r>
              <a:rPr lang="en-US" sz="1100" kern="1200" dirty="0" err="1" smtClean="0">
                <a:solidFill>
                  <a:schemeClr val="tx1"/>
                </a:solidFill>
                <a:latin typeface="Verdana" pitchFamily="34" charset="0"/>
                <a:ea typeface="ＭＳ Ｐゴシック" pitchFamily="-84" charset="-128"/>
                <a:cs typeface="Arial" pitchFamily="34" charset="0"/>
              </a:rPr>
              <a:t>GPtext</a:t>
            </a:r>
            <a:endParaRPr lang="en-US" sz="1100" kern="1200" dirty="0" smtClean="0">
              <a:solidFill>
                <a:schemeClr val="tx1"/>
              </a:solidFill>
              <a:latin typeface="Verdana" pitchFamily="34" charset="0"/>
              <a:ea typeface="ＭＳ Ｐゴシック" pitchFamily="-84" charset="-128"/>
              <a:cs typeface="Arial" pitchFamily="34" charset="0"/>
            </a:endParaRPr>
          </a:p>
          <a:p>
            <a:pPr fontAlgn="auto">
              <a:spcAft>
                <a:spcPts val="0"/>
              </a:spcAft>
              <a:defRPr/>
            </a:pPr>
            <a:r>
              <a:rPr lang="en-US" sz="1100" kern="1200" dirty="0" smtClean="0">
                <a:solidFill>
                  <a:schemeClr val="tx1"/>
                </a:solidFill>
                <a:latin typeface="Verdana" pitchFamily="34" charset="0"/>
                <a:ea typeface="ＭＳ Ｐゴシック" pitchFamily="-84" charset="-128"/>
                <a:cs typeface="Arial" pitchFamily="34" charset="0"/>
              </a:rPr>
              <a:t>Network Intrusion Detection = </a:t>
            </a:r>
            <a:r>
              <a:rPr lang="en-US" sz="1100" kern="1200" dirty="0" err="1" smtClean="0">
                <a:solidFill>
                  <a:schemeClr val="tx1"/>
                </a:solidFill>
                <a:latin typeface="Verdana" pitchFamily="34" charset="0"/>
                <a:ea typeface="ＭＳ Ｐゴシック" pitchFamily="-84" charset="-128"/>
                <a:cs typeface="Arial" pitchFamily="34" charset="0"/>
              </a:rPr>
              <a:t>MADlib</a:t>
            </a:r>
            <a:r>
              <a:rPr lang="en-US" sz="1100" kern="1200" dirty="0" smtClean="0">
                <a:solidFill>
                  <a:schemeClr val="tx1"/>
                </a:solidFill>
                <a:latin typeface="Verdana" pitchFamily="34" charset="0"/>
                <a:ea typeface="ＭＳ Ｐゴシック" pitchFamily="-84" charset="-128"/>
                <a:cs typeface="Arial" pitchFamily="34" charset="0"/>
              </a:rPr>
              <a:t> + Machine Learning + Graph</a:t>
            </a:r>
          </a:p>
          <a:p>
            <a:pPr fontAlgn="auto">
              <a:spcAft>
                <a:spcPts val="0"/>
              </a:spcAft>
              <a:defRPr/>
            </a:pPr>
            <a:r>
              <a:rPr lang="en-US" sz="1100" kern="1200" dirty="0" smtClean="0">
                <a:solidFill>
                  <a:schemeClr val="tx1"/>
                </a:solidFill>
                <a:latin typeface="Verdana" pitchFamily="34" charset="0"/>
                <a:ea typeface="ＭＳ Ｐゴシック" pitchFamily="-84" charset="-128"/>
                <a:cs typeface="Arial" pitchFamily="34" charset="0"/>
              </a:rPr>
              <a:t>Predict Traffic Patterns = Big Data + </a:t>
            </a:r>
            <a:r>
              <a:rPr lang="en-US" sz="1100" kern="1200" dirty="0" err="1" smtClean="0">
                <a:solidFill>
                  <a:schemeClr val="tx1"/>
                </a:solidFill>
                <a:latin typeface="Verdana" pitchFamily="34" charset="0"/>
                <a:ea typeface="ＭＳ Ｐゴシック" pitchFamily="-84" charset="-128"/>
                <a:cs typeface="Arial" pitchFamily="34" charset="0"/>
              </a:rPr>
              <a:t>MADlib</a:t>
            </a:r>
            <a:r>
              <a:rPr lang="en-US" sz="1100" kern="1200" dirty="0" smtClean="0">
                <a:solidFill>
                  <a:schemeClr val="tx1"/>
                </a:solidFill>
                <a:latin typeface="Verdana" pitchFamily="34" charset="0"/>
                <a:ea typeface="ＭＳ Ｐゴシック" pitchFamily="-84" charset="-128"/>
                <a:cs typeface="Arial" pitchFamily="34" charset="0"/>
              </a:rPr>
              <a:t> + Machine Learning</a:t>
            </a:r>
          </a:p>
          <a:p>
            <a:pPr fontAlgn="auto">
              <a:spcAft>
                <a:spcPts val="0"/>
              </a:spcAft>
              <a:defRPr/>
            </a:pPr>
            <a:r>
              <a:rPr lang="en-US" sz="1100" kern="1200" dirty="0" smtClean="0">
                <a:solidFill>
                  <a:schemeClr val="tx1"/>
                </a:solidFill>
                <a:latin typeface="Verdana" pitchFamily="34" charset="0"/>
                <a:ea typeface="ＭＳ Ｐゴシック" pitchFamily="-84" charset="-128"/>
                <a:cs typeface="Arial" pitchFamily="34" charset="0"/>
              </a:rPr>
              <a:t>Credit Stress Testing = Big Data + </a:t>
            </a:r>
            <a:r>
              <a:rPr lang="en-US" sz="1100" kern="1200" dirty="0" err="1" smtClean="0">
                <a:solidFill>
                  <a:schemeClr val="tx1"/>
                </a:solidFill>
                <a:latin typeface="Verdana" pitchFamily="34" charset="0"/>
                <a:ea typeface="ＭＳ Ｐゴシック" pitchFamily="-84" charset="-128"/>
                <a:cs typeface="Arial" pitchFamily="34" charset="0"/>
              </a:rPr>
              <a:t>MADlib</a:t>
            </a:r>
            <a:r>
              <a:rPr lang="en-US" sz="1100" kern="1200" dirty="0" smtClean="0">
                <a:solidFill>
                  <a:schemeClr val="tx1"/>
                </a:solidFill>
                <a:latin typeface="Verdana" pitchFamily="34" charset="0"/>
                <a:ea typeface="ＭＳ Ｐゴシック" pitchFamily="-84" charset="-128"/>
                <a:cs typeface="Arial" pitchFamily="34" charset="0"/>
              </a:rPr>
              <a:t> + Ecosystem</a:t>
            </a:r>
          </a:p>
          <a:p>
            <a:pPr fontAlgn="auto">
              <a:spcAft>
                <a:spcPts val="0"/>
              </a:spcAft>
              <a:defRPr/>
            </a:pPr>
            <a:r>
              <a:rPr lang="en-US" sz="1100" kern="1200" dirty="0" smtClean="0">
                <a:solidFill>
                  <a:schemeClr val="tx1"/>
                </a:solidFill>
                <a:latin typeface="Verdana" pitchFamily="34" charset="0"/>
                <a:ea typeface="ＭＳ Ｐゴシック" pitchFamily="-84" charset="-128"/>
                <a:cs typeface="Arial" pitchFamily="34" charset="0"/>
              </a:rPr>
              <a:t>Predict Churn (1600x Faster) = Big Data + </a:t>
            </a:r>
            <a:r>
              <a:rPr lang="en-US" sz="1100" kern="1200" dirty="0" err="1" smtClean="0">
                <a:solidFill>
                  <a:schemeClr val="tx1"/>
                </a:solidFill>
                <a:latin typeface="Verdana" pitchFamily="34" charset="0"/>
                <a:ea typeface="ＭＳ Ｐゴシック" pitchFamily="-84" charset="-128"/>
                <a:cs typeface="Arial" pitchFamily="34" charset="0"/>
              </a:rPr>
              <a:t>MADlib</a:t>
            </a:r>
            <a:r>
              <a:rPr lang="en-US" sz="1100" kern="1200" dirty="0" smtClean="0">
                <a:solidFill>
                  <a:schemeClr val="tx1"/>
                </a:solidFill>
                <a:latin typeface="Verdana" pitchFamily="34" charset="0"/>
                <a:ea typeface="ＭＳ Ｐゴシック" pitchFamily="-84" charset="-128"/>
                <a:cs typeface="Arial" pitchFamily="34" charset="0"/>
              </a:rPr>
              <a:t> + </a:t>
            </a:r>
            <a:r>
              <a:rPr lang="en-US" sz="1100" kern="1200" dirty="0" err="1" smtClean="0">
                <a:solidFill>
                  <a:schemeClr val="tx1"/>
                </a:solidFill>
                <a:latin typeface="Verdana" pitchFamily="34" charset="0"/>
                <a:ea typeface="ＭＳ Ｐゴシック" pitchFamily="-84" charset="-128"/>
                <a:cs typeface="Arial" pitchFamily="34" charset="0"/>
              </a:rPr>
              <a:t>GPtext</a:t>
            </a:r>
            <a:endParaRPr lang="en-US" sz="1100" kern="1200" dirty="0" smtClean="0">
              <a:solidFill>
                <a:schemeClr val="tx1"/>
              </a:solidFill>
              <a:latin typeface="Verdana" pitchFamily="34" charset="0"/>
              <a:ea typeface="ＭＳ Ｐゴシック" pitchFamily="-84" charset="-128"/>
              <a:cs typeface="Arial" pitchFamily="34" charset="0"/>
            </a:endParaRPr>
          </a:p>
          <a:p>
            <a:pPr eaLnBrk="0" hangingPunct="0">
              <a:buFont typeface="Arial" pitchFamily="34" charset="0"/>
              <a:buNone/>
              <a:defRPr/>
            </a:pPr>
            <a:endParaRPr lang="en-US" i="0" dirty="0" smtClean="0">
              <a:ea typeface="+mn-ea"/>
            </a:endParaRPr>
          </a:p>
          <a:p>
            <a:pPr eaLnBrk="0" hangingPunct="0">
              <a:buFont typeface="Arial" pitchFamily="34" charset="0"/>
              <a:buNone/>
              <a:defRPr/>
            </a:pPr>
            <a:endParaRPr lang="en-US" i="0" dirty="0" smtClean="0">
              <a:ea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Verdana" pitchFamily="-105" charset="0"/>
              </a:rPr>
              <a:t>Talk to future cloud deployments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105" charset="0"/>
              </a:rPr>
              <a:t>You can deploy our software pre-installed</a:t>
            </a:r>
            <a:r>
              <a:rPr lang="en-US" baseline="0" dirty="0" smtClean="0">
                <a:latin typeface="Arial" pitchFamily="-105" charset="0"/>
              </a:rPr>
              <a:t> in our Data Computing Appliance (DCA) or you can install it in your hardware. </a:t>
            </a:r>
            <a:r>
              <a:rPr lang="en-US" dirty="0" smtClean="0">
                <a:latin typeface="Arial" pitchFamily="-105" charset="0"/>
              </a:rPr>
              <a:t>With </a:t>
            </a:r>
            <a:r>
              <a:rPr lang="en-US" dirty="0" err="1" smtClean="0">
                <a:latin typeface="Arial" pitchFamily="-105" charset="0"/>
              </a:rPr>
              <a:t>Greenplum</a:t>
            </a:r>
            <a:r>
              <a:rPr lang="en-US" dirty="0" smtClean="0">
                <a:latin typeface="Arial" pitchFamily="-105" charset="0"/>
              </a:rPr>
              <a:t> the choice is yours.</a:t>
            </a:r>
          </a:p>
          <a:p>
            <a:endParaRPr lang="en-US" dirty="0" smtClean="0">
              <a:latin typeface="Arial" pitchFamily="-105" charset="0"/>
            </a:endParaRPr>
          </a:p>
          <a:p>
            <a:r>
              <a:rPr lang="en-US" dirty="0" smtClean="0">
                <a:latin typeface="Arial" pitchFamily="-105" charset="0"/>
              </a:rPr>
              <a:t>We</a:t>
            </a:r>
            <a:r>
              <a:rPr lang="en-US" baseline="0" dirty="0" smtClean="0">
                <a:latin typeface="Arial" pitchFamily="-105" charset="0"/>
              </a:rPr>
              <a:t> offer the DCA with </a:t>
            </a:r>
            <a:r>
              <a:rPr lang="en-US" baseline="0" dirty="0" err="1" smtClean="0">
                <a:latin typeface="Arial" pitchFamily="-105" charset="0"/>
              </a:rPr>
              <a:t>Greenplum</a:t>
            </a:r>
            <a:r>
              <a:rPr lang="en-US" baseline="0" dirty="0" smtClean="0">
                <a:latin typeface="Arial" pitchFamily="-105" charset="0"/>
              </a:rPr>
              <a:t> pre-installed on it.  This has the advantages of easy set-up with the OS and </a:t>
            </a:r>
            <a:r>
              <a:rPr lang="en-US" baseline="0" dirty="0" err="1" smtClean="0">
                <a:latin typeface="Arial" pitchFamily="-105" charset="0"/>
              </a:rPr>
              <a:t>Greenplum</a:t>
            </a:r>
            <a:r>
              <a:rPr lang="en-US" baseline="0" dirty="0" smtClean="0">
                <a:latin typeface="Arial" pitchFamily="-105" charset="0"/>
              </a:rPr>
              <a:t> preloaded.  It also includes special DCA software that monitors the system and dials home if any issues occur.</a:t>
            </a:r>
          </a:p>
          <a:p>
            <a:endParaRPr lang="en-US" baseline="0" dirty="0" smtClean="0">
              <a:latin typeface="Arial" pitchFamily="-105" charset="0"/>
            </a:endParaRPr>
          </a:p>
          <a:p>
            <a:r>
              <a:rPr lang="en-US" baseline="0" dirty="0" smtClean="0">
                <a:latin typeface="Arial" pitchFamily="-105" charset="0"/>
              </a:rPr>
              <a:t>Of course you can build your own hardware cluster, install and run </a:t>
            </a:r>
            <a:r>
              <a:rPr lang="en-US" baseline="0" dirty="0" err="1" smtClean="0">
                <a:latin typeface="Arial" pitchFamily="-105" charset="0"/>
              </a:rPr>
              <a:t>Greenplum</a:t>
            </a:r>
            <a:r>
              <a:rPr lang="en-US" baseline="0" dirty="0" smtClean="0">
                <a:latin typeface="Arial" pitchFamily="-105" charset="0"/>
              </a:rPr>
              <a:t> on it.  The benefit here is cost savings </a:t>
            </a:r>
          </a:p>
          <a:p>
            <a:endParaRPr lang="en-US" dirty="0" smtClean="0">
              <a:latin typeface="Verdana" pitchFamily="-105"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Our DCA systems are very flexible</a:t>
            </a:r>
          </a:p>
          <a:p>
            <a:endParaRPr lang="en-US" dirty="0" smtClean="0"/>
          </a:p>
          <a:p>
            <a:r>
              <a:rPr lang="en-US" dirty="0" smtClean="0"/>
              <a:t>You</a:t>
            </a:r>
            <a:r>
              <a:rPr lang="en-US" baseline="0" dirty="0" smtClean="0"/>
              <a:t> can host GPDB, </a:t>
            </a:r>
            <a:r>
              <a:rPr lang="en-US" baseline="0" dirty="0" err="1" smtClean="0"/>
              <a:t>Hadoop</a:t>
            </a:r>
            <a:r>
              <a:rPr lang="en-US" baseline="0" dirty="0" smtClean="0"/>
              <a:t> and other software (such as ETL, analytics, or database management) within the same Rack.</a:t>
            </a:r>
          </a:p>
          <a:p>
            <a:endParaRPr lang="en-US" dirty="0" smtClean="0">
              <a:latin typeface="Verdana" pitchFamily="-105" charset="0"/>
            </a:endParaRPr>
          </a:p>
          <a:p>
            <a:r>
              <a:rPr lang="en-US" dirty="0" smtClean="0">
                <a:latin typeface="Verdana" pitchFamily="-105" charset="0"/>
              </a:rPr>
              <a:t>NOTES:</a:t>
            </a:r>
          </a:p>
          <a:p>
            <a:endParaRPr lang="en-US" dirty="0" smtClean="0">
              <a:latin typeface="Verdana" pitchFamily="-105" charset="0"/>
            </a:endParaRPr>
          </a:p>
          <a:p>
            <a:r>
              <a:rPr lang="en-US" dirty="0" smtClean="0">
                <a:latin typeface="Verdana" pitchFamily="-105" charset="0"/>
              </a:rPr>
              <a:t>Multiple flavors of </a:t>
            </a:r>
            <a:r>
              <a:rPr lang="en-US" dirty="0" err="1" smtClean="0">
                <a:latin typeface="Verdana" pitchFamily="-105" charset="0"/>
              </a:rPr>
              <a:t>Greenplum</a:t>
            </a:r>
            <a:r>
              <a:rPr lang="en-US" dirty="0" smtClean="0">
                <a:latin typeface="Verdana" pitchFamily="-105" charset="0"/>
              </a:rPr>
              <a:t>, DIA and </a:t>
            </a:r>
            <a:r>
              <a:rPr lang="en-US" dirty="0" err="1" smtClean="0">
                <a:latin typeface="Verdana" pitchFamily="-105" charset="0"/>
              </a:rPr>
              <a:t>Hadoop</a:t>
            </a:r>
            <a:r>
              <a:rPr lang="en-US" dirty="0" smtClean="0">
                <a:latin typeface="Verdana" pitchFamily="-105" charset="0"/>
              </a:rPr>
              <a:t> modules: </a:t>
            </a:r>
          </a:p>
          <a:p>
            <a:endParaRPr lang="en-US" dirty="0" smtClean="0">
              <a:latin typeface="Verdana" pitchFamily="-105" charset="0"/>
            </a:endParaRPr>
          </a:p>
          <a:p>
            <a:r>
              <a:rPr lang="en-US" dirty="0" smtClean="0">
                <a:latin typeface="Verdana" pitchFamily="-105" charset="0"/>
              </a:rPr>
              <a:t>GPDB:</a:t>
            </a:r>
          </a:p>
          <a:p>
            <a:endParaRPr lang="en-US" dirty="0" smtClean="0">
              <a:latin typeface="Verdana" pitchFamily="-105" charset="0"/>
            </a:endParaRPr>
          </a:p>
          <a:p>
            <a:r>
              <a:rPr lang="en-US" dirty="0" smtClean="0">
                <a:latin typeface="Verdana" pitchFamily="-105" charset="0"/>
              </a:rPr>
              <a:t>GPDB Standard (4x 2U servers, 16 cores each, 64GB RAM, 24x900 SAS drives)</a:t>
            </a:r>
          </a:p>
          <a:p>
            <a:r>
              <a:rPr lang="en-US" dirty="0" smtClean="0">
                <a:latin typeface="Verdana" pitchFamily="-105" charset="0"/>
              </a:rPr>
              <a:t>GPDB Compute  (as above, except 24x300 SAS drives)</a:t>
            </a:r>
          </a:p>
          <a:p>
            <a:r>
              <a:rPr lang="en-US" dirty="0" smtClean="0">
                <a:latin typeface="Verdana" pitchFamily="-105" charset="0"/>
              </a:rPr>
              <a:t>GPDB High Memory (256 GB RAM, 24x300 SAS drives, otherwise as Standard module)</a:t>
            </a:r>
            <a:br>
              <a:rPr lang="en-US" dirty="0" smtClean="0">
                <a:latin typeface="Verdana" pitchFamily="-105" charset="0"/>
              </a:rPr>
            </a:br>
            <a:endParaRPr lang="en-US" dirty="0" smtClean="0">
              <a:latin typeface="Verdana" pitchFamily="-105" charset="0"/>
            </a:endParaRPr>
          </a:p>
          <a:p>
            <a:r>
              <a:rPr lang="en-US" dirty="0" smtClean="0">
                <a:latin typeface="Verdana" pitchFamily="-105" charset="0"/>
              </a:rPr>
              <a:t>DIA:</a:t>
            </a:r>
          </a:p>
          <a:p>
            <a:endParaRPr lang="en-US" dirty="0" smtClean="0">
              <a:latin typeface="Verdana" pitchFamily="-105" charset="0"/>
            </a:endParaRPr>
          </a:p>
          <a:p>
            <a:r>
              <a:rPr lang="en-US" dirty="0" smtClean="0">
                <a:latin typeface="Verdana" pitchFamily="-105" charset="0"/>
              </a:rPr>
              <a:t>DIA Standard (2x 1U servers, 16 cores each, 64GB RAM, 6x300 SAS drives)</a:t>
            </a:r>
          </a:p>
          <a:p>
            <a:r>
              <a:rPr lang="en-US" dirty="0" smtClean="0">
                <a:latin typeface="Verdana" pitchFamily="-105" charset="0"/>
              </a:rPr>
              <a:t>DIA SATA (as above, except two 2U servers, 12x3TB SATA 7.2K drives)</a:t>
            </a:r>
          </a:p>
          <a:p>
            <a:r>
              <a:rPr lang="en-US" dirty="0" smtClean="0">
                <a:latin typeface="Verdana" pitchFamily="-105" charset="0"/>
              </a:rPr>
              <a:t>DIA </a:t>
            </a:r>
            <a:r>
              <a:rPr lang="en-US" dirty="0" err="1" smtClean="0">
                <a:latin typeface="Verdana" pitchFamily="-105" charset="0"/>
              </a:rPr>
              <a:t>Mem</a:t>
            </a:r>
            <a:r>
              <a:rPr lang="en-US" dirty="0" smtClean="0">
                <a:latin typeface="Verdana" pitchFamily="-105" charset="0"/>
              </a:rPr>
              <a:t> (Two 2U servers, 16 cores each, 256GB RAM, 24x300 SAS drives)</a:t>
            </a:r>
          </a:p>
          <a:p>
            <a:endParaRPr lang="en-US" dirty="0" smtClean="0">
              <a:latin typeface="Verdana" pitchFamily="-105" charset="0"/>
            </a:endParaRPr>
          </a:p>
          <a:p>
            <a:r>
              <a:rPr lang="en-US" dirty="0" smtClean="0">
                <a:latin typeface="Verdana" pitchFamily="-105" charset="0"/>
              </a:rPr>
              <a:t>Pivotal HD</a:t>
            </a:r>
          </a:p>
          <a:p>
            <a:endParaRPr lang="en-US" dirty="0" smtClean="0">
              <a:latin typeface="Verdana" pitchFamily="-105" charset="0"/>
            </a:endParaRPr>
          </a:p>
          <a:p>
            <a:r>
              <a:rPr lang="en-US" dirty="0" smtClean="0">
                <a:latin typeface="Verdana" pitchFamily="-105" charset="0"/>
              </a:rPr>
              <a:t>HD Master (4x 2U servers, 16 cores each, 64GB RAM, 12x3TB SATA)</a:t>
            </a:r>
          </a:p>
          <a:p>
            <a:r>
              <a:rPr lang="en-US" dirty="0" smtClean="0">
                <a:latin typeface="Verdana" pitchFamily="-105" charset="0"/>
              </a:rPr>
              <a:t>HD Data (4x 2U servers, 16 cores each, 64GB RAM, 12x3TB SATA)</a:t>
            </a:r>
          </a:p>
          <a:p>
            <a:r>
              <a:rPr lang="en-US" dirty="0" smtClean="0">
                <a:latin typeface="Verdana" pitchFamily="-105" charset="0"/>
              </a:rPr>
              <a:t>HD Compute (2x 1U servers, 16 cores each, 64GB RAM, No storage, For use with </a:t>
            </a:r>
            <a:r>
              <a:rPr lang="en-US" dirty="0" err="1" smtClean="0">
                <a:latin typeface="Verdana" pitchFamily="-105" charset="0"/>
              </a:rPr>
              <a:t>Isilon</a:t>
            </a:r>
            <a:r>
              <a:rPr lang="en-US" dirty="0" smtClean="0">
                <a:latin typeface="Verdana" pitchFamily="-105" charset="0"/>
              </a:rPr>
              <a:t>)</a:t>
            </a:r>
          </a:p>
          <a:p>
            <a:endParaRPr lang="en-US" dirty="0" smtClean="0">
              <a:latin typeface="Verdana" pitchFamily="-105" charset="0"/>
            </a:endParaRPr>
          </a:p>
          <a:p>
            <a:endParaRPr lang="en-US" dirty="0" smtClean="0">
              <a:latin typeface="Verdana" pitchFamily="-105" charset="0"/>
            </a:endParaRPr>
          </a:p>
          <a:p>
            <a:endParaRPr lang="en-US" dirty="0" smtClean="0">
              <a:latin typeface="Verdana" pitchFamily="-105" charset="0"/>
            </a:endParaRPr>
          </a:p>
          <a:p>
            <a:endParaRPr lang="en-US" dirty="0" smtClean="0">
              <a:latin typeface="Verdana" pitchFamily="-105"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1200"/>
              </a:spcBef>
              <a:spcAft>
                <a:spcPct val="0"/>
              </a:spcAft>
              <a:buClrTx/>
              <a:buSzTx/>
              <a:buFont typeface="Arial" pitchFamily="-105" charset="0"/>
              <a:buNone/>
              <a:tabLst/>
              <a:defRPr/>
            </a:pPr>
            <a:r>
              <a:rPr lang="en-US" dirty="0" smtClean="0"/>
              <a:t>If necessary,</a:t>
            </a:r>
            <a:r>
              <a:rPr lang="en-US" baseline="0" dirty="0" smtClean="0"/>
              <a:t> you can use this to remind customers of how we offer products which cover the entire range of needs for a modern data fabric.  This ties out to the data fabric presentation which, ideally, they’ve already seen.  But if they haven’t, you can tell a short version of the data fabric story here.</a:t>
            </a:r>
            <a:endParaRPr lang="en-US" dirty="0" smtClean="0"/>
          </a:p>
          <a:p>
            <a:endParaRPr lang="en-US" dirty="0"/>
          </a:p>
        </p:txBody>
      </p:sp>
    </p:spTree>
    <p:extLst>
      <p:ext uri="{BB962C8B-B14F-4D97-AF65-F5344CB8AC3E}">
        <p14:creationId xmlns:p14="http://schemas.microsoft.com/office/powerpoint/2010/main" val="956349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Verdana" pitchFamily="-105"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ts val="1200"/>
              </a:spcBef>
              <a:spcAft>
                <a:spcPct val="0"/>
              </a:spcAft>
              <a:buClrTx/>
              <a:buSzTx/>
              <a:buFont typeface="Arial" pitchFamily="-105" charset="0"/>
              <a:buNone/>
              <a:tabLst/>
              <a:defRPr/>
            </a:pPr>
            <a:r>
              <a:rPr lang="en-US" dirty="0" smtClean="0"/>
              <a:t>Redundancy at every level</a:t>
            </a:r>
          </a:p>
          <a:p>
            <a:pPr marL="0" marR="0" indent="0" algn="l" defTabSz="914400" rtl="0" eaLnBrk="1" fontAlgn="base" latinLnBrk="0" hangingPunct="1">
              <a:lnSpc>
                <a:spcPct val="100000"/>
              </a:lnSpc>
              <a:spcBef>
                <a:spcPts val="1200"/>
              </a:spcBef>
              <a:spcAft>
                <a:spcPct val="0"/>
              </a:spcAft>
              <a:buClrTx/>
              <a:buSzTx/>
              <a:buFont typeface="Arial" pitchFamily="-105" charset="0"/>
              <a:buNone/>
              <a:tabLst/>
              <a:defRPr/>
            </a:pPr>
            <a:endParaRPr lang="en-US" dirty="0" smtClean="0">
              <a:latin typeface="Verdana" pitchFamily="-105" charset="0"/>
            </a:endParaRPr>
          </a:p>
          <a:p>
            <a:r>
              <a:rPr lang="en-US" dirty="0" smtClean="0"/>
              <a:t>GPDB cluster</a:t>
            </a:r>
          </a:p>
          <a:p>
            <a:pPr lvl="1"/>
            <a:r>
              <a:rPr lang="en-US" dirty="0" smtClean="0"/>
              <a:t>2 Master servers</a:t>
            </a:r>
          </a:p>
          <a:p>
            <a:pPr lvl="1"/>
            <a:r>
              <a:rPr lang="en-US" dirty="0" smtClean="0"/>
              <a:t>Multiple Segment servers</a:t>
            </a:r>
          </a:p>
          <a:p>
            <a:r>
              <a:rPr lang="en-US" dirty="0" smtClean="0"/>
              <a:t>Segment servers support multiple database instances</a:t>
            </a:r>
          </a:p>
          <a:p>
            <a:pPr lvl="1"/>
            <a:r>
              <a:rPr lang="en-US" dirty="0" smtClean="0"/>
              <a:t>Primary instances that actively process queries</a:t>
            </a:r>
          </a:p>
          <a:p>
            <a:pPr lvl="1"/>
            <a:r>
              <a:rPr lang="en-US" dirty="0" smtClean="0"/>
              <a:t>Standby mirror instances</a:t>
            </a:r>
          </a:p>
          <a:p>
            <a:r>
              <a:rPr lang="en-US" dirty="0" smtClean="0"/>
              <a:t>Block level replication</a:t>
            </a:r>
          </a:p>
          <a:p>
            <a:pPr lvl="1"/>
            <a:r>
              <a:rPr lang="en-US" dirty="0" smtClean="0"/>
              <a:t>Low resource consumption</a:t>
            </a:r>
          </a:p>
          <a:p>
            <a:pPr lvl="1"/>
            <a:r>
              <a:rPr lang="en-US" dirty="0" smtClean="0"/>
              <a:t>Differential </a:t>
            </a:r>
            <a:r>
              <a:rPr lang="en-US" dirty="0" err="1" smtClean="0"/>
              <a:t>resynch</a:t>
            </a:r>
            <a:r>
              <a:rPr lang="en-US" dirty="0" smtClean="0"/>
              <a:t> capable for fast recovery</a:t>
            </a:r>
          </a:p>
          <a:p>
            <a:endParaRPr lang="en-US" dirty="0" smtClean="0">
              <a:latin typeface="Verdana" pitchFamily="-105" charset="0"/>
            </a:endParaRPr>
          </a:p>
          <a:p>
            <a:endParaRPr lang="en-US" dirty="0" smtClean="0">
              <a:latin typeface="Verdana" pitchFamily="-105" charset="0"/>
            </a:endParaRPr>
          </a:p>
          <a:p>
            <a:r>
              <a:rPr lang="en-US" dirty="0" smtClean="0"/>
              <a:t>As mentioned before</a:t>
            </a:r>
            <a:r>
              <a:rPr lang="en-US" baseline="0" dirty="0" smtClean="0"/>
              <a:t> the master server has both primary and standby</a:t>
            </a:r>
          </a:p>
          <a:p>
            <a:endParaRPr lang="en-US" dirty="0" smtClean="0"/>
          </a:p>
          <a:p>
            <a:r>
              <a:rPr lang="en-US" dirty="0" smtClean="0"/>
              <a:t>Each segment</a:t>
            </a:r>
            <a:r>
              <a:rPr lang="en-US" baseline="0" dirty="0" smtClean="0"/>
              <a:t> server can have multiple segments (P1, P2, P3)</a:t>
            </a:r>
          </a:p>
          <a:p>
            <a:pPr lvl="1"/>
            <a:r>
              <a:rPr lang="en-US" baseline="0" dirty="0" smtClean="0"/>
              <a:t>Each segment has a mirror that is written to a different disk (M1, M2, M3)</a:t>
            </a:r>
          </a:p>
          <a:p>
            <a:endParaRPr lang="en-US" dirty="0" smtClean="0">
              <a:latin typeface="Verdana" pitchFamily="-105"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smtClean="0"/>
              <a:t>We</a:t>
            </a:r>
            <a:r>
              <a:rPr lang="en-US" baseline="0" dirty="0" smtClean="0"/>
              <a:t> offer full integration with Data Domain</a:t>
            </a:r>
          </a:p>
          <a:p>
            <a:endParaRPr lang="en-US" baseline="0" dirty="0" smtClean="0"/>
          </a:p>
          <a:p>
            <a:r>
              <a:rPr lang="en-US" baseline="0" dirty="0" smtClean="0"/>
              <a:t>Data Domain acquired by EMC in 2009</a:t>
            </a:r>
          </a:p>
          <a:p>
            <a:endParaRPr lang="en-US" baseline="0" dirty="0" smtClean="0"/>
          </a:p>
          <a:p>
            <a:r>
              <a:rPr lang="en-US" baseline="0" dirty="0" smtClean="0"/>
              <a:t>Data Domain</a:t>
            </a:r>
          </a:p>
          <a:p>
            <a:pPr marL="225425" lvl="1" indent="0">
              <a:buNone/>
            </a:pPr>
            <a:r>
              <a:rPr lang="en-US" baseline="0" dirty="0" smtClean="0"/>
              <a:t>File system Appliance</a:t>
            </a:r>
          </a:p>
          <a:p>
            <a:pPr marL="225425" lvl="1" indent="0">
              <a:buNone/>
            </a:pPr>
            <a:r>
              <a:rPr lang="en-US" baseline="0" dirty="0" smtClean="0"/>
              <a:t>Disk based – built as a replacement for older tape automation system</a:t>
            </a:r>
          </a:p>
          <a:p>
            <a:pPr marL="225425" lvl="1" indent="0">
              <a:buNone/>
            </a:pPr>
            <a:r>
              <a:rPr lang="en-US" baseline="0" dirty="0" smtClean="0"/>
              <a:t>Includes a very fast implementation of lossless data compression</a:t>
            </a:r>
          </a:p>
          <a:p>
            <a:endParaRPr lang="en-US" baseline="0" dirty="0" smtClean="0"/>
          </a:p>
          <a:p>
            <a:r>
              <a:rPr lang="en-US" baseline="0" dirty="0" smtClean="0"/>
              <a:t>Allows </a:t>
            </a:r>
          </a:p>
          <a:p>
            <a:pPr marL="225425" lvl="1" indent="0">
              <a:buNone/>
            </a:pPr>
            <a:r>
              <a:rPr lang="en-US" baseline="0" dirty="0" smtClean="0"/>
              <a:t>in-line data records</a:t>
            </a:r>
          </a:p>
          <a:p>
            <a:pPr marL="225425" lvl="1" indent="0">
              <a:buNone/>
            </a:pPr>
            <a:r>
              <a:rPr lang="en-US" baseline="0" dirty="0" smtClean="0"/>
              <a:t>And offsite disaster recovery</a:t>
            </a:r>
          </a:p>
          <a:p>
            <a:pPr marL="225425" lvl="1" indent="0">
              <a:buNone/>
            </a:pPr>
            <a:endParaRPr lang="en-US" baseline="0" dirty="0" smtClean="0"/>
          </a:p>
          <a:p>
            <a:pPr marL="0" lvl="0" indent="-174625">
              <a:buNone/>
            </a:pPr>
            <a:r>
              <a:rPr lang="en-US" baseline="0" dirty="0" smtClean="0"/>
              <a:t>Simple fast restore</a:t>
            </a:r>
            <a:endParaRPr lang="en-US" dirty="0" smtClean="0"/>
          </a:p>
          <a:p>
            <a:pPr lvl="1"/>
            <a:r>
              <a:rPr lang="en-US" dirty="0" smtClean="0"/>
              <a:t>RPO: Recovery point objective</a:t>
            </a:r>
          </a:p>
          <a:p>
            <a:pPr lvl="1"/>
            <a:r>
              <a:rPr lang="en-US" dirty="0" smtClean="0"/>
              <a:t>RTO: Recovery time objective</a:t>
            </a:r>
          </a:p>
          <a:p>
            <a:endParaRPr lang="en-US" dirty="0" smtClean="0"/>
          </a:p>
          <a:p>
            <a:r>
              <a:rPr lang="en-US" dirty="0" smtClean="0"/>
              <a:t>Improves IT efficiency</a:t>
            </a:r>
          </a:p>
          <a:p>
            <a:r>
              <a:rPr lang="en-US" dirty="0" smtClean="0"/>
              <a:t>Eliminates</a:t>
            </a:r>
            <a:r>
              <a:rPr lang="en-US" baseline="0" dirty="0" smtClean="0"/>
              <a:t> the requirements of tape storage </a:t>
            </a:r>
          </a:p>
          <a:p>
            <a:endParaRPr lang="en-US" baseline="0" dirty="0" smtClean="0"/>
          </a:p>
          <a:p>
            <a:r>
              <a:rPr lang="en-US" baseline="0" dirty="0" smtClean="0"/>
              <a:t>Throughput of 31 TB/</a:t>
            </a:r>
            <a:r>
              <a:rPr lang="en-US" baseline="0" dirty="0" err="1" smtClean="0"/>
              <a:t>hr</a:t>
            </a:r>
            <a:endParaRPr lang="en-US" baseline="0" dirty="0" smtClean="0"/>
          </a:p>
          <a:p>
            <a:r>
              <a:rPr lang="en-US" baseline="0" dirty="0" smtClean="0"/>
              <a:t>Total sizes of 28.5 petabytes of logical storage</a:t>
            </a:r>
          </a:p>
          <a:p>
            <a:endParaRPr lang="en-US" baseline="0" dirty="0" smtClean="0"/>
          </a:p>
          <a:p>
            <a:r>
              <a:rPr lang="en-US" dirty="0" smtClean="0"/>
              <a:t>Data Domain Boost</a:t>
            </a:r>
          </a:p>
          <a:p>
            <a:pPr lvl="1"/>
            <a:r>
              <a:rPr lang="en-US" dirty="0" smtClean="0"/>
              <a:t>Pushes</a:t>
            </a:r>
            <a:r>
              <a:rPr lang="en-US" baseline="0" dirty="0" smtClean="0"/>
              <a:t> much of the </a:t>
            </a:r>
            <a:r>
              <a:rPr lang="en-US" baseline="0" dirty="0" err="1" smtClean="0"/>
              <a:t>deduplication</a:t>
            </a:r>
            <a:r>
              <a:rPr lang="en-US" baseline="0" dirty="0" smtClean="0"/>
              <a:t> processing to the processing nodes</a:t>
            </a:r>
          </a:p>
          <a:p>
            <a:pPr lvl="1"/>
            <a:r>
              <a:rPr lang="en-US" baseline="0" dirty="0" err="1" smtClean="0"/>
              <a:t>Dramitically</a:t>
            </a:r>
            <a:r>
              <a:rPr lang="en-US" baseline="0" dirty="0" smtClean="0"/>
              <a:t> increases speed by 50%</a:t>
            </a:r>
          </a:p>
          <a:p>
            <a:pPr lvl="1"/>
            <a:r>
              <a:rPr lang="en-US" baseline="0" dirty="0" smtClean="0"/>
              <a:t>Reduces amount of data transferred over the network by 80 – 99%</a:t>
            </a:r>
          </a:p>
          <a:p>
            <a:pPr lvl="1"/>
            <a:endParaRPr lang="en-US" baseline="0" dirty="0" smtClean="0"/>
          </a:p>
          <a:p>
            <a:pPr lvl="1"/>
            <a:r>
              <a:rPr lang="en-US" baseline="0" dirty="0" smtClean="0"/>
              <a:t>Load balancing and failover</a:t>
            </a:r>
            <a:endParaRPr lang="en-US" dirty="0" smtClean="0"/>
          </a:p>
          <a:p>
            <a:endParaRPr lang="en-US" dirty="0"/>
          </a:p>
        </p:txBody>
      </p:sp>
    </p:spTree>
    <p:extLst>
      <p:ext uri="{BB962C8B-B14F-4D97-AF65-F5344CB8AC3E}">
        <p14:creationId xmlns:p14="http://schemas.microsoft.com/office/powerpoint/2010/main" val="71002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Fully featured database monitoring, management and performance tuning</a:t>
            </a:r>
          </a:p>
          <a:p>
            <a:pPr lvl="1">
              <a:buSzPct val="100000"/>
            </a:pPr>
            <a:r>
              <a:rPr lang="en-US" dirty="0" smtClean="0">
                <a:sym typeface="Arial"/>
              </a:rPr>
              <a:t>Accelerate database queries in real-time</a:t>
            </a:r>
          </a:p>
          <a:p>
            <a:pPr lvl="1">
              <a:buSzPct val="100000"/>
            </a:pPr>
            <a:r>
              <a:rPr lang="en-US" dirty="0" smtClean="0">
                <a:sym typeface="Arial"/>
              </a:rPr>
              <a:t>Replay database activity to determine root cause of performance problems</a:t>
            </a:r>
          </a:p>
          <a:p>
            <a:pPr lvl="1">
              <a:buSzPct val="100000"/>
            </a:pPr>
            <a:r>
              <a:rPr lang="en-US" dirty="0" smtClean="0">
                <a:sym typeface="Arial"/>
              </a:rPr>
              <a:t>Automatically activates rules to optimize database performance</a:t>
            </a:r>
          </a:p>
          <a:p>
            <a:pPr lvl="1">
              <a:buSzPct val="100000"/>
            </a:pPr>
            <a:r>
              <a:rPr lang="en-US" dirty="0" smtClean="0"/>
              <a:t>Measure and charge resource consumption per tenant in a private or public cloud</a:t>
            </a:r>
          </a:p>
          <a:p>
            <a:pPr>
              <a:buSzPct val="100000"/>
            </a:pPr>
            <a:r>
              <a:rPr lang="en-US" dirty="0" smtClean="0">
                <a:sym typeface="Arial"/>
              </a:rPr>
              <a:t>These</a:t>
            </a:r>
            <a:r>
              <a:rPr lang="en-US" baseline="0" dirty="0" smtClean="0">
                <a:sym typeface="Arial"/>
              </a:rPr>
              <a:t> are zero-cost items included with </a:t>
            </a:r>
            <a:r>
              <a:rPr lang="en-US" baseline="0" dirty="0" err="1" smtClean="0">
                <a:sym typeface="Arial"/>
              </a:rPr>
              <a:t>Greenplum</a:t>
            </a:r>
            <a:endParaRPr lang="en-US" dirty="0" smtClean="0">
              <a:sym typeface="Arial"/>
            </a:endParaRPr>
          </a:p>
        </p:txBody>
      </p:sp>
    </p:spTree>
    <p:extLst>
      <p:ext uri="{BB962C8B-B14F-4D97-AF65-F5344CB8AC3E}">
        <p14:creationId xmlns:p14="http://schemas.microsoft.com/office/powerpoint/2010/main" val="4065192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2EE22983-9054-4F0E-9139-3178564DC37E}"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2EE22983-9054-4F0E-9139-3178564DC37E}"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xfrm>
            <a:off x="3927574" y="8756752"/>
            <a:ext cx="3005121" cy="461925"/>
          </a:xfrm>
          <a:prstGeom prst="rect">
            <a:avLst/>
          </a:prstGeom>
          <a:noFill/>
          <a:ln>
            <a:miter lim="800000"/>
          </a:ln>
        </p:spPr>
        <p:txBody>
          <a:bodyPr lIns="92287" tIns="46144" rIns="92287" bIns="46144"/>
          <a:lstStyle/>
          <a:p>
            <a:fld id="{2BF8B1F5-7931-4592-B634-B9D40DBE2CDB}" type="slidenum">
              <a:rPr lang="en-US"/>
              <a:pPr/>
              <a:t>40</a:t>
            </a:fld>
            <a:endParaRPr lang="en-US"/>
          </a:p>
        </p:txBody>
      </p:sp>
      <p:sp>
        <p:nvSpPr>
          <p:cNvPr id="104451" name="Rectangle 2"/>
          <p:cNvSpPr>
            <a:spLocks noGrp="1" noRot="1" noChangeAspect="1" noChangeArrowheads="1" noTextEdit="1"/>
          </p:cNvSpPr>
          <p:nvPr>
            <p:ph type="sldImg"/>
          </p:nvPr>
        </p:nvSpPr>
        <p:spPr>
          <a:xfrm>
            <a:off x="1106488" y="819150"/>
            <a:ext cx="4738687" cy="3556000"/>
          </a:xfrm>
          <a:ln/>
        </p:spPr>
      </p:sp>
      <p:sp>
        <p:nvSpPr>
          <p:cNvPr id="104452" name="Rectangle 3"/>
          <p:cNvSpPr>
            <a:spLocks noGrp="1" noChangeArrowheads="1"/>
          </p:cNvSpPr>
          <p:nvPr>
            <p:ph type="body" idx="1"/>
          </p:nvPr>
        </p:nvSpPr>
        <p:spPr>
          <a:xfrm>
            <a:off x="693722" y="4379901"/>
            <a:ext cx="5546758" cy="4149700"/>
          </a:xfrm>
          <a:noFill/>
          <a:ln/>
        </p:spPr>
        <p:txBody>
          <a:bodyPr/>
          <a:lstStyle/>
          <a:p>
            <a:pPr eaLnBrk="1" hangingPunct="1"/>
            <a:r>
              <a:rPr lang="en-US" b="1" u="sng" dirty="0" smtClean="0">
                <a:latin typeface="Arial" pitchFamily="34" charset="0"/>
                <a:ea typeface="ＭＳ Ｐゴシック" pitchFamily="34" charset="-128"/>
              </a:rPr>
              <a:t>Instructor Notes</a:t>
            </a:r>
          </a:p>
          <a:p>
            <a:pPr eaLnBrk="1" hangingPunct="1"/>
            <a:endParaRPr lang="en-US" b="1" u="sng" dirty="0" smtClean="0">
              <a:latin typeface="Arial" pitchFamily="34" charset="0"/>
              <a:ea typeface="ＭＳ Ｐゴシック" pitchFamily="34" charset="-128"/>
            </a:endParaRPr>
          </a:p>
          <a:p>
            <a:pPr eaLnBrk="1" hangingPunct="1">
              <a:buFontTx/>
              <a:buChar char="•"/>
            </a:pPr>
            <a:r>
              <a:rPr lang="en-US" sz="900" dirty="0">
                <a:latin typeface="Arial" pitchFamily="34" charset="0"/>
                <a:ea typeface="ＭＳ Ｐゴシック" pitchFamily="34" charset="-128"/>
              </a:rPr>
              <a:t>Table partitioning addresses the problem of supporting very large tables, such as fact tables, by allowing you to divide them into smaller and more manageable pieces. </a:t>
            </a:r>
          </a:p>
          <a:p>
            <a:pPr eaLnBrk="1" hangingPunct="1">
              <a:buFontTx/>
              <a:buChar char="•"/>
            </a:pPr>
            <a:r>
              <a:rPr lang="en-US" sz="900" dirty="0">
                <a:latin typeface="Arial" pitchFamily="34" charset="0"/>
                <a:ea typeface="ＭＳ Ｐゴシック" pitchFamily="34" charset="-128"/>
              </a:rPr>
              <a:t>The advantages of partitioning are to improve query performance by scanning only the relevant data needed to satisfy a given query.</a:t>
            </a:r>
          </a:p>
          <a:p>
            <a:pPr eaLnBrk="1" hangingPunct="1">
              <a:buFontTx/>
              <a:buChar char="•"/>
            </a:pPr>
            <a:r>
              <a:rPr lang="en-US" sz="900" dirty="0">
                <a:latin typeface="Arial" pitchFamily="34" charset="0"/>
                <a:ea typeface="ＭＳ Ｐゴシック" pitchFamily="34" charset="-128"/>
              </a:rPr>
              <a:t>It can also be used to facilitate database maintenance tasks such as rolling old data out of the data warehouse or speeding up the update of indexes.</a:t>
            </a:r>
          </a:p>
          <a:p>
            <a:pPr eaLnBrk="1" hangingPunct="1">
              <a:buFontTx/>
              <a:buChar char="•"/>
            </a:pPr>
            <a:r>
              <a:rPr lang="en-US" sz="900" dirty="0">
                <a:latin typeface="Arial" pitchFamily="34" charset="0"/>
                <a:ea typeface="ＭＳ Ｐゴシック" pitchFamily="34" charset="-128"/>
              </a:rPr>
              <a:t>GPDB  supports both </a:t>
            </a:r>
            <a:r>
              <a:rPr lang="en-US" sz="900" b="1" i="1" dirty="0">
                <a:latin typeface="Arial" pitchFamily="34" charset="0"/>
                <a:ea typeface="ＭＳ Ｐゴシック" pitchFamily="34" charset="-128"/>
              </a:rPr>
              <a:t>range partitioning</a:t>
            </a:r>
            <a:r>
              <a:rPr lang="en-US" sz="900" b="1" dirty="0">
                <a:latin typeface="Arial" pitchFamily="34" charset="0"/>
                <a:ea typeface="ＭＳ Ｐゴシック" pitchFamily="34" charset="-128"/>
              </a:rPr>
              <a:t> (division of data based on a numerical range, such as date or price)</a:t>
            </a:r>
            <a:r>
              <a:rPr lang="en-US" sz="900" dirty="0">
                <a:latin typeface="Arial" pitchFamily="34" charset="0"/>
                <a:ea typeface="ＭＳ Ｐゴシック" pitchFamily="34" charset="-128"/>
              </a:rPr>
              <a:t> or </a:t>
            </a:r>
            <a:r>
              <a:rPr lang="en-US" sz="900" b="1" i="1" dirty="0">
                <a:latin typeface="Arial" pitchFamily="34" charset="0"/>
                <a:ea typeface="ＭＳ Ｐゴシック" pitchFamily="34" charset="-128"/>
              </a:rPr>
              <a:t>list partitioning</a:t>
            </a:r>
            <a:r>
              <a:rPr lang="en-US" sz="900" b="1" dirty="0">
                <a:latin typeface="Arial" pitchFamily="34" charset="0"/>
                <a:ea typeface="ＭＳ Ｐゴシック" pitchFamily="34" charset="-128"/>
              </a:rPr>
              <a:t> (division of data based on a list of values, such as gender or region),</a:t>
            </a:r>
            <a:r>
              <a:rPr lang="en-US" sz="900" dirty="0">
                <a:latin typeface="Arial" pitchFamily="34" charset="0"/>
                <a:ea typeface="ＭＳ Ｐゴシック" pitchFamily="34" charset="-128"/>
              </a:rPr>
              <a:t> or a combination of both types. </a:t>
            </a:r>
          </a:p>
          <a:p>
            <a:pPr eaLnBrk="1" hangingPunct="1">
              <a:buFontTx/>
              <a:buChar char="•"/>
            </a:pPr>
            <a:r>
              <a:rPr lang="en-US" sz="900" dirty="0">
                <a:latin typeface="Arial" pitchFamily="34" charset="0"/>
                <a:ea typeface="ＭＳ Ｐゴシック" pitchFamily="34" charset="-128"/>
              </a:rPr>
              <a:t>Table partitioning in GPDB works using table inheritance and constraints. Table inheritance creates a persistent relationship between a child table and its parent table(s), so that all of the schema information from the parent table propagates to its children. </a:t>
            </a:r>
            <a:br>
              <a:rPr lang="en-US" sz="900" dirty="0">
                <a:latin typeface="Arial" pitchFamily="34" charset="0"/>
                <a:ea typeface="ＭＳ Ｐゴシック" pitchFamily="34" charset="-128"/>
              </a:rPr>
            </a:br>
            <a:r>
              <a:rPr lang="en-US" sz="900" dirty="0">
                <a:latin typeface="Arial" pitchFamily="34" charset="0"/>
                <a:ea typeface="ＭＳ Ｐゴシック" pitchFamily="34" charset="-128"/>
              </a:rPr>
              <a:t>CHECK constraints limit the data a table can contain based on some defining criteria. These constraints are also used at runtime to determine which tables to scan in order to satisfy a given query.</a:t>
            </a:r>
          </a:p>
          <a:p>
            <a:pPr eaLnBrk="1" hangingPunct="1">
              <a:buFontTx/>
              <a:buChar char="•"/>
            </a:pPr>
            <a:r>
              <a:rPr lang="en-US" sz="900" dirty="0">
                <a:latin typeface="Arial" pitchFamily="34" charset="0"/>
                <a:ea typeface="ＭＳ Ｐゴシック" pitchFamily="34" charset="-128"/>
              </a:rPr>
              <a:t>In Greenplum DB partitioned tables are also distributed across the segments as is any non-partitioned table. Partitioning is more of a tool to logically divide big tables to improve query performance and maintenance. It does not effect the physical distribution of the table data.</a:t>
            </a:r>
          </a:p>
          <a:p>
            <a:pPr eaLnBrk="1" hangingPunct="1"/>
            <a:endParaRPr lang="en-US" sz="900" dirty="0">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p:nvPr>
        </p:nvSpPr>
        <p:spPr>
          <a:xfrm>
            <a:off x="3927574" y="8756752"/>
            <a:ext cx="3005121" cy="461925"/>
          </a:xfrm>
          <a:prstGeom prst="rect">
            <a:avLst/>
          </a:prstGeom>
          <a:noFill/>
          <a:ln>
            <a:miter lim="800000"/>
          </a:ln>
        </p:spPr>
        <p:txBody>
          <a:bodyPr lIns="92287" tIns="46144" rIns="92287" bIns="46144"/>
          <a:lstStyle/>
          <a:p>
            <a:fld id="{C071FD9F-0D92-4E76-B801-ED4BB44EF359}" type="slidenum">
              <a:rPr lang="en-US"/>
              <a:pPr/>
              <a:t>47</a:t>
            </a:fld>
            <a:endParaRPr lang="en-US"/>
          </a:p>
        </p:txBody>
      </p:sp>
      <p:sp>
        <p:nvSpPr>
          <p:cNvPr id="106499" name="Rectangle 2"/>
          <p:cNvSpPr>
            <a:spLocks noGrp="1" noRot="1" noChangeAspect="1" noChangeArrowheads="1" noTextEdit="1"/>
          </p:cNvSpPr>
          <p:nvPr>
            <p:ph type="sldImg"/>
          </p:nvPr>
        </p:nvSpPr>
        <p:spPr>
          <a:xfrm>
            <a:off x="1099521" y="819573"/>
            <a:ext cx="4752816" cy="3555220"/>
          </a:xfrm>
          <a:ln/>
        </p:spPr>
      </p:sp>
      <p:sp>
        <p:nvSpPr>
          <p:cNvPr id="106500"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mn-lt"/>
                <a:ea typeface="+mn-ea"/>
                <a:cs typeface="+mn-cs"/>
              </a:rPr>
              <a:t>Backup Options</a:t>
            </a:r>
          </a:p>
          <a:p>
            <a:r>
              <a:rPr lang="en-US" sz="1200" dirty="0">
                <a:latin typeface="+mn-lt"/>
                <a:ea typeface="+mn-ea"/>
                <a:cs typeface="+mn-cs"/>
              </a:rPr>
              <a:t>-----------------------------------</a:t>
            </a:r>
          </a:p>
          <a:p>
            <a:endParaRPr lang="en-US" sz="1200" dirty="0">
              <a:latin typeface="+mn-lt"/>
              <a:ea typeface="+mn-ea"/>
              <a:cs typeface="+mn-cs"/>
            </a:endParaRPr>
          </a:p>
          <a:p>
            <a:r>
              <a:rPr lang="en-US" sz="1200" dirty="0">
                <a:latin typeface="+mn-lt"/>
                <a:ea typeface="+mn-ea"/>
                <a:cs typeface="+mn-cs"/>
              </a:rPr>
              <a:t>Option 1 (but not really an option):  </a:t>
            </a:r>
            <a:r>
              <a:rPr lang="en-US" sz="1200" dirty="0" err="1">
                <a:latin typeface="+mn-lt"/>
                <a:ea typeface="+mn-ea"/>
                <a:cs typeface="+mn-cs"/>
              </a:rPr>
              <a:t>pgdump</a:t>
            </a:r>
            <a:r>
              <a:rPr lang="en-US" sz="1200" dirty="0">
                <a:latin typeface="+mn-lt"/>
                <a:ea typeface="+mn-ea"/>
                <a:cs typeface="+mn-cs"/>
              </a:rPr>
              <a:t>. </a:t>
            </a:r>
          </a:p>
          <a:p>
            <a:r>
              <a:rPr lang="en-US" sz="1200" dirty="0">
                <a:latin typeface="+mn-lt"/>
                <a:ea typeface="+mn-ea"/>
                <a:cs typeface="+mn-cs"/>
              </a:rPr>
              <a:t>	- free utility created for </a:t>
            </a:r>
            <a:r>
              <a:rPr lang="en-US" sz="1200" dirty="0" err="1">
                <a:latin typeface="+mn-lt"/>
                <a:ea typeface="+mn-ea"/>
                <a:cs typeface="+mn-cs"/>
              </a:rPr>
              <a:t>postgres</a:t>
            </a:r>
            <a:r>
              <a:rPr lang="en-US" sz="1200" dirty="0">
                <a:latin typeface="+mn-lt"/>
                <a:ea typeface="+mn-ea"/>
                <a:cs typeface="+mn-cs"/>
              </a:rPr>
              <a:t> database</a:t>
            </a:r>
          </a:p>
          <a:p>
            <a:r>
              <a:rPr lang="en-US" sz="1200" dirty="0">
                <a:latin typeface="+mn-lt"/>
                <a:ea typeface="+mn-ea"/>
                <a:cs typeface="+mn-cs"/>
              </a:rPr>
              <a:t>	- backup is not parallelized</a:t>
            </a:r>
          </a:p>
          <a:p>
            <a:r>
              <a:rPr lang="en-US" sz="1200" dirty="0">
                <a:latin typeface="+mn-lt"/>
                <a:ea typeface="+mn-ea"/>
                <a:cs typeface="+mn-cs"/>
              </a:rPr>
              <a:t>	- creates one big dump file on the master</a:t>
            </a:r>
          </a:p>
          <a:p>
            <a:r>
              <a:rPr lang="en-US" sz="1200" dirty="0">
                <a:latin typeface="+mn-lt"/>
                <a:ea typeface="+mn-ea"/>
                <a:cs typeface="+mn-cs"/>
              </a:rPr>
              <a:t>	- only useful when migrating GPDB to an SMP database (SQL Server, Oracle, </a:t>
            </a:r>
            <a:r>
              <a:rPr lang="en-US" sz="1200" dirty="0" err="1">
                <a:latin typeface="+mn-lt"/>
                <a:ea typeface="+mn-ea"/>
                <a:cs typeface="+mn-cs"/>
              </a:rPr>
              <a:t>etc</a:t>
            </a:r>
            <a:r>
              <a:rPr lang="en-US" sz="1200" dirty="0">
                <a:latin typeface="+mn-lt"/>
                <a:ea typeface="+mn-ea"/>
                <a:cs typeface="+mn-cs"/>
              </a:rPr>
              <a:t>)</a:t>
            </a:r>
          </a:p>
          <a:p>
            <a:endParaRPr lang="en-US" sz="1200" dirty="0">
              <a:latin typeface="+mn-lt"/>
              <a:ea typeface="+mn-ea"/>
              <a:cs typeface="+mn-cs"/>
            </a:endParaRPr>
          </a:p>
          <a:p>
            <a:endParaRPr lang="en-US" sz="1200" dirty="0">
              <a:latin typeface="+mn-lt"/>
              <a:ea typeface="+mn-ea"/>
              <a:cs typeface="+mn-cs"/>
            </a:endParaRPr>
          </a:p>
          <a:p>
            <a:r>
              <a:rPr lang="fr-FR" sz="1200" dirty="0">
                <a:latin typeface="+mn-lt"/>
                <a:ea typeface="+mn-ea"/>
                <a:cs typeface="+mn-cs"/>
              </a:rPr>
              <a:t>Option 2:  </a:t>
            </a:r>
            <a:r>
              <a:rPr lang="fr-FR" sz="1200" dirty="0" err="1">
                <a:latin typeface="+mn-lt"/>
                <a:ea typeface="+mn-ea"/>
                <a:cs typeface="+mn-cs"/>
              </a:rPr>
              <a:t>gpcrondump</a:t>
            </a:r>
            <a:r>
              <a:rPr lang="fr-FR" sz="1200" dirty="0">
                <a:latin typeface="+mn-lt"/>
                <a:ea typeface="+mn-ea"/>
                <a:cs typeface="+mn-cs"/>
              </a:rPr>
              <a:t>/</a:t>
            </a:r>
            <a:r>
              <a:rPr lang="fr-FR" sz="1200" dirty="0" err="1">
                <a:latin typeface="+mn-lt"/>
                <a:ea typeface="+mn-ea"/>
                <a:cs typeface="+mn-cs"/>
              </a:rPr>
              <a:t>gp_restore</a:t>
            </a:r>
            <a:endParaRPr lang="fr-FR" sz="1200" dirty="0">
              <a:latin typeface="+mn-lt"/>
              <a:ea typeface="+mn-ea"/>
              <a:cs typeface="+mn-cs"/>
            </a:endParaRPr>
          </a:p>
          <a:p>
            <a:r>
              <a:rPr lang="en-US" sz="1200" dirty="0">
                <a:latin typeface="+mn-lt"/>
                <a:ea typeface="+mn-ea"/>
                <a:cs typeface="+mn-cs"/>
              </a:rPr>
              <a:t>	- free utility</a:t>
            </a:r>
          </a:p>
          <a:p>
            <a:r>
              <a:rPr lang="en-US" sz="1200" dirty="0">
                <a:latin typeface="+mn-lt"/>
                <a:ea typeface="+mn-ea"/>
                <a:cs typeface="+mn-cs"/>
              </a:rPr>
              <a:t>	- parallelized backup &amp; restore</a:t>
            </a:r>
          </a:p>
          <a:p>
            <a:r>
              <a:rPr lang="en-US" sz="1200" dirty="0">
                <a:latin typeface="+mn-lt"/>
                <a:ea typeface="+mn-ea"/>
                <a:cs typeface="+mn-cs"/>
              </a:rPr>
              <a:t>	- can backup the schema, the data, and objects (users, roles, </a:t>
            </a:r>
            <a:r>
              <a:rPr lang="en-US" sz="1200" dirty="0" err="1">
                <a:latin typeface="+mn-lt"/>
                <a:ea typeface="+mn-ea"/>
                <a:cs typeface="+mn-cs"/>
              </a:rPr>
              <a:t>etc</a:t>
            </a:r>
            <a:r>
              <a:rPr lang="en-US" sz="1200" dirty="0">
                <a:latin typeface="+mn-lt"/>
                <a:ea typeface="+mn-ea"/>
                <a:cs typeface="+mn-cs"/>
              </a:rPr>
              <a:t>)</a:t>
            </a:r>
          </a:p>
          <a:p>
            <a:r>
              <a:rPr lang="en-US" sz="1200" dirty="0">
                <a:latin typeface="+mn-lt"/>
                <a:ea typeface="+mn-ea"/>
                <a:cs typeface="+mn-cs"/>
              </a:rPr>
              <a:t>	- during dump, users still have access to the system</a:t>
            </a:r>
          </a:p>
          <a:p>
            <a:r>
              <a:rPr lang="en-US" sz="1200" dirty="0">
                <a:latin typeface="+mn-lt"/>
                <a:ea typeface="+mn-ea"/>
                <a:cs typeface="+mn-cs"/>
              </a:rPr>
              <a:t>	- creates SQL files on the master and segment hosts</a:t>
            </a:r>
          </a:p>
          <a:p>
            <a:r>
              <a:rPr lang="en-US" sz="1200" dirty="0">
                <a:latin typeface="+mn-lt"/>
                <a:ea typeface="+mn-ea"/>
                <a:cs typeface="+mn-cs"/>
              </a:rPr>
              <a:t>	- must restore to same number of hosts/segments</a:t>
            </a:r>
          </a:p>
          <a:p>
            <a:r>
              <a:rPr lang="en-US" sz="1200" dirty="0">
                <a:latin typeface="+mn-lt"/>
                <a:ea typeface="+mn-ea"/>
                <a:cs typeface="+mn-cs"/>
              </a:rPr>
              <a:t>	- incremental backup not supported</a:t>
            </a:r>
          </a:p>
          <a:p>
            <a:endParaRPr lang="en-US" sz="1200" dirty="0">
              <a:latin typeface="+mn-lt"/>
              <a:ea typeface="+mn-ea"/>
              <a:cs typeface="+mn-cs"/>
            </a:endParaRPr>
          </a:p>
          <a:p>
            <a:r>
              <a:rPr lang="fr-FR" sz="1200" dirty="0">
                <a:latin typeface="+mn-lt"/>
                <a:ea typeface="+mn-ea"/>
                <a:cs typeface="+mn-cs"/>
              </a:rPr>
              <a:t>Option 3:  Data Domain</a:t>
            </a:r>
          </a:p>
          <a:p>
            <a:r>
              <a:rPr lang="en-US" sz="1200" dirty="0">
                <a:latin typeface="+mn-lt"/>
                <a:ea typeface="+mn-ea"/>
                <a:cs typeface="+mn-cs"/>
              </a:rPr>
              <a:t>	- more efficient, turn-key backup</a:t>
            </a:r>
          </a:p>
          <a:p>
            <a:r>
              <a:rPr lang="en-US" sz="1200" dirty="0">
                <a:latin typeface="+mn-lt"/>
                <a:ea typeface="+mn-ea"/>
                <a:cs typeface="+mn-cs"/>
              </a:rPr>
              <a:t>	- parallel backup &amp; restore</a:t>
            </a:r>
          </a:p>
          <a:p>
            <a:r>
              <a:rPr lang="nb-NO" sz="1200" dirty="0">
                <a:latin typeface="+mn-lt"/>
                <a:ea typeface="+mn-ea"/>
                <a:cs typeface="+mn-cs"/>
              </a:rPr>
              <a:t>	- </a:t>
            </a:r>
            <a:r>
              <a:rPr lang="nb-NO" sz="1200" dirty="0" err="1">
                <a:latin typeface="+mn-lt"/>
                <a:ea typeface="+mn-ea"/>
                <a:cs typeface="+mn-cs"/>
              </a:rPr>
              <a:t>better</a:t>
            </a:r>
            <a:r>
              <a:rPr lang="nb-NO" sz="1200" dirty="0">
                <a:latin typeface="+mn-lt"/>
                <a:ea typeface="+mn-ea"/>
                <a:cs typeface="+mn-cs"/>
              </a:rPr>
              <a:t> </a:t>
            </a:r>
            <a:r>
              <a:rPr lang="nb-NO" sz="1200" dirty="0" err="1">
                <a:latin typeface="+mn-lt"/>
                <a:ea typeface="+mn-ea"/>
                <a:cs typeface="+mn-cs"/>
              </a:rPr>
              <a:t>compression</a:t>
            </a:r>
            <a:endParaRPr lang="nb-NO" sz="1200" dirty="0">
              <a:latin typeface="+mn-lt"/>
              <a:ea typeface="+mn-ea"/>
              <a:cs typeface="+mn-cs"/>
            </a:endParaRPr>
          </a:p>
          <a:p>
            <a:r>
              <a:rPr lang="en-US" sz="1200" dirty="0">
                <a:latin typeface="+mn-lt"/>
                <a:ea typeface="+mn-ea"/>
                <a:cs typeface="+mn-cs"/>
              </a:rPr>
              <a:t>	- de-duplication for lesser storage requirement</a:t>
            </a:r>
          </a:p>
          <a:p>
            <a:r>
              <a:rPr lang="en-US" sz="1200" dirty="0">
                <a:latin typeface="+mn-lt"/>
                <a:ea typeface="+mn-ea"/>
                <a:cs typeface="+mn-cs"/>
              </a:rPr>
              <a:t>	- only changed data is moved to the data domain </a:t>
            </a:r>
            <a:r>
              <a:rPr lang="en-US" sz="1200" dirty="0" err="1">
                <a:latin typeface="+mn-lt"/>
                <a:ea typeface="+mn-ea"/>
                <a:cs typeface="+mn-cs"/>
              </a:rPr>
              <a:t>devie</a:t>
            </a:r>
            <a:endParaRPr lang="en-US" sz="1200" dirty="0">
              <a:latin typeface="+mn-lt"/>
              <a:ea typeface="+mn-ea"/>
              <a:cs typeface="+mn-cs"/>
            </a:endParaRPr>
          </a:p>
          <a:p>
            <a:r>
              <a:rPr lang="en-US" sz="1200" dirty="0">
                <a:latin typeface="+mn-lt"/>
                <a:ea typeface="+mn-ea"/>
                <a:cs typeface="+mn-cs"/>
              </a:rPr>
              <a:t>	- can use NFS-mount or DD Boost:</a:t>
            </a:r>
          </a:p>
          <a:p>
            <a:r>
              <a:rPr lang="en-US" sz="1200" dirty="0">
                <a:latin typeface="+mn-lt"/>
                <a:ea typeface="+mn-ea"/>
                <a:cs typeface="+mn-cs"/>
              </a:rPr>
              <a:t>		NFS:  data domain device mounted as NFS storage on DCA.  De-duplication happens on data domain device </a:t>
            </a:r>
          </a:p>
          <a:p>
            <a:r>
              <a:rPr lang="en-US" sz="1200" dirty="0">
                <a:latin typeface="+mn-lt"/>
                <a:ea typeface="+mn-ea"/>
                <a:cs typeface="+mn-cs"/>
              </a:rPr>
              <a:t>		DD Boost:  software on the DCA segments hosts.  De-duplication pushed to the GPDB segments.  Less is transferred to data domain device.  Faster than the NFS option</a:t>
            </a:r>
          </a:p>
          <a:p>
            <a:endParaRPr lang="en-US" sz="1200" dirty="0">
              <a:latin typeface="+mn-lt"/>
              <a:ea typeface="+mn-ea"/>
              <a:cs typeface="+mn-cs"/>
            </a:endParaRPr>
          </a:p>
          <a:p>
            <a:endParaRPr lang="en-US" sz="1200" dirty="0">
              <a:latin typeface="+mn-lt"/>
              <a:ea typeface="+mn-ea"/>
              <a:cs typeface="+mn-cs"/>
            </a:endParaRPr>
          </a:p>
          <a:p>
            <a:r>
              <a:rPr lang="fr-FR" sz="1200" dirty="0">
                <a:latin typeface="+mn-lt"/>
                <a:ea typeface="+mn-ea"/>
                <a:cs typeface="+mn-cs"/>
              </a:rPr>
              <a:t>Option 4:  SAN Mirror</a:t>
            </a:r>
          </a:p>
          <a:p>
            <a:r>
              <a:rPr lang="en-US" sz="1200" dirty="0">
                <a:latin typeface="+mn-lt"/>
                <a:ea typeface="+mn-ea"/>
                <a:cs typeface="+mn-cs"/>
              </a:rPr>
              <a:t>	- effectively doubles the size of the DCA, as mirrors are on the SAN instead of the database segment servers</a:t>
            </a:r>
          </a:p>
          <a:p>
            <a:r>
              <a:rPr lang="en-US" sz="1200">
                <a:latin typeface="+mn-lt"/>
                <a:ea typeface="+mn-ea"/>
                <a:cs typeface="+mn-cs"/>
              </a:rPr>
              <a:t>	- this may be going away when DCA v2 is released later in the year</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MetaNormalLF-Roman" pitchFamily="34" charset="0"/>
              </a:rPr>
              <a:t>DD Boost for Greenplum meets the challenge of backing up big data by leveraging the massively parallel processing architecture of Greenplum supporting multiple parallel streams from the Greenplum Database to the Data Domain system. The DD Boost plug-in for Greenplum increases backup performance by distributing parts of the deduplication process to the Greenplum Database server. With this integration, only unique data is sent from the Greenplum Database to the Data Domain system, which reduces LAN bandwidth required by 80 to 99 percent. </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1200"/>
              </a:spcBef>
              <a:spcAft>
                <a:spcPct val="0"/>
              </a:spcAft>
              <a:buClrTx/>
              <a:buSzTx/>
              <a:buFont typeface="Arial" pitchFamily="-105" charset="0"/>
              <a:buNone/>
              <a:tabLst/>
              <a:defRPr/>
            </a:pPr>
            <a:r>
              <a:rPr lang="en-US" dirty="0" smtClean="0"/>
              <a:t>If necessary,</a:t>
            </a:r>
            <a:r>
              <a:rPr lang="en-US" baseline="0" dirty="0" smtClean="0"/>
              <a:t> you can use this to remind customers of how we offer products which cover the entire range of needs for a modern data fabric.  This ties out to the data fabric presentation which, ideally, they’ve already seen.  But if they haven’t, you can tell a short version of the data fabric story here.</a:t>
            </a:r>
            <a:endParaRPr lang="en-US" dirty="0" smtClean="0"/>
          </a:p>
          <a:p>
            <a:endParaRPr lang="en-US" dirty="0"/>
          </a:p>
        </p:txBody>
      </p:sp>
    </p:spTree>
    <p:extLst>
      <p:ext uri="{BB962C8B-B14F-4D97-AF65-F5344CB8AC3E}">
        <p14:creationId xmlns:p14="http://schemas.microsoft.com/office/powerpoint/2010/main" val="956349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p:cNvSpPr>
            <a:spLocks noGrp="1" noChangeArrowheads="1"/>
          </p:cNvSpPr>
          <p:nvPr>
            <p:ph type="ftr" sz="quarter"/>
          </p:nvPr>
        </p:nvSpPr>
        <p:spPr>
          <a:xfrm>
            <a:off x="0" y="8757590"/>
            <a:ext cx="3004820" cy="461010"/>
          </a:xfrm>
          <a:prstGeom prst="rect">
            <a:avLst/>
          </a:prstGeom>
          <a:noFill/>
        </p:spPr>
        <p:txBody>
          <a:bodyPr lIns="92309" tIns="46154" rIns="92309" bIns="46154"/>
          <a:lstStyle/>
          <a:p>
            <a:pPr>
              <a:buFont typeface="Times New Roman" pitchFamily="18" charset="0"/>
              <a:buNone/>
            </a:pPr>
            <a:r>
              <a:rPr lang="en-US" smtClean="0">
                <a:latin typeface="Arial" pitchFamily="34" charset="0"/>
                <a:ea typeface="ＭＳ Ｐゴシック" pitchFamily="34" charset="-128"/>
                <a:cs typeface="Arial" pitchFamily="34" charset="0"/>
              </a:rPr>
              <a:t>Greenplum Confidential</a:t>
            </a:r>
          </a:p>
        </p:txBody>
      </p:sp>
      <p:sp>
        <p:nvSpPr>
          <p:cNvPr id="81923" name="Rectangle 7"/>
          <p:cNvSpPr>
            <a:spLocks noGrp="1" noChangeArrowheads="1"/>
          </p:cNvSpPr>
          <p:nvPr>
            <p:ph type="sldNum" sz="quarter"/>
          </p:nvPr>
        </p:nvSpPr>
        <p:spPr>
          <a:xfrm>
            <a:off x="3927775" y="8757590"/>
            <a:ext cx="3004820" cy="461010"/>
          </a:xfrm>
          <a:prstGeom prst="rect">
            <a:avLst/>
          </a:prstGeom>
          <a:noFill/>
        </p:spPr>
        <p:txBody>
          <a:bodyPr lIns="92309" tIns="46154" rIns="92309" bIns="46154"/>
          <a:lstStyle/>
          <a:p>
            <a:fld id="{18DBE8EA-45A9-413A-A923-26A0B6859260}" type="slidenum">
              <a:rPr lang="en-US"/>
              <a:pPr/>
              <a:t>66</a:t>
            </a:fld>
            <a:endParaRPr lang="en-US"/>
          </a:p>
        </p:txBody>
      </p:sp>
      <p:sp>
        <p:nvSpPr>
          <p:cNvPr id="81924" name="Text Box 1"/>
          <p:cNvSpPr>
            <a:spLocks noGrp="1" noRot="1" noChangeAspect="1" noChangeArrowheads="1"/>
          </p:cNvSpPr>
          <p:nvPr>
            <p:ph type="sldImg"/>
          </p:nvPr>
        </p:nvSpPr>
        <p:spPr>
          <a:xfrm>
            <a:off x="1162050" y="692150"/>
            <a:ext cx="4610100" cy="3457575"/>
          </a:xfrm>
          <a:solidFill>
            <a:srgbClr val="FFFFFF"/>
          </a:solidFill>
          <a:ln/>
        </p:spPr>
      </p:sp>
      <p:sp>
        <p:nvSpPr>
          <p:cNvPr id="81925" name="Text Box 2"/>
          <p:cNvSpPr>
            <a:spLocks noGrp="1" noChangeArrowheads="1"/>
          </p:cNvSpPr>
          <p:nvPr>
            <p:ph type="body" idx="1"/>
          </p:nvPr>
        </p:nvSpPr>
        <p:spPr>
          <a:xfrm>
            <a:off x="1194825" y="4379901"/>
            <a:ext cx="4521978" cy="4241170"/>
          </a:xfrm>
          <a:noFill/>
          <a:ln/>
        </p:spPr>
        <p:txBody>
          <a:bodyPr wrap="none" anchor="ctr"/>
          <a:lstStyle/>
          <a:p>
            <a:r>
              <a:rPr lang="en-US" dirty="0" smtClean="0">
                <a:latin typeface="Arial" pitchFamily="34" charset="0"/>
                <a:ea typeface="ＭＳ Ｐゴシック" pitchFamily="34" charset="-128"/>
              </a:rPr>
              <a:t>Costs are floats, so must have a decimal point. 10k would be entered as 10000.0, 150m would be 150000000.0, and so forth</a:t>
            </a: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Costs are seen (floats, so there’s always decimals) in EXPLAIN or EXPLAIN ANALYZE statements.  One unit is roughly equivalent to 1 disk 32k page fetch I/O, with the following adjustments.  Query costs are increased for additional CPU activity such as calculations, aggregate functions, GROUP BYs and sorts.  Since the GP planner favors sequential I/O, random I/O will also increase the cost.  Index scans are the primary example of random I/O.  The scan of the index itself is sequential, but the page fetches that they trigger are not.  </a:t>
            </a: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Random fetch cost estimates are controlled by the GUC switch </a:t>
            </a:r>
            <a:r>
              <a:rPr lang="en-US" dirty="0" err="1" smtClean="0">
                <a:latin typeface="Arial" pitchFamily="34" charset="0"/>
                <a:ea typeface="ＭＳ Ｐゴシック" pitchFamily="34" charset="-128"/>
              </a:rPr>
              <a:t>random_page_cost</a:t>
            </a:r>
            <a:r>
              <a:rPr lang="en-US" dirty="0" smtClean="0">
                <a:latin typeface="Arial" pitchFamily="34" charset="0"/>
                <a:ea typeface="ＭＳ Ｐゴシック" pitchFamily="34" charset="-128"/>
              </a:rPr>
              <a:t>.  The default value is 100, or 100 x the cost of a sequential page fetch.  It’s a runtime switch, so developers can test different values for a given query to see if it generates a better plan.  </a:t>
            </a:r>
            <a:r>
              <a:rPr lang="en-US" i="1" dirty="0" smtClean="0">
                <a:latin typeface="Arial" pitchFamily="34" charset="0"/>
                <a:ea typeface="ＭＳ Ｐゴシック" pitchFamily="34" charset="-128"/>
              </a:rPr>
              <a:t>Warning</a:t>
            </a:r>
            <a:r>
              <a:rPr lang="en-US" dirty="0" smtClean="0">
                <a:latin typeface="Arial" pitchFamily="34" charset="0"/>
                <a:ea typeface="ＭＳ Ｐゴシック" pitchFamily="34" charset="-128"/>
              </a:rPr>
              <a:t> - It’s highly </a:t>
            </a:r>
            <a:r>
              <a:rPr lang="en-US" dirty="0" err="1" smtClean="0">
                <a:latin typeface="Arial" pitchFamily="34" charset="0"/>
                <a:ea typeface="ＭＳ Ｐゴシック" pitchFamily="34" charset="-128"/>
              </a:rPr>
              <a:t>dis</a:t>
            </a:r>
            <a:r>
              <a:rPr lang="en-US" dirty="0" smtClean="0">
                <a:latin typeface="Arial" pitchFamily="34" charset="0"/>
                <a:ea typeface="ＭＳ Ｐゴシック" pitchFamily="34" charset="-128"/>
              </a:rPr>
              <a:t>-recommended to change this switch globally, as it would affect all queries. </a:t>
            </a:r>
            <a:r>
              <a:rPr lang="en-US" i="1" dirty="0" smtClean="0">
                <a:latin typeface="Arial" pitchFamily="34" charset="0"/>
                <a:ea typeface="ＭＳ Ｐゴシック" pitchFamily="34" charset="-128"/>
              </a:rPr>
              <a:t>GR note:</a:t>
            </a:r>
            <a:r>
              <a:rPr lang="en-US" dirty="0" smtClean="0">
                <a:latin typeface="Arial" pitchFamily="34" charset="0"/>
                <a:ea typeface="ＭＳ Ｐゴシック" pitchFamily="34" charset="-128"/>
              </a:rPr>
              <a:t> If the underlying storage is SSD and not magneto-resistive, I could easily be persuaded to reduce random costs globally.  SSD can support thousands of times more seeks per second than magneto-resistive and is right in the GPDB “sweet spot”.</a:t>
            </a: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Sequential fetch cost estimates are controlled by the GUC switch </a:t>
            </a:r>
            <a:r>
              <a:rPr lang="en-US" dirty="0" err="1" smtClean="0">
                <a:latin typeface="Arial" pitchFamily="34" charset="0"/>
                <a:ea typeface="ＭＳ Ｐゴシック" pitchFamily="34" charset="-128"/>
              </a:rPr>
              <a:t>seq_page_cost</a:t>
            </a:r>
            <a:r>
              <a:rPr lang="en-US" dirty="0" smtClean="0">
                <a:latin typeface="Arial" pitchFamily="34" charset="0"/>
                <a:ea typeface="ＭＳ Ｐゴシック" pitchFamily="34" charset="-128"/>
              </a:rPr>
              <a:t>.  The default is 1 and should not be changed, even though it’s a runtime switch.  For developers tuning problematic queries, the best practice is to use the runtime switches </a:t>
            </a:r>
            <a:r>
              <a:rPr lang="en-US" dirty="0" err="1" smtClean="0">
                <a:latin typeface="Arial" pitchFamily="34" charset="0"/>
                <a:ea typeface="ＭＳ Ｐゴシック" pitchFamily="34" charset="-128"/>
              </a:rPr>
              <a:t>enable_seqscan</a:t>
            </a:r>
            <a:r>
              <a:rPr lang="en-US" dirty="0" smtClean="0">
                <a:latin typeface="Arial" pitchFamily="34" charset="0"/>
                <a:ea typeface="ＭＳ Ｐゴシック" pitchFamily="34" charset="-128"/>
              </a:rPr>
              <a:t> and </a:t>
            </a:r>
            <a:r>
              <a:rPr lang="en-US" dirty="0" err="1" smtClean="0">
                <a:latin typeface="Arial" pitchFamily="34" charset="0"/>
                <a:ea typeface="ＭＳ Ｐゴシック" pitchFamily="34" charset="-128"/>
              </a:rPr>
              <a:t>enable_indexscan</a:t>
            </a:r>
            <a:r>
              <a:rPr lang="en-US" dirty="0" smtClean="0">
                <a:latin typeface="Arial" pitchFamily="34" charset="0"/>
                <a:ea typeface="ＭＳ Ｐゴシック" pitchFamily="34" charset="-128"/>
              </a:rPr>
              <a:t>.  By trying different combinations and evaluating the plans, the optimal one will emerge.</a:t>
            </a: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Please refer to Appendix D in the Admin Guide for all the fine print on these GUC switches.  Otherwise, query plans will not always turn out the way you thought they should.  Rather than inscrutable or even obstinate, the Greenplum query planner is an advanced, complex, and powerful expert system, and has mathematical reasons for doing what it does.  The planner reserves the right to disregard GUC switches if compliance would be a disaster, or, more charitably, sub-optimal.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Verdana" pitchFamily="-105"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Verdana" pitchFamily="-105" charset="0"/>
              </a:rPr>
              <a:t>Use</a:t>
            </a:r>
            <a:r>
              <a:rPr lang="en-US" baseline="0" dirty="0" smtClean="0">
                <a:latin typeface="Verdana" pitchFamily="-105" charset="0"/>
              </a:rPr>
              <a:t> the primary three points as a framework to discuss the various features of the database.  This is a good slide on which to explore what the customer is most interested in – so you know where to spend your time.  </a:t>
            </a:r>
            <a:endParaRPr lang="en-US" dirty="0" smtClean="0">
              <a:latin typeface="Verdana" pitchFamily="-105"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Verdana" pitchFamily="-105" charset="0"/>
              </a:rPr>
              <a:t>We’ll now cover each of these three subject areas in more depth starting with the architectural basis</a:t>
            </a:r>
            <a:r>
              <a:rPr lang="en-US" baseline="0" dirty="0" smtClean="0">
                <a:latin typeface="Verdana" pitchFamily="-105" charset="0"/>
              </a:rPr>
              <a:t> for </a:t>
            </a:r>
            <a:r>
              <a:rPr lang="en-US" baseline="0" dirty="0" err="1" smtClean="0">
                <a:latin typeface="Verdana" pitchFamily="-105" charset="0"/>
              </a:rPr>
              <a:t>Greenplum</a:t>
            </a:r>
            <a:r>
              <a:rPr lang="en-US" baseline="0" dirty="0" smtClean="0">
                <a:latin typeface="Verdana" pitchFamily="-105" charset="0"/>
              </a:rPr>
              <a:t> Database’s extreme performance: a highly scalable shared-nothing database that allows for massively parallel processing (MPP) </a:t>
            </a:r>
            <a:endParaRPr lang="en-US" dirty="0" smtClean="0">
              <a:latin typeface="Verdana" pitchFamily="-105"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NOTES: These</a:t>
            </a:r>
            <a:r>
              <a:rPr lang="en-US" baseline="0" dirty="0" smtClean="0"/>
              <a:t> are the key points to get across on this slide</a:t>
            </a:r>
            <a:endParaRPr lang="en-US" dirty="0" smtClean="0"/>
          </a:p>
          <a:p>
            <a:endParaRPr lang="en-US" dirty="0" smtClean="0"/>
          </a:p>
          <a:p>
            <a:r>
              <a:rPr lang="en-US" dirty="0" smtClean="0"/>
              <a:t>This is “MPP 101” – how we enable parallelism</a:t>
            </a:r>
          </a:p>
          <a:p>
            <a:r>
              <a:rPr lang="en-US" dirty="0" smtClean="0"/>
              <a:t>-Data</a:t>
            </a:r>
            <a:r>
              <a:rPr lang="en-US" baseline="0" dirty="0" smtClean="0"/>
              <a:t> distribution is key – minimize data skew and processing skew – we do this either by round robin, or by choosing a distribution key</a:t>
            </a:r>
          </a:p>
          <a:p>
            <a:r>
              <a:rPr lang="en-US" baseline="0" dirty="0" smtClean="0"/>
              <a:t>-As you add segment servers, you add IO/Memory/CPU.  Only thing that’s hard to add is *network*.  This is why it’s important to distribute well, and to choose good query optimization plans.</a:t>
            </a:r>
          </a:p>
          <a:p>
            <a:r>
              <a:rPr lang="en-US" baseline="0" dirty="0" smtClean="0"/>
              <a:t>-Our query optimizer is highly sophisticated – and treats network operations as having a query cost – a very powerful tool for efficiently using our precious resource - network</a:t>
            </a:r>
          </a:p>
          <a:p>
            <a:r>
              <a:rPr lang="en-US" baseline="0" dirty="0" smtClean="0"/>
              <a:t>-Allows you to start small and go as large as you choose</a:t>
            </a:r>
          </a:p>
          <a:p>
            <a:r>
              <a:rPr lang="en-US" baseline="0" dirty="0" smtClean="0"/>
              <a:t>-What makes up a GPDB cluster?  Here are the moving parts &amp; what they do:</a:t>
            </a:r>
            <a:endParaRPr lang="en-US" dirty="0" smtClean="0"/>
          </a:p>
          <a:p>
            <a:endParaRPr lang="en-US" dirty="0" smtClean="0"/>
          </a:p>
          <a:p>
            <a:r>
              <a:rPr lang="en-US" dirty="0" smtClean="0"/>
              <a:t>More details</a:t>
            </a:r>
            <a:r>
              <a:rPr lang="en-US" baseline="0" dirty="0" smtClean="0"/>
              <a:t> to cover:</a:t>
            </a:r>
          </a:p>
          <a:p>
            <a:endParaRPr lang="en-US" baseline="0" dirty="0" smtClean="0">
              <a:latin typeface="Verdana" pitchFamily="-105" charset="0"/>
            </a:endParaRPr>
          </a:p>
          <a:p>
            <a:pPr marL="171450" marR="0" indent="-171450" algn="l" defTabSz="914400" rtl="0" eaLnBrk="1" fontAlgn="base" latinLnBrk="0" hangingPunct="1">
              <a:lnSpc>
                <a:spcPct val="100000"/>
              </a:lnSpc>
              <a:spcBef>
                <a:spcPts val="1200"/>
              </a:spcBef>
              <a:spcAft>
                <a:spcPct val="0"/>
              </a:spcAft>
              <a:buClrTx/>
              <a:buSzTx/>
              <a:buFont typeface="Arial"/>
              <a:buChar char="•"/>
              <a:tabLst/>
              <a:defRPr/>
            </a:pPr>
            <a:r>
              <a:rPr lang="en-US" baseline="0" dirty="0" smtClean="0">
                <a:latin typeface="Verdana" pitchFamily="-105" charset="0"/>
              </a:rPr>
              <a:t>Massively parallel processing (MPP) is a distributed computing architecture where a big problem is broken up into a series of smaller problems that are executed in parallel</a:t>
            </a:r>
          </a:p>
          <a:p>
            <a:pPr marL="171450" marR="0" indent="-171450" algn="l" defTabSz="914400" rtl="0" eaLnBrk="1" fontAlgn="base" latinLnBrk="0" hangingPunct="1">
              <a:lnSpc>
                <a:spcPct val="100000"/>
              </a:lnSpc>
              <a:spcBef>
                <a:spcPts val="1200"/>
              </a:spcBef>
              <a:spcAft>
                <a:spcPct val="0"/>
              </a:spcAft>
              <a:buClrTx/>
              <a:buSzTx/>
              <a:buFont typeface="Arial"/>
              <a:buChar char="•"/>
              <a:tabLst/>
              <a:defRPr/>
            </a:pPr>
            <a:r>
              <a:rPr lang="en-US" baseline="0" dirty="0" smtClean="0">
                <a:latin typeface="Verdana" pitchFamily="-105" charset="0"/>
              </a:rPr>
              <a:t>Shared-nothing: </a:t>
            </a:r>
          </a:p>
          <a:p>
            <a:pPr marL="571500" lvl="1" indent="-171450">
              <a:buFont typeface="Arial"/>
              <a:buChar char="•"/>
            </a:pPr>
            <a:r>
              <a:rPr lang="en-US" baseline="0" dirty="0" smtClean="0">
                <a:latin typeface="Verdana" pitchFamily="-105" charset="0"/>
              </a:rPr>
              <a:t>With a shared-nothing architecture each node is independent and self-sufficient</a:t>
            </a:r>
          </a:p>
          <a:p>
            <a:pPr marL="571500" lvl="1" indent="-171450">
              <a:buFont typeface="Arial"/>
              <a:buChar char="•"/>
            </a:pPr>
            <a:r>
              <a:rPr lang="en-US" baseline="0" dirty="0" smtClean="0">
                <a:latin typeface="Verdana" pitchFamily="-105" charset="0"/>
              </a:rPr>
              <a:t>Allows a system’s capability to be scaled incrementally (more detail on this one on the next slide)</a:t>
            </a:r>
          </a:p>
          <a:p>
            <a:pPr marL="571500" lvl="1" indent="-171450">
              <a:buFont typeface="Arial"/>
              <a:buChar char="•"/>
            </a:pPr>
            <a:r>
              <a:rPr lang="en-US" baseline="0" dirty="0" smtClean="0">
                <a:latin typeface="Verdana" pitchFamily="-105" charset="0"/>
              </a:rPr>
              <a:t>When a node is added to the system storage space, i/o read/write speed, total memory, and </a:t>
            </a:r>
            <a:r>
              <a:rPr lang="en-US" baseline="0" dirty="0" err="1" smtClean="0">
                <a:latin typeface="Verdana" pitchFamily="-105" charset="0"/>
              </a:rPr>
              <a:t>cpu</a:t>
            </a:r>
            <a:r>
              <a:rPr lang="en-US" baseline="0" dirty="0" smtClean="0">
                <a:latin typeface="Verdana" pitchFamily="-105" charset="0"/>
              </a:rPr>
              <a:t> processing capabilities are all increased</a:t>
            </a:r>
          </a:p>
          <a:p>
            <a:pPr marL="571500" lvl="1" indent="-171450">
              <a:buFont typeface="Arial"/>
              <a:buChar char="•"/>
            </a:pPr>
            <a:r>
              <a:rPr lang="en-US" baseline="0" dirty="0" smtClean="0">
                <a:latin typeface="Verdana" pitchFamily="-105" charset="0"/>
              </a:rPr>
              <a:t>The ability to add all of these system resources together incrementally means that a cluster’s overall capability does not bottleneck on one particularly constrained resource that can’t be further scaled: if you need more of a system resource you can always get it by adding more servers to the cluster</a:t>
            </a:r>
          </a:p>
          <a:p>
            <a:pPr marL="571500" lvl="1" indent="-171450">
              <a:buFont typeface="Arial"/>
              <a:buChar char="•"/>
            </a:pPr>
            <a:r>
              <a:rPr lang="en-US" baseline="0" dirty="0" smtClean="0">
                <a:latin typeface="Verdana" pitchFamily="-105" charset="0"/>
              </a:rPr>
              <a:t>In contrast, shared-everything or shared-disk architectures can become bottlenecked on a shared-resource that cannot be further scaled, leading to a hard-ceiling on the cluster’s capabilities</a:t>
            </a:r>
          </a:p>
          <a:p>
            <a:pPr marL="171450" indent="-171450">
              <a:buFont typeface="Arial"/>
              <a:buChar char="•"/>
            </a:pPr>
            <a:r>
              <a:rPr lang="en-US" baseline="0" dirty="0" smtClean="0">
                <a:latin typeface="Verdana" pitchFamily="-105" charset="0"/>
              </a:rPr>
              <a:t>Master/Segment Servers</a:t>
            </a:r>
          </a:p>
          <a:p>
            <a:pPr marL="571500" lvl="1" indent="-171450">
              <a:buFont typeface="Arial"/>
              <a:buChar char="•"/>
            </a:pPr>
            <a:r>
              <a:rPr lang="en-US" baseline="0" dirty="0" err="1" smtClean="0">
                <a:latin typeface="Verdana" pitchFamily="-105" charset="0"/>
              </a:rPr>
              <a:t>Greenplum</a:t>
            </a:r>
            <a:r>
              <a:rPr lang="en-US" baseline="0" dirty="0" smtClean="0">
                <a:latin typeface="Verdana" pitchFamily="-105" charset="0"/>
              </a:rPr>
              <a:t> database (GPDB) is an MPP shared-nothing database</a:t>
            </a:r>
          </a:p>
          <a:p>
            <a:pPr marL="571500" marR="0" lvl="1" indent="-171450" algn="l" defTabSz="914400" rtl="0" eaLnBrk="1" fontAlgn="base" latinLnBrk="0" hangingPunct="1">
              <a:lnSpc>
                <a:spcPct val="100000"/>
              </a:lnSpc>
              <a:spcBef>
                <a:spcPts val="600"/>
              </a:spcBef>
              <a:spcAft>
                <a:spcPct val="0"/>
              </a:spcAft>
              <a:buClrTx/>
              <a:buSzTx/>
              <a:buFont typeface="Arial"/>
              <a:buChar char="•"/>
              <a:tabLst/>
              <a:defRPr/>
            </a:pPr>
            <a:r>
              <a:rPr lang="en-US" baseline="0" dirty="0" smtClean="0">
                <a:latin typeface="Verdana" pitchFamily="-105" charset="0"/>
              </a:rPr>
              <a:t>“Master servers” process user queries and pass query execution plans to the segment servers but don’t do any data processing themselves</a:t>
            </a:r>
          </a:p>
          <a:p>
            <a:pPr marL="571500" lvl="1" indent="-171450">
              <a:buFont typeface="Arial"/>
              <a:buChar char="•"/>
            </a:pPr>
            <a:r>
              <a:rPr lang="en-US" baseline="0" dirty="0" smtClean="0">
                <a:latin typeface="Verdana" pitchFamily="-105" charset="0"/>
              </a:rPr>
              <a:t>GPDB “segment servers” are where the data processing actually takes place</a:t>
            </a:r>
          </a:p>
          <a:p>
            <a:pPr marL="571500" lvl="1" indent="-171450">
              <a:buFont typeface="Arial"/>
              <a:buChar char="•"/>
            </a:pPr>
            <a:r>
              <a:rPr lang="en-US" baseline="0" dirty="0" smtClean="0">
                <a:latin typeface="Verdana" pitchFamily="-105" charset="0"/>
              </a:rPr>
              <a:t>Typically data is evenly distributed across all segment servers (the user can choose others schemes but random, even distribution is the recommendation and default)</a:t>
            </a:r>
          </a:p>
          <a:p>
            <a:pPr marL="571500" lvl="1" indent="-171450">
              <a:buFont typeface="Arial"/>
              <a:buChar char="•"/>
            </a:pPr>
            <a:r>
              <a:rPr lang="en-US" baseline="0" dirty="0" smtClean="0">
                <a:latin typeface="Verdana" pitchFamily="-105" charset="0"/>
              </a:rPr>
              <a:t>GPDB segment servers all process the same query plan in parallel on data that is on their local disks</a:t>
            </a:r>
          </a:p>
          <a:p>
            <a:pPr marL="171450" indent="-171450">
              <a:buFont typeface="Arial"/>
              <a:buChar char="•"/>
            </a:pPr>
            <a:r>
              <a:rPr lang="en-US" baseline="0" dirty="0" smtClean="0">
                <a:latin typeface="Verdana" pitchFamily="-105" charset="0"/>
              </a:rPr>
              <a:t>Highly </a:t>
            </a:r>
            <a:r>
              <a:rPr lang="en-US" baseline="0" dirty="0" err="1" smtClean="0">
                <a:latin typeface="Verdana" pitchFamily="-105" charset="0"/>
              </a:rPr>
              <a:t>performant</a:t>
            </a:r>
            <a:r>
              <a:rPr lang="en-US" baseline="0" dirty="0" smtClean="0">
                <a:latin typeface="Verdana" pitchFamily="-105" charset="0"/>
              </a:rPr>
              <a:t> interconnect</a:t>
            </a:r>
          </a:p>
          <a:p>
            <a:pPr marL="571500" lvl="1" indent="-171450">
              <a:buFont typeface="Arial"/>
              <a:buChar char="•"/>
            </a:pPr>
            <a:r>
              <a:rPr lang="en-US" baseline="0" dirty="0" smtClean="0">
                <a:latin typeface="Verdana" pitchFamily="-105" charset="0"/>
              </a:rPr>
              <a:t>The “network interconnect” is a combination of both software and hardware</a:t>
            </a:r>
          </a:p>
          <a:p>
            <a:pPr marL="571500" lvl="1" indent="-171450">
              <a:buFont typeface="Arial"/>
              <a:buChar char="•"/>
            </a:pPr>
            <a:r>
              <a:rPr lang="en-US" baseline="0" dirty="0" smtClean="0">
                <a:latin typeface="Verdana" pitchFamily="-105" charset="0"/>
              </a:rPr>
              <a:t>Commodity network hardware is supported, custom/expensive network hardware is not required</a:t>
            </a:r>
          </a:p>
          <a:p>
            <a:pPr marL="571500" lvl="1" indent="-171450">
              <a:buFont typeface="Arial"/>
              <a:buChar char="•"/>
            </a:pPr>
            <a:r>
              <a:rPr lang="en-US" baseline="0" dirty="0" smtClean="0">
                <a:latin typeface="Verdana" pitchFamily="-105" charset="0"/>
              </a:rPr>
              <a:t>GPDB’s interconnect software ensures smooth operation of the network by performing tasks like “flow control” where nodes that need data from a node that is currently fully utilized are forced to wait instead of flooding the network with continual requests for the data</a:t>
            </a:r>
          </a:p>
          <a:p>
            <a:pPr marL="171450" lvl="0" indent="-171450">
              <a:buFont typeface="Arial"/>
              <a:buChar char="•"/>
            </a:pPr>
            <a:r>
              <a:rPr lang="en-US" baseline="0" dirty="0" smtClean="0">
                <a:latin typeface="Verdana" pitchFamily="-105" charset="0"/>
              </a:rPr>
              <a:t>Parallel loading of external sources is covered in more detail in a following slide</a:t>
            </a:r>
          </a:p>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latin typeface="Verdana" pitchFamily="-105" charset="0"/>
              </a:rPr>
              <a:t>This slide should be used to describe GPDB’s load and extract capabilities and to highlight competitor shortcomings (if appropriate).</a:t>
            </a:r>
          </a:p>
          <a:p>
            <a:endParaRPr lang="en-US" baseline="0" dirty="0" smtClean="0">
              <a:latin typeface="Verdana" pitchFamily="-105" charset="0"/>
            </a:endParaRPr>
          </a:p>
          <a:p>
            <a:r>
              <a:rPr lang="en-US" baseline="0" dirty="0" smtClean="0">
                <a:latin typeface="Verdana" pitchFamily="-105" charset="0"/>
              </a:rPr>
              <a:t>Make sure to cover:</a:t>
            </a:r>
          </a:p>
          <a:p>
            <a:endParaRPr lang="en-US" dirty="0" smtClean="0">
              <a:latin typeface="Calibri" pitchFamily="-105" charset="0"/>
            </a:endParaRPr>
          </a:p>
          <a:p>
            <a:pPr marL="171450" indent="-171450">
              <a:buFont typeface="Arial"/>
              <a:buChar char="•"/>
            </a:pPr>
            <a:r>
              <a:rPr lang="en-US" dirty="0" err="1" smtClean="0">
                <a:latin typeface="Calibri" pitchFamily="-105" charset="0"/>
              </a:rPr>
              <a:t>Greenplum</a:t>
            </a:r>
            <a:r>
              <a:rPr lang="en-US" dirty="0" smtClean="0">
                <a:latin typeface="Calibri" pitchFamily="-105" charset="0"/>
              </a:rPr>
              <a:t> database supports fully parallelized loads that execute</a:t>
            </a:r>
            <a:r>
              <a:rPr lang="en-US" baseline="0" dirty="0" smtClean="0">
                <a:latin typeface="Calibri" pitchFamily="-105" charset="0"/>
              </a:rPr>
              <a:t> directly against the data nodes</a:t>
            </a:r>
          </a:p>
          <a:p>
            <a:pPr marL="171450" indent="-171450">
              <a:buFont typeface="Arial"/>
              <a:buChar char="•"/>
            </a:pPr>
            <a:r>
              <a:rPr lang="en-US" baseline="0" dirty="0" smtClean="0">
                <a:latin typeface="Calibri" pitchFamily="-105" charset="0"/>
              </a:rPr>
              <a:t>Some competitor architectures force data being loaded onto the DB or pulled off the DB to always flow through the master server creating a bottleneck that slows down transfer rates</a:t>
            </a:r>
          </a:p>
          <a:p>
            <a:pPr marL="171450" indent="-171450">
              <a:buFont typeface="Arial"/>
              <a:buChar char="•"/>
            </a:pPr>
            <a:r>
              <a:rPr lang="en-US" baseline="0" dirty="0" smtClean="0">
                <a:latin typeface="Calibri" pitchFamily="-105" charset="0"/>
              </a:rPr>
              <a:t>GPDB tools like EXTERNAL TABLES, EXTERNAL WEB TABLES, </a:t>
            </a:r>
            <a:r>
              <a:rPr lang="en-US" baseline="0" dirty="0" err="1" smtClean="0">
                <a:latin typeface="Calibri" pitchFamily="-105" charset="0"/>
              </a:rPr>
              <a:t>GPLoad</a:t>
            </a:r>
            <a:r>
              <a:rPr lang="en-US" baseline="0" dirty="0" smtClean="0">
                <a:latin typeface="Calibri" pitchFamily="-105" charset="0"/>
              </a:rPr>
              <a:t>, and COPY all natively know how to work directly with the data nodes without intervention by the master</a:t>
            </a:r>
          </a:p>
          <a:p>
            <a:pPr marL="171450" indent="-171450">
              <a:buFont typeface="Arial"/>
              <a:buChar char="•"/>
            </a:pPr>
            <a:r>
              <a:rPr lang="en-US" baseline="0" dirty="0" smtClean="0">
                <a:latin typeface="Calibri" pitchFamily="-105" charset="0"/>
              </a:rPr>
              <a:t>External systems can load or extract data from GPDB as fast as their disks will read or write through using GPDB’s parallel load tools</a:t>
            </a:r>
          </a:p>
          <a:p>
            <a:pPr marL="171450" indent="-171450">
              <a:buFont typeface="Arial"/>
              <a:buChar char="•"/>
            </a:pPr>
            <a:r>
              <a:rPr lang="en-US" baseline="0" dirty="0" smtClean="0">
                <a:latin typeface="Calibri" pitchFamily="-105" charset="0"/>
              </a:rPr>
              <a:t>A single rack of GPDB will typically support load/extract rates of 10 TB/</a:t>
            </a:r>
            <a:r>
              <a:rPr lang="en-US" baseline="0" dirty="0" err="1" smtClean="0">
                <a:latin typeface="Calibri" pitchFamily="-105" charset="0"/>
              </a:rPr>
              <a:t>hr</a:t>
            </a:r>
            <a:endParaRPr lang="en-US" baseline="0" dirty="0" smtClean="0">
              <a:latin typeface="Calibri" pitchFamily="-105" charset="0"/>
            </a:endParaRPr>
          </a:p>
          <a:p>
            <a:pPr marL="171450" indent="-171450">
              <a:buFont typeface="Arial"/>
              <a:buChar char="•"/>
            </a:pPr>
            <a:r>
              <a:rPr lang="en-US" baseline="0" dirty="0" smtClean="0">
                <a:latin typeface="Calibri" pitchFamily="-105" charset="0"/>
              </a:rPr>
              <a:t>GPDB’s supported load/extract rates can be linearly extended through incrementally adding additional hardware: 2 racks will load 20 TB/</a:t>
            </a:r>
            <a:r>
              <a:rPr lang="en-US" baseline="0" dirty="0" err="1" smtClean="0">
                <a:latin typeface="Calibri" pitchFamily="-105" charset="0"/>
              </a:rPr>
              <a:t>hr</a:t>
            </a:r>
            <a:r>
              <a:rPr lang="en-US" baseline="0" dirty="0" smtClean="0">
                <a:latin typeface="Calibri" pitchFamily="-105" charset="0"/>
              </a:rPr>
              <a:t>, 3 will load at 30TB/</a:t>
            </a:r>
            <a:r>
              <a:rPr lang="en-US" baseline="0" dirty="0" err="1" smtClean="0">
                <a:latin typeface="Calibri" pitchFamily="-105" charset="0"/>
              </a:rPr>
              <a:t>hr</a:t>
            </a:r>
            <a:r>
              <a:rPr lang="en-US" baseline="0" dirty="0" smtClean="0">
                <a:latin typeface="Calibri" pitchFamily="-105" charset="0"/>
              </a:rPr>
              <a:t>, etc.</a:t>
            </a:r>
            <a:endParaRPr lang="en-US" dirty="0" smtClean="0">
              <a:latin typeface="Verdana" pitchFamily="-105"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Calibri" pitchFamily="-105" charset="0"/>
              </a:rPr>
              <a:t>This slide should be used to describe GPDB’s ability</a:t>
            </a:r>
            <a:r>
              <a:rPr lang="en-US" baseline="0" dirty="0" smtClean="0">
                <a:latin typeface="Calibri" pitchFamily="-105" charset="0"/>
              </a:rPr>
              <a:t> to be expanded incrementally and the flexibility and risk-mitigation that this provides for our customers.</a:t>
            </a:r>
          </a:p>
          <a:p>
            <a:endParaRPr lang="en-US" baseline="0" dirty="0" smtClean="0">
              <a:latin typeface="Calibri" pitchFamily="-105" charset="0"/>
            </a:endParaRPr>
          </a:p>
          <a:p>
            <a:r>
              <a:rPr lang="en-US" baseline="0" dirty="0" smtClean="0">
                <a:latin typeface="Calibri" pitchFamily="-105" charset="0"/>
              </a:rPr>
              <a:t>Make sure to cover:</a:t>
            </a:r>
          </a:p>
          <a:p>
            <a:endParaRPr lang="en-US" baseline="0" dirty="0" smtClean="0">
              <a:latin typeface="Calibri" pitchFamily="-105" charset="0"/>
            </a:endParaRPr>
          </a:p>
          <a:p>
            <a:pPr marL="171450" indent="-171450">
              <a:buFont typeface="Arial"/>
              <a:buChar char="•"/>
            </a:pPr>
            <a:r>
              <a:rPr lang="en-US" dirty="0" err="1" smtClean="0">
                <a:latin typeface="Calibri" pitchFamily="-105" charset="0"/>
              </a:rPr>
              <a:t>Greenplum</a:t>
            </a:r>
            <a:r>
              <a:rPr lang="en-US" dirty="0" smtClean="0">
                <a:latin typeface="Calibri" pitchFamily="-105" charset="0"/>
              </a:rPr>
              <a:t> database supports true</a:t>
            </a:r>
            <a:r>
              <a:rPr lang="en-US" baseline="0" dirty="0" smtClean="0">
                <a:latin typeface="Calibri" pitchFamily="-105" charset="0"/>
              </a:rPr>
              <a:t> incremental scalability</a:t>
            </a:r>
          </a:p>
          <a:p>
            <a:pPr marL="171450" indent="-171450">
              <a:buFont typeface="Arial"/>
              <a:buChar char="•"/>
            </a:pPr>
            <a:r>
              <a:rPr lang="en-US" baseline="0" dirty="0" smtClean="0">
                <a:latin typeface="Calibri" pitchFamily="-105" charset="0"/>
              </a:rPr>
              <a:t>Additional capacity or processing capability can be added to GPDB server by server (or in larger increments if desired)</a:t>
            </a:r>
          </a:p>
          <a:p>
            <a:pPr marL="171450" indent="-171450">
              <a:buFont typeface="Arial"/>
              <a:buChar char="•"/>
            </a:pPr>
            <a:r>
              <a:rPr lang="en-US" baseline="0" dirty="0" smtClean="0">
                <a:latin typeface="Calibri" pitchFamily="-105" charset="0"/>
              </a:rPr>
              <a:t>Some competitive architectures require “forklift” scaling: if you need additional capacity or processing capability you buy a bigger cluster, copy the data over from the old cluster, retire the old cluster, and pray that you correctly estimated how much capacity you’ll need for next several years</a:t>
            </a:r>
          </a:p>
          <a:p>
            <a:pPr marL="171450" indent="-171450">
              <a:buFont typeface="Arial"/>
              <a:buChar char="•"/>
            </a:pPr>
            <a:r>
              <a:rPr lang="en-US" dirty="0" smtClean="0">
                <a:latin typeface="Calibri" pitchFamily="-105" charset="0"/>
              </a:rPr>
              <a:t>To</a:t>
            </a:r>
            <a:r>
              <a:rPr lang="en-US" baseline="0" dirty="0" smtClean="0">
                <a:latin typeface="Calibri" pitchFamily="-105" charset="0"/>
              </a:rPr>
              <a:t> take advantage of new hardware you simply plug it in and restart the database</a:t>
            </a:r>
          </a:p>
          <a:p>
            <a:pPr marL="171450" indent="-171450">
              <a:buFont typeface="Arial"/>
              <a:buChar char="•"/>
            </a:pPr>
            <a:r>
              <a:rPr lang="en-US" baseline="0" dirty="0" smtClean="0">
                <a:latin typeface="Calibri" pitchFamily="-105" charset="0"/>
              </a:rPr>
              <a:t>To fully take advantage of the new hardware the existing data needs to be redistributed so that the new hardware contains an equal amount of data of the existing nodes (a common requirement for all architectures, not redistributing data means the new hardware is not being fully utilized)</a:t>
            </a:r>
          </a:p>
          <a:p>
            <a:pPr marL="171450" indent="-171450">
              <a:buFont typeface="Arial"/>
              <a:buChar char="•"/>
            </a:pPr>
            <a:r>
              <a:rPr lang="en-US" baseline="0" dirty="0" smtClean="0">
                <a:latin typeface="Calibri" pitchFamily="-105" charset="0"/>
              </a:rPr>
              <a:t>GPDB’s redistribution tools are very flexible compared to competitors: data can be redistributed at full speed until complete, redistributed only during certain time periods, only redistributed when the system is no more than x% utilized,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0000" lnSpcReduction="20000"/>
          </a:bodyPr>
          <a:lstStyle/>
          <a:p>
            <a:pPr fontAlgn="auto">
              <a:spcAft>
                <a:spcPts val="0"/>
              </a:spcAft>
              <a:buFont typeface="Arial" pitchFamily="34" charset="0"/>
              <a:buNone/>
              <a:defRPr/>
            </a:pPr>
            <a:r>
              <a:rPr lang="en-US" sz="1100" kern="1200" dirty="0" smtClean="0">
                <a:solidFill>
                  <a:schemeClr val="tx1"/>
                </a:solidFill>
                <a:latin typeface="Verdana" pitchFamily="34" charset="0"/>
                <a:ea typeface="ＭＳ Ｐゴシック" pitchFamily="-84" charset="-128"/>
                <a:cs typeface="Arial" pitchFamily="34" charset="0"/>
              </a:rPr>
              <a:t>This slide</a:t>
            </a:r>
            <a:r>
              <a:rPr lang="en-US" sz="1100" kern="1200" baseline="0" dirty="0" smtClean="0">
                <a:solidFill>
                  <a:schemeClr val="tx1"/>
                </a:solidFill>
                <a:latin typeface="Verdana" pitchFamily="34" charset="0"/>
                <a:ea typeface="ＭＳ Ｐゴシック" pitchFamily="-84" charset="-128"/>
                <a:cs typeface="Arial" pitchFamily="34" charset="0"/>
              </a:rPr>
              <a:t> should be used to discuss GPDB’s storage capabilities and to highlight the additional flexibility that GPDB has compared to its competitors. </a:t>
            </a:r>
            <a:endParaRPr lang="en-US" sz="1100" kern="1200" dirty="0" smtClean="0">
              <a:solidFill>
                <a:schemeClr val="tx1"/>
              </a:solidFill>
              <a:latin typeface="Verdana" pitchFamily="34" charset="0"/>
              <a:ea typeface="ＭＳ Ｐゴシック" pitchFamily="-84" charset="-128"/>
              <a:cs typeface="Arial" pitchFamily="34" charset="0"/>
            </a:endParaRPr>
          </a:p>
          <a:p>
            <a:pPr fontAlgn="auto">
              <a:spcAft>
                <a:spcPts val="0"/>
              </a:spcAft>
              <a:buFont typeface="Arial" pitchFamily="34" charset="0"/>
              <a:buNone/>
              <a:defRPr/>
            </a:pPr>
            <a:endParaRPr lang="en-US" sz="1100" kern="1200" dirty="0" smtClean="0">
              <a:solidFill>
                <a:schemeClr val="tx1"/>
              </a:solidFill>
              <a:latin typeface="Verdana" pitchFamily="34" charset="0"/>
              <a:ea typeface="ＭＳ Ｐゴシック" pitchFamily="-84" charset="-128"/>
              <a:cs typeface="Arial" pitchFamily="34" charset="0"/>
            </a:endParaRPr>
          </a:p>
          <a:p>
            <a:pPr fontAlgn="auto">
              <a:spcAft>
                <a:spcPts val="0"/>
              </a:spcAft>
              <a:buFont typeface="Arial" pitchFamily="34" charset="0"/>
              <a:buNone/>
              <a:defRPr/>
            </a:pPr>
            <a:r>
              <a:rPr lang="en-US" sz="1100" kern="1200" dirty="0" smtClean="0">
                <a:solidFill>
                  <a:schemeClr val="tx1"/>
                </a:solidFill>
                <a:latin typeface="Verdana" pitchFamily="34" charset="0"/>
                <a:ea typeface="ＭＳ Ｐゴシック" pitchFamily="-84" charset="-128"/>
                <a:cs typeface="Arial" pitchFamily="34" charset="0"/>
              </a:rPr>
              <a:t>Make sure you cover:</a:t>
            </a:r>
          </a:p>
          <a:p>
            <a:pPr fontAlgn="auto">
              <a:spcAft>
                <a:spcPts val="0"/>
              </a:spcAft>
              <a:buFont typeface="Arial" pitchFamily="34" charset="0"/>
              <a:buNone/>
              <a:defRPr/>
            </a:pPr>
            <a:endParaRPr lang="en-US" sz="1100" kern="1200" dirty="0" smtClean="0">
              <a:solidFill>
                <a:schemeClr val="tx1"/>
              </a:solidFill>
              <a:latin typeface="Verdana" pitchFamily="34" charset="0"/>
              <a:ea typeface="ＭＳ Ｐゴシック" pitchFamily="-84" charset="-128"/>
              <a:cs typeface="Arial" pitchFamily="34" charset="0"/>
            </a:endParaRPr>
          </a:p>
          <a:p>
            <a:pPr marL="171450" marR="0"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It’s often important to emphasize that although GPDB provides many options to optimize performance (such as the storage options described here) users are absolutely not required to go to this level of detail unless they’re really trying to get the absolute maximum out of their cluster.  Out of the box appropriate defaults for typical customer workloads are used and further setting tweaks are optional.</a:t>
            </a:r>
          </a:p>
          <a:p>
            <a:pPr marL="0" marR="0" indent="0" algn="l" defTabSz="914400" rtl="0" eaLnBrk="1" fontAlgn="auto" latinLnBrk="0" hangingPunct="1">
              <a:lnSpc>
                <a:spcPct val="100000"/>
              </a:lnSpc>
              <a:spcBef>
                <a:spcPts val="1200"/>
              </a:spcBef>
              <a:spcAft>
                <a:spcPts val="0"/>
              </a:spcAft>
              <a:buClrTx/>
              <a:buSzTx/>
              <a:buFont typeface="Arial"/>
              <a:buNone/>
              <a:tabLst/>
              <a:defRPr/>
            </a:pPr>
            <a:endParaRPr lang="en-US" sz="1100" kern="1200" baseline="0" dirty="0" smtClean="0">
              <a:solidFill>
                <a:schemeClr val="tx1"/>
              </a:solidFill>
              <a:latin typeface="Verdana" pitchFamily="34" charset="0"/>
              <a:ea typeface="ＭＳ Ｐゴシック" pitchFamily="-84" charset="-128"/>
              <a:cs typeface="Arial" pitchFamily="34" charset="0"/>
            </a:endParaRPr>
          </a:p>
          <a:p>
            <a:pPr marL="171450" marR="0" indent="-171450" algn="l" defTabSz="914400" rtl="0" eaLnBrk="1" fontAlgn="auto" latinLnBrk="0" hangingPunct="1">
              <a:lnSpc>
                <a:spcPct val="100000"/>
              </a:lnSpc>
              <a:spcBef>
                <a:spcPts val="1200"/>
              </a:spcBef>
              <a:spcAft>
                <a:spcPts val="0"/>
              </a:spcAft>
              <a:buClrTx/>
              <a:buSzTx/>
              <a:buFont typeface="Arial"/>
              <a:buChar char="•"/>
              <a:tabLst/>
              <a:defRPr/>
            </a:pPr>
            <a:r>
              <a:rPr lang="en-US" sz="1100" b="1" kern="1200" baseline="0" dirty="0" smtClean="0">
                <a:solidFill>
                  <a:schemeClr val="tx1"/>
                </a:solidFill>
                <a:latin typeface="Verdana" pitchFamily="34" charset="0"/>
                <a:ea typeface="ＭＳ Ｐゴシック" pitchFamily="-84" charset="-128"/>
                <a:cs typeface="Arial" pitchFamily="34" charset="0"/>
              </a:rPr>
              <a:t>Polymorphic storage:</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Traditional relational databases typically use “row storage” meaning that all values on a database road are stored sequentially on disk</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Row storage is often the appropriate storage pattern for OLTP queries (online transaction processing: typically queries return only a handful of rows)</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Alternatively “column storage” where all of a column’s values are stored sequentially on disk is often the appropriate storage pattern for OLAP queries (online analytical processing: typically queries return values from a handful of columns but queries typically aggregate or otherwise process very large amounts of data)</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GPDB supports both row and column storage.  Typically for the majority of workloads we see column based storage is appropriate, but sometimes row based storage is better.  On GPDB, in contrast to most competitors, you can choose whatever is appropriate</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Additionally on GPDB table partitions (a way to subdivide tables to increase query performance) have almost all of the same options as available at the table level, consequently within the same table you can:</a:t>
            </a:r>
          </a:p>
          <a:p>
            <a:pPr marL="747713" marR="0" lvl="2"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Use column or row storage for different partitions</a:t>
            </a:r>
          </a:p>
          <a:p>
            <a:pPr marL="747713" marR="0" lvl="2"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Index an entire table or a subset of partitions</a:t>
            </a:r>
          </a:p>
          <a:p>
            <a:pPr marL="747713" marR="0" lvl="2"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Define compression type and the level (1=light compression with little CPU overhead, 9=strongest compression at the expense of CPU cycles)</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Collectively this flexibility is referred to as polymorphic storage</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endParaRPr lang="en-US" sz="1100" kern="1200" baseline="0" dirty="0" smtClean="0">
              <a:solidFill>
                <a:schemeClr val="tx1"/>
              </a:solidFill>
              <a:latin typeface="Verdana" pitchFamily="34" charset="0"/>
              <a:ea typeface="ＭＳ Ｐゴシック" pitchFamily="-84" charset="-128"/>
              <a:cs typeface="Arial" pitchFamily="34" charset="0"/>
            </a:endParaRPr>
          </a:p>
          <a:p>
            <a:pPr marL="171450" marR="0" lvl="0" indent="-171450" algn="l" defTabSz="914400" rtl="0" eaLnBrk="1" fontAlgn="auto" latinLnBrk="0" hangingPunct="1">
              <a:lnSpc>
                <a:spcPct val="100000"/>
              </a:lnSpc>
              <a:spcBef>
                <a:spcPts val="1200"/>
              </a:spcBef>
              <a:spcAft>
                <a:spcPts val="0"/>
              </a:spcAft>
              <a:buClrTx/>
              <a:buSzTx/>
              <a:buFont typeface="Arial"/>
              <a:buChar char="•"/>
              <a:tabLst/>
              <a:defRPr/>
            </a:pPr>
            <a:r>
              <a:rPr lang="en-US" sz="1100" b="1" kern="1200" baseline="0" dirty="0" smtClean="0">
                <a:solidFill>
                  <a:schemeClr val="tx1"/>
                </a:solidFill>
                <a:latin typeface="Verdana" pitchFamily="34" charset="0"/>
                <a:ea typeface="ＭＳ Ｐゴシック" pitchFamily="-84" charset="-128"/>
                <a:cs typeface="Arial" pitchFamily="34" charset="0"/>
              </a:rPr>
              <a:t>…Enables Information Lifecycle Management:</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Polymorphic storage allows for customers to define data structures to match the realities of their information lifecycle</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By information lifecycle we mean the tendency for query workload patterns to change over time</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New rows are often more likely to be accessed in their entirety either to support more operational activities rather that typically access a greater percentage of a row’s contents to be more likely to be updated or deleted</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Older rows are often more likely to be accessed by large analytical queries that only look at a handful of columns but aggregate data across a large period of time</a:t>
            </a:r>
          </a:p>
          <a:p>
            <a:pPr marL="571500" marR="0" lvl="1" indent="-171450" algn="l" defTabSz="914400" rtl="0" eaLnBrk="1" fontAlgn="auto" latinLnBrk="0" hangingPunct="1">
              <a:lnSpc>
                <a:spcPct val="100000"/>
              </a:lnSpc>
              <a:spcBef>
                <a:spcPts val="1200"/>
              </a:spcBef>
              <a:spcAft>
                <a:spcPts val="0"/>
              </a:spcAft>
              <a:buClrTx/>
              <a:buSzTx/>
              <a:buFont typeface="Arial"/>
              <a:buChar char="•"/>
              <a:tabLst/>
              <a:defRPr/>
            </a:pPr>
            <a:r>
              <a:rPr lang="en-US" sz="1100" kern="1200" baseline="0" dirty="0" smtClean="0">
                <a:solidFill>
                  <a:schemeClr val="tx1"/>
                </a:solidFill>
                <a:latin typeface="Verdana" pitchFamily="34" charset="0"/>
                <a:ea typeface="ＭＳ Ｐゴシック" pitchFamily="-84" charset="-128"/>
                <a:cs typeface="Arial" pitchFamily="34" charset="0"/>
              </a:rPr>
              <a:t>Polymorphic storage and the partition by partition storage options, indexing strategies, and compression options means that a customer’s schema can be designed around a customer’s information lifecycle and provide optimum performance characteristics despite a dynamic workload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8" name="TextBox 7"/>
          <p:cNvSpPr txBox="1"/>
          <p:nvPr userDrawn="1"/>
        </p:nvSpPr>
        <p:spPr bwMode="gray">
          <a:xfrm flipH="1">
            <a:off x="8553450" y="5021263"/>
            <a:ext cx="533400" cy="123825"/>
          </a:xfrm>
          <a:prstGeom prst="rect">
            <a:avLst/>
          </a:prstGeom>
          <a:noFill/>
        </p:spPr>
        <p:txBody>
          <a:bodyPr lIns="0" tIns="0" rIns="0" bIns="0">
            <a:prstTxWarp prst="textNoShape">
              <a:avLst/>
            </a:prstTxWarp>
            <a:spAutoFit/>
          </a:bodyPr>
          <a:lstStyle/>
          <a:p>
            <a:pPr algn="r"/>
            <a:fld id="{4B328DF4-552A-9445-93C2-42262A9FCE72}" type="slidenum">
              <a:rPr lang="en-US" sz="800">
                <a:solidFill>
                  <a:srgbClr val="7F7F7F"/>
                </a:solidFill>
                <a:ea typeface="Arial" pitchFamily="-105" charset="0"/>
                <a:cs typeface="Arial" pitchFamily="-105" charset="0"/>
              </a:rPr>
              <a:pPr algn="r"/>
              <a:t>‹#›</a:t>
            </a:fld>
            <a:endParaRPr lang="en-US" sz="800">
              <a:solidFill>
                <a:srgbClr val="7F7F7F"/>
              </a:solidFill>
              <a:ea typeface="Arial" pitchFamily="-105" charset="0"/>
              <a:cs typeface="Arial" pitchFamily="-105" charset="0"/>
            </a:endParaRPr>
          </a:p>
        </p:txBody>
      </p:sp>
      <p:sp>
        <p:nvSpPr>
          <p:cNvPr id="9" name="TextBox 8"/>
          <p:cNvSpPr txBox="1"/>
          <p:nvPr userDrawn="1"/>
        </p:nvSpPr>
        <p:spPr bwMode="gray">
          <a:xfrm>
            <a:off x="366713" y="5018088"/>
            <a:ext cx="2274887" cy="100012"/>
          </a:xfrm>
          <a:prstGeom prst="rect">
            <a:avLst/>
          </a:prstGeom>
          <a:noFill/>
        </p:spPr>
        <p:txBody>
          <a:bodyPr lIns="0" tIns="0" rIns="0" bIns="0">
            <a:spAutoFit/>
          </a:bodyPr>
          <a:lstStyle/>
          <a:p>
            <a:pPr fontAlgn="auto">
              <a:spcBef>
                <a:spcPts val="0"/>
              </a:spcBef>
              <a:spcAft>
                <a:spcPts val="0"/>
              </a:spcAft>
              <a:defRPr/>
            </a:pPr>
            <a:r>
              <a:rPr lang="en-US" sz="650" dirty="0">
                <a:solidFill>
                  <a:schemeClr val="bg1">
                    <a:lumMod val="50000"/>
                  </a:schemeClr>
                </a:solidFill>
                <a:latin typeface="Arial"/>
                <a:ea typeface="+mn-ea"/>
                <a:cs typeface="Arial"/>
              </a:rPr>
              <a:t>© Copyright 2013 Pivotal. All rights reserved.</a:t>
            </a:r>
          </a:p>
        </p:txBody>
      </p:sp>
      <p:pic>
        <p:nvPicPr>
          <p:cNvPr id="10" name="Picture 13" descr="Pivotal_Logo_white.png"/>
          <p:cNvPicPr>
            <a:picLocks noChangeAspect="1"/>
          </p:cNvPicPr>
          <p:nvPr userDrawn="1"/>
        </p:nvPicPr>
        <p:blipFill>
          <a:blip r:embed="rId2" cstate="print"/>
          <a:srcRect/>
          <a:stretch>
            <a:fillRect/>
          </a:stretch>
        </p:blipFill>
        <p:spPr bwMode="auto">
          <a:xfrm>
            <a:off x="7942263" y="4713288"/>
            <a:ext cx="957262" cy="220662"/>
          </a:xfrm>
          <a:prstGeom prst="rect">
            <a:avLst/>
          </a:prstGeom>
          <a:noFill/>
          <a:ln w="9525">
            <a:noFill/>
            <a:miter lim="800000"/>
            <a:headEnd/>
            <a:tailEnd/>
          </a:ln>
        </p:spPr>
      </p:pic>
      <p:sp>
        <p:nvSpPr>
          <p:cNvPr id="2" name="Title 1"/>
          <p:cNvSpPr>
            <a:spLocks noGrp="1"/>
          </p:cNvSpPr>
          <p:nvPr>
            <p:ph type="ctrTitle"/>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Content Placeholder 6"/>
          <p:cNvSpPr>
            <a:spLocks noGrp="1"/>
          </p:cNvSpPr>
          <p:nvPr>
            <p:ph sz="quarter" idx="1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ransition xmlns:p14="http://schemas.microsoft.com/office/powerpoint/2010/mai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8"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3"/>
          <p:cNvSpPr txBox="1"/>
          <p:nvPr userDrawn="1"/>
        </p:nvSpPr>
        <p:spPr bwMode="gray">
          <a:xfrm flipH="1">
            <a:off x="8553450" y="5021263"/>
            <a:ext cx="533400" cy="123825"/>
          </a:xfrm>
          <a:prstGeom prst="rect">
            <a:avLst/>
          </a:prstGeom>
          <a:noFill/>
        </p:spPr>
        <p:txBody>
          <a:bodyPr lIns="0" tIns="0" rIns="0" bIns="0">
            <a:prstTxWarp prst="textNoShape">
              <a:avLst/>
            </a:prstTxWarp>
            <a:spAutoFit/>
          </a:bodyPr>
          <a:lstStyle/>
          <a:p>
            <a:pPr algn="r"/>
            <a:fld id="{911A5036-5BBF-7E41-9B92-5609515ECBDB}" type="slidenum">
              <a:rPr lang="en-US" sz="800">
                <a:solidFill>
                  <a:srgbClr val="7F7F7F"/>
                </a:solidFill>
                <a:ea typeface="Arial" pitchFamily="-105" charset="0"/>
                <a:cs typeface="Arial" pitchFamily="-105" charset="0"/>
              </a:rPr>
              <a:pPr algn="r"/>
              <a:t>‹#›</a:t>
            </a:fld>
            <a:endParaRPr lang="en-US" sz="800">
              <a:solidFill>
                <a:srgbClr val="7F7F7F"/>
              </a:solidFill>
              <a:ea typeface="Arial" pitchFamily="-105" charset="0"/>
              <a:cs typeface="Arial" pitchFamily="-105" charset="0"/>
            </a:endParaRPr>
          </a:p>
        </p:txBody>
      </p:sp>
      <p:sp>
        <p:nvSpPr>
          <p:cNvPr id="5" name="TextBox 4"/>
          <p:cNvSpPr txBox="1"/>
          <p:nvPr userDrawn="1"/>
        </p:nvSpPr>
        <p:spPr bwMode="gray">
          <a:xfrm>
            <a:off x="366713" y="5018088"/>
            <a:ext cx="2274887" cy="100012"/>
          </a:xfrm>
          <a:prstGeom prst="rect">
            <a:avLst/>
          </a:prstGeom>
          <a:noFill/>
        </p:spPr>
        <p:txBody>
          <a:bodyPr lIns="0" tIns="0" rIns="0" bIns="0">
            <a:spAutoFit/>
          </a:bodyPr>
          <a:lstStyle/>
          <a:p>
            <a:pPr fontAlgn="auto">
              <a:spcBef>
                <a:spcPts val="0"/>
              </a:spcBef>
              <a:spcAft>
                <a:spcPts val="0"/>
              </a:spcAft>
              <a:defRPr/>
            </a:pPr>
            <a:r>
              <a:rPr lang="en-US" sz="650" dirty="0">
                <a:solidFill>
                  <a:schemeClr val="bg1">
                    <a:lumMod val="50000"/>
                  </a:schemeClr>
                </a:solidFill>
                <a:latin typeface="Arial"/>
                <a:ea typeface="+mn-ea"/>
                <a:cs typeface="Arial"/>
              </a:rPr>
              <a:t>© Copyright 2013 Pivotal. All rights reserved.</a:t>
            </a:r>
          </a:p>
        </p:txBody>
      </p:sp>
      <p:pic>
        <p:nvPicPr>
          <p:cNvPr id="6" name="Picture 13" descr="Pivotal_Logo_white.png"/>
          <p:cNvPicPr>
            <a:picLocks noChangeAspect="1"/>
          </p:cNvPicPr>
          <p:nvPr userDrawn="1"/>
        </p:nvPicPr>
        <p:blipFill>
          <a:blip r:embed="rId2" cstate="print"/>
          <a:srcRect/>
          <a:stretch>
            <a:fillRect/>
          </a:stretch>
        </p:blipFill>
        <p:spPr bwMode="auto">
          <a:xfrm>
            <a:off x="7942263" y="4713288"/>
            <a:ext cx="957262" cy="220662"/>
          </a:xfrm>
          <a:prstGeom prst="rect">
            <a:avLst/>
          </a:prstGeom>
          <a:noFill/>
          <a:ln w="9525">
            <a:noFill/>
            <a:miter lim="800000"/>
            <a:headEnd/>
            <a:tailEnd/>
          </a:ln>
        </p:spPr>
      </p:pic>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Box 2"/>
          <p:cNvSpPr txBox="1"/>
          <p:nvPr userDrawn="1"/>
        </p:nvSpPr>
        <p:spPr>
          <a:xfrm>
            <a:off x="1676400" y="3103038"/>
            <a:ext cx="5689600" cy="446088"/>
          </a:xfrm>
          <a:prstGeom prst="rect">
            <a:avLst/>
          </a:prstGeom>
          <a:noFill/>
        </p:spPr>
        <p:txBody>
          <a:bodyPr>
            <a:spAutoFit/>
          </a:bodyPr>
          <a:lstStyle/>
          <a:p>
            <a:pPr algn="ctr" fontAlgn="auto">
              <a:spcBef>
                <a:spcPts val="0"/>
              </a:spcBef>
              <a:spcAft>
                <a:spcPts val="0"/>
              </a:spcAft>
              <a:defRPr/>
            </a:pPr>
            <a:r>
              <a:rPr lang="en-US" sz="2250" dirty="0">
                <a:solidFill>
                  <a:schemeClr val="accent3"/>
                </a:solidFill>
                <a:latin typeface="Arial"/>
                <a:ea typeface="+mn-ea"/>
                <a:cs typeface="Arial"/>
              </a:rPr>
              <a:t>BUILT FOR THE</a:t>
            </a:r>
            <a:r>
              <a:rPr lang="en-US" sz="2250" cap="all" dirty="0">
                <a:solidFill>
                  <a:schemeClr val="accent3"/>
                </a:solidFill>
                <a:latin typeface="Arial"/>
                <a:ea typeface="+mn-ea"/>
                <a:cs typeface="Arial"/>
              </a:rPr>
              <a:t> </a:t>
            </a:r>
            <a:r>
              <a:rPr lang="en-US" sz="2250" dirty="0">
                <a:solidFill>
                  <a:srgbClr val="3EA7BC"/>
                </a:solidFill>
                <a:latin typeface="Arial"/>
                <a:ea typeface="+mn-ea"/>
                <a:cs typeface="Arial"/>
              </a:rPr>
              <a:t>SPEED OF BUSINESS</a:t>
            </a:r>
          </a:p>
        </p:txBody>
      </p:sp>
      <p:pic>
        <p:nvPicPr>
          <p:cNvPr id="4" name="Picture 10" descr="Pivotal_Logo_white.png"/>
          <p:cNvPicPr>
            <a:picLocks noChangeAspect="1"/>
          </p:cNvPicPr>
          <p:nvPr userDrawn="1"/>
        </p:nvPicPr>
        <p:blipFill>
          <a:blip r:embed="rId2" cstate="print"/>
          <a:srcRect r="5548"/>
          <a:stretch>
            <a:fillRect/>
          </a:stretch>
        </p:blipFill>
        <p:spPr bwMode="auto">
          <a:xfrm>
            <a:off x="1947863" y="1609201"/>
            <a:ext cx="5189537" cy="1258887"/>
          </a:xfrm>
          <a:prstGeom prst="rect">
            <a:avLst/>
          </a:prstGeom>
          <a:noFill/>
          <a:ln w="9525">
            <a:noFill/>
            <a:miter lim="800000"/>
            <a:headEnd/>
            <a:tailEnd/>
          </a:ln>
        </p:spPr>
      </p:pic>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a:xfrm>
            <a:off x="457200" y="205979"/>
            <a:ext cx="8229600" cy="857250"/>
          </a:xfrm>
          <a:prstGeom prst="rect">
            <a:avLst/>
          </a:prstGeom>
        </p:spPr>
        <p:txBody>
          <a:bodyPr vert="horz"/>
          <a:lstStyle/>
          <a:p>
            <a:r>
              <a:rPr lang="en-US" dirty="0" smtClean="0"/>
              <a:t>Click to edit Master title style</a:t>
            </a:r>
            <a:endParaRPr lang="en-US" dirty="0"/>
          </a:p>
        </p:txBody>
      </p:sp>
    </p:spTree>
    <p:extLst>
      <p:ext uri="{BB962C8B-B14F-4D97-AF65-F5344CB8AC3E}">
        <p14:creationId xmlns:p14="http://schemas.microsoft.com/office/powerpoint/2010/main" val="3267854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69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5"/>
          <p:cNvSpPr txBox="1"/>
          <p:nvPr userDrawn="1"/>
        </p:nvSpPr>
        <p:spPr bwMode="gray">
          <a:xfrm flipH="1">
            <a:off x="8553450" y="5021263"/>
            <a:ext cx="533400" cy="123825"/>
          </a:xfrm>
          <a:prstGeom prst="rect">
            <a:avLst/>
          </a:prstGeom>
          <a:noFill/>
        </p:spPr>
        <p:txBody>
          <a:bodyPr lIns="0" tIns="0" rIns="0" bIns="0">
            <a:prstTxWarp prst="textNoShape">
              <a:avLst/>
            </a:prstTxWarp>
            <a:spAutoFit/>
          </a:bodyPr>
          <a:lstStyle/>
          <a:p>
            <a:pPr algn="r"/>
            <a:fld id="{B1AC63AF-50DD-E446-9BD9-AED46D4833C2}" type="slidenum">
              <a:rPr lang="en-US" sz="800">
                <a:solidFill>
                  <a:srgbClr val="7F7F7F"/>
                </a:solidFill>
                <a:ea typeface="Arial" pitchFamily="-105" charset="0"/>
                <a:cs typeface="Arial" pitchFamily="-105" charset="0"/>
              </a:rPr>
              <a:pPr algn="r"/>
              <a:t>‹#›</a:t>
            </a:fld>
            <a:endParaRPr lang="en-US" sz="800">
              <a:solidFill>
                <a:srgbClr val="7F7F7F"/>
              </a:solidFill>
              <a:ea typeface="Arial" pitchFamily="-105" charset="0"/>
              <a:cs typeface="Arial" pitchFamily="-105" charset="0"/>
            </a:endParaRPr>
          </a:p>
        </p:txBody>
      </p:sp>
      <p:sp>
        <p:nvSpPr>
          <p:cNvPr id="7" name="TextBox 6"/>
          <p:cNvSpPr txBox="1"/>
          <p:nvPr userDrawn="1"/>
        </p:nvSpPr>
        <p:spPr bwMode="gray">
          <a:xfrm>
            <a:off x="366713" y="5018088"/>
            <a:ext cx="2274887" cy="100012"/>
          </a:xfrm>
          <a:prstGeom prst="rect">
            <a:avLst/>
          </a:prstGeom>
          <a:noFill/>
        </p:spPr>
        <p:txBody>
          <a:bodyPr lIns="0" tIns="0" rIns="0" bIns="0">
            <a:spAutoFit/>
          </a:bodyPr>
          <a:lstStyle/>
          <a:p>
            <a:pPr fontAlgn="auto">
              <a:spcBef>
                <a:spcPts val="0"/>
              </a:spcBef>
              <a:spcAft>
                <a:spcPts val="0"/>
              </a:spcAft>
              <a:defRPr/>
            </a:pPr>
            <a:r>
              <a:rPr lang="en-US" sz="650" dirty="0">
                <a:solidFill>
                  <a:schemeClr val="bg1">
                    <a:lumMod val="50000"/>
                  </a:schemeClr>
                </a:solidFill>
                <a:latin typeface="Arial"/>
                <a:ea typeface="+mn-ea"/>
                <a:cs typeface="Arial"/>
              </a:rPr>
              <a:t>© Copyright 2013 Pivotal. All rights reserved.</a:t>
            </a:r>
          </a:p>
        </p:txBody>
      </p:sp>
      <p:pic>
        <p:nvPicPr>
          <p:cNvPr id="8" name="Picture 13" descr="Pivotal_Logo_white.png"/>
          <p:cNvPicPr>
            <a:picLocks noChangeAspect="1"/>
          </p:cNvPicPr>
          <p:nvPr userDrawn="1"/>
        </p:nvPicPr>
        <p:blipFill>
          <a:blip r:embed="rId2" cstate="print"/>
          <a:srcRect/>
          <a:stretch>
            <a:fillRect/>
          </a:stretch>
        </p:blipFill>
        <p:spPr bwMode="auto">
          <a:xfrm>
            <a:off x="7942263" y="4713288"/>
            <a:ext cx="957262" cy="220662"/>
          </a:xfrm>
          <a:prstGeom prst="rect">
            <a:avLst/>
          </a:prstGeom>
          <a:noFill/>
          <a:ln w="9525">
            <a:noFill/>
            <a:miter lim="800000"/>
            <a:headEnd/>
            <a:tailEnd/>
          </a:ln>
        </p:spPr>
      </p:pic>
      <p:sp>
        <p:nvSpPr>
          <p:cNvPr id="17" name="Title 1"/>
          <p:cNvSpPr>
            <a:spLocks noGrp="1"/>
          </p:cNvSpPr>
          <p:nvPr>
            <p:ph type="ctrTitle"/>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smtClean="0"/>
              <a:t>Click to edit Master title style</a:t>
            </a:r>
            <a:endParaRPr lang="en-US" dirty="0"/>
          </a:p>
        </p:txBody>
      </p:sp>
      <p:sp>
        <p:nvSpPr>
          <p:cNvPr id="18" name="Content Placeholder 3"/>
          <p:cNvSpPr>
            <a:spLocks noGrp="1"/>
          </p:cNvSpPr>
          <p:nvPr>
            <p:ph sz="quarter" idx="10"/>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Rectangle 3"/>
          <p:cNvSpPr/>
          <p:nvPr userDrawn="1"/>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2" name="Title 1"/>
          <p:cNvSpPr>
            <a:spLocks noGrp="1"/>
          </p:cNvSpPr>
          <p:nvPr>
            <p:ph type="ctrTitle"/>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4"/>
          <p:cNvSpPr txBox="1"/>
          <p:nvPr userDrawn="1"/>
        </p:nvSpPr>
        <p:spPr bwMode="gray">
          <a:xfrm flipH="1">
            <a:off x="8553450" y="5021263"/>
            <a:ext cx="533400" cy="123825"/>
          </a:xfrm>
          <a:prstGeom prst="rect">
            <a:avLst/>
          </a:prstGeom>
          <a:noFill/>
        </p:spPr>
        <p:txBody>
          <a:bodyPr lIns="0" tIns="0" rIns="0" bIns="0">
            <a:prstTxWarp prst="textNoShape">
              <a:avLst/>
            </a:prstTxWarp>
            <a:spAutoFit/>
          </a:bodyPr>
          <a:lstStyle/>
          <a:p>
            <a:pPr algn="r"/>
            <a:fld id="{020A0104-1EF0-994E-9B6A-67137AAAA249}" type="slidenum">
              <a:rPr lang="en-US" sz="800">
                <a:solidFill>
                  <a:srgbClr val="7F7F7F"/>
                </a:solidFill>
                <a:ea typeface="Arial" pitchFamily="-105" charset="0"/>
                <a:cs typeface="Arial" pitchFamily="-105" charset="0"/>
              </a:rPr>
              <a:pPr algn="r"/>
              <a:t>‹#›</a:t>
            </a:fld>
            <a:endParaRPr lang="en-US" sz="800">
              <a:solidFill>
                <a:srgbClr val="7F7F7F"/>
              </a:solidFill>
              <a:ea typeface="Arial" pitchFamily="-105" charset="0"/>
              <a:cs typeface="Arial" pitchFamily="-105" charset="0"/>
            </a:endParaRPr>
          </a:p>
        </p:txBody>
      </p:sp>
      <p:sp>
        <p:nvSpPr>
          <p:cNvPr id="6" name="TextBox 5"/>
          <p:cNvSpPr txBox="1"/>
          <p:nvPr userDrawn="1"/>
        </p:nvSpPr>
        <p:spPr bwMode="gray">
          <a:xfrm>
            <a:off x="366713" y="5018088"/>
            <a:ext cx="2274887" cy="100012"/>
          </a:xfrm>
          <a:prstGeom prst="rect">
            <a:avLst/>
          </a:prstGeom>
          <a:noFill/>
        </p:spPr>
        <p:txBody>
          <a:bodyPr lIns="0" tIns="0" rIns="0" bIns="0">
            <a:spAutoFit/>
          </a:bodyPr>
          <a:lstStyle/>
          <a:p>
            <a:pPr fontAlgn="auto">
              <a:spcBef>
                <a:spcPts val="0"/>
              </a:spcBef>
              <a:spcAft>
                <a:spcPts val="0"/>
              </a:spcAft>
              <a:defRPr/>
            </a:pPr>
            <a:r>
              <a:rPr lang="en-US" sz="650" dirty="0">
                <a:solidFill>
                  <a:schemeClr val="bg1">
                    <a:lumMod val="50000"/>
                  </a:schemeClr>
                </a:solidFill>
                <a:latin typeface="Arial"/>
                <a:ea typeface="+mn-ea"/>
                <a:cs typeface="Arial"/>
              </a:rPr>
              <a:t>© Copyright 2013 Pivotal. All rights reserved.</a:t>
            </a:r>
          </a:p>
        </p:txBody>
      </p:sp>
      <p:pic>
        <p:nvPicPr>
          <p:cNvPr id="7" name="Picture 13" descr="Pivotal_Logo_white.png"/>
          <p:cNvPicPr>
            <a:picLocks noChangeAspect="1"/>
          </p:cNvPicPr>
          <p:nvPr userDrawn="1"/>
        </p:nvPicPr>
        <p:blipFill>
          <a:blip r:embed="rId2" cstate="print"/>
          <a:srcRect/>
          <a:stretch>
            <a:fillRect/>
          </a:stretch>
        </p:blipFill>
        <p:spPr bwMode="auto">
          <a:xfrm>
            <a:off x="7942263" y="4713288"/>
            <a:ext cx="957262" cy="220662"/>
          </a:xfrm>
          <a:prstGeom prst="rect">
            <a:avLst/>
          </a:prstGeom>
          <a:noFill/>
          <a:ln w="9525">
            <a:noFill/>
            <a:miter lim="800000"/>
            <a:headEnd/>
            <a:tailEnd/>
          </a:ln>
        </p:spPr>
      </p:pic>
      <p:sp>
        <p:nvSpPr>
          <p:cNvPr id="16" name="Title 1"/>
          <p:cNvSpPr>
            <a:spLocks noGrp="1"/>
          </p:cNvSpPr>
          <p:nvPr>
            <p:ph type="ctrTitle"/>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smtClean="0"/>
              <a:t>Click to edit Master title style</a:t>
            </a:r>
            <a:endParaRPr lang="en-US" dirty="0"/>
          </a:p>
        </p:txBody>
      </p:sp>
    </p:spTree>
  </p:cSld>
  <p:clrMapOvr>
    <a:masterClrMapping/>
  </p:clrMapOvr>
  <p:transition xmlns:p14="http://schemas.microsoft.com/office/powerpoint/2010/mai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smtClean="0"/>
              <a:t>Click to edit Master title style</a:t>
            </a:r>
            <a:endParaRPr lang="en-US" dirty="0"/>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2" name="TextBox 11"/>
          <p:cNvSpPr txBox="1"/>
          <p:nvPr/>
        </p:nvSpPr>
        <p:spPr bwMode="gray">
          <a:xfrm flipH="1">
            <a:off x="8553450" y="5021263"/>
            <a:ext cx="533400" cy="123825"/>
          </a:xfrm>
          <a:prstGeom prst="rect">
            <a:avLst/>
          </a:prstGeom>
          <a:noFill/>
        </p:spPr>
        <p:txBody>
          <a:bodyPr lIns="0" tIns="0" rIns="0" bIns="0">
            <a:prstTxWarp prst="textNoShape">
              <a:avLst/>
            </a:prstTxWarp>
            <a:spAutoFit/>
          </a:bodyPr>
          <a:lstStyle/>
          <a:p>
            <a:pPr algn="r"/>
            <a:fld id="{B847643A-ED72-9943-8369-07D740CA71BF}" type="slidenum">
              <a:rPr lang="en-US" sz="800">
                <a:solidFill>
                  <a:srgbClr val="7F7F7F"/>
                </a:solidFill>
                <a:ea typeface="Arial" pitchFamily="-105" charset="0"/>
                <a:cs typeface="Arial" pitchFamily="-105" charset="0"/>
              </a:rPr>
              <a:pPr algn="r"/>
              <a:t>‹#›</a:t>
            </a:fld>
            <a:endParaRPr lang="en-US" sz="800">
              <a:solidFill>
                <a:srgbClr val="7F7F7F"/>
              </a:solidFill>
              <a:ea typeface="Arial" pitchFamily="-105" charset="0"/>
              <a:cs typeface="Arial" pitchFamily="-105" charset="0"/>
            </a:endParaRPr>
          </a:p>
        </p:txBody>
      </p:sp>
      <p:sp>
        <p:nvSpPr>
          <p:cNvPr id="9" name="TextBox 8"/>
          <p:cNvSpPr txBox="1"/>
          <p:nvPr/>
        </p:nvSpPr>
        <p:spPr bwMode="gray">
          <a:xfrm>
            <a:off x="366713" y="5018088"/>
            <a:ext cx="2274887" cy="100012"/>
          </a:xfrm>
          <a:prstGeom prst="rect">
            <a:avLst/>
          </a:prstGeom>
          <a:noFill/>
        </p:spPr>
        <p:txBody>
          <a:bodyPr lIns="0" tIns="0" rIns="0" bIns="0">
            <a:spAutoFit/>
          </a:bodyPr>
          <a:lstStyle/>
          <a:p>
            <a:pPr fontAlgn="auto">
              <a:spcBef>
                <a:spcPts val="0"/>
              </a:spcBef>
              <a:spcAft>
                <a:spcPts val="0"/>
              </a:spcAft>
              <a:defRPr/>
            </a:pPr>
            <a:r>
              <a:rPr lang="en-US" sz="650" dirty="0">
                <a:solidFill>
                  <a:schemeClr val="bg1">
                    <a:lumMod val="50000"/>
                  </a:schemeClr>
                </a:solidFill>
                <a:latin typeface="Arial"/>
                <a:ea typeface="+mn-ea"/>
                <a:cs typeface="Arial"/>
              </a:rPr>
              <a:t>© Copyright 2013 Pivotal. All rights reserved.</a:t>
            </a:r>
          </a:p>
        </p:txBody>
      </p:sp>
      <p:pic>
        <p:nvPicPr>
          <p:cNvPr id="1029" name="Picture 5" descr="Pivotal_Logo_white.png"/>
          <p:cNvPicPr>
            <a:picLocks noChangeAspect="1"/>
          </p:cNvPicPr>
          <p:nvPr userDrawn="1"/>
        </p:nvPicPr>
        <p:blipFill>
          <a:blip r:embed="rId19" cstate="print"/>
          <a:srcRect/>
          <a:stretch>
            <a:fillRect/>
          </a:stretch>
        </p:blipFill>
        <p:spPr bwMode="auto">
          <a:xfrm>
            <a:off x="7942263" y="4713288"/>
            <a:ext cx="957262" cy="220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8" r:id="rId13"/>
    <p:sldLayoutId id="2147483719" r:id="rId14"/>
    <p:sldLayoutId id="2147483720" r:id="rId15"/>
    <p:sldLayoutId id="2147483721" r:id="rId16"/>
    <p:sldLayoutId id="2147483722"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fontAlgn="base">
        <a:spcBef>
          <a:spcPct val="0"/>
        </a:spcBef>
        <a:spcAft>
          <a:spcPct val="0"/>
        </a:spcAft>
        <a:defRPr sz="3200" kern="1200">
          <a:solidFill>
            <a:srgbClr val="2C95DD"/>
          </a:solidFill>
          <a:latin typeface="MetaNormalLF-Roman" pitchFamily="34" charset="0"/>
          <a:ea typeface="ＭＳ Ｐゴシック" pitchFamily="-84" charset="-128"/>
          <a:cs typeface="ＭＳ Ｐゴシック" pitchFamily="-84" charset="-128"/>
        </a:defRPr>
      </a:lvl1pPr>
      <a:lvl2pPr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2pPr>
      <a:lvl3pPr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3pPr>
      <a:lvl4pPr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4pPr>
      <a:lvl5pPr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5pPr>
      <a:lvl6pPr marL="457200"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6pPr>
      <a:lvl7pPr marL="914400"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7pPr>
      <a:lvl8pPr marL="1371600"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8pPr>
      <a:lvl9pPr marL="1828800" algn="l" rtl="0" fontAlgn="base">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9pPr>
    </p:titleStyle>
    <p:bodyStyle>
      <a:lvl1pPr marL="228600" indent="-228600" algn="l" rtl="0" fontAlgn="base">
        <a:spcBef>
          <a:spcPct val="20000"/>
        </a:spcBef>
        <a:spcAft>
          <a:spcPct val="0"/>
        </a:spcAft>
        <a:buClr>
          <a:srgbClr val="2C95DD"/>
        </a:buClr>
        <a:buFont typeface="Arial" pitchFamily="-105" charset="0"/>
        <a:buChar char="•"/>
        <a:defRPr sz="2800" kern="1200">
          <a:solidFill>
            <a:schemeClr val="tx1"/>
          </a:solidFill>
          <a:latin typeface="MetaNormalLF-Roman" pitchFamily="34" charset="0"/>
          <a:ea typeface="ＭＳ Ｐゴシック" pitchFamily="-84" charset="-128"/>
          <a:cs typeface="ＭＳ Ｐゴシック" pitchFamily="-84" charset="-128"/>
        </a:defRPr>
      </a:lvl1pPr>
      <a:lvl2pPr marL="742950" indent="-285750" algn="l" rtl="0" fontAlgn="base">
        <a:spcBef>
          <a:spcPct val="20000"/>
        </a:spcBef>
        <a:spcAft>
          <a:spcPct val="0"/>
        </a:spcAft>
        <a:buClr>
          <a:srgbClr val="2C95DD"/>
        </a:buClr>
        <a:buFont typeface="Arial" pitchFamily="-105" charset="0"/>
        <a:buChar char="–"/>
        <a:defRPr sz="2400" kern="1200">
          <a:solidFill>
            <a:schemeClr val="tx1"/>
          </a:solidFill>
          <a:latin typeface="MetaNormalLF-Roman" pitchFamily="34" charset="0"/>
          <a:ea typeface="ＭＳ Ｐゴシック" pitchFamily="-84" charset="-128"/>
          <a:cs typeface="ＭＳ Ｐゴシック" pitchFamily="-84" charset="-128"/>
        </a:defRPr>
      </a:lvl2pPr>
      <a:lvl3pPr marL="1143000" indent="-228600" algn="l" rtl="0" fontAlgn="base">
        <a:spcBef>
          <a:spcPct val="20000"/>
        </a:spcBef>
        <a:spcAft>
          <a:spcPct val="0"/>
        </a:spcAft>
        <a:buClr>
          <a:srgbClr val="2C95DD"/>
        </a:buClr>
        <a:buFont typeface="Arial" pitchFamily="-105" charset="0"/>
        <a:buChar char="•"/>
        <a:defRPr sz="2000" kern="1200">
          <a:solidFill>
            <a:schemeClr val="tx1"/>
          </a:solidFill>
          <a:latin typeface="MetaNormalLF-Roman" pitchFamily="34" charset="0"/>
          <a:ea typeface="ＭＳ Ｐゴシック" pitchFamily="-84" charset="-128"/>
          <a:cs typeface="ＭＳ Ｐゴシック" pitchFamily="-84" charset="-128"/>
        </a:defRPr>
      </a:lvl3pPr>
      <a:lvl4pPr marL="1600200" indent="-228600" algn="l" rtl="0" fontAlgn="base">
        <a:spcBef>
          <a:spcPct val="20000"/>
        </a:spcBef>
        <a:spcAft>
          <a:spcPct val="0"/>
        </a:spcAft>
        <a:buClr>
          <a:srgbClr val="2C95DD"/>
        </a:buClr>
        <a:buFont typeface="Arial" pitchFamily="-105" charset="0"/>
        <a:buChar char="–"/>
        <a:defRPr kern="1200">
          <a:solidFill>
            <a:schemeClr val="tx1"/>
          </a:solidFill>
          <a:latin typeface="MetaNormalLF-Roman" pitchFamily="34" charset="0"/>
          <a:ea typeface="ＭＳ Ｐゴシック" pitchFamily="-84" charset="-128"/>
          <a:cs typeface="ＭＳ Ｐゴシック" pitchFamily="-84" charset="-128"/>
        </a:defRPr>
      </a:lvl4pPr>
      <a:lvl5pPr marL="2057400" indent="-228600" algn="l" rtl="0" fontAlgn="base">
        <a:spcBef>
          <a:spcPct val="20000"/>
        </a:spcBef>
        <a:spcAft>
          <a:spcPct val="0"/>
        </a:spcAft>
        <a:buClr>
          <a:srgbClr val="2C95DD"/>
        </a:buClr>
        <a:buFont typeface="Arial" pitchFamily="-105" charset="0"/>
        <a:buChar char="»"/>
        <a:defRPr kern="1200">
          <a:solidFill>
            <a:schemeClr val="tx1"/>
          </a:solidFill>
          <a:latin typeface="MetaNormalLF-Roman" pitchFamily="34" charset="0"/>
          <a:ea typeface="ＭＳ Ｐゴシック" pitchFamily="-84" charset="-128"/>
          <a:cs typeface="ＭＳ Ｐゴシック" pitchFamily="-8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20" Type="http://schemas.openxmlformats.org/officeDocument/2006/relationships/image" Target="../media/image37.png"/><Relationship Id="rId21" Type="http://schemas.openxmlformats.org/officeDocument/2006/relationships/hyperlink" Target="http://www.informationbuilders.com/" TargetMode="External"/><Relationship Id="rId22" Type="http://schemas.openxmlformats.org/officeDocument/2006/relationships/image" Target="../media/image38.jpeg"/><Relationship Id="rId23" Type="http://schemas.openxmlformats.org/officeDocument/2006/relationships/image" Target="../media/image39.png"/><Relationship Id="rId24" Type="http://schemas.openxmlformats.org/officeDocument/2006/relationships/image" Target="../media/image40.jpeg"/><Relationship Id="rId25" Type="http://schemas.openxmlformats.org/officeDocument/2006/relationships/image" Target="../media/image41.png"/><Relationship Id="rId26" Type="http://schemas.openxmlformats.org/officeDocument/2006/relationships/image" Target="../media/image42.png"/><Relationship Id="rId27" Type="http://schemas.openxmlformats.org/officeDocument/2006/relationships/image" Target="../media/image43.jpeg"/><Relationship Id="rId28" Type="http://schemas.openxmlformats.org/officeDocument/2006/relationships/image" Target="../media/image44.png"/><Relationship Id="rId29" Type="http://schemas.openxmlformats.org/officeDocument/2006/relationships/image" Target="../media/image45.jpeg"/><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jpeg"/><Relationship Id="rId4" Type="http://schemas.openxmlformats.org/officeDocument/2006/relationships/hyperlink" Target="http://www.zementis.com/partners.htm" TargetMode="External"/><Relationship Id="rId5" Type="http://schemas.openxmlformats.org/officeDocument/2006/relationships/image" Target="../media/image22.png"/><Relationship Id="rId30" Type="http://schemas.openxmlformats.org/officeDocument/2006/relationships/image" Target="../media/image46.png"/><Relationship Id="rId31" Type="http://schemas.openxmlformats.org/officeDocument/2006/relationships/image" Target="../media/image47.png"/><Relationship Id="rId32" Type="http://schemas.openxmlformats.org/officeDocument/2006/relationships/image" Target="../media/image48.png"/><Relationship Id="rId9" Type="http://schemas.openxmlformats.org/officeDocument/2006/relationships/image" Target="../media/image26.jpeg"/><Relationship Id="rId6" Type="http://schemas.openxmlformats.org/officeDocument/2006/relationships/image" Target="../media/image23.jpeg"/><Relationship Id="rId7" Type="http://schemas.openxmlformats.org/officeDocument/2006/relationships/image" Target="../media/image24.png"/><Relationship Id="rId8" Type="http://schemas.openxmlformats.org/officeDocument/2006/relationships/image" Target="../media/image25.png"/><Relationship Id="rId33" Type="http://schemas.openxmlformats.org/officeDocument/2006/relationships/image" Target="../media/image49.png"/><Relationship Id="rId10" Type="http://schemas.openxmlformats.org/officeDocument/2006/relationships/image" Target="../media/image27.jpe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jpeg"/><Relationship Id="rId14" Type="http://schemas.openxmlformats.org/officeDocument/2006/relationships/image" Target="../media/image31.jpe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jpeg"/><Relationship Id="rId18" Type="http://schemas.openxmlformats.org/officeDocument/2006/relationships/image" Target="../media/image35.jpeg"/><Relationship Id="rId19" Type="http://schemas.openxmlformats.org/officeDocument/2006/relationships/image" Target="../media/image3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jpe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13.png"/><Relationship Id="rId5" Type="http://schemas.openxmlformats.org/officeDocument/2006/relationships/image" Target="../media/image55.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60.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 Id="rId3" Type="http://schemas.openxmlformats.org/officeDocument/2006/relationships/image" Target="../media/image62.png"/></Relationships>
</file>

<file path=ppt/slides/_rels/slide3.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jpeg"/><Relationship Id="rId13" Type="http://schemas.openxmlformats.org/officeDocument/2006/relationships/image" Target="../media/image13.png"/><Relationship Id="rId1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 Id="rId3" Type="http://schemas.openxmlformats.org/officeDocument/2006/relationships/image" Target="../media/image6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 Id="rId3"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6.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5.png"/><Relationship Id="rId7"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0"/>
          <p:cNvSpPr txBox="1">
            <a:spLocks/>
          </p:cNvSpPr>
          <p:nvPr/>
        </p:nvSpPr>
        <p:spPr bwMode="gray">
          <a:xfrm>
            <a:off x="6653213" y="6838950"/>
            <a:ext cx="6048375" cy="276225"/>
          </a:xfrm>
          <a:prstGeom prst="rect">
            <a:avLst/>
          </a:prstGeom>
          <a:noFill/>
        </p:spPr>
        <p:txBody>
          <a:bodyPr lIns="0" tIns="0" rIns="0" bIns="0">
            <a:spAutoFit/>
          </a:bodyPr>
          <a:lstStyle/>
          <a:p>
            <a:pPr marL="228600" indent="-228600" fontAlgn="auto">
              <a:spcBef>
                <a:spcPts val="0"/>
              </a:spcBef>
              <a:spcAft>
                <a:spcPts val="0"/>
              </a:spcAft>
              <a:buClr>
                <a:srgbClr val="2C95DD"/>
              </a:buClr>
              <a:buFont typeface="Arial" pitchFamily="34" charset="0"/>
              <a:buNone/>
              <a:defRPr/>
            </a:pPr>
            <a:r>
              <a:rPr lang="en-US" dirty="0">
                <a:solidFill>
                  <a:schemeClr val="bg1">
                    <a:lumMod val="50000"/>
                  </a:schemeClr>
                </a:solidFill>
                <a:latin typeface="Arial"/>
                <a:ea typeface="+mn-ea"/>
                <a:cs typeface="Arial"/>
              </a:rPr>
              <a:t>Additional Line 18 Point Verdana</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MPP 201: Start Small and Scale as Needed</a:t>
            </a:r>
          </a:p>
        </p:txBody>
      </p:sp>
      <p:sp>
        <p:nvSpPr>
          <p:cNvPr id="34819" name="Content Placeholder 2"/>
          <p:cNvSpPr>
            <a:spLocks noGrp="1"/>
          </p:cNvSpPr>
          <p:nvPr>
            <p:ph sz="quarter" idx="10"/>
          </p:nvPr>
        </p:nvSpPr>
        <p:spPr>
          <a:xfrm>
            <a:off x="5808663" y="1455738"/>
            <a:ext cx="2794000" cy="1965325"/>
          </a:xfrm>
          <a:noFill/>
          <a:ln>
            <a:miter lim="800000"/>
            <a:headEnd/>
            <a:tailEnd/>
          </a:ln>
        </p:spPr>
        <p:txBody>
          <a:bodyPr vert="horz" wrap="square" numCol="1" anchor="t" anchorCtr="0" compatLnSpc="1">
            <a:prstTxWarp prst="textNoShape">
              <a:avLst/>
            </a:prstTxWarp>
          </a:bodyPr>
          <a:lstStyle/>
          <a:p>
            <a:pPr>
              <a:spcBef>
                <a:spcPts val="600"/>
              </a:spcBef>
              <a:buFont typeface="Wingdings" pitchFamily="-105" charset="2"/>
              <a:buChar char=""/>
            </a:pPr>
            <a:r>
              <a:rPr lang="en-US" sz="2000" dirty="0" smtClean="0">
                <a:latin typeface="Arial" pitchFamily="-105" charset="0"/>
                <a:ea typeface="Arial" pitchFamily="-105" charset="0"/>
                <a:cs typeface="Arial" pitchFamily="-105" charset="0"/>
              </a:rPr>
              <a:t>Advantages:</a:t>
            </a:r>
          </a:p>
          <a:p>
            <a:pPr lvl="1">
              <a:spcBef>
                <a:spcPts val="600"/>
              </a:spcBef>
              <a:buFont typeface="Lucida Grande"/>
              <a:buChar char="-"/>
            </a:pPr>
            <a:r>
              <a:rPr lang="en-US" sz="1600" dirty="0" smtClean="0">
                <a:latin typeface="Arial" pitchFamily="-105" charset="0"/>
                <a:ea typeface="Arial" pitchFamily="-105" charset="0"/>
                <a:cs typeface="Arial" pitchFamily="-105" charset="0"/>
              </a:rPr>
              <a:t>Scale In-Place</a:t>
            </a:r>
          </a:p>
          <a:p>
            <a:pPr lvl="1">
              <a:spcBef>
                <a:spcPts val="600"/>
              </a:spcBef>
              <a:buFont typeface="Lucida Grande"/>
              <a:buChar char="-"/>
            </a:pPr>
            <a:r>
              <a:rPr lang="en-US" sz="1600" dirty="0" smtClean="0">
                <a:latin typeface="Arial" pitchFamily="-105" charset="0"/>
                <a:ea typeface="Arial" pitchFamily="-105" charset="0"/>
                <a:cs typeface="Arial" pitchFamily="-105" charset="0"/>
              </a:rPr>
              <a:t>No Forklifting</a:t>
            </a:r>
          </a:p>
          <a:p>
            <a:pPr lvl="1">
              <a:spcBef>
                <a:spcPts val="600"/>
              </a:spcBef>
              <a:buFont typeface="Lucida Grande"/>
              <a:buChar char="-"/>
            </a:pPr>
            <a:r>
              <a:rPr lang="en-US" sz="1600" dirty="0" smtClean="0">
                <a:latin typeface="Arial" pitchFamily="-105" charset="0"/>
                <a:ea typeface="Arial" pitchFamily="-105" charset="0"/>
                <a:cs typeface="Arial" pitchFamily="-105" charset="0"/>
              </a:rPr>
              <a:t>Immediately Usable</a:t>
            </a:r>
          </a:p>
          <a:p>
            <a:pPr lvl="1">
              <a:spcBef>
                <a:spcPts val="600"/>
              </a:spcBef>
              <a:buFont typeface="Lucida Grande"/>
              <a:buChar char="-"/>
            </a:pPr>
            <a:r>
              <a:rPr lang="en-US" sz="1600" dirty="0" smtClean="0">
                <a:latin typeface="Arial" pitchFamily="-105" charset="0"/>
                <a:ea typeface="Arial" pitchFamily="-105" charset="0"/>
                <a:cs typeface="Arial" pitchFamily="-105" charset="0"/>
              </a:rPr>
              <a:t>Simple Process</a:t>
            </a:r>
            <a:endParaRPr lang="en-US" sz="1600" dirty="0">
              <a:latin typeface="Arial" pitchFamily="-105" charset="0"/>
              <a:ea typeface="Arial" pitchFamily="-105" charset="0"/>
              <a:cs typeface="Arial" pitchFamily="-105" charset="0"/>
            </a:endParaRPr>
          </a:p>
        </p:txBody>
      </p:sp>
      <p:sp>
        <p:nvSpPr>
          <p:cNvPr id="4" name="Rounded Rectangle 3"/>
          <p:cNvSpPr>
            <a:spLocks noChangeArrowheads="1"/>
          </p:cNvSpPr>
          <p:nvPr/>
        </p:nvSpPr>
        <p:spPr bwMode="auto">
          <a:xfrm>
            <a:off x="364067" y="2103940"/>
            <a:ext cx="4851400" cy="323850"/>
          </a:xfrm>
          <a:prstGeom prst="roundRect">
            <a:avLst>
              <a:gd name="adj" fmla="val 16667"/>
            </a:avLst>
          </a:prstGeom>
          <a:solidFill>
            <a:schemeClr val="bg1">
              <a:lumMod val="50000"/>
            </a:schemeClr>
          </a:solidFill>
          <a:ln>
            <a:gradFill flip="none" rotWithShape="1">
              <a:gsLst>
                <a:gs pos="0">
                  <a:schemeClr val="bg1">
                    <a:lumMod val="50000"/>
                  </a:schemeClr>
                </a:gs>
                <a:gs pos="100000">
                  <a:schemeClr val="bg1">
                    <a:lumMod val="85000"/>
                  </a:schemeClr>
                </a:gs>
              </a:gsLst>
              <a:lin ang="5400000" scaled="0"/>
              <a:tileRect/>
            </a:gradFill>
            <a:headEnd/>
            <a:tailEnd type="triangle" w="med" len="med"/>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5" name="Rounded Rectangle 4"/>
          <p:cNvSpPr>
            <a:spLocks noChangeArrowheads="1"/>
          </p:cNvSpPr>
          <p:nvPr/>
        </p:nvSpPr>
        <p:spPr bwMode="auto">
          <a:xfrm>
            <a:off x="363860" y="1282407"/>
            <a:ext cx="3853306" cy="769144"/>
          </a:xfrm>
          <a:prstGeom prst="roundRect">
            <a:avLst>
              <a:gd name="adj" fmla="val 10062"/>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6" name="Rounded Rectangle 5"/>
          <p:cNvSpPr>
            <a:spLocks noChangeArrowheads="1"/>
          </p:cNvSpPr>
          <p:nvPr/>
        </p:nvSpPr>
        <p:spPr bwMode="auto">
          <a:xfrm>
            <a:off x="363652" y="2476604"/>
            <a:ext cx="4851816" cy="933093"/>
          </a:xfrm>
          <a:prstGeom prst="roundRect">
            <a:avLst>
              <a:gd name="adj" fmla="val 9181"/>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34829" name="TextBox 6"/>
          <p:cNvSpPr txBox="1">
            <a:spLocks noChangeArrowheads="1"/>
          </p:cNvSpPr>
          <p:nvPr/>
        </p:nvSpPr>
        <p:spPr bwMode="auto">
          <a:xfrm>
            <a:off x="484188" y="2627313"/>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grpSp>
        <p:nvGrpSpPr>
          <p:cNvPr id="34830" name="Group 7"/>
          <p:cNvGrpSpPr>
            <a:grpSpLocks/>
          </p:cNvGrpSpPr>
          <p:nvPr/>
        </p:nvGrpSpPr>
        <p:grpSpPr bwMode="auto">
          <a:xfrm>
            <a:off x="922338" y="2498725"/>
            <a:ext cx="463550" cy="790575"/>
            <a:chOff x="2167478" y="4254094"/>
            <a:chExt cx="495740" cy="1125896"/>
          </a:xfrm>
        </p:grpSpPr>
        <p:sp>
          <p:nvSpPr>
            <p:cNvPr id="9" name="Rounded Rectangle 8"/>
            <p:cNvSpPr/>
            <p:nvPr/>
          </p:nvSpPr>
          <p:spPr bwMode="auto">
            <a:xfrm>
              <a:off x="2167478" y="4254094"/>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4903" name="Group 124"/>
            <p:cNvGrpSpPr>
              <a:grpSpLocks/>
            </p:cNvGrpSpPr>
            <p:nvPr/>
          </p:nvGrpSpPr>
          <p:grpSpPr bwMode="auto">
            <a:xfrm>
              <a:off x="2189342" y="4299176"/>
              <a:ext cx="404076" cy="662773"/>
              <a:chOff x="2147038" y="4269980"/>
              <a:chExt cx="404076" cy="662773"/>
            </a:xfrm>
          </p:grpSpPr>
          <p:sp>
            <p:nvSpPr>
              <p:cNvPr id="11" name="Rectangle 10"/>
              <p:cNvSpPr/>
              <p:nvPr/>
            </p:nvSpPr>
            <p:spPr bwMode="auto">
              <a:xfrm>
                <a:off x="2198177"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2" name="Picture 11"/>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4906" name="Picture 12"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sp>
        <p:nvSpPr>
          <p:cNvPr id="34831" name="TextBox 13"/>
          <p:cNvSpPr txBox="1">
            <a:spLocks noChangeArrowheads="1"/>
          </p:cNvSpPr>
          <p:nvPr/>
        </p:nvSpPr>
        <p:spPr bwMode="auto">
          <a:xfrm>
            <a:off x="3522663" y="2728913"/>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grpSp>
        <p:nvGrpSpPr>
          <p:cNvPr id="34832" name="Group 14"/>
          <p:cNvGrpSpPr>
            <a:grpSpLocks/>
          </p:cNvGrpSpPr>
          <p:nvPr/>
        </p:nvGrpSpPr>
        <p:grpSpPr bwMode="auto">
          <a:xfrm>
            <a:off x="1617663" y="1344613"/>
            <a:ext cx="598487" cy="649287"/>
            <a:chOff x="4533206" y="2544416"/>
            <a:chExt cx="734533" cy="924063"/>
          </a:xfrm>
        </p:grpSpPr>
        <p:sp>
          <p:nvSpPr>
            <p:cNvPr id="16" name="Rounded Rectangle 15"/>
            <p:cNvSpPr/>
            <p:nvPr/>
          </p:nvSpPr>
          <p:spPr bwMode="auto">
            <a:xfrm>
              <a:off x="4533206" y="2544416"/>
              <a:ext cx="734533" cy="924063"/>
            </a:xfrm>
            <a:prstGeom prst="roundRect">
              <a:avLst>
                <a:gd name="adj" fmla="val 4838"/>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4898" name="Picture 16" descr="server_icon.png"/>
            <p:cNvPicPr>
              <a:picLocks noChangeAspect="1"/>
            </p:cNvPicPr>
            <p:nvPr/>
          </p:nvPicPr>
          <p:blipFill>
            <a:blip r:embed="rId4" cstate="print"/>
            <a:srcRect/>
            <a:stretch>
              <a:fillRect/>
            </a:stretch>
          </p:blipFill>
          <p:spPr bwMode="auto">
            <a:xfrm>
              <a:off x="4648971" y="2602505"/>
              <a:ext cx="431746" cy="317460"/>
            </a:xfrm>
            <a:prstGeom prst="rect">
              <a:avLst/>
            </a:prstGeom>
            <a:noFill/>
            <a:ln w="9525">
              <a:noFill/>
              <a:miter lim="800000"/>
              <a:headEnd/>
              <a:tailEnd/>
            </a:ln>
          </p:spPr>
        </p:pic>
        <p:grpSp>
          <p:nvGrpSpPr>
            <p:cNvPr id="34899" name="Group 43"/>
            <p:cNvGrpSpPr>
              <a:grpSpLocks/>
            </p:cNvGrpSpPr>
            <p:nvPr/>
          </p:nvGrpSpPr>
          <p:grpSpPr bwMode="auto">
            <a:xfrm>
              <a:off x="4621622" y="2919128"/>
              <a:ext cx="550900" cy="462880"/>
              <a:chOff x="4647367" y="2717148"/>
              <a:chExt cx="550900" cy="462880"/>
            </a:xfrm>
          </p:grpSpPr>
          <p:sp>
            <p:nvSpPr>
              <p:cNvPr id="19" name="Rectangle 18"/>
              <p:cNvSpPr/>
              <p:nvPr/>
            </p:nvSpPr>
            <p:spPr bwMode="auto">
              <a:xfrm>
                <a:off x="4646627" y="2717484"/>
                <a:ext cx="551388" cy="463160"/>
              </a:xfrm>
              <a:prstGeom prst="rect">
                <a:avLst/>
              </a:prstGeom>
              <a:solidFill>
                <a:schemeClr val="accent1">
                  <a:lumMod val="20000"/>
                  <a:lumOff val="80000"/>
                </a:schemeClr>
              </a:solidFill>
              <a:ln w="3175">
                <a:solidFill>
                  <a:srgbClr val="74CE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4901" name="Picture 19" descr="view.png"/>
              <p:cNvPicPr>
                <a:picLocks noChangeAspect="1"/>
              </p:cNvPicPr>
              <p:nvPr/>
            </p:nvPicPr>
            <p:blipFill>
              <a:blip r:embed="rId5" cstate="print"/>
              <a:srcRect/>
              <a:stretch>
                <a:fillRect/>
              </a:stretch>
            </p:blipFill>
            <p:spPr bwMode="auto">
              <a:xfrm>
                <a:off x="4674716" y="2750298"/>
                <a:ext cx="496933" cy="397910"/>
              </a:xfrm>
              <a:prstGeom prst="rect">
                <a:avLst/>
              </a:prstGeom>
              <a:noFill/>
              <a:ln w="9525">
                <a:noFill/>
                <a:miter lim="800000"/>
                <a:headEnd/>
                <a:tailEnd/>
              </a:ln>
            </p:spPr>
          </p:pic>
        </p:grpSp>
      </p:grpSp>
      <p:sp>
        <p:nvSpPr>
          <p:cNvPr id="34833" name="TextBox 20"/>
          <p:cNvSpPr txBox="1">
            <a:spLocks noChangeArrowheads="1"/>
          </p:cNvSpPr>
          <p:nvPr/>
        </p:nvSpPr>
        <p:spPr bwMode="auto">
          <a:xfrm>
            <a:off x="3122613" y="1416050"/>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sp>
        <p:nvSpPr>
          <p:cNvPr id="34834" name="TextBox 21"/>
          <p:cNvSpPr txBox="1">
            <a:spLocks noChangeArrowheads="1"/>
          </p:cNvSpPr>
          <p:nvPr/>
        </p:nvSpPr>
        <p:spPr bwMode="auto">
          <a:xfrm>
            <a:off x="1127125" y="1416050"/>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grpSp>
        <p:nvGrpSpPr>
          <p:cNvPr id="34835" name="Group 24"/>
          <p:cNvGrpSpPr>
            <a:grpSpLocks/>
          </p:cNvGrpSpPr>
          <p:nvPr/>
        </p:nvGrpSpPr>
        <p:grpSpPr bwMode="auto">
          <a:xfrm>
            <a:off x="1433513" y="2498725"/>
            <a:ext cx="463550" cy="790575"/>
            <a:chOff x="2167478" y="4254095"/>
            <a:chExt cx="495740" cy="1125896"/>
          </a:xfrm>
        </p:grpSpPr>
        <p:sp>
          <p:nvSpPr>
            <p:cNvPr id="26" name="Rounded Rectangle 25"/>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4893" name="Group 124"/>
            <p:cNvGrpSpPr>
              <a:grpSpLocks/>
            </p:cNvGrpSpPr>
            <p:nvPr/>
          </p:nvGrpSpPr>
          <p:grpSpPr bwMode="auto">
            <a:xfrm>
              <a:off x="2189342" y="4299176"/>
              <a:ext cx="404076" cy="662773"/>
              <a:chOff x="2147038" y="4269980"/>
              <a:chExt cx="404076" cy="662773"/>
            </a:xfrm>
          </p:grpSpPr>
          <p:sp>
            <p:nvSpPr>
              <p:cNvPr id="28" name="Rectangle 27"/>
              <p:cNvSpPr/>
              <p:nvPr/>
            </p:nvSpPr>
            <p:spPr bwMode="auto">
              <a:xfrm>
                <a:off x="2198177"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29" name="Picture 28"/>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4896" name="Picture 29"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4836" name="Group 30"/>
          <p:cNvGrpSpPr>
            <a:grpSpLocks/>
          </p:cNvGrpSpPr>
          <p:nvPr/>
        </p:nvGrpSpPr>
        <p:grpSpPr bwMode="auto">
          <a:xfrm>
            <a:off x="1949450" y="2498725"/>
            <a:ext cx="463550" cy="793750"/>
            <a:chOff x="2167478" y="4254094"/>
            <a:chExt cx="495740" cy="1129878"/>
          </a:xfrm>
        </p:grpSpPr>
        <p:sp>
          <p:nvSpPr>
            <p:cNvPr id="32" name="Rounded Rectangle 31"/>
            <p:cNvSpPr/>
            <p:nvPr/>
          </p:nvSpPr>
          <p:spPr bwMode="auto">
            <a:xfrm>
              <a:off x="2167478" y="4254094"/>
              <a:ext cx="495740" cy="1129878"/>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4888" name="Group 124"/>
            <p:cNvGrpSpPr>
              <a:grpSpLocks/>
            </p:cNvGrpSpPr>
            <p:nvPr/>
          </p:nvGrpSpPr>
          <p:grpSpPr bwMode="auto">
            <a:xfrm>
              <a:off x="2189342" y="4299176"/>
              <a:ext cx="404076" cy="662773"/>
              <a:chOff x="2147038" y="4269980"/>
              <a:chExt cx="404076" cy="662773"/>
            </a:xfrm>
          </p:grpSpPr>
          <p:sp>
            <p:nvSpPr>
              <p:cNvPr id="34" name="Rectangle 33"/>
              <p:cNvSpPr/>
              <p:nvPr/>
            </p:nvSpPr>
            <p:spPr bwMode="auto">
              <a:xfrm>
                <a:off x="2198178" y="4570641"/>
                <a:ext cx="325966" cy="361561"/>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5" name="Picture 34"/>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4891" name="Picture 35"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4837" name="Group 36"/>
          <p:cNvGrpSpPr>
            <a:grpSpLocks/>
          </p:cNvGrpSpPr>
          <p:nvPr/>
        </p:nvGrpSpPr>
        <p:grpSpPr bwMode="auto">
          <a:xfrm>
            <a:off x="2463800" y="2498725"/>
            <a:ext cx="463550" cy="793750"/>
            <a:chOff x="2167478" y="4254094"/>
            <a:chExt cx="495740" cy="1129878"/>
          </a:xfrm>
        </p:grpSpPr>
        <p:sp>
          <p:nvSpPr>
            <p:cNvPr id="38" name="Rounded Rectangle 37"/>
            <p:cNvSpPr/>
            <p:nvPr/>
          </p:nvSpPr>
          <p:spPr bwMode="auto">
            <a:xfrm>
              <a:off x="2167478" y="4254094"/>
              <a:ext cx="495740" cy="1129878"/>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4883" name="Group 124"/>
            <p:cNvGrpSpPr>
              <a:grpSpLocks/>
            </p:cNvGrpSpPr>
            <p:nvPr/>
          </p:nvGrpSpPr>
          <p:grpSpPr bwMode="auto">
            <a:xfrm>
              <a:off x="2189342" y="4299176"/>
              <a:ext cx="404076" cy="662773"/>
              <a:chOff x="2147038" y="4269980"/>
              <a:chExt cx="404076" cy="662773"/>
            </a:xfrm>
          </p:grpSpPr>
          <p:sp>
            <p:nvSpPr>
              <p:cNvPr id="40" name="Rectangle 39"/>
              <p:cNvSpPr/>
              <p:nvPr/>
            </p:nvSpPr>
            <p:spPr bwMode="auto">
              <a:xfrm>
                <a:off x="2198178" y="4570641"/>
                <a:ext cx="325966" cy="361561"/>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41" name="Picture 40"/>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4886" name="Picture 41"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4838" name="Group 42"/>
          <p:cNvGrpSpPr>
            <a:grpSpLocks/>
          </p:cNvGrpSpPr>
          <p:nvPr/>
        </p:nvGrpSpPr>
        <p:grpSpPr bwMode="auto">
          <a:xfrm>
            <a:off x="2974975" y="2498725"/>
            <a:ext cx="463550" cy="790575"/>
            <a:chOff x="2167478" y="4254095"/>
            <a:chExt cx="495740" cy="1125896"/>
          </a:xfrm>
        </p:grpSpPr>
        <p:sp>
          <p:nvSpPr>
            <p:cNvPr id="44" name="Rounded Rectangle 43"/>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4878" name="Group 124"/>
            <p:cNvGrpSpPr>
              <a:grpSpLocks/>
            </p:cNvGrpSpPr>
            <p:nvPr/>
          </p:nvGrpSpPr>
          <p:grpSpPr bwMode="auto">
            <a:xfrm>
              <a:off x="2189342" y="4299176"/>
              <a:ext cx="404076" cy="662773"/>
              <a:chOff x="2147038" y="4269980"/>
              <a:chExt cx="404076" cy="662773"/>
            </a:xfrm>
          </p:grpSpPr>
          <p:sp>
            <p:nvSpPr>
              <p:cNvPr id="46" name="Rectangle 45"/>
              <p:cNvSpPr/>
              <p:nvPr/>
            </p:nvSpPr>
            <p:spPr bwMode="auto">
              <a:xfrm>
                <a:off x="2198178"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47" name="Picture 46"/>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4881" name="Picture 47"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4839" name="Group 48"/>
          <p:cNvGrpSpPr>
            <a:grpSpLocks/>
          </p:cNvGrpSpPr>
          <p:nvPr/>
        </p:nvGrpSpPr>
        <p:grpSpPr bwMode="auto">
          <a:xfrm>
            <a:off x="2501900" y="1344613"/>
            <a:ext cx="598488" cy="649287"/>
            <a:chOff x="4533206" y="2544416"/>
            <a:chExt cx="734533" cy="924063"/>
          </a:xfrm>
        </p:grpSpPr>
        <p:sp>
          <p:nvSpPr>
            <p:cNvPr id="50" name="Rounded Rectangle 49"/>
            <p:cNvSpPr/>
            <p:nvPr/>
          </p:nvSpPr>
          <p:spPr bwMode="auto">
            <a:xfrm>
              <a:off x="4533206" y="2544416"/>
              <a:ext cx="734533" cy="924063"/>
            </a:xfrm>
            <a:prstGeom prst="roundRect">
              <a:avLst>
                <a:gd name="adj" fmla="val 4838"/>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4873" name="Picture 50" descr="server_icon.png"/>
            <p:cNvPicPr>
              <a:picLocks noChangeAspect="1"/>
            </p:cNvPicPr>
            <p:nvPr/>
          </p:nvPicPr>
          <p:blipFill>
            <a:blip r:embed="rId4" cstate="print"/>
            <a:srcRect/>
            <a:stretch>
              <a:fillRect/>
            </a:stretch>
          </p:blipFill>
          <p:spPr bwMode="auto">
            <a:xfrm>
              <a:off x="4648971" y="2602505"/>
              <a:ext cx="431746" cy="317460"/>
            </a:xfrm>
            <a:prstGeom prst="rect">
              <a:avLst/>
            </a:prstGeom>
            <a:noFill/>
            <a:ln w="9525">
              <a:noFill/>
              <a:miter lim="800000"/>
              <a:headEnd/>
              <a:tailEnd/>
            </a:ln>
          </p:spPr>
        </p:pic>
        <p:grpSp>
          <p:nvGrpSpPr>
            <p:cNvPr id="34874" name="Group 43"/>
            <p:cNvGrpSpPr>
              <a:grpSpLocks/>
            </p:cNvGrpSpPr>
            <p:nvPr/>
          </p:nvGrpSpPr>
          <p:grpSpPr bwMode="auto">
            <a:xfrm>
              <a:off x="4621622" y="2919128"/>
              <a:ext cx="550900" cy="462880"/>
              <a:chOff x="4647367" y="2717148"/>
              <a:chExt cx="550900" cy="462880"/>
            </a:xfrm>
          </p:grpSpPr>
          <p:sp>
            <p:nvSpPr>
              <p:cNvPr id="53" name="Rectangle 52"/>
              <p:cNvSpPr/>
              <p:nvPr/>
            </p:nvSpPr>
            <p:spPr bwMode="auto">
              <a:xfrm>
                <a:off x="4646628" y="2717484"/>
                <a:ext cx="551386" cy="463160"/>
              </a:xfrm>
              <a:prstGeom prst="rect">
                <a:avLst/>
              </a:prstGeom>
              <a:solidFill>
                <a:schemeClr val="accent1">
                  <a:lumMod val="20000"/>
                  <a:lumOff val="80000"/>
                </a:schemeClr>
              </a:solidFill>
              <a:ln w="3175">
                <a:solidFill>
                  <a:srgbClr val="74CE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4876" name="Picture 53" descr="view.png"/>
              <p:cNvPicPr>
                <a:picLocks noChangeAspect="1"/>
              </p:cNvPicPr>
              <p:nvPr/>
            </p:nvPicPr>
            <p:blipFill>
              <a:blip r:embed="rId5" cstate="print"/>
              <a:srcRect/>
              <a:stretch>
                <a:fillRect/>
              </a:stretch>
            </p:blipFill>
            <p:spPr bwMode="auto">
              <a:xfrm>
                <a:off x="4674716" y="2750298"/>
                <a:ext cx="496933" cy="397910"/>
              </a:xfrm>
              <a:prstGeom prst="rect">
                <a:avLst/>
              </a:prstGeom>
              <a:noFill/>
              <a:ln w="9525">
                <a:noFill/>
                <a:miter lim="800000"/>
                <a:headEnd/>
                <a:tailEnd/>
              </a:ln>
            </p:spPr>
          </p:pic>
        </p:grpSp>
      </p:grpSp>
      <p:pic>
        <p:nvPicPr>
          <p:cNvPr id="34840" name="Picture 54" descr="Generic Database.png"/>
          <p:cNvPicPr>
            <a:picLocks noChangeAspect="1"/>
          </p:cNvPicPr>
          <p:nvPr/>
        </p:nvPicPr>
        <p:blipFill>
          <a:blip r:embed="rId6" cstate="print"/>
          <a:srcRect/>
          <a:stretch>
            <a:fillRect/>
          </a:stretch>
        </p:blipFill>
        <p:spPr bwMode="auto">
          <a:xfrm>
            <a:off x="1006475" y="3036888"/>
            <a:ext cx="290513" cy="246062"/>
          </a:xfrm>
          <a:prstGeom prst="rect">
            <a:avLst/>
          </a:prstGeom>
          <a:noFill/>
          <a:ln w="9525">
            <a:noFill/>
            <a:miter lim="800000"/>
            <a:headEnd/>
            <a:tailEnd/>
          </a:ln>
        </p:spPr>
      </p:pic>
      <p:pic>
        <p:nvPicPr>
          <p:cNvPr id="34841" name="Picture 55" descr="Generic Database.png"/>
          <p:cNvPicPr>
            <a:picLocks noChangeAspect="1"/>
          </p:cNvPicPr>
          <p:nvPr/>
        </p:nvPicPr>
        <p:blipFill>
          <a:blip r:embed="rId6" cstate="print"/>
          <a:srcRect/>
          <a:stretch>
            <a:fillRect/>
          </a:stretch>
        </p:blipFill>
        <p:spPr bwMode="auto">
          <a:xfrm>
            <a:off x="1514475" y="3036888"/>
            <a:ext cx="290513" cy="246062"/>
          </a:xfrm>
          <a:prstGeom prst="rect">
            <a:avLst/>
          </a:prstGeom>
          <a:noFill/>
          <a:ln w="9525">
            <a:noFill/>
            <a:miter lim="800000"/>
            <a:headEnd/>
            <a:tailEnd/>
          </a:ln>
        </p:spPr>
      </p:pic>
      <p:pic>
        <p:nvPicPr>
          <p:cNvPr id="34842" name="Picture 56" descr="Generic Database.png"/>
          <p:cNvPicPr>
            <a:picLocks noChangeAspect="1"/>
          </p:cNvPicPr>
          <p:nvPr/>
        </p:nvPicPr>
        <p:blipFill>
          <a:blip r:embed="rId6" cstate="print"/>
          <a:srcRect/>
          <a:stretch>
            <a:fillRect/>
          </a:stretch>
        </p:blipFill>
        <p:spPr bwMode="auto">
          <a:xfrm>
            <a:off x="2028825" y="3036888"/>
            <a:ext cx="290513" cy="246062"/>
          </a:xfrm>
          <a:prstGeom prst="rect">
            <a:avLst/>
          </a:prstGeom>
          <a:noFill/>
          <a:ln w="9525">
            <a:noFill/>
            <a:miter lim="800000"/>
            <a:headEnd/>
            <a:tailEnd/>
          </a:ln>
        </p:spPr>
      </p:pic>
      <p:pic>
        <p:nvPicPr>
          <p:cNvPr id="34843" name="Picture 57" descr="Generic Database.png"/>
          <p:cNvPicPr>
            <a:picLocks noChangeAspect="1"/>
          </p:cNvPicPr>
          <p:nvPr/>
        </p:nvPicPr>
        <p:blipFill>
          <a:blip r:embed="rId6" cstate="print"/>
          <a:srcRect/>
          <a:stretch>
            <a:fillRect/>
          </a:stretch>
        </p:blipFill>
        <p:spPr bwMode="auto">
          <a:xfrm>
            <a:off x="2549525" y="3036888"/>
            <a:ext cx="290513" cy="246062"/>
          </a:xfrm>
          <a:prstGeom prst="rect">
            <a:avLst/>
          </a:prstGeom>
          <a:noFill/>
          <a:ln w="9525">
            <a:noFill/>
            <a:miter lim="800000"/>
            <a:headEnd/>
            <a:tailEnd/>
          </a:ln>
        </p:spPr>
      </p:pic>
      <p:pic>
        <p:nvPicPr>
          <p:cNvPr id="34844" name="Picture 58" descr="Generic Database.png"/>
          <p:cNvPicPr>
            <a:picLocks noChangeAspect="1"/>
          </p:cNvPicPr>
          <p:nvPr/>
        </p:nvPicPr>
        <p:blipFill>
          <a:blip r:embed="rId6" cstate="print"/>
          <a:srcRect/>
          <a:stretch>
            <a:fillRect/>
          </a:stretch>
        </p:blipFill>
        <p:spPr bwMode="auto">
          <a:xfrm>
            <a:off x="3057525" y="3030538"/>
            <a:ext cx="290513" cy="246062"/>
          </a:xfrm>
          <a:prstGeom prst="rect">
            <a:avLst/>
          </a:prstGeom>
          <a:noFill/>
          <a:ln w="9525">
            <a:noFill/>
            <a:miter lim="800000"/>
            <a:headEnd/>
            <a:tailEnd/>
          </a:ln>
        </p:spPr>
      </p:pic>
      <p:grpSp>
        <p:nvGrpSpPr>
          <p:cNvPr id="34845" name="Group 59"/>
          <p:cNvGrpSpPr>
            <a:grpSpLocks/>
          </p:cNvGrpSpPr>
          <p:nvPr/>
        </p:nvGrpSpPr>
        <p:grpSpPr bwMode="auto">
          <a:xfrm>
            <a:off x="3987800" y="2508250"/>
            <a:ext cx="463550" cy="792163"/>
            <a:chOff x="2167478" y="4254094"/>
            <a:chExt cx="495740" cy="1129878"/>
          </a:xfrm>
        </p:grpSpPr>
        <p:sp>
          <p:nvSpPr>
            <p:cNvPr id="61" name="Rounded Rectangle 60"/>
            <p:cNvSpPr/>
            <p:nvPr/>
          </p:nvSpPr>
          <p:spPr bwMode="auto">
            <a:xfrm>
              <a:off x="2167478" y="4254094"/>
              <a:ext cx="495740" cy="1129878"/>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4868" name="Group 124"/>
            <p:cNvGrpSpPr>
              <a:grpSpLocks/>
            </p:cNvGrpSpPr>
            <p:nvPr/>
          </p:nvGrpSpPr>
          <p:grpSpPr bwMode="auto">
            <a:xfrm>
              <a:off x="2189342" y="4299176"/>
              <a:ext cx="404076" cy="662773"/>
              <a:chOff x="2147038" y="4269980"/>
              <a:chExt cx="404076" cy="662773"/>
            </a:xfrm>
          </p:grpSpPr>
          <p:sp>
            <p:nvSpPr>
              <p:cNvPr id="63" name="Rectangle 62"/>
              <p:cNvSpPr/>
              <p:nvPr/>
            </p:nvSpPr>
            <p:spPr bwMode="auto">
              <a:xfrm>
                <a:off x="2198178" y="4571335"/>
                <a:ext cx="325966" cy="362286"/>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64" name="Picture 63"/>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4871" name="Picture 64"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4846" name="Group 65"/>
          <p:cNvGrpSpPr>
            <a:grpSpLocks/>
          </p:cNvGrpSpPr>
          <p:nvPr/>
        </p:nvGrpSpPr>
        <p:grpSpPr bwMode="auto">
          <a:xfrm>
            <a:off x="4498975" y="2508250"/>
            <a:ext cx="463550" cy="788988"/>
            <a:chOff x="2167478" y="4254095"/>
            <a:chExt cx="495740" cy="1125896"/>
          </a:xfrm>
        </p:grpSpPr>
        <p:sp>
          <p:nvSpPr>
            <p:cNvPr id="67" name="Rounded Rectangle 66"/>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4863" name="Group 124"/>
            <p:cNvGrpSpPr>
              <a:grpSpLocks/>
            </p:cNvGrpSpPr>
            <p:nvPr/>
          </p:nvGrpSpPr>
          <p:grpSpPr bwMode="auto">
            <a:xfrm>
              <a:off x="2189342" y="4299176"/>
              <a:ext cx="404076" cy="662773"/>
              <a:chOff x="2147038" y="4269980"/>
              <a:chExt cx="404076" cy="662773"/>
            </a:xfrm>
          </p:grpSpPr>
          <p:sp>
            <p:nvSpPr>
              <p:cNvPr id="69" name="Rectangle 68"/>
              <p:cNvSpPr/>
              <p:nvPr/>
            </p:nvSpPr>
            <p:spPr bwMode="auto">
              <a:xfrm>
                <a:off x="2198178" y="4569237"/>
                <a:ext cx="325966" cy="362461"/>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70" name="Picture 69"/>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4866" name="Picture 70"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pic>
        <p:nvPicPr>
          <p:cNvPr id="34847" name="Picture 71" descr="Generic Database.png"/>
          <p:cNvPicPr>
            <a:picLocks noChangeAspect="1"/>
          </p:cNvPicPr>
          <p:nvPr/>
        </p:nvPicPr>
        <p:blipFill>
          <a:blip r:embed="rId6" cstate="print"/>
          <a:srcRect/>
          <a:stretch>
            <a:fillRect/>
          </a:stretch>
        </p:blipFill>
        <p:spPr bwMode="auto">
          <a:xfrm>
            <a:off x="4073525" y="3044825"/>
            <a:ext cx="290513" cy="246063"/>
          </a:xfrm>
          <a:prstGeom prst="rect">
            <a:avLst/>
          </a:prstGeom>
          <a:noFill/>
          <a:ln w="9525">
            <a:noFill/>
            <a:miter lim="800000"/>
            <a:headEnd/>
            <a:tailEnd/>
          </a:ln>
        </p:spPr>
      </p:pic>
      <p:pic>
        <p:nvPicPr>
          <p:cNvPr id="34848" name="Picture 72" descr="Generic Database.png"/>
          <p:cNvPicPr>
            <a:picLocks noChangeAspect="1"/>
          </p:cNvPicPr>
          <p:nvPr/>
        </p:nvPicPr>
        <p:blipFill>
          <a:blip r:embed="rId6" cstate="print"/>
          <a:srcRect/>
          <a:stretch>
            <a:fillRect/>
          </a:stretch>
        </p:blipFill>
        <p:spPr bwMode="auto">
          <a:xfrm>
            <a:off x="4581525" y="3038475"/>
            <a:ext cx="290513" cy="246063"/>
          </a:xfrm>
          <a:prstGeom prst="rect">
            <a:avLst/>
          </a:prstGeom>
          <a:noFill/>
          <a:ln w="9525">
            <a:noFill/>
            <a:miter lim="800000"/>
            <a:headEnd/>
            <a:tailEnd/>
          </a:ln>
        </p:spPr>
      </p:pic>
      <p:cxnSp>
        <p:nvCxnSpPr>
          <p:cNvPr id="77" name="Straight Connector 76"/>
          <p:cNvCxnSpPr>
            <a:cxnSpLocks noChangeShapeType="1"/>
          </p:cNvCxnSpPr>
          <p:nvPr/>
        </p:nvCxnSpPr>
        <p:spPr bwMode="auto">
          <a:xfrm rot="5400000">
            <a:off x="1050132" y="2450306"/>
            <a:ext cx="177800"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cxnSpLocks noChangeShapeType="1"/>
          </p:cNvCxnSpPr>
          <p:nvPr/>
        </p:nvCxnSpPr>
        <p:spPr bwMode="auto">
          <a:xfrm rot="5400000">
            <a:off x="1562894" y="2450306"/>
            <a:ext cx="177800"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noChangeShapeType="1"/>
          </p:cNvCxnSpPr>
          <p:nvPr/>
        </p:nvCxnSpPr>
        <p:spPr bwMode="auto">
          <a:xfrm rot="5400000">
            <a:off x="2077244" y="2450306"/>
            <a:ext cx="177800"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cxnSpLocks noChangeShapeType="1"/>
          </p:cNvCxnSpPr>
          <p:nvPr/>
        </p:nvCxnSpPr>
        <p:spPr bwMode="auto">
          <a:xfrm rot="5400000">
            <a:off x="2591594" y="2450306"/>
            <a:ext cx="177800"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cxnSpLocks noChangeShapeType="1"/>
          </p:cNvCxnSpPr>
          <p:nvPr/>
        </p:nvCxnSpPr>
        <p:spPr bwMode="auto">
          <a:xfrm rot="5400000">
            <a:off x="3105944" y="2450306"/>
            <a:ext cx="177800"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cxnSpLocks noChangeShapeType="1"/>
          </p:cNvCxnSpPr>
          <p:nvPr/>
        </p:nvCxnSpPr>
        <p:spPr bwMode="auto">
          <a:xfrm rot="5400000">
            <a:off x="4133057" y="2450306"/>
            <a:ext cx="177800"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noChangeShapeType="1"/>
          </p:cNvCxnSpPr>
          <p:nvPr/>
        </p:nvCxnSpPr>
        <p:spPr bwMode="auto">
          <a:xfrm rot="5400000">
            <a:off x="4647407" y="2450306"/>
            <a:ext cx="177800"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cxnSpLocks noChangeShapeType="1"/>
          </p:cNvCxnSpPr>
          <p:nvPr/>
        </p:nvCxnSpPr>
        <p:spPr bwMode="auto">
          <a:xfrm rot="5400000">
            <a:off x="2652713" y="2095500"/>
            <a:ext cx="315912"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cxnSpLocks noChangeShapeType="1"/>
          </p:cNvCxnSpPr>
          <p:nvPr/>
        </p:nvCxnSpPr>
        <p:spPr bwMode="auto">
          <a:xfrm rot="5400000">
            <a:off x="1765301" y="2095500"/>
            <a:ext cx="315912"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19678" y="2271508"/>
            <a:ext cx="4101055" cy="6025"/>
          </a:xfrm>
          <a:prstGeom prst="line">
            <a:avLst/>
          </a:prstGeom>
          <a:ln w="203200">
            <a:solidFill>
              <a:schemeClr val="accent1"/>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24" name="Straight Arrow Connector 23"/>
          <p:cNvCxnSpPr>
            <a:cxnSpLocks noChangeShapeType="1"/>
          </p:cNvCxnSpPr>
          <p:nvPr/>
        </p:nvCxnSpPr>
        <p:spPr bwMode="auto">
          <a:xfrm flipV="1">
            <a:off x="1060450" y="2273300"/>
            <a:ext cx="3833813" cy="0"/>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p:spPr>
      </p:cxnSp>
      <p:sp>
        <p:nvSpPr>
          <p:cNvPr id="86" name="TextBox 184"/>
          <p:cNvSpPr txBox="1">
            <a:spLocks noChangeArrowheads="1"/>
          </p:cNvSpPr>
          <p:nvPr/>
        </p:nvSpPr>
        <p:spPr bwMode="auto">
          <a:xfrm>
            <a:off x="3436938" y="3652838"/>
            <a:ext cx="2087562" cy="830262"/>
          </a:xfrm>
          <a:prstGeom prst="rect">
            <a:avLst/>
          </a:prstGeom>
          <a:noFill/>
          <a:ln>
            <a:noFill/>
          </a:ln>
          <a:extLst/>
        </p:spPr>
        <p:txBody>
          <a:bodyPr>
            <a:prstTxWarp prst="textNoShape">
              <a:avLst/>
            </a:prstTxWarp>
            <a:spAutoFit/>
          </a:bodyPr>
          <a:lstStyle/>
          <a:p>
            <a:pPr algn="ctr"/>
            <a:r>
              <a:rPr lang="en-US" sz="1600" b="1"/>
              <a:t>New Segment Servers</a:t>
            </a:r>
          </a:p>
          <a:p>
            <a:pPr algn="ctr">
              <a:spcBef>
                <a:spcPts val="600"/>
              </a:spcBef>
            </a:pPr>
            <a:r>
              <a:rPr lang="en-US" sz="1100"/>
              <a:t>Query planning &amp; dispatch </a:t>
            </a:r>
          </a:p>
        </p:txBody>
      </p:sp>
      <p:sp>
        <p:nvSpPr>
          <p:cNvPr id="87" name="Oval 86"/>
          <p:cNvSpPr/>
          <p:nvPr/>
        </p:nvSpPr>
        <p:spPr bwMode="auto">
          <a:xfrm>
            <a:off x="3803650" y="2159000"/>
            <a:ext cx="1354138" cy="1441450"/>
          </a:xfrm>
          <a:prstGeom prst="ellipse">
            <a:avLst/>
          </a:prstGeom>
          <a:noFill/>
          <a:ln w="38100" cap="rnd" cmpd="sng" algn="ctr">
            <a:solidFill>
              <a:schemeClr val="accent3"/>
            </a:solidFill>
            <a:prstDash val="sysDash"/>
            <a:round/>
            <a:headEnd type="none" w="med" len="med"/>
            <a:tailEnd type="triangle" w="med" len="med"/>
          </a:ln>
          <a:effectLst>
            <a:outerShdw dist="20000" dir="5400000" rotWithShape="0">
              <a:srgbClr val="808080">
                <a:alpha val="37999"/>
              </a:srgbClr>
            </a:outerShdw>
          </a:effectLst>
        </p:spPr>
        <p:txBody>
          <a:bodyPr wrap="none" anchor="ctr"/>
          <a:lstStyle/>
          <a:p>
            <a:pPr algn="ctr" fontAlgn="auto">
              <a:spcBef>
                <a:spcPts val="0"/>
              </a:spcBef>
              <a:spcAft>
                <a:spcPts val="0"/>
              </a:spcAft>
              <a:defRPr/>
            </a:pPr>
            <a:endParaRPr lang="en-US" sz="1600" dirty="0">
              <a:solidFill>
                <a:schemeClr val="dk1"/>
              </a:solidFill>
              <a:latin typeface="+mn-lt"/>
              <a:ea typeface="ＭＳ Ｐゴシック" pitchFamily="34" charset="-128"/>
              <a:cs typeface="ＭＳ Ｐゴシック" pitchFamily="-65" charset="-128"/>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dirty="0" smtClean="0">
                <a:latin typeface="Arial" pitchFamily="-105" charset="0"/>
                <a:ea typeface="Arial" pitchFamily="-105" charset="0"/>
                <a:cs typeface="Arial" pitchFamily="-105" charset="0"/>
              </a:rPr>
              <a:t>Advanced MPP: Polymorphic Storage</a:t>
            </a:r>
            <a:r>
              <a:rPr lang="en-US" sz="2000" baseline="56000" dirty="0" smtClean="0">
                <a:latin typeface="Arial" pitchFamily="-105" charset="0"/>
                <a:ea typeface="Arial" pitchFamily="-105" charset="0"/>
                <a:cs typeface="Arial" pitchFamily="-105" charset="0"/>
              </a:rPr>
              <a:t>™</a:t>
            </a:r>
          </a:p>
        </p:txBody>
      </p:sp>
      <p:sp>
        <p:nvSpPr>
          <p:cNvPr id="36867" name="Content Placeholder 2"/>
          <p:cNvSpPr>
            <a:spLocks noGrp="1"/>
          </p:cNvSpPr>
          <p:nvPr>
            <p:ph sz="quarter" idx="10"/>
          </p:nvPr>
        </p:nvSpPr>
        <p:spPr>
          <a:xfrm>
            <a:off x="739775" y="3190875"/>
            <a:ext cx="2773363" cy="1533525"/>
          </a:xfrm>
          <a:noFill/>
          <a:ln>
            <a:miter lim="800000"/>
            <a:headEnd/>
            <a:tailEnd/>
          </a:ln>
        </p:spPr>
        <p:txBody>
          <a:bodyPr vert="horz" wrap="square" numCol="1" anchor="t" anchorCtr="0" compatLnSpc="1">
            <a:prstTxWarp prst="textNoShape">
              <a:avLst/>
            </a:prstTxWarp>
          </a:bodyPr>
          <a:lstStyle/>
          <a:p>
            <a:pPr>
              <a:spcBef>
                <a:spcPts val="300"/>
              </a:spcBef>
              <a:buFont typeface="Wingdings" pitchFamily="-105" charset="2"/>
              <a:buChar char=""/>
            </a:pPr>
            <a:r>
              <a:rPr lang="en-US" sz="1100" dirty="0" smtClean="0">
                <a:latin typeface="Arial" pitchFamily="-105" charset="0"/>
                <a:ea typeface="Arial" pitchFamily="-105" charset="0"/>
                <a:cs typeface="Arial" pitchFamily="-105" charset="0"/>
              </a:rPr>
              <a:t>Columnar storage is well suited to scanning a large percentage of the data</a:t>
            </a:r>
          </a:p>
          <a:p>
            <a:pPr>
              <a:spcBef>
                <a:spcPts val="300"/>
              </a:spcBef>
              <a:buFont typeface="Wingdings" pitchFamily="-105" charset="2"/>
              <a:buChar char=""/>
            </a:pPr>
            <a:r>
              <a:rPr lang="en-US" sz="1100" dirty="0" smtClean="0">
                <a:latin typeface="Arial" pitchFamily="-105" charset="0"/>
                <a:ea typeface="Arial" pitchFamily="-105" charset="0"/>
                <a:cs typeface="Arial" pitchFamily="-105" charset="0"/>
              </a:rPr>
              <a:t>Row storage excels at small lookups</a:t>
            </a:r>
          </a:p>
          <a:p>
            <a:pPr>
              <a:spcBef>
                <a:spcPts val="300"/>
              </a:spcBef>
              <a:buFont typeface="Wingdings" pitchFamily="-105" charset="2"/>
              <a:buChar char=""/>
            </a:pPr>
            <a:r>
              <a:rPr lang="en-US" sz="1100" dirty="0" smtClean="0">
                <a:latin typeface="Arial" pitchFamily="-105" charset="0"/>
                <a:ea typeface="Arial" pitchFamily="-105" charset="0"/>
                <a:cs typeface="Arial" pitchFamily="-105" charset="0"/>
              </a:rPr>
              <a:t>Most systems need to do both</a:t>
            </a:r>
          </a:p>
          <a:p>
            <a:pPr>
              <a:spcBef>
                <a:spcPts val="300"/>
              </a:spcBef>
              <a:buFont typeface="Wingdings" pitchFamily="-105" charset="2"/>
              <a:buChar char=""/>
            </a:pPr>
            <a:r>
              <a:rPr lang="en-US" sz="1100" dirty="0" smtClean="0">
                <a:latin typeface="Arial" pitchFamily="-105" charset="0"/>
                <a:ea typeface="Arial" pitchFamily="-105" charset="0"/>
                <a:cs typeface="Arial" pitchFamily="-105" charset="0"/>
              </a:rPr>
              <a:t>Row and column orientation can be mixed within a table or database</a:t>
            </a:r>
            <a:endParaRPr lang="en-US" sz="1100" dirty="0">
              <a:latin typeface="Arial" pitchFamily="-105" charset="0"/>
              <a:ea typeface="Arial" pitchFamily="-105" charset="0"/>
              <a:cs typeface="Arial" pitchFamily="-105" charset="0"/>
            </a:endParaRPr>
          </a:p>
        </p:txBody>
      </p:sp>
      <p:sp>
        <p:nvSpPr>
          <p:cNvPr id="36868" name="Content Placeholder 2"/>
          <p:cNvSpPr txBox="1">
            <a:spLocks/>
          </p:cNvSpPr>
          <p:nvPr/>
        </p:nvSpPr>
        <p:spPr bwMode="gray">
          <a:xfrm>
            <a:off x="4498975" y="3190875"/>
            <a:ext cx="4043363" cy="1533525"/>
          </a:xfrm>
          <a:prstGeom prst="rect">
            <a:avLst/>
          </a:prstGeom>
          <a:noFill/>
          <a:ln w="9525">
            <a:noFill/>
            <a:miter lim="800000"/>
            <a:headEnd/>
            <a:tailEnd/>
          </a:ln>
        </p:spPr>
        <p:txBody>
          <a:bodyPr lIns="0" tIns="0" rIns="0" bIns="0">
            <a:prstTxWarp prst="textNoShape">
              <a:avLst/>
            </a:prstTxWarp>
          </a:bodyPr>
          <a:lstStyle/>
          <a:p>
            <a:pPr marL="228600" indent="-228600">
              <a:spcBef>
                <a:spcPts val="300"/>
              </a:spcBef>
              <a:buClr>
                <a:schemeClr val="accent1"/>
              </a:buClr>
              <a:buFont typeface="Wingdings" pitchFamily="-105" charset="2"/>
              <a:buChar char=""/>
            </a:pPr>
            <a:r>
              <a:rPr lang="en-US" sz="1100" dirty="0">
                <a:ea typeface="Arial" pitchFamily="-105" charset="0"/>
                <a:cs typeface="Arial" pitchFamily="-105" charset="0"/>
              </a:rPr>
              <a:t>Both types can be dramatically more efficient with compression</a:t>
            </a:r>
          </a:p>
          <a:p>
            <a:pPr marL="228600" indent="-228600">
              <a:spcBef>
                <a:spcPts val="300"/>
              </a:spcBef>
              <a:buClr>
                <a:schemeClr val="accent1"/>
              </a:buClr>
              <a:buFont typeface="Wingdings" pitchFamily="-105" charset="2"/>
              <a:buChar char=""/>
            </a:pPr>
            <a:r>
              <a:rPr lang="en-US" sz="1100" dirty="0">
                <a:ea typeface="Arial" pitchFamily="-105" charset="0"/>
                <a:cs typeface="Arial" pitchFamily="-105" charset="0"/>
              </a:rPr>
              <a:t>Compression is definable column by </a:t>
            </a:r>
            <a:r>
              <a:rPr lang="en-US" sz="1100" dirty="0" smtClean="0">
                <a:ea typeface="Arial" pitchFamily="-105" charset="0"/>
                <a:cs typeface="Arial" pitchFamily="-105" charset="0"/>
              </a:rPr>
              <a:t>column:</a:t>
            </a:r>
            <a:endParaRPr lang="en-US" sz="1100" dirty="0">
              <a:ea typeface="Arial" pitchFamily="-105" charset="0"/>
              <a:cs typeface="Arial" pitchFamily="-105" charset="0"/>
            </a:endParaRPr>
          </a:p>
          <a:p>
            <a:pPr marL="685800" lvl="1" indent="-228600">
              <a:spcBef>
                <a:spcPts val="300"/>
              </a:spcBef>
              <a:buClr>
                <a:schemeClr val="accent1"/>
              </a:buClr>
              <a:buFont typeface="Wingdings" pitchFamily="-105" charset="2"/>
              <a:buChar char=""/>
            </a:pPr>
            <a:r>
              <a:rPr lang="en-US" sz="1100" dirty="0" err="1">
                <a:ea typeface="Arial" pitchFamily="-105" charset="0"/>
                <a:cs typeface="Arial" pitchFamily="-105" charset="0"/>
              </a:rPr>
              <a:t>Blockwise</a:t>
            </a:r>
            <a:r>
              <a:rPr lang="en-US" sz="1100" dirty="0">
                <a:ea typeface="Arial" pitchFamily="-105" charset="0"/>
                <a:cs typeface="Arial" pitchFamily="-105" charset="0"/>
              </a:rPr>
              <a:t>: Gzip1-9 &amp; </a:t>
            </a:r>
            <a:r>
              <a:rPr lang="en-US" sz="1100" dirty="0" err="1">
                <a:ea typeface="Arial" pitchFamily="-105" charset="0"/>
                <a:cs typeface="Arial" pitchFamily="-105" charset="0"/>
              </a:rPr>
              <a:t>QuickLZ</a:t>
            </a:r>
            <a:endParaRPr lang="en-US" sz="1100" dirty="0">
              <a:ea typeface="Arial" pitchFamily="-105" charset="0"/>
              <a:cs typeface="Arial" pitchFamily="-105" charset="0"/>
            </a:endParaRPr>
          </a:p>
          <a:p>
            <a:pPr marL="685800" lvl="1" indent="-228600">
              <a:spcBef>
                <a:spcPts val="300"/>
              </a:spcBef>
              <a:buClr>
                <a:schemeClr val="accent1"/>
              </a:buClr>
              <a:buFont typeface="Wingdings" pitchFamily="-105" charset="2"/>
              <a:buChar char=""/>
            </a:pPr>
            <a:r>
              <a:rPr lang="en-US" sz="1100" dirty="0" err="1">
                <a:ea typeface="Arial" pitchFamily="-105" charset="0"/>
                <a:cs typeface="Arial" pitchFamily="-105" charset="0"/>
              </a:rPr>
              <a:t>Streamwise</a:t>
            </a:r>
            <a:r>
              <a:rPr lang="en-US" sz="1100" dirty="0">
                <a:ea typeface="Arial" pitchFamily="-105" charset="0"/>
                <a:cs typeface="Arial" pitchFamily="-105" charset="0"/>
              </a:rPr>
              <a:t>:  Run Length Encoding (RLE) (levels 1-4)</a:t>
            </a:r>
          </a:p>
          <a:p>
            <a:pPr marL="228600" indent="-228600">
              <a:spcBef>
                <a:spcPts val="300"/>
              </a:spcBef>
              <a:buClr>
                <a:schemeClr val="accent1"/>
              </a:buClr>
              <a:buFont typeface="Wingdings" pitchFamily="-105" charset="2"/>
              <a:buChar char=""/>
            </a:pPr>
            <a:r>
              <a:rPr lang="en-US" sz="1100" dirty="0">
                <a:ea typeface="Arial" pitchFamily="-105" charset="0"/>
                <a:cs typeface="Arial" pitchFamily="-105" charset="0"/>
              </a:rPr>
              <a:t>Flexible indexing, partitioning enable more granular control and enable true ILM</a:t>
            </a:r>
          </a:p>
        </p:txBody>
      </p:sp>
      <p:sp>
        <p:nvSpPr>
          <p:cNvPr id="5" name="Rounded Rectangle 4"/>
          <p:cNvSpPr/>
          <p:nvPr/>
        </p:nvSpPr>
        <p:spPr>
          <a:xfrm>
            <a:off x="712788" y="930275"/>
            <a:ext cx="7661275" cy="2106613"/>
          </a:xfrm>
          <a:prstGeom prst="roundRect">
            <a:avLst>
              <a:gd name="adj" fmla="val 5306"/>
            </a:avLst>
          </a:prstGeom>
          <a:solidFill>
            <a:schemeClr val="bg1">
              <a:lumMod val="85000"/>
            </a:schemeClr>
          </a:solidFill>
          <a:ln w="19050" cap="flat" cmpd="sng" algn="ctr">
            <a:noFill/>
            <a:prstDash val="solid"/>
            <a:roun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cs typeface="Verdana"/>
            </a:endParaRPr>
          </a:p>
        </p:txBody>
      </p:sp>
      <p:sp>
        <p:nvSpPr>
          <p:cNvPr id="6" name="Rounded Rectangle 5"/>
          <p:cNvSpPr/>
          <p:nvPr/>
        </p:nvSpPr>
        <p:spPr>
          <a:xfrm>
            <a:off x="990600" y="1060450"/>
            <a:ext cx="7143750" cy="301625"/>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bg1"/>
                </a:solidFill>
                <a:cs typeface="Verdana"/>
              </a:rPr>
              <a:t>TABLE</a:t>
            </a:r>
            <a:r>
              <a:rPr lang="en-US" dirty="0">
                <a:solidFill>
                  <a:schemeClr val="bg1"/>
                </a:solidFill>
                <a:cs typeface="Verdana"/>
              </a:rPr>
              <a:t> ‘SALES’</a:t>
            </a:r>
          </a:p>
        </p:txBody>
      </p:sp>
      <p:sp>
        <p:nvSpPr>
          <p:cNvPr id="7" name="Rounded Rectangle 6"/>
          <p:cNvSpPr/>
          <p:nvPr/>
        </p:nvSpPr>
        <p:spPr>
          <a:xfrm>
            <a:off x="1000125" y="1449388"/>
            <a:ext cx="692150" cy="955675"/>
          </a:xfrm>
          <a:prstGeom prst="roundRect">
            <a:avLst>
              <a:gd name="adj" fmla="val 13222"/>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Mar</a:t>
            </a:r>
            <a:endParaRPr lang="en-US" sz="1200" dirty="0">
              <a:solidFill>
                <a:schemeClr val="tx1"/>
              </a:solidFill>
              <a:cs typeface="Verdana"/>
            </a:endParaRPr>
          </a:p>
        </p:txBody>
      </p:sp>
      <p:sp>
        <p:nvSpPr>
          <p:cNvPr id="8" name="Rounded Rectangle 7"/>
          <p:cNvSpPr/>
          <p:nvPr/>
        </p:nvSpPr>
        <p:spPr>
          <a:xfrm>
            <a:off x="1806575" y="1449388"/>
            <a:ext cx="692150" cy="1101725"/>
          </a:xfrm>
          <a:prstGeom prst="roundRect">
            <a:avLst>
              <a:gd name="adj" fmla="val 9778"/>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Apr</a:t>
            </a:r>
            <a:endParaRPr lang="en-US" sz="1200" dirty="0">
              <a:solidFill>
                <a:schemeClr val="tx1"/>
              </a:solidFill>
              <a:cs typeface="Verdana"/>
            </a:endParaRPr>
          </a:p>
        </p:txBody>
      </p:sp>
      <p:sp>
        <p:nvSpPr>
          <p:cNvPr id="9" name="Rounded Rectangle 8"/>
          <p:cNvSpPr/>
          <p:nvPr/>
        </p:nvSpPr>
        <p:spPr>
          <a:xfrm>
            <a:off x="2613025" y="1449388"/>
            <a:ext cx="692150" cy="922337"/>
          </a:xfrm>
          <a:prstGeom prst="roundRect">
            <a:avLst>
              <a:gd name="adj" fmla="val 12074"/>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May</a:t>
            </a:r>
            <a:endParaRPr lang="en-US" sz="1200" dirty="0">
              <a:solidFill>
                <a:schemeClr val="tx1"/>
              </a:solidFill>
              <a:cs typeface="Verdana"/>
            </a:endParaRPr>
          </a:p>
        </p:txBody>
      </p:sp>
      <p:sp>
        <p:nvSpPr>
          <p:cNvPr id="10" name="Rounded Rectangle 9"/>
          <p:cNvSpPr/>
          <p:nvPr/>
        </p:nvSpPr>
        <p:spPr>
          <a:xfrm>
            <a:off x="3419475" y="1449388"/>
            <a:ext cx="692150" cy="889000"/>
          </a:xfrm>
          <a:prstGeom prst="roundRect">
            <a:avLst>
              <a:gd name="adj" fmla="val 12074"/>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Jun</a:t>
            </a:r>
            <a:endParaRPr lang="en-US" sz="1200" dirty="0">
              <a:solidFill>
                <a:schemeClr val="tx1"/>
              </a:solidFill>
              <a:cs typeface="Verdana"/>
            </a:endParaRPr>
          </a:p>
        </p:txBody>
      </p:sp>
      <p:sp>
        <p:nvSpPr>
          <p:cNvPr id="11" name="Rounded Rectangle 10"/>
          <p:cNvSpPr/>
          <p:nvPr/>
        </p:nvSpPr>
        <p:spPr>
          <a:xfrm>
            <a:off x="4225925" y="1449388"/>
            <a:ext cx="692150" cy="1079500"/>
          </a:xfrm>
          <a:prstGeom prst="roundRect">
            <a:avLst>
              <a:gd name="adj" fmla="val 10926"/>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Jul</a:t>
            </a:r>
            <a:endParaRPr lang="en-US" sz="1200" dirty="0">
              <a:solidFill>
                <a:schemeClr val="tx1"/>
              </a:solidFill>
              <a:cs typeface="Verdana"/>
            </a:endParaRPr>
          </a:p>
        </p:txBody>
      </p:sp>
      <p:sp>
        <p:nvSpPr>
          <p:cNvPr id="12" name="Rounded Rectangle 11"/>
          <p:cNvSpPr/>
          <p:nvPr/>
        </p:nvSpPr>
        <p:spPr>
          <a:xfrm>
            <a:off x="5032375" y="1449388"/>
            <a:ext cx="692150" cy="831850"/>
          </a:xfrm>
          <a:prstGeom prst="roundRect">
            <a:avLst>
              <a:gd name="adj" fmla="val 7481"/>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Aug</a:t>
            </a:r>
            <a:endParaRPr lang="en-US" sz="1200" dirty="0">
              <a:solidFill>
                <a:schemeClr val="tx1"/>
              </a:solidFill>
              <a:cs typeface="Verdana"/>
            </a:endParaRPr>
          </a:p>
        </p:txBody>
      </p:sp>
      <p:sp>
        <p:nvSpPr>
          <p:cNvPr id="13" name="Rounded Rectangle 12"/>
          <p:cNvSpPr/>
          <p:nvPr/>
        </p:nvSpPr>
        <p:spPr>
          <a:xfrm>
            <a:off x="5838825" y="1449388"/>
            <a:ext cx="692150" cy="1079500"/>
          </a:xfrm>
          <a:prstGeom prst="roundRect">
            <a:avLst>
              <a:gd name="adj" fmla="val 10926"/>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Sept</a:t>
            </a:r>
            <a:endParaRPr lang="en-US" sz="1200" dirty="0">
              <a:solidFill>
                <a:schemeClr val="tx1"/>
              </a:solidFill>
              <a:cs typeface="Verdana"/>
            </a:endParaRPr>
          </a:p>
        </p:txBody>
      </p:sp>
      <p:sp>
        <p:nvSpPr>
          <p:cNvPr id="14" name="Rounded Rectangle 13"/>
          <p:cNvSpPr/>
          <p:nvPr/>
        </p:nvSpPr>
        <p:spPr>
          <a:xfrm>
            <a:off x="6645275" y="1449388"/>
            <a:ext cx="692150" cy="889000"/>
          </a:xfrm>
          <a:prstGeom prst="roundRect">
            <a:avLst>
              <a:gd name="adj" fmla="val 12074"/>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Oct</a:t>
            </a:r>
            <a:endParaRPr lang="en-US" sz="1200" dirty="0">
              <a:solidFill>
                <a:schemeClr val="tx1"/>
              </a:solidFill>
              <a:cs typeface="Verdana"/>
            </a:endParaRPr>
          </a:p>
        </p:txBody>
      </p:sp>
      <p:sp>
        <p:nvSpPr>
          <p:cNvPr id="15" name="Rounded Rectangle 14"/>
          <p:cNvSpPr/>
          <p:nvPr/>
        </p:nvSpPr>
        <p:spPr>
          <a:xfrm>
            <a:off x="7451725" y="1449388"/>
            <a:ext cx="692150" cy="863600"/>
          </a:xfrm>
          <a:prstGeom prst="roundRect">
            <a:avLst>
              <a:gd name="adj" fmla="val 12074"/>
            </a:avLst>
          </a:prstGeom>
          <a:solidFill>
            <a:schemeClr val="accent1">
              <a:lumMod val="40000"/>
              <a:lumOff val="60000"/>
            </a:schemeClr>
          </a:solidFill>
          <a:ln w="12700" cap="flat" cmpd="sng" algn="ctr">
            <a:solidFill>
              <a:schemeClr val="accent1"/>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1200" dirty="0" smtClean="0">
                <a:solidFill>
                  <a:schemeClr val="tx1"/>
                </a:solidFill>
                <a:cs typeface="Verdana"/>
              </a:rPr>
              <a:t>Nov</a:t>
            </a:r>
            <a:endParaRPr lang="en-US" sz="1200" dirty="0">
              <a:solidFill>
                <a:schemeClr val="tx1"/>
              </a:solidFill>
              <a:cs typeface="Verdana"/>
            </a:endParaRPr>
          </a:p>
        </p:txBody>
      </p:sp>
      <p:sp>
        <p:nvSpPr>
          <p:cNvPr id="16" name="Left Brace 15"/>
          <p:cNvSpPr/>
          <p:nvPr/>
        </p:nvSpPr>
        <p:spPr>
          <a:xfrm rot="16200000">
            <a:off x="3225007" y="304006"/>
            <a:ext cx="215900" cy="4665663"/>
          </a:xfrm>
          <a:prstGeom prst="leftBrace">
            <a:avLst/>
          </a:prstGeom>
          <a:ln w="12700" cap="flat" cmpd="sng" algn="ctr">
            <a:solidFill>
              <a:schemeClr val="accent1"/>
            </a:solidFill>
            <a:prstDash val="solid"/>
            <a:round/>
            <a:headEnd type="none" w="med" len="med"/>
            <a:tailEnd type="none" w="med" len="med"/>
          </a:ln>
          <a:effectLst>
            <a:outerShdw blurRad="40000" dist="12700" dir="5400000" rotWithShape="0">
              <a:srgbClr val="000000">
                <a:alpha val="19000"/>
              </a:srgbClr>
            </a:outerShdw>
          </a:effectLst>
        </p:spPr>
        <p:style>
          <a:lnRef idx="3">
            <a:schemeClr val="accent1"/>
          </a:lnRef>
          <a:fillRef idx="0">
            <a:schemeClr val="accent1"/>
          </a:fillRef>
          <a:effectRef idx="2">
            <a:schemeClr val="accent1"/>
          </a:effectRef>
          <a:fontRef idx="minor">
            <a:schemeClr val="tx1"/>
          </a:fontRef>
        </p:style>
        <p:txBody>
          <a:bodyPr anchor="ctr"/>
          <a:lstStyle/>
          <a:p>
            <a:pPr algn="ctr" fontAlgn="auto">
              <a:spcBef>
                <a:spcPts val="0"/>
              </a:spcBef>
              <a:spcAft>
                <a:spcPts val="0"/>
              </a:spcAft>
              <a:defRPr/>
            </a:pPr>
            <a:endParaRPr lang="en-US">
              <a:cs typeface="Verdana"/>
            </a:endParaRPr>
          </a:p>
        </p:txBody>
      </p:sp>
      <p:sp>
        <p:nvSpPr>
          <p:cNvPr id="17" name="Left Brace 16"/>
          <p:cNvSpPr/>
          <p:nvPr/>
        </p:nvSpPr>
        <p:spPr>
          <a:xfrm rot="16200000">
            <a:off x="6883400" y="1484313"/>
            <a:ext cx="215900" cy="2305050"/>
          </a:xfrm>
          <a:prstGeom prst="leftBrace">
            <a:avLst/>
          </a:prstGeom>
          <a:ln w="12700" cap="flat" cmpd="sng" algn="ctr">
            <a:solidFill>
              <a:schemeClr val="accent1"/>
            </a:solidFill>
            <a:prstDash val="solid"/>
            <a:round/>
            <a:headEnd type="none" w="med" len="med"/>
            <a:tailEnd type="none" w="med" len="med"/>
          </a:ln>
          <a:effectLst>
            <a:outerShdw blurRad="40000" dist="12700" dir="5400000" rotWithShape="0">
              <a:srgbClr val="000000">
                <a:alpha val="19000"/>
              </a:srgbClr>
            </a:outerShdw>
          </a:effectLst>
        </p:spPr>
        <p:style>
          <a:lnRef idx="3">
            <a:schemeClr val="accent1"/>
          </a:lnRef>
          <a:fillRef idx="0">
            <a:schemeClr val="accent1"/>
          </a:fillRef>
          <a:effectRef idx="2">
            <a:schemeClr val="accent1"/>
          </a:effectRef>
          <a:fontRef idx="minor">
            <a:schemeClr val="tx1"/>
          </a:fontRef>
        </p:style>
        <p:txBody>
          <a:bodyPr anchor="ctr"/>
          <a:lstStyle/>
          <a:p>
            <a:pPr algn="ctr" fontAlgn="auto">
              <a:spcBef>
                <a:spcPts val="0"/>
              </a:spcBef>
              <a:spcAft>
                <a:spcPts val="0"/>
              </a:spcAft>
              <a:defRPr/>
            </a:pPr>
            <a:endParaRPr lang="en-US">
              <a:cs typeface="Verdana"/>
            </a:endParaRPr>
          </a:p>
        </p:txBody>
      </p:sp>
      <p:sp>
        <p:nvSpPr>
          <p:cNvPr id="18" name="TextBox 134"/>
          <p:cNvSpPr txBox="1">
            <a:spLocks noChangeArrowheads="1"/>
          </p:cNvSpPr>
          <p:nvPr/>
        </p:nvSpPr>
        <p:spPr bwMode="auto">
          <a:xfrm>
            <a:off x="5421313" y="2754313"/>
            <a:ext cx="3159125" cy="276225"/>
          </a:xfrm>
          <a:prstGeom prst="rect">
            <a:avLst/>
          </a:prstGeom>
          <a:noFill/>
          <a:ln>
            <a:noFill/>
          </a:ln>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fontAlgn="auto" hangingPunct="1">
              <a:spcBef>
                <a:spcPts val="0"/>
              </a:spcBef>
              <a:spcAft>
                <a:spcPts val="0"/>
              </a:spcAft>
              <a:defRPr/>
            </a:pPr>
            <a:r>
              <a:rPr lang="en-US" sz="1200" dirty="0">
                <a:solidFill>
                  <a:srgbClr val="4D4D4D"/>
                </a:solidFill>
                <a:latin typeface="+mn-lt"/>
                <a:cs typeface="Verdana" charset="0"/>
              </a:rPr>
              <a:t>Row-oriented for </a:t>
            </a:r>
            <a:r>
              <a:rPr lang="en-US" sz="1200" b="1" dirty="0" smtClean="0">
                <a:solidFill>
                  <a:srgbClr val="4D4D4D"/>
                </a:solidFill>
                <a:latin typeface="+mn-lt"/>
                <a:cs typeface="Verdana" charset="0"/>
              </a:rPr>
              <a:t>Small Scans</a:t>
            </a:r>
            <a:endParaRPr lang="en-US" sz="1200" b="1" dirty="0">
              <a:solidFill>
                <a:srgbClr val="4D4D4D"/>
              </a:solidFill>
              <a:latin typeface="+mn-lt"/>
              <a:cs typeface="Verdana" charset="0"/>
            </a:endParaRPr>
          </a:p>
        </p:txBody>
      </p:sp>
      <p:sp>
        <p:nvSpPr>
          <p:cNvPr id="19" name="TextBox 135"/>
          <p:cNvSpPr txBox="1">
            <a:spLocks noChangeArrowheads="1"/>
          </p:cNvSpPr>
          <p:nvPr/>
        </p:nvSpPr>
        <p:spPr bwMode="auto">
          <a:xfrm>
            <a:off x="1174750" y="2744788"/>
            <a:ext cx="4302125" cy="276225"/>
          </a:xfrm>
          <a:prstGeom prst="rect">
            <a:avLst/>
          </a:prstGeom>
          <a:noFill/>
          <a:ln>
            <a:noFill/>
          </a:ln>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fontAlgn="auto" hangingPunct="1">
              <a:spcBef>
                <a:spcPts val="0"/>
              </a:spcBef>
              <a:spcAft>
                <a:spcPts val="0"/>
              </a:spcAft>
              <a:defRPr/>
            </a:pPr>
            <a:r>
              <a:rPr lang="en-US" sz="1200" dirty="0">
                <a:solidFill>
                  <a:srgbClr val="4D4D4D"/>
                </a:solidFill>
                <a:latin typeface="+mn-lt"/>
                <a:cs typeface="Verdana" charset="0"/>
              </a:rPr>
              <a:t>Column-oriented for </a:t>
            </a:r>
            <a:r>
              <a:rPr lang="en-US" sz="1200" b="1" dirty="0" smtClean="0">
                <a:solidFill>
                  <a:srgbClr val="4D4D4D"/>
                </a:solidFill>
                <a:latin typeface="+mn-lt"/>
                <a:cs typeface="Verdana" charset="0"/>
              </a:rPr>
              <a:t>Full Scans</a:t>
            </a:r>
            <a:endParaRPr lang="en-US" sz="1200" b="1" dirty="0">
              <a:solidFill>
                <a:srgbClr val="4D4D4D"/>
              </a:solidFill>
              <a:latin typeface="+mn-lt"/>
              <a:cs typeface="Verdana" charset="0"/>
            </a:endParaRPr>
          </a:p>
        </p:txBody>
      </p:sp>
      <p:sp>
        <p:nvSpPr>
          <p:cNvPr id="20" name="Rectangle 19"/>
          <p:cNvSpPr/>
          <p:nvPr/>
        </p:nvSpPr>
        <p:spPr>
          <a:xfrm>
            <a:off x="5954713" y="2227263"/>
            <a:ext cx="460375" cy="85725"/>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5954713" y="1966913"/>
            <a:ext cx="460375" cy="87312"/>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5954713" y="2097088"/>
            <a:ext cx="460375" cy="85725"/>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a:off x="5954713" y="2355850"/>
            <a:ext cx="460375" cy="85725"/>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7567613" y="1966913"/>
            <a:ext cx="460375" cy="87312"/>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7567613" y="2097088"/>
            <a:ext cx="460375" cy="85725"/>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6761163" y="1960563"/>
            <a:ext cx="460375" cy="87312"/>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6761163" y="2090738"/>
            <a:ext cx="460375" cy="87312"/>
          </a:xfrm>
          <a:prstGeom prst="rect">
            <a:avLst/>
          </a:prstGeom>
          <a:gradFill flip="none" rotWithShape="1">
            <a:gsLst>
              <a:gs pos="0">
                <a:schemeClr val="accent2"/>
              </a:gs>
              <a:gs pos="100000">
                <a:schemeClr val="accent2">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rot="5400000">
            <a:off x="1000125" y="2065338"/>
            <a:ext cx="346075"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rot="5400000">
            <a:off x="1173162" y="2065338"/>
            <a:ext cx="346075"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ectangle 29"/>
          <p:cNvSpPr/>
          <p:nvPr/>
        </p:nvSpPr>
        <p:spPr>
          <a:xfrm rot="5400000">
            <a:off x="1345406" y="2064544"/>
            <a:ext cx="346075" cy="115888"/>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rot="5400000">
            <a:off x="2613025" y="2065338"/>
            <a:ext cx="346075"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rot="5400000">
            <a:off x="2786062" y="2065338"/>
            <a:ext cx="346075"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5400000">
            <a:off x="2959100" y="2065338"/>
            <a:ext cx="346075"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rot="5400000">
            <a:off x="1720057" y="2140744"/>
            <a:ext cx="519112"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5400000">
            <a:off x="1893094" y="2140744"/>
            <a:ext cx="519112"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rot="5400000">
            <a:off x="2065338" y="2139950"/>
            <a:ext cx="519112" cy="115888"/>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rot="5400000">
            <a:off x="3462338" y="2033588"/>
            <a:ext cx="260350"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a:xfrm rot="5400000">
            <a:off x="3635375" y="2033588"/>
            <a:ext cx="260350"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rot="5400000">
            <a:off x="3808413" y="2033588"/>
            <a:ext cx="260350"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rot="5400000">
            <a:off x="4139407" y="2140744"/>
            <a:ext cx="519112"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40"/>
          <p:cNvSpPr/>
          <p:nvPr/>
        </p:nvSpPr>
        <p:spPr>
          <a:xfrm rot="5400000">
            <a:off x="4312444" y="2140744"/>
            <a:ext cx="519112"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rot="5400000">
            <a:off x="4485482" y="2140744"/>
            <a:ext cx="519112"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42"/>
          <p:cNvSpPr/>
          <p:nvPr/>
        </p:nvSpPr>
        <p:spPr>
          <a:xfrm rot="5400000">
            <a:off x="5076031" y="1999457"/>
            <a:ext cx="258763"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Rectangle 43"/>
          <p:cNvSpPr/>
          <p:nvPr/>
        </p:nvSpPr>
        <p:spPr>
          <a:xfrm rot="5400000">
            <a:off x="5249068" y="1999457"/>
            <a:ext cx="258763"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rot="5400000">
            <a:off x="5422106" y="1999457"/>
            <a:ext cx="258763" cy="114300"/>
          </a:xfrm>
          <a:prstGeom prst="rect">
            <a:avLst/>
          </a:prstGeom>
          <a:gradFill flip="none" rotWithShape="1">
            <a:gsLst>
              <a:gs pos="0">
                <a:schemeClr val="accent1"/>
              </a:gs>
              <a:gs pos="100000">
                <a:schemeClr val="accent1">
                  <a:lumMod val="7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The Pivotal Greenplum Database at a Glance</a:t>
            </a:r>
          </a:p>
        </p:txBody>
      </p:sp>
      <p:grpSp>
        <p:nvGrpSpPr>
          <p:cNvPr id="40963" name="Group 2"/>
          <p:cNvGrpSpPr>
            <a:grpSpLocks/>
          </p:cNvGrpSpPr>
          <p:nvPr/>
        </p:nvGrpSpPr>
        <p:grpSpPr bwMode="auto">
          <a:xfrm>
            <a:off x="381000" y="1020763"/>
            <a:ext cx="7577138" cy="3254375"/>
            <a:chOff x="32062" y="1246191"/>
            <a:chExt cx="8818732" cy="4805087"/>
          </a:xfrm>
        </p:grpSpPr>
        <p:sp>
          <p:nvSpPr>
            <p:cNvPr id="4" name="Rounded Rectangle 3"/>
            <p:cNvSpPr/>
            <p:nvPr/>
          </p:nvSpPr>
          <p:spPr>
            <a:xfrm>
              <a:off x="1942510" y="5186362"/>
              <a:ext cx="3331275" cy="864916"/>
            </a:xfrm>
            <a:prstGeom prst="roundRect">
              <a:avLst>
                <a:gd name="adj" fmla="val 4897"/>
              </a:avLst>
            </a:prstGeom>
            <a:solidFill>
              <a:schemeClr val="bg1">
                <a:lumMod val="50000"/>
              </a:schemeClr>
            </a:solidFill>
            <a:ln w="12700" cap="flat" cmpd="sng" algn="ctr">
              <a:noFill/>
              <a:prstDash val="solid"/>
            </a:ln>
            <a:effectLst/>
          </p:spPr>
          <p:txBody>
            <a:bodyPr anchor="ctr"/>
            <a:lstStyle/>
            <a:p>
              <a:pP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5" name="Rounded Rectangle 4"/>
            <p:cNvSpPr/>
            <p:nvPr/>
          </p:nvSpPr>
          <p:spPr>
            <a:xfrm>
              <a:off x="5366166" y="5186362"/>
              <a:ext cx="3421808" cy="864916"/>
            </a:xfrm>
            <a:prstGeom prst="roundRect">
              <a:avLst>
                <a:gd name="adj" fmla="val 4897"/>
              </a:avLst>
            </a:prstGeom>
            <a:solidFill>
              <a:schemeClr val="bg1">
                <a:lumMod val="50000"/>
              </a:schemeClr>
            </a:solidFill>
            <a:ln w="12700" cap="flat" cmpd="sng" algn="ctr">
              <a:noFill/>
              <a:prstDash val="solid"/>
            </a:ln>
            <a:effectLst/>
          </p:spPr>
          <p:txBody>
            <a:bodyPr anchor="ctr"/>
            <a:lstStyle/>
            <a:p>
              <a:pPr algn="ct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6" name="Rounded Rectangle 5"/>
            <p:cNvSpPr/>
            <p:nvPr/>
          </p:nvSpPr>
          <p:spPr>
            <a:xfrm>
              <a:off x="1935119" y="4328478"/>
              <a:ext cx="2213459" cy="672713"/>
            </a:xfrm>
            <a:prstGeom prst="roundRect">
              <a:avLst>
                <a:gd name="adj" fmla="val 7233"/>
              </a:avLst>
            </a:prstGeom>
            <a:solidFill>
              <a:srgbClr val="33928A"/>
            </a:solidFill>
            <a:ln w="12700" cap="flat" cmpd="sng" algn="ctr">
              <a:noFill/>
              <a:prstDash val="solid"/>
            </a:ln>
            <a:effectLst/>
          </p:spPr>
          <p:txBody>
            <a:bodyPr anchor="ctr"/>
            <a:lstStyle/>
            <a:p>
              <a:pP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7" name="Rounded Rectangle 6"/>
            <p:cNvSpPr/>
            <p:nvPr/>
          </p:nvSpPr>
          <p:spPr>
            <a:xfrm>
              <a:off x="4257589" y="4328478"/>
              <a:ext cx="2213459" cy="672713"/>
            </a:xfrm>
            <a:prstGeom prst="roundRect">
              <a:avLst>
                <a:gd name="adj" fmla="val 7233"/>
              </a:avLst>
            </a:prstGeom>
            <a:solidFill>
              <a:srgbClr val="33928A"/>
            </a:solidFill>
            <a:ln w="12700" cap="flat" cmpd="sng" algn="ctr">
              <a:noFill/>
              <a:prstDash val="solid"/>
            </a:ln>
            <a:effectLst/>
          </p:spPr>
          <p:txBody>
            <a:bodyPr anchor="ctr"/>
            <a:lstStyle/>
            <a:p>
              <a:pPr algn="ct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8" name="Rounded Rectangle 7"/>
            <p:cNvSpPr/>
            <p:nvPr/>
          </p:nvSpPr>
          <p:spPr>
            <a:xfrm>
              <a:off x="6580058" y="4328478"/>
              <a:ext cx="2213459" cy="672713"/>
            </a:xfrm>
            <a:prstGeom prst="roundRect">
              <a:avLst>
                <a:gd name="adj" fmla="val 7233"/>
              </a:avLst>
            </a:prstGeom>
            <a:solidFill>
              <a:srgbClr val="33928A"/>
            </a:solidFill>
            <a:ln w="12700" cap="flat" cmpd="sng" algn="ctr">
              <a:noFill/>
              <a:prstDash val="solid"/>
            </a:ln>
            <a:effectLst/>
          </p:spPr>
          <p:txBody>
            <a:bodyPr anchor="ctr"/>
            <a:lstStyle/>
            <a:p>
              <a:pPr algn="ct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9" name="Rounded Rectangle 8"/>
            <p:cNvSpPr/>
            <p:nvPr/>
          </p:nvSpPr>
          <p:spPr>
            <a:xfrm>
              <a:off x="4257589" y="2315030"/>
              <a:ext cx="2213459" cy="1821244"/>
            </a:xfrm>
            <a:prstGeom prst="roundRect">
              <a:avLst>
                <a:gd name="adj" fmla="val 4897"/>
              </a:avLst>
            </a:prstGeom>
            <a:solidFill>
              <a:srgbClr val="4D4D4D"/>
            </a:solidFill>
            <a:ln w="12700" cap="flat" cmpd="sng" algn="ctr">
              <a:noFill/>
              <a:prstDash val="solid"/>
            </a:ln>
            <a:effectLst/>
          </p:spPr>
          <p:txBody>
            <a:bodyPr anchor="ctr"/>
            <a:lstStyle/>
            <a:p>
              <a:pPr algn="ct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10" name="Rounded Rectangle 9"/>
            <p:cNvSpPr/>
            <p:nvPr/>
          </p:nvSpPr>
          <p:spPr>
            <a:xfrm>
              <a:off x="6580058" y="2315030"/>
              <a:ext cx="2213459" cy="1821244"/>
            </a:xfrm>
            <a:prstGeom prst="roundRect">
              <a:avLst>
                <a:gd name="adj" fmla="val 4897"/>
              </a:avLst>
            </a:prstGeom>
            <a:solidFill>
              <a:srgbClr val="4D4D4D"/>
            </a:solidFill>
            <a:ln w="12700" cap="flat" cmpd="sng" algn="ctr">
              <a:noFill/>
              <a:prstDash val="solid"/>
            </a:ln>
            <a:effectLst/>
          </p:spPr>
          <p:txBody>
            <a:bodyPr anchor="ctr"/>
            <a:lstStyle/>
            <a:p>
              <a:pPr algn="ct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11" name="Rounded Rectangle 10"/>
            <p:cNvSpPr/>
            <p:nvPr/>
          </p:nvSpPr>
          <p:spPr>
            <a:xfrm>
              <a:off x="1935119" y="2315030"/>
              <a:ext cx="2213459" cy="1821244"/>
            </a:xfrm>
            <a:prstGeom prst="roundRect">
              <a:avLst>
                <a:gd name="adj" fmla="val 4897"/>
              </a:avLst>
            </a:prstGeom>
            <a:solidFill>
              <a:srgbClr val="4D4D4D"/>
            </a:solidFill>
            <a:ln w="12700" cap="flat" cmpd="sng" algn="ctr">
              <a:noFill/>
              <a:prstDash val="solid"/>
            </a:ln>
            <a:effectLst/>
          </p:spPr>
          <p:txBody>
            <a:bodyPr anchor="ctr"/>
            <a:lstStyle/>
            <a:p>
              <a:pP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12" name="Rounded Rectangle 11"/>
            <p:cNvSpPr/>
            <p:nvPr/>
          </p:nvSpPr>
          <p:spPr>
            <a:xfrm>
              <a:off x="4257589" y="1246191"/>
              <a:ext cx="2213459" cy="888354"/>
            </a:xfrm>
            <a:prstGeom prst="roundRect">
              <a:avLst>
                <a:gd name="adj" fmla="val 8631"/>
              </a:avLst>
            </a:prstGeom>
            <a:solidFill>
              <a:sysClr val="window" lastClr="FFFFFF">
                <a:lumMod val="85000"/>
              </a:sysClr>
            </a:solidFill>
            <a:ln w="12700" cap="flat" cmpd="sng" algn="ctr">
              <a:noFill/>
              <a:prstDash val="solid"/>
            </a:ln>
            <a:effectLst/>
          </p:spPr>
          <p:txBody>
            <a:bodyPr anchor="ctr"/>
            <a:lstStyle/>
            <a:p>
              <a:pPr algn="ct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13" name="Rounded Rectangle 12"/>
            <p:cNvSpPr/>
            <p:nvPr/>
          </p:nvSpPr>
          <p:spPr>
            <a:xfrm>
              <a:off x="6581906" y="1246191"/>
              <a:ext cx="2211611" cy="888354"/>
            </a:xfrm>
            <a:prstGeom prst="roundRect">
              <a:avLst>
                <a:gd name="adj" fmla="val 8631"/>
              </a:avLst>
            </a:prstGeom>
            <a:solidFill>
              <a:sysClr val="window" lastClr="FFFFFF">
                <a:lumMod val="85000"/>
              </a:sysClr>
            </a:solidFill>
            <a:ln w="12700" cap="flat" cmpd="sng" algn="ctr">
              <a:noFill/>
              <a:prstDash val="solid"/>
            </a:ln>
            <a:effectLst/>
          </p:spPr>
          <p:txBody>
            <a:bodyPr anchor="ctr"/>
            <a:lstStyle/>
            <a:p>
              <a:pPr algn="ct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14" name="Rounded Rectangle 13"/>
            <p:cNvSpPr/>
            <p:nvPr/>
          </p:nvSpPr>
          <p:spPr>
            <a:xfrm>
              <a:off x="1935119" y="1246191"/>
              <a:ext cx="2213459" cy="888354"/>
            </a:xfrm>
            <a:prstGeom prst="roundRect">
              <a:avLst>
                <a:gd name="adj" fmla="val 8631"/>
              </a:avLst>
            </a:prstGeom>
            <a:solidFill>
              <a:sysClr val="window" lastClr="FFFFFF">
                <a:lumMod val="85000"/>
              </a:sysClr>
            </a:solidFill>
            <a:ln w="12700" cap="flat" cmpd="sng" algn="ctr">
              <a:noFill/>
              <a:prstDash val="solid"/>
            </a:ln>
            <a:effectLst/>
          </p:spPr>
          <p:txBody>
            <a:bodyPr anchor="ctr"/>
            <a:lstStyle/>
            <a:p>
              <a:pPr fontAlgn="auto">
                <a:spcBef>
                  <a:spcPts val="0"/>
                </a:spcBef>
                <a:spcAft>
                  <a:spcPts val="0"/>
                </a:spcAft>
                <a:defRPr/>
              </a:pPr>
              <a:endParaRPr lang="en-US" sz="700" kern="0" dirty="0">
                <a:solidFill>
                  <a:sysClr val="window" lastClr="FFFFFF"/>
                </a:solidFill>
                <a:latin typeface="+mn-lt"/>
                <a:ea typeface="+mn-ea"/>
                <a:cs typeface="+mn-cs"/>
              </a:endParaRPr>
            </a:p>
          </p:txBody>
        </p:sp>
        <p:sp>
          <p:nvSpPr>
            <p:cNvPr id="15" name="TextBox 5"/>
            <p:cNvSpPr txBox="1">
              <a:spLocks noChangeArrowheads="1"/>
            </p:cNvSpPr>
            <p:nvPr/>
          </p:nvSpPr>
          <p:spPr bwMode="auto">
            <a:xfrm>
              <a:off x="383111" y="3025244"/>
              <a:ext cx="1136292" cy="543795"/>
            </a:xfrm>
            <a:prstGeom prst="rect">
              <a:avLst/>
            </a:prstGeom>
            <a:noFill/>
            <a:ln>
              <a:noFill/>
            </a:ln>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fontAlgn="auto" hangingPunct="1">
                <a:spcBef>
                  <a:spcPts val="0"/>
                </a:spcBef>
                <a:spcAft>
                  <a:spcPts val="0"/>
                </a:spcAft>
                <a:defRPr/>
              </a:pPr>
              <a:r>
                <a:rPr lang="en-US" sz="900" kern="0" dirty="0">
                  <a:solidFill>
                    <a:srgbClr val="4D4D4D"/>
                  </a:solidFill>
                  <a:latin typeface="+mn-lt"/>
                  <a:cs typeface="Arial" charset="0"/>
                </a:rPr>
                <a:t>PRODUCT</a:t>
              </a:r>
            </a:p>
            <a:p>
              <a:pPr algn="ctr" eaLnBrk="1" fontAlgn="auto" hangingPunct="1">
                <a:spcBef>
                  <a:spcPts val="0"/>
                </a:spcBef>
                <a:spcAft>
                  <a:spcPts val="0"/>
                </a:spcAft>
                <a:defRPr/>
              </a:pPr>
              <a:r>
                <a:rPr lang="en-US" sz="900" kern="0" dirty="0">
                  <a:solidFill>
                    <a:srgbClr val="4D4D4D"/>
                  </a:solidFill>
                  <a:latin typeface="+mn-lt"/>
                  <a:cs typeface="Arial" charset="0"/>
                </a:rPr>
                <a:t>FEATURES</a:t>
              </a:r>
            </a:p>
          </p:txBody>
        </p:sp>
        <p:sp>
          <p:nvSpPr>
            <p:cNvPr id="16" name="TextBox 11"/>
            <p:cNvSpPr txBox="1">
              <a:spLocks noChangeArrowheads="1"/>
            </p:cNvSpPr>
            <p:nvPr/>
          </p:nvSpPr>
          <p:spPr bwMode="auto">
            <a:xfrm>
              <a:off x="76405" y="1543871"/>
              <a:ext cx="1747857" cy="431286"/>
            </a:xfrm>
            <a:prstGeom prst="rect">
              <a:avLst/>
            </a:prstGeom>
            <a:noFill/>
            <a:ln>
              <a:noFill/>
            </a:ln>
            <a:extLst/>
          </p:spPr>
          <p:txBody>
            <a:bodyPr>
              <a:prstTxWarp prst="textNoShape">
                <a:avLst/>
              </a:prstTxWarp>
            </a:bodyPr>
            <a:lstStyle/>
            <a:p>
              <a:pPr algn="ctr">
                <a:spcAft>
                  <a:spcPts val="1800"/>
                </a:spcAft>
              </a:pPr>
              <a:r>
                <a:rPr lang="en-US" sz="900">
                  <a:solidFill>
                    <a:srgbClr val="4D4D4D"/>
                  </a:solidFill>
                  <a:ea typeface="MS PGothic" charset="0"/>
                </a:rPr>
                <a:t>CLIENT ACCESS</a:t>
              </a:r>
              <a:br>
                <a:rPr lang="en-US" sz="900">
                  <a:solidFill>
                    <a:srgbClr val="4D4D4D"/>
                  </a:solidFill>
                  <a:ea typeface="MS PGothic" charset="0"/>
                </a:rPr>
              </a:br>
              <a:r>
                <a:rPr lang="en-US" sz="900">
                  <a:solidFill>
                    <a:srgbClr val="4D4D4D"/>
                  </a:solidFill>
                  <a:ea typeface="MS PGothic" charset="0"/>
                </a:rPr>
                <a:t>&amp; TOOLS</a:t>
              </a:r>
            </a:p>
          </p:txBody>
        </p:sp>
        <p:sp>
          <p:nvSpPr>
            <p:cNvPr id="17" name="Rectangle 16"/>
            <p:cNvSpPr/>
            <p:nvPr/>
          </p:nvSpPr>
          <p:spPr bwMode="auto">
            <a:xfrm>
              <a:off x="1935159" y="4339167"/>
              <a:ext cx="2133600" cy="669035"/>
            </a:xfrm>
            <a:prstGeom prst="rect">
              <a:avLst/>
            </a:prstGeom>
            <a:noFill/>
            <a:ln w="12700" cap="flat" cmpd="sng" algn="ctr">
              <a:noFill/>
              <a:prstDash val="solid"/>
              <a:round/>
              <a:headEnd type="none" w="med" len="med"/>
              <a:tailEnd type="triangle" w="med" len="med"/>
            </a:ln>
            <a:scene3d>
              <a:camera prst="orthographicFront"/>
              <a:lightRig rig="threePt" dir="t"/>
            </a:scene3d>
            <a:sp3d>
              <a:bevelT w="0" h="0"/>
            </a:sp3d>
          </p:spPr>
          <p:txBody>
            <a:bodyPr wrap="none" anchor="ctr">
              <a:prstTxWarp prst="textNoShape">
                <a:avLst/>
              </a:prstTxWarp>
            </a:bodyPr>
            <a:lstStyle/>
            <a:p>
              <a:pPr algn="ctr"/>
              <a:r>
                <a:rPr lang="en-US" sz="1000">
                  <a:solidFill>
                    <a:srgbClr val="EEECE1"/>
                  </a:solidFill>
                  <a:ea typeface="Arial" pitchFamily="-105" charset="0"/>
                  <a:cs typeface="Arial" pitchFamily="-105" charset="0"/>
                </a:rPr>
                <a:t>Multi-Level Fault Tolerance</a:t>
              </a:r>
            </a:p>
          </p:txBody>
        </p:sp>
        <p:sp>
          <p:nvSpPr>
            <p:cNvPr id="18" name="Rectangle 17"/>
            <p:cNvSpPr/>
            <p:nvPr/>
          </p:nvSpPr>
          <p:spPr bwMode="auto">
            <a:xfrm>
              <a:off x="2062606" y="5212146"/>
              <a:ext cx="3275845" cy="836788"/>
            </a:xfrm>
            <a:prstGeom prst="rect">
              <a:avLst/>
            </a:prstGeom>
            <a:noFill/>
            <a:ln w="25400" cap="flat" cmpd="sng" algn="ctr">
              <a:noFill/>
              <a:prstDash val="solid"/>
              <a:headEnd type="none" w="med" len="med"/>
              <a:tailEnd type="triangle" w="med" len="med"/>
            </a:ln>
            <a:effectLst/>
          </p:spPr>
          <p:txBody>
            <a:bodyPr wrap="none" anchor="ctr"/>
            <a:lstStyle/>
            <a:p>
              <a:pPr algn="ctr" fontAlgn="auto">
                <a:spcBef>
                  <a:spcPts val="0"/>
                </a:spcBef>
                <a:spcAft>
                  <a:spcPts val="0"/>
                </a:spcAft>
                <a:defRPr/>
              </a:pPr>
              <a:r>
                <a:rPr lang="en-US" sz="1000" kern="0" dirty="0">
                  <a:solidFill>
                    <a:srgbClr val="EEECE1"/>
                  </a:solidFill>
                  <a:latin typeface="+mn-lt"/>
                  <a:ea typeface="+mn-ea"/>
                  <a:cs typeface="Arial" charset="0"/>
                </a:rPr>
                <a:t>Shared-Nothing MPP</a:t>
              </a:r>
            </a:p>
            <a:p>
              <a:pPr algn="ctr" fontAlgn="auto">
                <a:spcBef>
                  <a:spcPts val="0"/>
                </a:spcBef>
                <a:spcAft>
                  <a:spcPts val="0"/>
                </a:spcAft>
                <a:defRPr/>
              </a:pPr>
              <a:r>
                <a:rPr lang="en-US" sz="1000" kern="0" dirty="0">
                  <a:solidFill>
                    <a:srgbClr val="EEECE1"/>
                  </a:solidFill>
                  <a:latin typeface="+mn-lt"/>
                  <a:ea typeface="+mn-ea"/>
                  <a:cs typeface="Arial" charset="0"/>
                </a:rPr>
                <a:t>Parallel Query Optimizer</a:t>
              </a:r>
            </a:p>
            <a:p>
              <a:pPr algn="ctr" fontAlgn="auto">
                <a:spcBef>
                  <a:spcPts val="0"/>
                </a:spcBef>
                <a:spcAft>
                  <a:spcPts val="0"/>
                </a:spcAft>
                <a:defRPr/>
              </a:pPr>
              <a:r>
                <a:rPr lang="en-US" sz="1000" kern="0" dirty="0">
                  <a:solidFill>
                    <a:srgbClr val="EEECE1"/>
                  </a:solidFill>
                  <a:latin typeface="+mn-lt"/>
                  <a:ea typeface="+mn-ea"/>
                  <a:cs typeface="Arial" charset="0"/>
                </a:rPr>
                <a:t>Polymorphic Data Storage™</a:t>
              </a:r>
            </a:p>
          </p:txBody>
        </p:sp>
        <p:sp>
          <p:nvSpPr>
            <p:cNvPr id="19" name="Rectangle 18"/>
            <p:cNvSpPr/>
            <p:nvPr/>
          </p:nvSpPr>
          <p:spPr bwMode="auto">
            <a:xfrm>
              <a:off x="1935119" y="1314165"/>
              <a:ext cx="2134012" cy="839132"/>
            </a:xfrm>
            <a:prstGeom prst="rect">
              <a:avLst/>
            </a:prstGeom>
            <a:noFill/>
            <a:ln w="9525" cap="flat" cmpd="sng" algn="ctr">
              <a:noFill/>
              <a:prstDash val="solid"/>
              <a:headEnd type="none" w="med" len="med"/>
              <a:tailEnd type="triangle" w="med" len="med"/>
            </a:ln>
            <a:effectLst/>
          </p:spPr>
          <p:txBody>
            <a:bodyPr wrap="none"/>
            <a:lstStyle/>
            <a:p>
              <a:pPr algn="ctr" fontAlgn="auto">
                <a:spcBef>
                  <a:spcPts val="0"/>
                </a:spcBef>
                <a:spcAft>
                  <a:spcPts val="0"/>
                </a:spcAft>
                <a:defRPr/>
              </a:pPr>
              <a:r>
                <a:rPr lang="en-US" sz="1000" b="1" kern="0" dirty="0">
                  <a:solidFill>
                    <a:srgbClr val="4D4D4D"/>
                  </a:solidFill>
                  <a:latin typeface="+mn-lt"/>
                  <a:ea typeface="+mn-ea"/>
                  <a:cs typeface="Arial" charset="0"/>
                </a:rPr>
                <a:t>CLIENT ACCESS</a:t>
              </a:r>
            </a:p>
            <a:p>
              <a:pPr algn="ctr" fontAlgn="auto">
                <a:spcBef>
                  <a:spcPts val="0"/>
                </a:spcBef>
                <a:spcAft>
                  <a:spcPts val="0"/>
                </a:spcAft>
                <a:defRPr/>
              </a:pPr>
              <a:r>
                <a:rPr lang="en-US" sz="800" kern="0" dirty="0">
                  <a:solidFill>
                    <a:srgbClr val="4D4D4D"/>
                  </a:solidFill>
                  <a:latin typeface="+mn-lt"/>
                  <a:ea typeface="+mn-ea"/>
                  <a:cs typeface="Arial" charset="0"/>
                </a:rPr>
                <a:t>ODBC, JDBC, OLEDB, </a:t>
              </a:r>
            </a:p>
            <a:p>
              <a:pPr algn="ctr" fontAlgn="auto">
                <a:spcBef>
                  <a:spcPts val="0"/>
                </a:spcBef>
                <a:spcAft>
                  <a:spcPts val="0"/>
                </a:spcAft>
                <a:defRPr/>
              </a:pPr>
              <a:r>
                <a:rPr lang="en-US" sz="800" kern="0" dirty="0" err="1">
                  <a:solidFill>
                    <a:srgbClr val="4D4D4D"/>
                  </a:solidFill>
                  <a:latin typeface="+mn-lt"/>
                  <a:ea typeface="+mn-ea"/>
                  <a:cs typeface="Arial" charset="0"/>
                </a:rPr>
                <a:t>MapReduce</a:t>
              </a:r>
              <a:r>
                <a:rPr lang="en-US" sz="800" kern="0" dirty="0">
                  <a:solidFill>
                    <a:srgbClr val="4D4D4D"/>
                  </a:solidFill>
                  <a:latin typeface="+mn-lt"/>
                  <a:ea typeface="+mn-ea"/>
                  <a:cs typeface="Arial" charset="0"/>
                </a:rPr>
                <a:t>, etc.</a:t>
              </a:r>
            </a:p>
          </p:txBody>
        </p:sp>
        <p:sp>
          <p:nvSpPr>
            <p:cNvPr id="20" name="TextBox 35"/>
            <p:cNvSpPr txBox="1">
              <a:spLocks noChangeArrowheads="1"/>
            </p:cNvSpPr>
            <p:nvPr/>
          </p:nvSpPr>
          <p:spPr bwMode="auto">
            <a:xfrm>
              <a:off x="159549" y="5390286"/>
              <a:ext cx="1583417" cy="546138"/>
            </a:xfrm>
            <a:prstGeom prst="rect">
              <a:avLst/>
            </a:prstGeom>
            <a:noFill/>
            <a:ln>
              <a:noFill/>
            </a:ln>
            <a:extLst/>
          </p:spPr>
          <p:txBody>
            <a:bodyPr>
              <a:prstTxWarp prst="textNoShape">
                <a:avLst/>
              </a:prstTxWarp>
              <a:spAutoFit/>
            </a:bodyPr>
            <a:lstStyle/>
            <a:p>
              <a:pPr algn="ctr"/>
              <a:r>
                <a:rPr lang="en-US" sz="900">
                  <a:solidFill>
                    <a:srgbClr val="4D4D4D"/>
                  </a:solidFill>
                  <a:ea typeface="MS PGothic" charset="0"/>
                </a:rPr>
                <a:t>CORE MPP</a:t>
              </a:r>
            </a:p>
            <a:p>
              <a:pPr algn="ctr"/>
              <a:r>
                <a:rPr lang="en-US" sz="900">
                  <a:solidFill>
                    <a:srgbClr val="4D4D4D"/>
                  </a:solidFill>
                  <a:ea typeface="MS PGothic" charset="0"/>
                </a:rPr>
                <a:t>ARCHITECTURE</a:t>
              </a:r>
            </a:p>
          </p:txBody>
        </p:sp>
        <p:sp>
          <p:nvSpPr>
            <p:cNvPr id="21" name="Rectangle 20"/>
            <p:cNvSpPr/>
            <p:nvPr/>
          </p:nvSpPr>
          <p:spPr bwMode="auto">
            <a:xfrm>
              <a:off x="5495500" y="5212146"/>
              <a:ext cx="3137273" cy="836788"/>
            </a:xfrm>
            <a:prstGeom prst="rect">
              <a:avLst/>
            </a:prstGeom>
            <a:noFill/>
            <a:ln w="25400" cap="flat" cmpd="sng" algn="ctr">
              <a:noFill/>
              <a:prstDash val="solid"/>
              <a:headEnd type="none" w="med" len="med"/>
              <a:tailEnd type="triangle" w="med" len="med"/>
            </a:ln>
            <a:effectLst/>
          </p:spPr>
          <p:txBody>
            <a:bodyPr wrap="none" anchor="ctr">
              <a:prstTxWarp prst="textNoShape">
                <a:avLst/>
              </a:prstTxWarp>
            </a:bodyPr>
            <a:lstStyle/>
            <a:p>
              <a:pPr algn="ctr"/>
              <a:r>
                <a:rPr lang="en-US" sz="1000">
                  <a:solidFill>
                    <a:srgbClr val="EEECE1"/>
                  </a:solidFill>
                  <a:ea typeface="Arial" pitchFamily="-105" charset="0"/>
                  <a:cs typeface="Arial" pitchFamily="-105" charset="0"/>
                </a:rPr>
                <a:t>Parallel Dataflow Engine</a:t>
              </a:r>
            </a:p>
            <a:p>
              <a:pPr algn="ctr"/>
              <a:r>
                <a:rPr lang="en-US" sz="1000">
                  <a:solidFill>
                    <a:srgbClr val="EEECE1"/>
                  </a:solidFill>
                  <a:ea typeface="Arial" pitchFamily="-105" charset="0"/>
                  <a:cs typeface="Arial" pitchFamily="-105" charset="0"/>
                </a:rPr>
                <a:t>Software Interconnect </a:t>
              </a:r>
            </a:p>
            <a:p>
              <a:pPr algn="ctr"/>
              <a:r>
                <a:rPr lang="en-US" sz="1000">
                  <a:solidFill>
                    <a:srgbClr val="EEECE1"/>
                  </a:solidFill>
                  <a:ea typeface="Arial" pitchFamily="-105" charset="0"/>
                  <a:cs typeface="Arial" pitchFamily="-105" charset="0"/>
                </a:rPr>
                <a:t>Scatter/Gather Streaming™ Data Loading</a:t>
              </a:r>
            </a:p>
          </p:txBody>
        </p:sp>
        <p:sp>
          <p:nvSpPr>
            <p:cNvPr id="22" name="Rectangle 21"/>
            <p:cNvSpPr/>
            <p:nvPr/>
          </p:nvSpPr>
          <p:spPr bwMode="auto">
            <a:xfrm>
              <a:off x="4251324" y="4339167"/>
              <a:ext cx="2209800" cy="669035"/>
            </a:xfrm>
            <a:prstGeom prst="rect">
              <a:avLst/>
            </a:prstGeom>
            <a:noFill/>
            <a:ln w="12700" cap="flat" cmpd="sng" algn="ctr">
              <a:noFill/>
              <a:prstDash val="solid"/>
              <a:round/>
              <a:headEnd type="none" w="med" len="med"/>
              <a:tailEnd type="triangle" w="med" len="med"/>
            </a:ln>
            <a:scene3d>
              <a:camera prst="orthographicFront"/>
              <a:lightRig rig="threePt" dir="t"/>
            </a:scene3d>
            <a:sp3d>
              <a:bevelT w="0" h="0"/>
            </a:sp3d>
          </p:spPr>
          <p:txBody>
            <a:bodyPr wrap="none" anchor="ctr"/>
            <a:lstStyle/>
            <a:p>
              <a:pPr algn="ctr" fontAlgn="auto">
                <a:spcBef>
                  <a:spcPts val="0"/>
                </a:spcBef>
                <a:spcAft>
                  <a:spcPts val="0"/>
                </a:spcAft>
                <a:defRPr/>
              </a:pPr>
              <a:r>
                <a:rPr lang="en-US" sz="1000" kern="0" dirty="0">
                  <a:solidFill>
                    <a:srgbClr val="EEECE1"/>
                  </a:solidFill>
                  <a:latin typeface="+mn-lt"/>
                  <a:ea typeface="+mn-ea"/>
                  <a:cs typeface="Arial" charset="0"/>
                </a:rPr>
                <a:t>Online System Expansion</a:t>
              </a:r>
            </a:p>
          </p:txBody>
        </p:sp>
        <p:sp>
          <p:nvSpPr>
            <p:cNvPr id="23" name="Rectangle 22"/>
            <p:cNvSpPr/>
            <p:nvPr/>
          </p:nvSpPr>
          <p:spPr bwMode="auto">
            <a:xfrm>
              <a:off x="6553200" y="4339167"/>
              <a:ext cx="2281718" cy="669035"/>
            </a:xfrm>
            <a:prstGeom prst="rect">
              <a:avLst/>
            </a:prstGeom>
            <a:noFill/>
            <a:ln w="12700" cap="flat" cmpd="sng" algn="ctr">
              <a:noFill/>
              <a:prstDash val="solid"/>
              <a:round/>
              <a:headEnd type="none" w="med" len="med"/>
              <a:tailEnd type="triangle" w="med" len="med"/>
            </a:ln>
            <a:scene3d>
              <a:camera prst="orthographicFront"/>
              <a:lightRig rig="threePt" dir="t"/>
            </a:scene3d>
            <a:sp3d>
              <a:bevelT w="0" h="0"/>
            </a:sp3d>
          </p:spPr>
          <p:txBody>
            <a:bodyPr wrap="none" anchor="ctr"/>
            <a:lstStyle/>
            <a:p>
              <a:pPr algn="ctr" fontAlgn="auto">
                <a:spcBef>
                  <a:spcPts val="0"/>
                </a:spcBef>
                <a:spcAft>
                  <a:spcPts val="0"/>
                </a:spcAft>
                <a:defRPr/>
              </a:pPr>
              <a:r>
                <a:rPr lang="en-US" sz="1000" kern="0" dirty="0">
                  <a:solidFill>
                    <a:srgbClr val="EEECE1"/>
                  </a:solidFill>
                  <a:latin typeface="+mn-lt"/>
                  <a:ea typeface="+mn-ea"/>
                  <a:cs typeface="Arial" charset="0"/>
                </a:rPr>
                <a:t>Workload Management</a:t>
              </a:r>
            </a:p>
          </p:txBody>
        </p:sp>
        <p:cxnSp>
          <p:nvCxnSpPr>
            <p:cNvPr id="24" name="Straight Connector 23"/>
            <p:cNvCxnSpPr/>
            <p:nvPr/>
          </p:nvCxnSpPr>
          <p:spPr>
            <a:xfrm>
              <a:off x="135529" y="5087916"/>
              <a:ext cx="8635816" cy="1172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25" name="Straight Connector 24"/>
            <p:cNvCxnSpPr/>
            <p:nvPr/>
          </p:nvCxnSpPr>
          <p:spPr>
            <a:xfrm flipV="1">
              <a:off x="135529" y="2218927"/>
              <a:ext cx="8641360" cy="14064"/>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26" name="Straight Connector 25"/>
            <p:cNvCxnSpPr/>
            <p:nvPr/>
          </p:nvCxnSpPr>
          <p:spPr>
            <a:xfrm>
              <a:off x="135529" y="4234720"/>
              <a:ext cx="864136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27" name="TextBox 41"/>
            <p:cNvSpPr txBox="1">
              <a:spLocks noChangeArrowheads="1"/>
            </p:cNvSpPr>
            <p:nvPr/>
          </p:nvSpPr>
          <p:spPr bwMode="auto">
            <a:xfrm>
              <a:off x="32062" y="4361293"/>
              <a:ext cx="1838391" cy="546140"/>
            </a:xfrm>
            <a:prstGeom prst="rect">
              <a:avLst/>
            </a:prstGeom>
            <a:noFill/>
            <a:ln>
              <a:noFill/>
            </a:ln>
            <a:extLst/>
          </p:spPr>
          <p:txBody>
            <a:bodyPr>
              <a:prstTxWarp prst="textNoShape">
                <a:avLst/>
              </a:prstTxWarp>
              <a:spAutoFit/>
            </a:bodyPr>
            <a:lstStyle/>
            <a:p>
              <a:pPr algn="ctr"/>
              <a:r>
                <a:rPr lang="en-US" sz="900">
                  <a:solidFill>
                    <a:srgbClr val="4D4D4D"/>
                  </a:solidFill>
                  <a:ea typeface="MS PGothic" charset="0"/>
                </a:rPr>
                <a:t>ADAPTIVE</a:t>
              </a:r>
            </a:p>
            <a:p>
              <a:pPr algn="ctr"/>
              <a:r>
                <a:rPr lang="en-US" sz="900">
                  <a:solidFill>
                    <a:srgbClr val="4D4D4D"/>
                  </a:solidFill>
                  <a:ea typeface="MS PGothic" charset="0"/>
                </a:rPr>
                <a:t>SERVICES</a:t>
              </a:r>
            </a:p>
          </p:txBody>
        </p:sp>
        <p:sp>
          <p:nvSpPr>
            <p:cNvPr id="28" name="Rectangle 27"/>
            <p:cNvSpPr/>
            <p:nvPr/>
          </p:nvSpPr>
          <p:spPr bwMode="auto">
            <a:xfrm>
              <a:off x="1935119" y="2476761"/>
              <a:ext cx="2132163" cy="1734519"/>
            </a:xfrm>
            <a:prstGeom prst="rect">
              <a:avLst/>
            </a:prstGeom>
            <a:noFill/>
            <a:ln w="25400" cap="flat" cmpd="sng" algn="ctr">
              <a:noFill/>
              <a:prstDash val="solid"/>
              <a:headEnd type="none" w="med" len="med"/>
              <a:tailEnd type="triangle" w="med" len="med"/>
            </a:ln>
            <a:effectLst/>
          </p:spPr>
          <p:txBody>
            <a:bodyPr wrap="none">
              <a:prstTxWarp prst="textNoShape">
                <a:avLst/>
              </a:prstTxWarp>
            </a:bodyPr>
            <a:lstStyle/>
            <a:p>
              <a:pPr algn="ctr"/>
              <a:r>
                <a:rPr lang="en-US" sz="1000" b="1" dirty="0">
                  <a:solidFill>
                    <a:srgbClr val="EEECE1"/>
                  </a:solidFill>
                  <a:ea typeface="Arial" pitchFamily="-105" charset="0"/>
                  <a:cs typeface="Arial" pitchFamily="-105" charset="0"/>
                </a:rPr>
                <a:t>LOADING &amp; EXT. ACCESS</a:t>
              </a:r>
            </a:p>
            <a:p>
              <a:pPr algn="ctr"/>
              <a:endParaRPr lang="en-US" sz="400" b="1" dirty="0">
                <a:solidFill>
                  <a:srgbClr val="EEECE1"/>
                </a:solidFill>
                <a:ea typeface="Arial" pitchFamily="-105" charset="0"/>
                <a:cs typeface="Arial" pitchFamily="-105" charset="0"/>
              </a:endParaRPr>
            </a:p>
            <a:p>
              <a:pPr algn="ctr"/>
              <a:r>
                <a:rPr lang="en-US" sz="900" dirty="0" err="1">
                  <a:solidFill>
                    <a:srgbClr val="EEECE1"/>
                  </a:solidFill>
                  <a:ea typeface="Arial" pitchFamily="-105" charset="0"/>
                  <a:cs typeface="Arial" pitchFamily="-105" charset="0"/>
                </a:rPr>
                <a:t>Petabyte</a:t>
              </a:r>
              <a:r>
                <a:rPr lang="en-US" sz="900" dirty="0">
                  <a:solidFill>
                    <a:srgbClr val="EEECE1"/>
                  </a:solidFill>
                  <a:ea typeface="Arial" pitchFamily="-105" charset="0"/>
                  <a:cs typeface="Arial" pitchFamily="-105" charset="0"/>
                </a:rPr>
                <a:t>-Scale Loading</a:t>
              </a:r>
            </a:p>
            <a:p>
              <a:pPr algn="ctr"/>
              <a:r>
                <a:rPr lang="en-US" sz="900" dirty="0">
                  <a:solidFill>
                    <a:srgbClr val="EEECE1"/>
                  </a:solidFill>
                  <a:ea typeface="Arial" pitchFamily="-105" charset="0"/>
                  <a:cs typeface="Arial" pitchFamily="-105" charset="0"/>
                </a:rPr>
                <a:t>Trickle Micro-Batching</a:t>
              </a:r>
            </a:p>
            <a:p>
              <a:pPr algn="ctr"/>
              <a:r>
                <a:rPr lang="en-US" sz="900" dirty="0">
                  <a:solidFill>
                    <a:srgbClr val="EEECE1"/>
                  </a:solidFill>
                  <a:ea typeface="Arial" pitchFamily="-105" charset="0"/>
                  <a:cs typeface="Arial" pitchFamily="-105" charset="0"/>
                </a:rPr>
                <a:t>Anywhere Data Access</a:t>
              </a:r>
            </a:p>
            <a:p>
              <a:pPr algn="ctr"/>
              <a:endParaRPr lang="en-US" sz="900" dirty="0">
                <a:solidFill>
                  <a:srgbClr val="EEECE1"/>
                </a:solidFill>
                <a:ea typeface="Arial" pitchFamily="-105" charset="0"/>
                <a:cs typeface="Arial" pitchFamily="-105" charset="0"/>
              </a:endParaRPr>
            </a:p>
          </p:txBody>
        </p:sp>
        <p:sp>
          <p:nvSpPr>
            <p:cNvPr id="29" name="Rectangle 28"/>
            <p:cNvSpPr/>
            <p:nvPr/>
          </p:nvSpPr>
          <p:spPr bwMode="auto">
            <a:xfrm>
              <a:off x="4276066" y="2476761"/>
              <a:ext cx="2206069" cy="1647794"/>
            </a:xfrm>
            <a:prstGeom prst="rect">
              <a:avLst/>
            </a:prstGeom>
            <a:noFill/>
            <a:ln w="25400" cap="flat" cmpd="sng" algn="ctr">
              <a:noFill/>
              <a:prstDash val="solid"/>
              <a:headEnd type="none" w="med" len="med"/>
              <a:tailEnd type="triangle" w="med" len="med"/>
            </a:ln>
            <a:effectLst/>
          </p:spPr>
          <p:txBody>
            <a:bodyPr wrap="none">
              <a:prstTxWarp prst="textNoShape">
                <a:avLst/>
              </a:prstTxWarp>
            </a:bodyPr>
            <a:lstStyle/>
            <a:p>
              <a:pPr algn="ctr"/>
              <a:r>
                <a:rPr lang="en-US" sz="1000" b="1" dirty="0">
                  <a:solidFill>
                    <a:srgbClr val="EEECE1"/>
                  </a:solidFill>
                  <a:ea typeface="Arial" pitchFamily="-105" charset="0"/>
                  <a:cs typeface="Arial" pitchFamily="-105" charset="0"/>
                </a:rPr>
                <a:t>STORAGE &amp; DATA ACCESS</a:t>
              </a:r>
            </a:p>
            <a:p>
              <a:pPr algn="ctr"/>
              <a:endParaRPr lang="en-US" sz="400" b="1" dirty="0">
                <a:solidFill>
                  <a:srgbClr val="EEECE1"/>
                </a:solidFill>
                <a:ea typeface="Arial" pitchFamily="-105" charset="0"/>
                <a:cs typeface="Arial" pitchFamily="-105" charset="0"/>
              </a:endParaRPr>
            </a:p>
            <a:p>
              <a:pPr algn="ctr"/>
              <a:r>
                <a:rPr lang="en-US" sz="900" dirty="0">
                  <a:solidFill>
                    <a:srgbClr val="EEECE1"/>
                  </a:solidFill>
                  <a:ea typeface="Arial" pitchFamily="-105" charset="0"/>
                  <a:cs typeface="Arial" pitchFamily="-105" charset="0"/>
                </a:rPr>
                <a:t>Hybrid Storage &amp; Execution</a:t>
              </a:r>
              <a:br>
                <a:rPr lang="en-US" sz="900" dirty="0">
                  <a:solidFill>
                    <a:srgbClr val="EEECE1"/>
                  </a:solidFill>
                  <a:ea typeface="Arial" pitchFamily="-105" charset="0"/>
                  <a:cs typeface="Arial" pitchFamily="-105" charset="0"/>
                </a:rPr>
              </a:br>
              <a:r>
                <a:rPr lang="en-US" sz="900" dirty="0">
                  <a:solidFill>
                    <a:srgbClr val="EEECE1"/>
                  </a:solidFill>
                  <a:ea typeface="Arial" pitchFamily="-105" charset="0"/>
                  <a:cs typeface="Arial" pitchFamily="-105" charset="0"/>
                </a:rPr>
                <a:t>(Row- &amp; Column-Oriented)</a:t>
              </a:r>
            </a:p>
            <a:p>
              <a:pPr algn="ctr"/>
              <a:r>
                <a:rPr lang="en-US" sz="900" dirty="0">
                  <a:solidFill>
                    <a:srgbClr val="EEECE1"/>
                  </a:solidFill>
                  <a:ea typeface="Arial" pitchFamily="-105" charset="0"/>
                  <a:cs typeface="Arial" pitchFamily="-105" charset="0"/>
                </a:rPr>
                <a:t>In-Database Compression</a:t>
              </a:r>
            </a:p>
            <a:p>
              <a:pPr algn="ctr"/>
              <a:r>
                <a:rPr lang="en-US" sz="900" dirty="0">
                  <a:solidFill>
                    <a:srgbClr val="EEECE1"/>
                  </a:solidFill>
                  <a:ea typeface="Arial" pitchFamily="-105" charset="0"/>
                  <a:cs typeface="Arial" pitchFamily="-105" charset="0"/>
                </a:rPr>
                <a:t>Multi-Level Partitioning</a:t>
              </a:r>
            </a:p>
            <a:p>
              <a:pPr algn="ctr"/>
              <a:r>
                <a:rPr lang="en-US" sz="900" dirty="0">
                  <a:solidFill>
                    <a:srgbClr val="EEECE1"/>
                  </a:solidFill>
                  <a:ea typeface="Arial" pitchFamily="-105" charset="0"/>
                  <a:cs typeface="Arial" pitchFamily="-105" charset="0"/>
                </a:rPr>
                <a:t>Indexes – </a:t>
              </a:r>
              <a:r>
                <a:rPr lang="en-US" sz="900" dirty="0" err="1">
                  <a:solidFill>
                    <a:srgbClr val="EEECE1"/>
                  </a:solidFill>
                  <a:ea typeface="Arial" pitchFamily="-105" charset="0"/>
                  <a:cs typeface="Arial" pitchFamily="-105" charset="0"/>
                </a:rPr>
                <a:t>Btree</a:t>
              </a:r>
              <a:r>
                <a:rPr lang="en-US" sz="900" dirty="0">
                  <a:solidFill>
                    <a:srgbClr val="EEECE1"/>
                  </a:solidFill>
                  <a:ea typeface="Arial" pitchFamily="-105" charset="0"/>
                  <a:cs typeface="Arial" pitchFamily="-105" charset="0"/>
                </a:rPr>
                <a:t>, Bitmap, etc</a:t>
              </a:r>
            </a:p>
          </p:txBody>
        </p:sp>
        <p:sp>
          <p:nvSpPr>
            <p:cNvPr id="30" name="Rectangle 29"/>
            <p:cNvSpPr/>
            <p:nvPr/>
          </p:nvSpPr>
          <p:spPr bwMode="auto">
            <a:xfrm>
              <a:off x="6568972" y="2476761"/>
              <a:ext cx="2281822" cy="1675921"/>
            </a:xfrm>
            <a:prstGeom prst="rect">
              <a:avLst/>
            </a:prstGeom>
            <a:noFill/>
            <a:ln w="25400" cap="flat" cmpd="sng" algn="ctr">
              <a:noFill/>
              <a:prstDash val="solid"/>
              <a:headEnd type="none" w="med" len="med"/>
              <a:tailEnd type="triangle" w="med" len="med"/>
            </a:ln>
            <a:effectLst/>
          </p:spPr>
          <p:txBody>
            <a:bodyPr wrap="none">
              <a:prstTxWarp prst="textNoShape">
                <a:avLst/>
              </a:prstTxWarp>
            </a:bodyPr>
            <a:lstStyle/>
            <a:p>
              <a:pPr algn="ctr"/>
              <a:r>
                <a:rPr lang="en-US" sz="1000" b="1" dirty="0">
                  <a:solidFill>
                    <a:srgbClr val="EEECE1"/>
                  </a:solidFill>
                  <a:ea typeface="Arial" pitchFamily="-105" charset="0"/>
                  <a:cs typeface="Arial" pitchFamily="-105" charset="0"/>
                </a:rPr>
                <a:t>LANGUAGE SUPPORT</a:t>
              </a:r>
            </a:p>
            <a:p>
              <a:pPr algn="ctr"/>
              <a:endParaRPr lang="en-US" sz="400" b="1" dirty="0">
                <a:solidFill>
                  <a:srgbClr val="EEECE1"/>
                </a:solidFill>
                <a:ea typeface="Arial" pitchFamily="-105" charset="0"/>
                <a:cs typeface="Arial" pitchFamily="-105" charset="0"/>
              </a:endParaRPr>
            </a:p>
            <a:p>
              <a:pPr algn="ctr"/>
              <a:r>
                <a:rPr lang="en-US" sz="900" dirty="0">
                  <a:solidFill>
                    <a:srgbClr val="EEECE1"/>
                  </a:solidFill>
                  <a:ea typeface="Arial" pitchFamily="-105" charset="0"/>
                  <a:cs typeface="Arial" pitchFamily="-105" charset="0"/>
                </a:rPr>
                <a:t>Comprehensive SQL</a:t>
              </a:r>
            </a:p>
            <a:p>
              <a:pPr algn="ctr"/>
              <a:r>
                <a:rPr lang="en-US" sz="900" dirty="0">
                  <a:solidFill>
                    <a:srgbClr val="EEECE1"/>
                  </a:solidFill>
                  <a:ea typeface="Arial" pitchFamily="-105" charset="0"/>
                  <a:cs typeface="Arial" pitchFamily="-105" charset="0"/>
                </a:rPr>
                <a:t>Native </a:t>
              </a:r>
              <a:r>
                <a:rPr lang="en-US" sz="900" dirty="0" err="1">
                  <a:solidFill>
                    <a:srgbClr val="EEECE1"/>
                  </a:solidFill>
                  <a:ea typeface="Arial" pitchFamily="-105" charset="0"/>
                  <a:cs typeface="Arial" pitchFamily="-105" charset="0"/>
                </a:rPr>
                <a:t>MapReduce</a:t>
              </a:r>
              <a:endParaRPr lang="en-US" sz="900" dirty="0">
                <a:solidFill>
                  <a:srgbClr val="EEECE1"/>
                </a:solidFill>
                <a:ea typeface="Arial" pitchFamily="-105" charset="0"/>
                <a:cs typeface="Arial" pitchFamily="-105" charset="0"/>
              </a:endParaRPr>
            </a:p>
            <a:p>
              <a:pPr algn="ctr"/>
              <a:r>
                <a:rPr lang="en-US" sz="900" dirty="0">
                  <a:solidFill>
                    <a:srgbClr val="EEECE1"/>
                  </a:solidFill>
                  <a:ea typeface="Arial" pitchFamily="-105" charset="0"/>
                  <a:cs typeface="Arial" pitchFamily="-105" charset="0"/>
                </a:rPr>
                <a:t>SQL 2003 OLAP Extensions</a:t>
              </a:r>
            </a:p>
            <a:p>
              <a:pPr algn="ctr"/>
              <a:r>
                <a:rPr lang="en-US" sz="900" dirty="0">
                  <a:solidFill>
                    <a:srgbClr val="EEECE1"/>
                  </a:solidFill>
                  <a:ea typeface="Arial" pitchFamily="-105" charset="0"/>
                  <a:cs typeface="Arial" pitchFamily="-105" charset="0"/>
                </a:rPr>
                <a:t>Programmable Analytics</a:t>
              </a:r>
            </a:p>
          </p:txBody>
        </p:sp>
        <p:sp>
          <p:nvSpPr>
            <p:cNvPr id="31" name="Rectangle 30"/>
            <p:cNvSpPr/>
            <p:nvPr/>
          </p:nvSpPr>
          <p:spPr bwMode="auto">
            <a:xfrm>
              <a:off x="4266827" y="1314165"/>
              <a:ext cx="2209764" cy="839132"/>
            </a:xfrm>
            <a:prstGeom prst="rect">
              <a:avLst/>
            </a:prstGeom>
            <a:noFill/>
            <a:ln w="9525" cap="flat" cmpd="sng" algn="ctr">
              <a:noFill/>
              <a:prstDash val="solid"/>
              <a:headEnd type="none" w="med" len="med"/>
              <a:tailEnd type="triangle" w="med" len="med"/>
            </a:ln>
            <a:effectLst/>
          </p:spPr>
          <p:txBody>
            <a:bodyPr wrap="none">
              <a:prstTxWarp prst="textNoShape">
                <a:avLst/>
              </a:prstTxWarp>
            </a:bodyPr>
            <a:lstStyle/>
            <a:p>
              <a:pPr algn="ctr"/>
              <a:r>
                <a:rPr lang="en-US" sz="1000" b="1" dirty="0">
                  <a:solidFill>
                    <a:srgbClr val="4D4D4D"/>
                  </a:solidFill>
                  <a:ea typeface="Arial" pitchFamily="-105" charset="0"/>
                  <a:cs typeface="Arial" pitchFamily="-105" charset="0"/>
                </a:rPr>
                <a:t>3</a:t>
              </a:r>
              <a:r>
                <a:rPr lang="en-US" sz="1000" b="1" baseline="30000" dirty="0">
                  <a:solidFill>
                    <a:srgbClr val="4D4D4D"/>
                  </a:solidFill>
                  <a:ea typeface="Arial" pitchFamily="-105" charset="0"/>
                  <a:cs typeface="Arial" pitchFamily="-105" charset="0"/>
                </a:rPr>
                <a:t>rd</a:t>
              </a:r>
              <a:r>
                <a:rPr lang="en-US" sz="1000" b="1" dirty="0">
                  <a:solidFill>
                    <a:srgbClr val="4D4D4D"/>
                  </a:solidFill>
                  <a:ea typeface="Arial" pitchFamily="-105" charset="0"/>
                  <a:cs typeface="Arial" pitchFamily="-105" charset="0"/>
                </a:rPr>
                <a:t> PARTY TOOLS</a:t>
              </a:r>
            </a:p>
            <a:p>
              <a:pPr algn="ctr"/>
              <a:r>
                <a:rPr lang="en-US" sz="800" dirty="0">
                  <a:solidFill>
                    <a:srgbClr val="4D4D4D"/>
                  </a:solidFill>
                  <a:ea typeface="Arial" pitchFamily="-105" charset="0"/>
                  <a:cs typeface="Arial" pitchFamily="-105" charset="0"/>
                </a:rPr>
                <a:t>BI Tools, ETL Tools</a:t>
              </a:r>
            </a:p>
            <a:p>
              <a:pPr algn="ctr"/>
              <a:r>
                <a:rPr lang="en-US" sz="800" dirty="0">
                  <a:solidFill>
                    <a:srgbClr val="4D4D4D"/>
                  </a:solidFill>
                  <a:ea typeface="Arial" pitchFamily="-105" charset="0"/>
                  <a:cs typeface="Arial" pitchFamily="-105" charset="0"/>
                </a:rPr>
                <a:t>Data Mining, etc</a:t>
              </a:r>
            </a:p>
          </p:txBody>
        </p:sp>
        <p:sp>
          <p:nvSpPr>
            <p:cNvPr id="32" name="Rectangle 31"/>
            <p:cNvSpPr/>
            <p:nvPr/>
          </p:nvSpPr>
          <p:spPr bwMode="auto">
            <a:xfrm>
              <a:off x="6561582" y="1314165"/>
              <a:ext cx="2281822" cy="839132"/>
            </a:xfrm>
            <a:prstGeom prst="rect">
              <a:avLst/>
            </a:prstGeom>
            <a:noFill/>
            <a:ln w="9525" cap="flat" cmpd="sng" algn="ctr">
              <a:noFill/>
              <a:prstDash val="solid"/>
              <a:headEnd type="none" w="med" len="med"/>
              <a:tailEnd type="triangle" w="med" len="med"/>
            </a:ln>
            <a:effectLst/>
          </p:spPr>
          <p:txBody>
            <a:bodyPr wrap="none"/>
            <a:lstStyle/>
            <a:p>
              <a:pPr algn="ctr" fontAlgn="auto">
                <a:spcBef>
                  <a:spcPts val="0"/>
                </a:spcBef>
                <a:spcAft>
                  <a:spcPts val="0"/>
                </a:spcAft>
                <a:defRPr/>
              </a:pPr>
              <a:r>
                <a:rPr lang="en-US" sz="1000" b="1" kern="0" dirty="0">
                  <a:solidFill>
                    <a:srgbClr val="4D4D4D"/>
                  </a:solidFill>
                  <a:latin typeface="+mn-lt"/>
                  <a:ea typeface="+mn-ea"/>
                  <a:cs typeface="Arial" charset="0"/>
                </a:rPr>
                <a:t>ADMIN TOOLS</a:t>
              </a:r>
            </a:p>
            <a:p>
              <a:pPr algn="ctr" fontAlgn="auto">
                <a:spcBef>
                  <a:spcPts val="0"/>
                </a:spcBef>
                <a:spcAft>
                  <a:spcPts val="0"/>
                </a:spcAft>
                <a:defRPr/>
              </a:pPr>
              <a:r>
                <a:rPr lang="en-US" sz="800" kern="0" dirty="0">
                  <a:solidFill>
                    <a:srgbClr val="4D4D4D"/>
                  </a:solidFill>
                  <a:latin typeface="+mn-lt"/>
                  <a:ea typeface="+mn-ea"/>
                  <a:cs typeface="Arial" charset="0"/>
                </a:rPr>
                <a:t>GP Performance Monitor</a:t>
              </a:r>
            </a:p>
            <a:p>
              <a:pPr algn="ctr" fontAlgn="auto">
                <a:spcBef>
                  <a:spcPts val="0"/>
                </a:spcBef>
                <a:spcAft>
                  <a:spcPts val="0"/>
                </a:spcAft>
                <a:defRPr/>
              </a:pPr>
              <a:r>
                <a:rPr lang="en-US" sz="800" kern="0" dirty="0">
                  <a:solidFill>
                    <a:srgbClr val="4D4D4D"/>
                  </a:solidFill>
                  <a:latin typeface="+mn-lt"/>
                  <a:ea typeface="+mn-ea"/>
                  <a:cs typeface="Arial" charset="0"/>
                </a:rPr>
                <a:t>pgAdmin3 for GPDB</a:t>
              </a:r>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1538288"/>
            <a:ext cx="7800975" cy="488950"/>
          </a:xfrm>
          <a:prstGeom prst="rect">
            <a:avLst/>
          </a:prstGeom>
          <a:ln/>
          <a:effectLst>
            <a:outerShdw blurRad="190500" dir="2700000">
              <a:srgbClr val="000000">
                <a:alpha val="35000"/>
              </a:srgbClr>
            </a:outerShdw>
          </a:effectLst>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4198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The Pivotal Greenplum Database Overview</a:t>
            </a:r>
          </a:p>
        </p:txBody>
      </p:sp>
      <p:sp>
        <p:nvSpPr>
          <p:cNvPr id="3" name="Content Placeholder 2"/>
          <p:cNvSpPr>
            <a:spLocks noGrp="1"/>
          </p:cNvSpPr>
          <p:nvPr>
            <p:ph sz="quarter" idx="10"/>
          </p:nvPr>
        </p:nvSpPr>
        <p:spPr>
          <a:xfrm>
            <a:off x="366713" y="1074738"/>
            <a:ext cx="7634287" cy="3382962"/>
          </a:xfrm>
        </p:spPr>
        <p:txBody>
          <a:bodyPr/>
          <a:lstStyle/>
          <a:p>
            <a:pPr fontAlgn="auto">
              <a:spcAft>
                <a:spcPts val="0"/>
              </a:spcAft>
              <a:defRPr/>
            </a:pPr>
            <a:r>
              <a:rPr lang="en-US" dirty="0" smtClean="0">
                <a:solidFill>
                  <a:schemeClr val="bg1">
                    <a:lumMod val="75000"/>
                  </a:schemeClr>
                </a:solidFill>
                <a:ea typeface="+mn-ea"/>
              </a:rPr>
              <a:t>A highly scalable shared-nothing database</a:t>
            </a:r>
          </a:p>
          <a:p>
            <a:pPr fontAlgn="auto">
              <a:spcAft>
                <a:spcPts val="0"/>
              </a:spcAft>
              <a:defRPr/>
            </a:pPr>
            <a:r>
              <a:rPr lang="en-US" dirty="0" smtClean="0">
                <a:ea typeface="+mn-ea"/>
              </a:rPr>
              <a:t>A platform for advanced analytics on any (and all) data</a:t>
            </a:r>
          </a:p>
          <a:p>
            <a:pPr fontAlgn="auto">
              <a:spcAft>
                <a:spcPts val="0"/>
              </a:spcAft>
              <a:defRPr/>
            </a:pPr>
            <a:r>
              <a:rPr lang="en-US" dirty="0" smtClean="0">
                <a:solidFill>
                  <a:schemeClr val="bg1">
                    <a:lumMod val="75000"/>
                  </a:schemeClr>
                </a:solidFill>
                <a:ea typeface="+mn-ea"/>
              </a:rPr>
              <a:t>An enterprise ready platform capable of flexing with your needs</a:t>
            </a:r>
            <a:endParaRPr lang="en-US" dirty="0">
              <a:solidFill>
                <a:schemeClr val="bg1">
                  <a:lumMod val="75000"/>
                </a:schemeClr>
              </a:solidFill>
              <a:ea typeface="+mn-ea"/>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Analytical Architecture Overview</a:t>
            </a:r>
          </a:p>
        </p:txBody>
      </p:sp>
      <p:sp>
        <p:nvSpPr>
          <p:cNvPr id="4" name="Rounded Rectangle 3"/>
          <p:cNvSpPr/>
          <p:nvPr/>
        </p:nvSpPr>
        <p:spPr>
          <a:xfrm>
            <a:off x="861139" y="1546377"/>
            <a:ext cx="7451094" cy="2540689"/>
          </a:xfrm>
          <a:prstGeom prst="roundRect">
            <a:avLst>
              <a:gd name="adj" fmla="val 3411"/>
            </a:avLst>
          </a:prstGeom>
          <a:solidFill>
            <a:schemeClr val="bg1">
              <a:lumMod val="85000"/>
            </a:schemeClr>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b"/>
          <a:lstStyle/>
          <a:p>
            <a:pPr algn="ctr" fontAlgn="auto">
              <a:spcBef>
                <a:spcPts val="0"/>
              </a:spcBef>
              <a:spcAft>
                <a:spcPts val="0"/>
              </a:spcAft>
              <a:defRPr/>
            </a:pPr>
            <a:r>
              <a:rPr lang="en-US" sz="2000" dirty="0">
                <a:solidFill>
                  <a:schemeClr val="accent1"/>
                </a:solidFill>
                <a:ea typeface="ＭＳ Ｐゴシック" charset="0"/>
                <a:cs typeface="Arial"/>
              </a:rPr>
              <a:t>Greenplum gNet</a:t>
            </a:r>
          </a:p>
        </p:txBody>
      </p:sp>
      <p:sp>
        <p:nvSpPr>
          <p:cNvPr id="5" name="Rounded Rectangle 4"/>
          <p:cNvSpPr/>
          <p:nvPr/>
        </p:nvSpPr>
        <p:spPr>
          <a:xfrm>
            <a:off x="861141" y="1062358"/>
            <a:ext cx="7461588" cy="40407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fontAlgn="auto">
              <a:spcBef>
                <a:spcPts val="0"/>
              </a:spcBef>
              <a:spcAft>
                <a:spcPts val="0"/>
              </a:spcAft>
              <a:defRPr/>
            </a:pPr>
            <a:r>
              <a:rPr lang="en-US" sz="1400" dirty="0">
                <a:solidFill>
                  <a:schemeClr val="tx1"/>
                </a:solidFill>
              </a:rPr>
              <a:t>Data Access &amp; Query Layer</a:t>
            </a:r>
          </a:p>
        </p:txBody>
      </p:sp>
      <p:sp>
        <p:nvSpPr>
          <p:cNvPr id="6" name="Rounded Rectangle 5"/>
          <p:cNvSpPr/>
          <p:nvPr/>
        </p:nvSpPr>
        <p:spPr>
          <a:xfrm>
            <a:off x="1024776" y="1769018"/>
            <a:ext cx="6878142" cy="1894923"/>
          </a:xfrm>
          <a:prstGeom prst="roundRect">
            <a:avLst>
              <a:gd name="adj" fmla="val 5121"/>
            </a:avLst>
          </a:prstGeom>
          <a:solidFill>
            <a:schemeClr val="bg1">
              <a:lumMod val="50000"/>
            </a:schemeClr>
          </a:solidFill>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lstStyle/>
          <a:p>
            <a:pPr fontAlgn="auto">
              <a:spcBef>
                <a:spcPts val="0"/>
              </a:spcBef>
              <a:spcAft>
                <a:spcPts val="0"/>
              </a:spcAft>
              <a:defRPr/>
            </a:pPr>
            <a:endParaRPr lang="en-US" sz="1400" dirty="0">
              <a:solidFill>
                <a:srgbClr val="005596"/>
              </a:solidFill>
            </a:endParaRPr>
          </a:p>
        </p:txBody>
      </p:sp>
      <p:sp>
        <p:nvSpPr>
          <p:cNvPr id="7" name="Rounded Rectangle 6"/>
          <p:cNvSpPr/>
          <p:nvPr/>
        </p:nvSpPr>
        <p:spPr>
          <a:xfrm>
            <a:off x="1206500" y="2270125"/>
            <a:ext cx="1296988" cy="468313"/>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prstTxWarp prst="textNoShape">
              <a:avLst/>
            </a:prstTxWarp>
            <a:spAutoFit/>
          </a:bodyPr>
          <a:lstStyle/>
          <a:p>
            <a:pPr algn="ctr"/>
            <a:r>
              <a:rPr lang="en-US" sz="1100">
                <a:solidFill>
                  <a:srgbClr val="FFFFFF"/>
                </a:solidFill>
                <a:ea typeface="ＭＳ Ｐゴシック" pitchFamily="-84" charset="-128"/>
                <a:cs typeface="ＭＳ Ｐゴシック" pitchFamily="-84" charset="-128"/>
              </a:rPr>
              <a:t>Stored </a:t>
            </a:r>
            <a:br>
              <a:rPr lang="en-US" sz="1100">
                <a:solidFill>
                  <a:srgbClr val="FFFFFF"/>
                </a:solidFill>
                <a:ea typeface="ＭＳ Ｐゴシック" pitchFamily="-84" charset="-128"/>
                <a:cs typeface="ＭＳ Ｐゴシック" pitchFamily="-84" charset="-128"/>
              </a:rPr>
            </a:br>
            <a:r>
              <a:rPr lang="en-US" sz="1100">
                <a:solidFill>
                  <a:srgbClr val="FFFFFF"/>
                </a:solidFill>
                <a:ea typeface="ＭＳ Ｐゴシック" pitchFamily="-84" charset="-128"/>
                <a:cs typeface="ＭＳ Ｐゴシック" pitchFamily="-84" charset="-128"/>
              </a:rPr>
              <a:t>Procedures</a:t>
            </a:r>
          </a:p>
        </p:txBody>
      </p:sp>
      <p:sp>
        <p:nvSpPr>
          <p:cNvPr id="8" name="Rounded Rectangle 7"/>
          <p:cNvSpPr/>
          <p:nvPr/>
        </p:nvSpPr>
        <p:spPr>
          <a:xfrm>
            <a:off x="4438650" y="2301875"/>
            <a:ext cx="1217613" cy="401638"/>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100" dirty="0"/>
              <a:t>MapReduce</a:t>
            </a:r>
          </a:p>
        </p:txBody>
      </p:sp>
      <p:sp>
        <p:nvSpPr>
          <p:cNvPr id="9" name="Rounded Rectangle 8"/>
          <p:cNvSpPr/>
          <p:nvPr/>
        </p:nvSpPr>
        <p:spPr>
          <a:xfrm>
            <a:off x="1220788" y="2813050"/>
            <a:ext cx="5799137" cy="317500"/>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r>
              <a:rPr lang="en-US" sz="1400">
                <a:solidFill>
                  <a:srgbClr val="FFFFFF"/>
                </a:solidFill>
                <a:ea typeface="ＭＳ Ｐゴシック" pitchFamily="-84" charset="-128"/>
                <a:cs typeface="ＭＳ Ｐゴシック" pitchFamily="-84" charset="-128"/>
              </a:rPr>
              <a:t>Polymorphic Storage</a:t>
            </a:r>
            <a:endParaRPr lang="en-US" sz="1400">
              <a:solidFill>
                <a:srgbClr val="005596"/>
              </a:solidFill>
              <a:ea typeface="ＭＳ Ｐゴシック" pitchFamily="-84" charset="-128"/>
              <a:cs typeface="ＭＳ Ｐゴシック" pitchFamily="-84" charset="-128"/>
            </a:endParaRPr>
          </a:p>
        </p:txBody>
      </p:sp>
      <p:sp>
        <p:nvSpPr>
          <p:cNvPr id="10" name="Rounded Rectangle 9"/>
          <p:cNvSpPr/>
          <p:nvPr/>
        </p:nvSpPr>
        <p:spPr>
          <a:xfrm>
            <a:off x="2619375" y="2281238"/>
            <a:ext cx="1192213" cy="468312"/>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prstTxWarp prst="textNoShape">
              <a:avLst/>
            </a:prstTxWarp>
            <a:spAutoFit/>
          </a:bodyPr>
          <a:lstStyle/>
          <a:p>
            <a:pPr algn="ctr"/>
            <a:r>
              <a:rPr lang="en-US" sz="1100">
                <a:solidFill>
                  <a:srgbClr val="FFFFFF"/>
                </a:solidFill>
                <a:ea typeface="ＭＳ Ｐゴシック" pitchFamily="-84" charset="-128"/>
                <a:cs typeface="ＭＳ Ｐゴシック" pitchFamily="-84" charset="-128"/>
              </a:rPr>
              <a:t>SQL 2003/ 2008 OLAP</a:t>
            </a:r>
          </a:p>
        </p:txBody>
      </p:sp>
      <p:sp>
        <p:nvSpPr>
          <p:cNvPr id="11" name="Left-Right Arrow 10"/>
          <p:cNvSpPr/>
          <p:nvPr/>
        </p:nvSpPr>
        <p:spPr>
          <a:xfrm rot="16200000">
            <a:off x="3883026" y="2343150"/>
            <a:ext cx="519112" cy="325437"/>
          </a:xfrm>
          <a:prstGeom prst="leftRightArrow">
            <a:avLst/>
          </a:prstGeom>
          <a:solidFill>
            <a:schemeClr val="tx1"/>
          </a:solidFill>
          <a:ln>
            <a:noFill/>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en-US" sz="1100" dirty="0">
              <a:solidFill>
                <a:srgbClr val="3366FF"/>
              </a:solidFill>
            </a:endParaRPr>
          </a:p>
        </p:txBody>
      </p:sp>
      <p:sp>
        <p:nvSpPr>
          <p:cNvPr id="12" name="Rounded Rectangle 11"/>
          <p:cNvSpPr/>
          <p:nvPr/>
        </p:nvSpPr>
        <p:spPr>
          <a:xfrm>
            <a:off x="1198563" y="1911350"/>
            <a:ext cx="5832475" cy="271463"/>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400" dirty="0"/>
              <a:t>SQL</a:t>
            </a:r>
            <a:endParaRPr lang="en-US" sz="1400" dirty="0">
              <a:solidFill>
                <a:srgbClr val="005596"/>
              </a:solidFill>
            </a:endParaRPr>
          </a:p>
        </p:txBody>
      </p:sp>
      <p:sp>
        <p:nvSpPr>
          <p:cNvPr id="13" name="TextBox 12"/>
          <p:cNvSpPr txBox="1"/>
          <p:nvPr/>
        </p:nvSpPr>
        <p:spPr>
          <a:xfrm>
            <a:off x="1220788" y="3214688"/>
            <a:ext cx="6475412" cy="369887"/>
          </a:xfrm>
          <a:prstGeom prst="rect">
            <a:avLst/>
          </a:prstGeom>
          <a:noFill/>
          <a:effectLst>
            <a:outerShdw blurRad="25400" dist="12700" dir="5400000">
              <a:srgbClr val="000000">
                <a:alpha val="45000"/>
              </a:srgbClr>
            </a:outerShdw>
          </a:effectLst>
        </p:spPr>
        <p:txBody>
          <a:bodyPr>
            <a:spAutoFit/>
          </a:bodyPr>
          <a:lstStyle/>
          <a:p>
            <a:pPr algn="ctr" fontAlgn="auto">
              <a:spcBef>
                <a:spcPts val="0"/>
              </a:spcBef>
              <a:spcAft>
                <a:spcPts val="0"/>
              </a:spcAft>
              <a:defRPr/>
            </a:pPr>
            <a:r>
              <a:rPr lang="en-US" cap="all" dirty="0">
                <a:solidFill>
                  <a:schemeClr val="bg1"/>
                </a:solidFill>
                <a:latin typeface="+mn-lt"/>
                <a:ea typeface="+mn-ea"/>
                <a:cs typeface="+mn-cs"/>
              </a:rPr>
              <a:t>Greenplum </a:t>
            </a:r>
            <a:r>
              <a:rPr lang="en-US" b="1" cap="all" dirty="0">
                <a:solidFill>
                  <a:schemeClr val="bg1"/>
                </a:solidFill>
                <a:latin typeface="+mn-lt"/>
                <a:ea typeface="+mn-ea"/>
                <a:cs typeface="+mn-cs"/>
              </a:rPr>
              <a:t>Database</a:t>
            </a:r>
            <a:endParaRPr lang="en-US" dirty="0">
              <a:solidFill>
                <a:schemeClr val="bg1"/>
              </a:solidFill>
              <a:latin typeface="+mn-lt"/>
              <a:ea typeface="+mn-ea"/>
              <a:cs typeface="+mn-cs"/>
            </a:endParaRPr>
          </a:p>
        </p:txBody>
      </p:sp>
      <p:sp>
        <p:nvSpPr>
          <p:cNvPr id="14" name="Rounded Rectangle 13"/>
          <p:cNvSpPr/>
          <p:nvPr/>
        </p:nvSpPr>
        <p:spPr>
          <a:xfrm>
            <a:off x="3621088" y="1100138"/>
            <a:ext cx="989012" cy="333375"/>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spAutoFit/>
          </a:bodyPr>
          <a:lstStyle/>
          <a:p>
            <a:pPr algn="ctr" fontAlgn="auto">
              <a:spcBef>
                <a:spcPts val="0"/>
              </a:spcBef>
              <a:spcAft>
                <a:spcPts val="0"/>
              </a:spcAft>
              <a:defRPr/>
            </a:pPr>
            <a:r>
              <a:rPr lang="en-US" sz="1400" dirty="0">
                <a:solidFill>
                  <a:schemeClr val="bg1"/>
                </a:solidFill>
              </a:rPr>
              <a:t>ODBC</a:t>
            </a:r>
          </a:p>
        </p:txBody>
      </p:sp>
      <p:sp>
        <p:nvSpPr>
          <p:cNvPr id="15" name="Rounded Rectangle 14"/>
          <p:cNvSpPr/>
          <p:nvPr/>
        </p:nvSpPr>
        <p:spPr>
          <a:xfrm>
            <a:off x="4859338" y="1100138"/>
            <a:ext cx="998537" cy="333375"/>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spAutoFit/>
          </a:bodyPr>
          <a:lstStyle/>
          <a:p>
            <a:pPr algn="ctr" fontAlgn="auto">
              <a:spcBef>
                <a:spcPts val="0"/>
              </a:spcBef>
              <a:spcAft>
                <a:spcPts val="0"/>
              </a:spcAft>
              <a:defRPr/>
            </a:pPr>
            <a:r>
              <a:rPr lang="en-US" sz="1400" dirty="0">
                <a:solidFill>
                  <a:schemeClr val="bg1"/>
                </a:solidFill>
              </a:rPr>
              <a:t>JDBC</a:t>
            </a:r>
          </a:p>
        </p:txBody>
      </p:sp>
      <p:sp>
        <p:nvSpPr>
          <p:cNvPr id="16" name="Up-Down Arrow 15"/>
          <p:cNvSpPr/>
          <p:nvPr/>
        </p:nvSpPr>
        <p:spPr>
          <a:xfrm>
            <a:off x="5205413" y="1431925"/>
            <a:ext cx="307975" cy="458788"/>
          </a:xfrm>
          <a:prstGeom prst="upDownArrow">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7" name="Up-Down Arrow 16"/>
          <p:cNvSpPr/>
          <p:nvPr/>
        </p:nvSpPr>
        <p:spPr>
          <a:xfrm>
            <a:off x="3975100" y="1431925"/>
            <a:ext cx="307975" cy="458788"/>
          </a:xfrm>
          <a:prstGeom prst="upDownArrow">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8" name="Rounded Rectangle 17"/>
          <p:cNvSpPr/>
          <p:nvPr/>
        </p:nvSpPr>
        <p:spPr>
          <a:xfrm>
            <a:off x="5748338" y="2274888"/>
            <a:ext cx="1284287" cy="458787"/>
          </a:xfrm>
          <a:prstGeom prst="roundRect">
            <a:avLst>
              <a:gd name="adj" fmla="val 15174"/>
            </a:avLst>
          </a:prstGeom>
          <a:solidFill>
            <a:schemeClr val="accent1"/>
          </a:solidFill>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100" dirty="0"/>
              <a:t>In-Database</a:t>
            </a:r>
            <a:br>
              <a:rPr lang="en-US" sz="1100" dirty="0"/>
            </a:br>
            <a:r>
              <a:rPr lang="en-US" sz="1100" dirty="0"/>
              <a:t>Analytics </a:t>
            </a:r>
          </a:p>
        </p:txBody>
      </p:sp>
      <p:sp>
        <p:nvSpPr>
          <p:cNvPr id="19" name="Rounded Rectangle 18"/>
          <p:cNvSpPr/>
          <p:nvPr/>
        </p:nvSpPr>
        <p:spPr>
          <a:xfrm>
            <a:off x="7081838" y="1931988"/>
            <a:ext cx="593725" cy="1160462"/>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spAutoFit/>
          </a:bodyPr>
          <a:lstStyle/>
          <a:p>
            <a:pPr algn="ctr" fontAlgn="auto">
              <a:spcBef>
                <a:spcPts val="0"/>
              </a:spcBef>
              <a:spcAft>
                <a:spcPts val="0"/>
              </a:spcAft>
              <a:defRPr/>
            </a:pPr>
            <a:r>
              <a:rPr lang="en-US" sz="1400" dirty="0"/>
              <a:t>SAS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In-Database Analytics: Detail</a:t>
            </a:r>
          </a:p>
        </p:txBody>
      </p:sp>
      <p:sp>
        <p:nvSpPr>
          <p:cNvPr id="4" name="Rounded Rectangle 3"/>
          <p:cNvSpPr/>
          <p:nvPr/>
        </p:nvSpPr>
        <p:spPr>
          <a:xfrm>
            <a:off x="178964" y="1546378"/>
            <a:ext cx="8827884" cy="2988047"/>
          </a:xfrm>
          <a:prstGeom prst="roundRect">
            <a:avLst>
              <a:gd name="adj" fmla="val 3411"/>
            </a:avLst>
          </a:prstGeom>
          <a:solidFill>
            <a:schemeClr val="bg1">
              <a:lumMod val="85000"/>
            </a:schemeClr>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b"/>
          <a:lstStyle/>
          <a:p>
            <a:pPr algn="ctr" fontAlgn="auto">
              <a:spcBef>
                <a:spcPts val="0"/>
              </a:spcBef>
              <a:spcAft>
                <a:spcPts val="0"/>
              </a:spcAft>
              <a:defRPr/>
            </a:pPr>
            <a:endParaRPr lang="en-US" sz="2000" dirty="0">
              <a:solidFill>
                <a:srgbClr val="255521"/>
              </a:solidFill>
              <a:ea typeface="ＭＳ Ｐゴシック" charset="0"/>
              <a:cs typeface="Arial"/>
            </a:endParaRPr>
          </a:p>
        </p:txBody>
      </p:sp>
      <p:sp>
        <p:nvSpPr>
          <p:cNvPr id="5" name="Rounded Rectangle 4"/>
          <p:cNvSpPr/>
          <p:nvPr/>
        </p:nvSpPr>
        <p:spPr>
          <a:xfrm>
            <a:off x="178965" y="1062358"/>
            <a:ext cx="8813649" cy="404070"/>
          </a:xfrm>
          <a:prstGeom prst="roundRect">
            <a:avLst>
              <a:gd name="adj" fmla="val 9299"/>
            </a:avLst>
          </a:prstGeom>
          <a:solidFill>
            <a:schemeClr val="bg1">
              <a:lumMod val="85000"/>
            </a:schemeClr>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fontAlgn="auto">
              <a:spcBef>
                <a:spcPts val="0"/>
              </a:spcBef>
              <a:spcAft>
                <a:spcPts val="0"/>
              </a:spcAft>
              <a:defRPr/>
            </a:pPr>
            <a:r>
              <a:rPr lang="en-US" sz="1400" dirty="0">
                <a:solidFill>
                  <a:schemeClr val="tx1"/>
                </a:solidFill>
              </a:rPr>
              <a:t>Data Access &amp; Query Layer</a:t>
            </a:r>
          </a:p>
        </p:txBody>
      </p:sp>
      <p:sp>
        <p:nvSpPr>
          <p:cNvPr id="6" name="Rounded Rectangle 5"/>
          <p:cNvSpPr/>
          <p:nvPr/>
        </p:nvSpPr>
        <p:spPr>
          <a:xfrm>
            <a:off x="342601" y="1769018"/>
            <a:ext cx="8564332" cy="2675684"/>
          </a:xfrm>
          <a:prstGeom prst="roundRect">
            <a:avLst>
              <a:gd name="adj" fmla="val 3057"/>
            </a:avLst>
          </a:prstGeom>
          <a:solidFill>
            <a:schemeClr val="bg1">
              <a:lumMod val="50000"/>
            </a:schemeClr>
          </a:solidFill>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lstStyle/>
          <a:p>
            <a:pPr fontAlgn="auto">
              <a:spcBef>
                <a:spcPts val="0"/>
              </a:spcBef>
              <a:spcAft>
                <a:spcPts val="0"/>
              </a:spcAft>
              <a:defRPr/>
            </a:pPr>
            <a:endParaRPr lang="en-US" sz="1400" dirty="0">
              <a:solidFill>
                <a:srgbClr val="005596"/>
              </a:solidFill>
            </a:endParaRPr>
          </a:p>
        </p:txBody>
      </p:sp>
      <p:sp>
        <p:nvSpPr>
          <p:cNvPr id="7" name="Rounded Rectangle 6"/>
          <p:cNvSpPr/>
          <p:nvPr/>
        </p:nvSpPr>
        <p:spPr>
          <a:xfrm>
            <a:off x="414338" y="1911350"/>
            <a:ext cx="8348662" cy="271463"/>
          </a:xfrm>
          <a:prstGeom prst="roundRect">
            <a:avLst>
              <a:gd name="adj" fmla="val 15174"/>
            </a:avLst>
          </a:prstGeom>
          <a:solidFill>
            <a:schemeClr val="accent1"/>
          </a:solidFill>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400" dirty="0" smtClean="0"/>
              <a:t>SQL</a:t>
            </a:r>
            <a:endParaRPr lang="en-US" sz="1400" dirty="0">
              <a:solidFill>
                <a:srgbClr val="005596"/>
              </a:solidFill>
            </a:endParaRPr>
          </a:p>
        </p:txBody>
      </p:sp>
      <p:sp>
        <p:nvSpPr>
          <p:cNvPr id="8" name="TextBox 7"/>
          <p:cNvSpPr txBox="1"/>
          <p:nvPr/>
        </p:nvSpPr>
        <p:spPr>
          <a:xfrm>
            <a:off x="501650" y="4117975"/>
            <a:ext cx="8131175" cy="369888"/>
          </a:xfrm>
          <a:prstGeom prst="rect">
            <a:avLst/>
          </a:prstGeom>
          <a:noFill/>
          <a:effectLst>
            <a:outerShdw blurRad="25400" dist="12700" dir="5400000">
              <a:srgbClr val="000000">
                <a:alpha val="45000"/>
              </a:srgbClr>
            </a:outerShdw>
          </a:effectLst>
        </p:spPr>
        <p:txBody>
          <a:bodyPr>
            <a:spAutoFit/>
          </a:bodyPr>
          <a:lstStyle/>
          <a:p>
            <a:pPr algn="ctr" fontAlgn="auto">
              <a:spcBef>
                <a:spcPts val="0"/>
              </a:spcBef>
              <a:spcAft>
                <a:spcPts val="0"/>
              </a:spcAft>
              <a:defRPr/>
            </a:pPr>
            <a:r>
              <a:rPr lang="en-US" cap="all" dirty="0">
                <a:solidFill>
                  <a:srgbClr val="FFFFFF"/>
                </a:solidFill>
                <a:latin typeface="+mn-lt"/>
                <a:ea typeface="+mn-ea"/>
                <a:cs typeface="+mn-cs"/>
              </a:rPr>
              <a:t>Greenplum </a:t>
            </a:r>
            <a:r>
              <a:rPr lang="en-US" b="1" cap="all" dirty="0">
                <a:solidFill>
                  <a:srgbClr val="FFFFFF"/>
                </a:solidFill>
                <a:latin typeface="+mn-lt"/>
                <a:ea typeface="+mn-ea"/>
                <a:cs typeface="+mn-cs"/>
              </a:rPr>
              <a:t>Database</a:t>
            </a:r>
            <a:endParaRPr lang="en-US" dirty="0">
              <a:solidFill>
                <a:srgbClr val="FFFFFF"/>
              </a:solidFill>
              <a:latin typeface="+mn-lt"/>
              <a:ea typeface="+mn-ea"/>
              <a:cs typeface="+mn-cs"/>
            </a:endParaRPr>
          </a:p>
        </p:txBody>
      </p:sp>
      <p:sp>
        <p:nvSpPr>
          <p:cNvPr id="9" name="Rounded Rectangle 8"/>
          <p:cNvSpPr/>
          <p:nvPr/>
        </p:nvSpPr>
        <p:spPr>
          <a:xfrm>
            <a:off x="2938463" y="1100138"/>
            <a:ext cx="989012" cy="333375"/>
          </a:xfrm>
          <a:prstGeom prst="roundRect">
            <a:avLst>
              <a:gd name="adj" fmla="val 15174"/>
            </a:avLst>
          </a:prstGeom>
          <a:solidFill>
            <a:schemeClr val="bg1">
              <a:lumMod val="50000"/>
            </a:schemeClr>
          </a:solidFill>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spAutoFit/>
          </a:bodyPr>
          <a:lstStyle/>
          <a:p>
            <a:pPr algn="ctr" fontAlgn="auto">
              <a:spcBef>
                <a:spcPts val="0"/>
              </a:spcBef>
              <a:spcAft>
                <a:spcPts val="0"/>
              </a:spcAft>
              <a:defRPr/>
            </a:pPr>
            <a:r>
              <a:rPr lang="en-US" sz="1400" dirty="0">
                <a:solidFill>
                  <a:schemeClr val="bg1"/>
                </a:solidFill>
              </a:rPr>
              <a:t>ODBC</a:t>
            </a:r>
          </a:p>
        </p:txBody>
      </p:sp>
      <p:sp>
        <p:nvSpPr>
          <p:cNvPr id="10" name="Rounded Rectangle 9"/>
          <p:cNvSpPr/>
          <p:nvPr/>
        </p:nvSpPr>
        <p:spPr>
          <a:xfrm>
            <a:off x="4178300" y="1100138"/>
            <a:ext cx="996950" cy="333375"/>
          </a:xfrm>
          <a:prstGeom prst="roundRect">
            <a:avLst>
              <a:gd name="adj" fmla="val 15174"/>
            </a:avLst>
          </a:prstGeom>
          <a:solidFill>
            <a:schemeClr val="bg1">
              <a:lumMod val="50000"/>
            </a:schemeClr>
          </a:solidFill>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spAutoFit/>
          </a:bodyPr>
          <a:lstStyle/>
          <a:p>
            <a:pPr algn="ctr" fontAlgn="auto">
              <a:spcBef>
                <a:spcPts val="0"/>
              </a:spcBef>
              <a:spcAft>
                <a:spcPts val="0"/>
              </a:spcAft>
              <a:defRPr/>
            </a:pPr>
            <a:r>
              <a:rPr lang="en-US" sz="1400" dirty="0">
                <a:solidFill>
                  <a:schemeClr val="bg1"/>
                </a:solidFill>
              </a:rPr>
              <a:t>JDBC</a:t>
            </a:r>
          </a:p>
        </p:txBody>
      </p:sp>
      <p:sp>
        <p:nvSpPr>
          <p:cNvPr id="11" name="Up-Down Arrow 10"/>
          <p:cNvSpPr/>
          <p:nvPr/>
        </p:nvSpPr>
        <p:spPr>
          <a:xfrm>
            <a:off x="4522788" y="1431925"/>
            <a:ext cx="307975" cy="458788"/>
          </a:xfrm>
          <a:prstGeom prst="upDownArrow">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2" name="Up-Down Arrow 11"/>
          <p:cNvSpPr/>
          <p:nvPr/>
        </p:nvSpPr>
        <p:spPr>
          <a:xfrm>
            <a:off x="3352800" y="1431925"/>
            <a:ext cx="307975" cy="458788"/>
          </a:xfrm>
          <a:prstGeom prst="upDownArrow">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3" name="Rounded Rectangle 12"/>
          <p:cNvSpPr/>
          <p:nvPr/>
        </p:nvSpPr>
        <p:spPr>
          <a:xfrm>
            <a:off x="395288" y="2281238"/>
            <a:ext cx="8393112" cy="1827212"/>
          </a:xfrm>
          <a:prstGeom prst="roundRect">
            <a:avLst>
              <a:gd name="adj" fmla="val 5105"/>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tIns="0">
            <a:prstTxWarp prst="textNoShape">
              <a:avLst/>
            </a:prstTxWarp>
          </a:bodyPr>
          <a:lstStyle/>
          <a:p>
            <a:r>
              <a:rPr lang="en-US" sz="1400">
                <a:solidFill>
                  <a:srgbClr val="FFFFFF"/>
                </a:solidFill>
                <a:ea typeface="ＭＳ Ｐゴシック" pitchFamily="-84" charset="-128"/>
                <a:cs typeface="ＭＳ Ｐゴシック" pitchFamily="-84" charset="-128"/>
              </a:rPr>
              <a:t>In-Database Analytics</a:t>
            </a:r>
            <a:endParaRPr lang="en-US" sz="1400">
              <a:solidFill>
                <a:srgbClr val="005596"/>
              </a:solidFill>
              <a:ea typeface="ＭＳ Ｐゴシック" pitchFamily="-84" charset="-128"/>
              <a:cs typeface="ＭＳ Ｐゴシック" pitchFamily="-84" charset="-128"/>
            </a:endParaRPr>
          </a:p>
        </p:txBody>
      </p:sp>
      <p:sp>
        <p:nvSpPr>
          <p:cNvPr id="14" name="Rounded Rectangle 13"/>
          <p:cNvSpPr/>
          <p:nvPr/>
        </p:nvSpPr>
        <p:spPr>
          <a:xfrm>
            <a:off x="558800" y="2871790"/>
            <a:ext cx="1344613" cy="201037"/>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spAutoFit/>
          </a:bodyPr>
          <a:lstStyle/>
          <a:p>
            <a:pPr algn="ctr" fontAlgn="auto">
              <a:spcBef>
                <a:spcPts val="0"/>
              </a:spcBef>
              <a:spcAft>
                <a:spcPts val="0"/>
              </a:spcAft>
              <a:defRPr/>
            </a:pPr>
            <a:r>
              <a:rPr lang="en-US" sz="1200" dirty="0"/>
              <a:t>Partner</a:t>
            </a:r>
          </a:p>
        </p:txBody>
      </p:sp>
      <p:sp>
        <p:nvSpPr>
          <p:cNvPr id="15" name="Rounded Rectangle 14"/>
          <p:cNvSpPr/>
          <p:nvPr/>
        </p:nvSpPr>
        <p:spPr>
          <a:xfrm>
            <a:off x="558800" y="3179236"/>
            <a:ext cx="1344613" cy="201037"/>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spAutoFit/>
          </a:bodyPr>
          <a:lstStyle/>
          <a:p>
            <a:pPr algn="ctr" fontAlgn="auto">
              <a:spcBef>
                <a:spcPts val="0"/>
              </a:spcBef>
              <a:spcAft>
                <a:spcPts val="0"/>
              </a:spcAft>
              <a:defRPr/>
            </a:pPr>
            <a:r>
              <a:rPr lang="en-US" sz="1200" dirty="0"/>
              <a:t>Open-Source</a:t>
            </a:r>
          </a:p>
        </p:txBody>
      </p:sp>
      <p:sp>
        <p:nvSpPr>
          <p:cNvPr id="16" name="Rounded Rectangle 15"/>
          <p:cNvSpPr/>
          <p:nvPr/>
        </p:nvSpPr>
        <p:spPr>
          <a:xfrm>
            <a:off x="558800" y="3794129"/>
            <a:ext cx="1344613" cy="201037"/>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spAutoFit/>
          </a:bodyPr>
          <a:lstStyle/>
          <a:p>
            <a:pPr algn="ctr" fontAlgn="auto">
              <a:spcBef>
                <a:spcPts val="0"/>
              </a:spcBef>
              <a:spcAft>
                <a:spcPts val="0"/>
              </a:spcAft>
              <a:defRPr/>
            </a:pPr>
            <a:r>
              <a:rPr lang="en-US" sz="1200" dirty="0"/>
              <a:t>User-written</a:t>
            </a:r>
          </a:p>
        </p:txBody>
      </p:sp>
      <p:sp>
        <p:nvSpPr>
          <p:cNvPr id="17" name="Isosceles Triangle 16"/>
          <p:cNvSpPr/>
          <p:nvPr/>
        </p:nvSpPr>
        <p:spPr>
          <a:xfrm rot="16200000" flipV="1">
            <a:off x="1450203" y="3136965"/>
            <a:ext cx="1423873" cy="307957"/>
          </a:xfrm>
          <a:prstGeom prst="triangle">
            <a:avLst>
              <a:gd name="adj" fmla="val 48684"/>
            </a:avLst>
          </a:prstGeom>
          <a:solidFill>
            <a:schemeClr val="accent2"/>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18" name="Rounded Rectangle 17"/>
          <p:cNvSpPr/>
          <p:nvPr/>
        </p:nvSpPr>
        <p:spPr>
          <a:xfrm>
            <a:off x="558800" y="3486682"/>
            <a:ext cx="1344613" cy="201037"/>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spAutoFit/>
          </a:bodyPr>
          <a:lstStyle/>
          <a:p>
            <a:pPr algn="ctr" fontAlgn="auto">
              <a:spcBef>
                <a:spcPts val="0"/>
              </a:spcBef>
              <a:spcAft>
                <a:spcPts val="0"/>
              </a:spcAft>
              <a:defRPr/>
            </a:pPr>
            <a:r>
              <a:rPr lang="en-US" sz="1200" dirty="0"/>
              <a:t>Customized</a:t>
            </a:r>
          </a:p>
        </p:txBody>
      </p:sp>
      <p:sp>
        <p:nvSpPr>
          <p:cNvPr id="19" name="Rounded Rectangle 18"/>
          <p:cNvSpPr/>
          <p:nvPr/>
        </p:nvSpPr>
        <p:spPr>
          <a:xfrm>
            <a:off x="558800" y="2564344"/>
            <a:ext cx="1344613" cy="201037"/>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spAutoFit/>
          </a:bodyPr>
          <a:lstStyle/>
          <a:p>
            <a:pPr algn="ctr" fontAlgn="auto">
              <a:spcBef>
                <a:spcPts val="0"/>
              </a:spcBef>
              <a:spcAft>
                <a:spcPts val="0"/>
              </a:spcAft>
              <a:defRPr/>
            </a:pPr>
            <a:r>
              <a:rPr lang="en-US" sz="1200" dirty="0"/>
              <a:t>Embedded</a:t>
            </a:r>
          </a:p>
        </p:txBody>
      </p:sp>
      <p:grpSp>
        <p:nvGrpSpPr>
          <p:cNvPr id="46107" name="Group 19"/>
          <p:cNvGrpSpPr>
            <a:grpSpLocks/>
          </p:cNvGrpSpPr>
          <p:nvPr/>
        </p:nvGrpSpPr>
        <p:grpSpPr bwMode="auto">
          <a:xfrm>
            <a:off x="2416175" y="2384425"/>
            <a:ext cx="6172200" cy="1227138"/>
            <a:chOff x="2424748" y="3451040"/>
            <a:chExt cx="6171831" cy="1635525"/>
          </a:xfrm>
        </p:grpSpPr>
        <p:sp>
          <p:nvSpPr>
            <p:cNvPr id="21" name="Rounded Rectangle 20"/>
            <p:cNvSpPr/>
            <p:nvPr/>
          </p:nvSpPr>
          <p:spPr>
            <a:xfrm>
              <a:off x="3810553" y="4238828"/>
              <a:ext cx="1738208" cy="825168"/>
            </a:xfrm>
            <a:prstGeom prst="roundRect">
              <a:avLst>
                <a:gd name="adj" fmla="val 1028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SAS/HPA</a:t>
              </a:r>
            </a:p>
            <a:p>
              <a:pPr fontAlgn="auto">
                <a:spcBef>
                  <a:spcPts val="0"/>
                </a:spcBef>
                <a:spcAft>
                  <a:spcPts val="0"/>
                </a:spcAft>
                <a:defRPr/>
              </a:pPr>
              <a:r>
                <a:rPr lang="en-US" sz="1100" dirty="0">
                  <a:solidFill>
                    <a:schemeClr val="bg1"/>
                  </a:solidFill>
                </a:rPr>
                <a:t>High Performance Analytics</a:t>
              </a:r>
              <a:endParaRPr lang="en-US" sz="1100" i="1" dirty="0">
                <a:solidFill>
                  <a:schemeClr val="bg1"/>
                </a:solidFill>
              </a:endParaRPr>
            </a:p>
          </p:txBody>
        </p:sp>
        <p:sp>
          <p:nvSpPr>
            <p:cNvPr id="22" name="Rounded Rectangle 21"/>
            <p:cNvSpPr/>
            <p:nvPr/>
          </p:nvSpPr>
          <p:spPr>
            <a:xfrm>
              <a:off x="3812140" y="3451040"/>
              <a:ext cx="1733446" cy="698219"/>
            </a:xfrm>
            <a:prstGeom prst="roundRect">
              <a:avLst>
                <a:gd name="adj" fmla="val 9350"/>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SAS Scoring Accelerator</a:t>
              </a:r>
            </a:p>
          </p:txBody>
        </p:sp>
        <p:sp>
          <p:nvSpPr>
            <p:cNvPr id="23" name="Rounded Rectangle 22"/>
            <p:cNvSpPr/>
            <p:nvPr/>
          </p:nvSpPr>
          <p:spPr>
            <a:xfrm>
              <a:off x="5650355" y="3451040"/>
              <a:ext cx="1498510" cy="1011359"/>
            </a:xfrm>
            <a:prstGeom prst="roundRect">
              <a:avLst>
                <a:gd name="adj" fmla="val 7493"/>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MADlib</a:t>
              </a:r>
            </a:p>
            <a:p>
              <a:pPr fontAlgn="auto">
                <a:spcBef>
                  <a:spcPts val="0"/>
                </a:spcBef>
                <a:spcAft>
                  <a:spcPts val="0"/>
                </a:spcAft>
                <a:defRPr/>
              </a:pPr>
              <a:r>
                <a:rPr lang="en-US" sz="1100" dirty="0">
                  <a:solidFill>
                    <a:schemeClr val="bg1"/>
                  </a:solidFill>
                </a:rPr>
                <a:t>Open Source</a:t>
              </a:r>
              <a:br>
                <a:rPr lang="en-US" sz="1100" dirty="0">
                  <a:solidFill>
                    <a:schemeClr val="bg1"/>
                  </a:solidFill>
                </a:rPr>
              </a:br>
              <a:r>
                <a:rPr lang="en-US" sz="1100" dirty="0">
                  <a:solidFill>
                    <a:schemeClr val="bg1"/>
                  </a:solidFill>
                </a:rPr>
                <a:t>Analytical Algorithms</a:t>
              </a:r>
            </a:p>
          </p:txBody>
        </p:sp>
        <p:sp>
          <p:nvSpPr>
            <p:cNvPr id="24" name="Rounded Rectangle 23"/>
            <p:cNvSpPr/>
            <p:nvPr/>
          </p:nvSpPr>
          <p:spPr>
            <a:xfrm>
              <a:off x="5651943" y="4559727"/>
              <a:ext cx="1498510" cy="526838"/>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Customized</a:t>
              </a:r>
            </a:p>
            <a:p>
              <a:pPr fontAlgn="auto">
                <a:spcBef>
                  <a:spcPts val="0"/>
                </a:spcBef>
                <a:spcAft>
                  <a:spcPts val="0"/>
                </a:spcAft>
                <a:defRPr/>
              </a:pPr>
              <a:r>
                <a:rPr lang="en-US" sz="1100" dirty="0">
                  <a:solidFill>
                    <a:schemeClr val="bg1"/>
                  </a:solidFill>
                </a:rPr>
                <a:t>MADlib</a:t>
              </a:r>
            </a:p>
          </p:txBody>
        </p:sp>
        <p:sp>
          <p:nvSpPr>
            <p:cNvPr id="25" name="Rounded Rectangle 24"/>
            <p:cNvSpPr/>
            <p:nvPr/>
          </p:nvSpPr>
          <p:spPr>
            <a:xfrm>
              <a:off x="7253634" y="3451040"/>
              <a:ext cx="1342945" cy="1635525"/>
            </a:xfrm>
            <a:prstGeom prst="roundRect">
              <a:avLst>
                <a:gd name="adj" fmla="val 7283"/>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User-Written Analytical</a:t>
              </a:r>
              <a:br>
                <a:rPr lang="en-US" sz="1100" dirty="0">
                  <a:solidFill>
                    <a:schemeClr val="bg1"/>
                  </a:solidFill>
                </a:rPr>
              </a:br>
              <a:r>
                <a:rPr lang="en-US" sz="1100" dirty="0">
                  <a:solidFill>
                    <a:schemeClr val="bg1"/>
                  </a:solidFill>
                </a:rPr>
                <a:t>Algorithms</a:t>
              </a:r>
              <a:endParaRPr lang="en-US" sz="1100" i="1" dirty="0">
                <a:solidFill>
                  <a:schemeClr val="bg1"/>
                </a:solidFill>
              </a:endParaRPr>
            </a:p>
          </p:txBody>
        </p:sp>
        <p:sp>
          <p:nvSpPr>
            <p:cNvPr id="26" name="Rounded Rectangle 25"/>
            <p:cNvSpPr/>
            <p:nvPr/>
          </p:nvSpPr>
          <p:spPr>
            <a:xfrm>
              <a:off x="2424748" y="3451040"/>
              <a:ext cx="1282623" cy="1000781"/>
            </a:xfrm>
            <a:prstGeom prst="roundRect">
              <a:avLst>
                <a:gd name="adj" fmla="val 8353"/>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Greenplum DB Embedded Analytics</a:t>
              </a:r>
              <a:endParaRPr lang="en-US" sz="1100" i="1" dirty="0">
                <a:solidFill>
                  <a:schemeClr val="bg1"/>
                </a:solidFill>
              </a:endParaRPr>
            </a:p>
          </p:txBody>
        </p:sp>
        <p:sp>
          <p:nvSpPr>
            <p:cNvPr id="27" name="Rounded Rectangle 26"/>
            <p:cNvSpPr/>
            <p:nvPr/>
          </p:nvSpPr>
          <p:spPr>
            <a:xfrm>
              <a:off x="2424748" y="4542095"/>
              <a:ext cx="1282623" cy="533185"/>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Greenplum Spatial</a:t>
              </a:r>
              <a:endParaRPr lang="en-US" sz="1100" i="1" dirty="0">
                <a:solidFill>
                  <a:schemeClr val="bg1"/>
                </a:solidFill>
              </a:endParaRPr>
            </a:p>
          </p:txBody>
        </p:sp>
      </p:grpSp>
      <p:sp>
        <p:nvSpPr>
          <p:cNvPr id="28" name="Rounded Rectangle 27"/>
          <p:cNvSpPr/>
          <p:nvPr/>
        </p:nvSpPr>
        <p:spPr>
          <a:xfrm>
            <a:off x="2408238" y="3660775"/>
            <a:ext cx="1282700" cy="400050"/>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err="1">
                <a:solidFill>
                  <a:schemeClr val="bg1"/>
                </a:solidFill>
              </a:rPr>
              <a:t>Greenplum</a:t>
            </a:r>
            <a:r>
              <a:rPr lang="en-US" sz="1100" dirty="0">
                <a:solidFill>
                  <a:schemeClr val="bg1"/>
                </a:solidFill>
              </a:rPr>
              <a:t> Text</a:t>
            </a:r>
            <a:endParaRPr lang="en-US" sz="1100" i="1" dirty="0">
              <a:solidFill>
                <a:schemeClr val="bg1"/>
              </a:solidFill>
            </a:endParaRPr>
          </a:p>
        </p:txBody>
      </p:sp>
      <p:sp>
        <p:nvSpPr>
          <p:cNvPr id="29" name="Rounded Rectangle 28"/>
          <p:cNvSpPr/>
          <p:nvPr/>
        </p:nvSpPr>
        <p:spPr>
          <a:xfrm>
            <a:off x="3816879" y="3662363"/>
            <a:ext cx="822854" cy="400050"/>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SAS Access</a:t>
            </a:r>
            <a:endParaRPr lang="en-US" sz="1100" i="1" dirty="0">
              <a:solidFill>
                <a:schemeClr val="bg1"/>
              </a:solidFill>
            </a:endParaRPr>
          </a:p>
        </p:txBody>
      </p:sp>
      <p:sp>
        <p:nvSpPr>
          <p:cNvPr id="30" name="Rounded Rectangle 29"/>
          <p:cNvSpPr/>
          <p:nvPr/>
        </p:nvSpPr>
        <p:spPr>
          <a:xfrm>
            <a:off x="4732868" y="3657600"/>
            <a:ext cx="808568" cy="400050"/>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fontAlgn="auto">
              <a:spcBef>
                <a:spcPts val="0"/>
              </a:spcBef>
              <a:spcAft>
                <a:spcPts val="0"/>
              </a:spcAft>
              <a:defRPr/>
            </a:pPr>
            <a:r>
              <a:rPr lang="en-US" sz="1100" dirty="0">
                <a:solidFill>
                  <a:schemeClr val="bg1"/>
                </a:solidFill>
              </a:rPr>
              <a:t>SAS</a:t>
            </a:r>
            <a:r>
              <a:rPr lang="en-US" sz="1100" dirty="0" smtClean="0">
                <a:solidFill>
                  <a:schemeClr val="bg1"/>
                </a:solidFill>
              </a:rPr>
              <a:t> </a:t>
            </a:r>
            <a:br>
              <a:rPr lang="en-US" sz="1100" dirty="0" smtClean="0">
                <a:solidFill>
                  <a:schemeClr val="bg1"/>
                </a:solidFill>
              </a:rPr>
            </a:br>
            <a:r>
              <a:rPr lang="en-US" sz="1100" dirty="0" smtClean="0">
                <a:solidFill>
                  <a:schemeClr val="bg1"/>
                </a:solidFill>
              </a:rPr>
              <a:t>Grid</a:t>
            </a:r>
            <a:endParaRPr lang="en-US" sz="1100" i="1" dirty="0">
              <a:solidFill>
                <a:schemeClr val="bg1"/>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Chorus Analytics Studio</a:t>
            </a:r>
          </a:p>
        </p:txBody>
      </p:sp>
      <p:sp>
        <p:nvSpPr>
          <p:cNvPr id="52227" name="Content Placeholder 2"/>
          <p:cNvSpPr>
            <a:spLocks noGrp="1"/>
          </p:cNvSpPr>
          <p:nvPr>
            <p:ph sz="quarter" idx="10"/>
          </p:nvPr>
        </p:nvSpPr>
        <p:spPr>
          <a:xfrm>
            <a:off x="366713" y="1074738"/>
            <a:ext cx="3044825" cy="3382962"/>
          </a:xfrm>
          <a:noFill/>
          <a:ln>
            <a:miter lim="800000"/>
            <a:headEnd/>
            <a:tailEnd/>
          </a:ln>
        </p:spPr>
        <p:txBody>
          <a:bodyPr vert="horz" wrap="square" numCol="1" anchor="t" anchorCtr="0" compatLnSpc="1">
            <a:prstTxWarp prst="textNoShape">
              <a:avLst/>
            </a:prstTxWarp>
          </a:bodyPr>
          <a:lstStyle/>
          <a:p>
            <a:pPr>
              <a:buFont typeface="Wingdings" pitchFamily="-105" charset="2"/>
              <a:buChar char=""/>
            </a:pPr>
            <a:r>
              <a:rPr lang="en-US" sz="1600" smtClean="0">
                <a:latin typeface="Arial" pitchFamily="-105" charset="0"/>
                <a:ea typeface="Arial" pitchFamily="-105" charset="0"/>
                <a:cs typeface="Arial" pitchFamily="-105" charset="0"/>
              </a:rPr>
              <a:t>Create, store, and share visual analytic workflows</a:t>
            </a:r>
          </a:p>
          <a:p>
            <a:pPr>
              <a:buFont typeface="Wingdings" pitchFamily="-105" charset="2"/>
              <a:buChar char=""/>
            </a:pPr>
            <a:r>
              <a:rPr lang="en-US" sz="1600" smtClean="0">
                <a:latin typeface="Arial" pitchFamily="-105" charset="0"/>
                <a:ea typeface="Arial" pitchFamily="-105" charset="0"/>
                <a:cs typeface="Arial" pitchFamily="-105" charset="0"/>
              </a:rPr>
              <a:t>Build analytic flows for Greenplum, HAWQ, and Hadoop</a:t>
            </a:r>
          </a:p>
          <a:p>
            <a:pPr>
              <a:buFont typeface="Wingdings" pitchFamily="-105" charset="2"/>
              <a:buChar char=""/>
            </a:pPr>
            <a:r>
              <a:rPr lang="en-US" sz="1600" smtClean="0">
                <a:latin typeface="Arial" pitchFamily="-105" charset="0"/>
                <a:ea typeface="Arial" pitchFamily="-105" charset="0"/>
                <a:cs typeface="Arial" pitchFamily="-105" charset="0"/>
              </a:rPr>
              <a:t>Powered by Alpine and MADlib </a:t>
            </a:r>
          </a:p>
          <a:p>
            <a:pPr lvl="1">
              <a:buFont typeface="Verdana" pitchFamily="-105" charset="0"/>
              <a:buChar char="–"/>
            </a:pPr>
            <a:r>
              <a:rPr lang="en-US" sz="1200" smtClean="0">
                <a:latin typeface="Arial" pitchFamily="-105" charset="0"/>
                <a:ea typeface="Arial" pitchFamily="-105" charset="0"/>
                <a:cs typeface="Arial" pitchFamily="-105" charset="0"/>
              </a:rPr>
              <a:t>75+ drag-and-drop operators for the entire analytics process</a:t>
            </a:r>
          </a:p>
          <a:p>
            <a:pPr lvl="1">
              <a:buFont typeface="Verdana" pitchFamily="-105" charset="0"/>
              <a:buChar char="–"/>
            </a:pPr>
            <a:r>
              <a:rPr lang="en-US" sz="1200" smtClean="0">
                <a:latin typeface="Arial" pitchFamily="-105" charset="0"/>
                <a:ea typeface="Arial" pitchFamily="-105" charset="0"/>
                <a:cs typeface="Arial" pitchFamily="-105" charset="0"/>
              </a:rPr>
              <a:t>MADlib algorithms in-database</a:t>
            </a:r>
            <a:endParaRPr lang="en-US" sz="1200">
              <a:latin typeface="Arial" pitchFamily="-105" charset="0"/>
              <a:ea typeface="Arial" pitchFamily="-105" charset="0"/>
              <a:cs typeface="Arial" pitchFamily="-105" charset="0"/>
            </a:endParaRPr>
          </a:p>
        </p:txBody>
      </p:sp>
      <p:pic>
        <p:nvPicPr>
          <p:cNvPr id="2" name="Picture 1" descr="Screen Shot 2013-10-01 at 4.43.3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398" y="1066807"/>
            <a:ext cx="5427878" cy="339242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Data &amp; Analytics Technology Ecosystem</a:t>
            </a:r>
          </a:p>
        </p:txBody>
      </p:sp>
      <p:sp>
        <p:nvSpPr>
          <p:cNvPr id="4" name="TextBox 3"/>
          <p:cNvSpPr txBox="1"/>
          <p:nvPr/>
        </p:nvSpPr>
        <p:spPr>
          <a:xfrm>
            <a:off x="2343150" y="984250"/>
            <a:ext cx="1524000" cy="428625"/>
          </a:xfrm>
          <a:prstGeom prst="rect">
            <a:avLst/>
          </a:prstGeom>
          <a:noFill/>
        </p:spPr>
        <p:txBody>
          <a:bodyPr>
            <a:spAutoFit/>
          </a:bodyPr>
          <a:lstStyle/>
          <a:p>
            <a:pPr algn="ctr" fontAlgn="auto">
              <a:lnSpc>
                <a:spcPts val="1340"/>
              </a:lnSpc>
              <a:spcBef>
                <a:spcPts val="0"/>
              </a:spcBef>
              <a:spcAft>
                <a:spcPts val="0"/>
              </a:spcAft>
              <a:defRPr/>
            </a:pPr>
            <a:r>
              <a:rPr lang="en-US" sz="1200" b="1" dirty="0">
                <a:solidFill>
                  <a:schemeClr val="bg1">
                    <a:lumMod val="50000"/>
                  </a:schemeClr>
                </a:solidFill>
                <a:latin typeface="+mn-lt"/>
                <a:ea typeface="+mn-ea"/>
                <a:cs typeface="+mn-cs"/>
              </a:rPr>
              <a:t>Business Intelligence</a:t>
            </a:r>
          </a:p>
        </p:txBody>
      </p:sp>
      <p:sp>
        <p:nvSpPr>
          <p:cNvPr id="5" name="TextBox 4"/>
          <p:cNvSpPr txBox="1"/>
          <p:nvPr/>
        </p:nvSpPr>
        <p:spPr>
          <a:xfrm>
            <a:off x="5368397" y="1068388"/>
            <a:ext cx="1371600" cy="261937"/>
          </a:xfrm>
          <a:prstGeom prst="rect">
            <a:avLst/>
          </a:prstGeom>
          <a:noFill/>
        </p:spPr>
        <p:txBody>
          <a:bodyPr>
            <a:spAutoFit/>
          </a:bodyPr>
          <a:lstStyle/>
          <a:p>
            <a:pPr algn="ctr" fontAlgn="auto">
              <a:lnSpc>
                <a:spcPts val="1340"/>
              </a:lnSpc>
              <a:spcBef>
                <a:spcPts val="0"/>
              </a:spcBef>
              <a:spcAft>
                <a:spcPts val="0"/>
              </a:spcAft>
              <a:defRPr/>
            </a:pPr>
            <a:r>
              <a:rPr lang="en-US" sz="1200" b="1" dirty="0">
                <a:solidFill>
                  <a:schemeClr val="bg1">
                    <a:lumMod val="50000"/>
                  </a:schemeClr>
                </a:solidFill>
                <a:latin typeface="+mn-lt"/>
                <a:ea typeface="+mn-ea"/>
                <a:cs typeface="+mn-cs"/>
              </a:rPr>
              <a:t>Data Integration</a:t>
            </a:r>
          </a:p>
        </p:txBody>
      </p:sp>
      <p:sp>
        <p:nvSpPr>
          <p:cNvPr id="6" name="TextBox 5"/>
          <p:cNvSpPr txBox="1"/>
          <p:nvPr/>
        </p:nvSpPr>
        <p:spPr>
          <a:xfrm>
            <a:off x="160866" y="1068388"/>
            <a:ext cx="1219200" cy="261937"/>
          </a:xfrm>
          <a:prstGeom prst="rect">
            <a:avLst/>
          </a:prstGeom>
          <a:noFill/>
        </p:spPr>
        <p:txBody>
          <a:bodyPr>
            <a:spAutoFit/>
          </a:bodyPr>
          <a:lstStyle/>
          <a:p>
            <a:pPr algn="ctr" fontAlgn="auto">
              <a:lnSpc>
                <a:spcPts val="1340"/>
              </a:lnSpc>
              <a:spcBef>
                <a:spcPts val="0"/>
              </a:spcBef>
              <a:spcAft>
                <a:spcPts val="0"/>
              </a:spcAft>
              <a:defRPr/>
            </a:pPr>
            <a:r>
              <a:rPr lang="en-US" sz="1200" b="1" dirty="0">
                <a:solidFill>
                  <a:schemeClr val="bg1">
                    <a:lumMod val="50000"/>
                  </a:schemeClr>
                </a:solidFill>
                <a:latin typeface="+mn-lt"/>
                <a:ea typeface="+mn-ea"/>
                <a:cs typeface="+mn-cs"/>
              </a:rPr>
              <a:t>Analytics</a:t>
            </a:r>
          </a:p>
        </p:txBody>
      </p:sp>
      <p:cxnSp>
        <p:nvCxnSpPr>
          <p:cNvPr id="7" name="Straight Connector 6"/>
          <p:cNvCxnSpPr/>
          <p:nvPr/>
        </p:nvCxnSpPr>
        <p:spPr>
          <a:xfrm rot="5400000">
            <a:off x="3024982" y="2664090"/>
            <a:ext cx="3223154" cy="1588"/>
          </a:xfrm>
          <a:prstGeom prst="line">
            <a:avLst/>
          </a:prstGeom>
          <a:ln w="952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88118" y="2697957"/>
            <a:ext cx="3290887" cy="1588"/>
          </a:xfrm>
          <a:prstGeom prst="line">
            <a:avLst/>
          </a:prstGeom>
          <a:ln w="952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42225" y="984250"/>
            <a:ext cx="1241425" cy="428625"/>
          </a:xfrm>
          <a:prstGeom prst="rect">
            <a:avLst/>
          </a:prstGeom>
          <a:noFill/>
        </p:spPr>
        <p:txBody>
          <a:bodyPr>
            <a:spAutoFit/>
          </a:bodyPr>
          <a:lstStyle/>
          <a:p>
            <a:pPr algn="ctr" fontAlgn="auto">
              <a:lnSpc>
                <a:spcPts val="1340"/>
              </a:lnSpc>
              <a:spcBef>
                <a:spcPts val="0"/>
              </a:spcBef>
              <a:spcAft>
                <a:spcPts val="0"/>
              </a:spcAft>
              <a:defRPr/>
            </a:pPr>
            <a:r>
              <a:rPr lang="en-US" sz="1200" b="1" dirty="0">
                <a:solidFill>
                  <a:schemeClr val="bg1">
                    <a:lumMod val="50000"/>
                  </a:schemeClr>
                </a:solidFill>
                <a:latin typeface="+mn-lt"/>
                <a:ea typeface="+mn-ea"/>
                <a:cs typeface="+mn-cs"/>
              </a:rPr>
              <a:t>Social Media Services</a:t>
            </a:r>
          </a:p>
        </p:txBody>
      </p:sp>
      <p:cxnSp>
        <p:nvCxnSpPr>
          <p:cNvPr id="10" name="Straight Connector 9"/>
          <p:cNvCxnSpPr/>
          <p:nvPr/>
        </p:nvCxnSpPr>
        <p:spPr>
          <a:xfrm rot="5400000">
            <a:off x="5886318" y="2694121"/>
            <a:ext cx="3281630" cy="1588"/>
          </a:xfrm>
          <a:prstGeom prst="line">
            <a:avLst/>
          </a:prstGeom>
          <a:ln w="9525" cap="flat" cmpd="sng" algn="ctr">
            <a:solidFill>
              <a:srgbClr val="7F7F7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4282" name="Group 44"/>
          <p:cNvGrpSpPr>
            <a:grpSpLocks/>
          </p:cNvGrpSpPr>
          <p:nvPr/>
        </p:nvGrpSpPr>
        <p:grpSpPr bwMode="auto">
          <a:xfrm>
            <a:off x="295274" y="1538288"/>
            <a:ext cx="898525" cy="2736367"/>
            <a:chOff x="480854" y="1387434"/>
            <a:chExt cx="882280" cy="2684706"/>
          </a:xfrm>
        </p:grpSpPr>
        <p:pic>
          <p:nvPicPr>
            <p:cNvPr id="54306" name="Picture 1" descr="SAS-logo-300x119.jpg"/>
            <p:cNvPicPr>
              <a:picLocks noChangeAspect="1"/>
            </p:cNvPicPr>
            <p:nvPr/>
          </p:nvPicPr>
          <p:blipFill>
            <a:blip r:embed="rId3" cstate="print"/>
            <a:srcRect/>
            <a:stretch>
              <a:fillRect/>
            </a:stretch>
          </p:blipFill>
          <p:spPr bwMode="auto">
            <a:xfrm>
              <a:off x="662560" y="2890060"/>
              <a:ext cx="518868" cy="205818"/>
            </a:xfrm>
            <a:prstGeom prst="rect">
              <a:avLst/>
            </a:prstGeom>
            <a:noFill/>
            <a:ln w="9525">
              <a:noFill/>
              <a:miter lim="800000"/>
              <a:headEnd/>
              <a:tailEnd/>
            </a:ln>
          </p:spPr>
        </p:pic>
        <p:pic>
          <p:nvPicPr>
            <p:cNvPr id="54307" name="Picture 8" descr="Logo Zementis">
              <a:hlinkClick r:id="rId4"/>
            </p:cNvPr>
            <p:cNvPicPr>
              <a:picLocks noChangeAspect="1" noChangeArrowheads="1"/>
            </p:cNvPicPr>
            <p:nvPr/>
          </p:nvPicPr>
          <p:blipFill>
            <a:blip r:embed="rId5" cstate="print"/>
            <a:srcRect/>
            <a:stretch>
              <a:fillRect/>
            </a:stretch>
          </p:blipFill>
          <p:spPr bwMode="auto">
            <a:xfrm>
              <a:off x="480854" y="3807455"/>
              <a:ext cx="882280" cy="264685"/>
            </a:xfrm>
            <a:prstGeom prst="rect">
              <a:avLst/>
            </a:prstGeom>
            <a:noFill/>
            <a:ln w="9525">
              <a:noFill/>
              <a:miter lim="800000"/>
              <a:headEnd/>
              <a:tailEnd/>
            </a:ln>
          </p:spPr>
        </p:pic>
        <p:pic>
          <p:nvPicPr>
            <p:cNvPr id="54308" name="Picture 12" descr="iconNoCommunityPhoto155.png.jpeg"/>
            <p:cNvPicPr>
              <a:picLocks noChangeAspect="1"/>
            </p:cNvPicPr>
            <p:nvPr/>
          </p:nvPicPr>
          <p:blipFill>
            <a:blip r:embed="rId6" cstate="print">
              <a:clrChange>
                <a:clrFrom>
                  <a:srgbClr val="FEFEFE"/>
                </a:clrFrom>
                <a:clrTo>
                  <a:srgbClr val="FEFEFE">
                    <a:alpha val="0"/>
                  </a:srgbClr>
                </a:clrTo>
              </a:clrChange>
            </a:blip>
            <a:srcRect/>
            <a:stretch>
              <a:fillRect/>
            </a:stretch>
          </p:blipFill>
          <p:spPr bwMode="auto">
            <a:xfrm>
              <a:off x="657602" y="3321592"/>
              <a:ext cx="528785" cy="326603"/>
            </a:xfrm>
            <a:prstGeom prst="rect">
              <a:avLst/>
            </a:prstGeom>
            <a:noFill/>
            <a:ln w="9525">
              <a:noFill/>
              <a:miter lim="800000"/>
              <a:headEnd/>
              <a:tailEnd/>
            </a:ln>
          </p:spPr>
        </p:pic>
        <p:pic>
          <p:nvPicPr>
            <p:cNvPr id="54309" name="Picture 13" descr="KXEN_logo.png"/>
            <p:cNvPicPr>
              <a:picLocks noChangeAspect="1"/>
            </p:cNvPicPr>
            <p:nvPr/>
          </p:nvPicPr>
          <p:blipFill>
            <a:blip r:embed="rId7" cstate="print"/>
            <a:srcRect/>
            <a:stretch>
              <a:fillRect/>
            </a:stretch>
          </p:blipFill>
          <p:spPr bwMode="auto">
            <a:xfrm>
              <a:off x="632289" y="1951760"/>
              <a:ext cx="579410" cy="216483"/>
            </a:xfrm>
            <a:prstGeom prst="rect">
              <a:avLst/>
            </a:prstGeom>
            <a:noFill/>
            <a:ln w="9525">
              <a:noFill/>
              <a:miter lim="800000"/>
              <a:headEnd/>
              <a:tailEnd/>
            </a:ln>
          </p:spPr>
        </p:pic>
        <p:pic>
          <p:nvPicPr>
            <p:cNvPr id="54310" name="Picture 14" descr="Rlogo-1.png"/>
            <p:cNvPicPr>
              <a:picLocks noChangeAspect="1"/>
            </p:cNvPicPr>
            <p:nvPr/>
          </p:nvPicPr>
          <p:blipFill>
            <a:blip r:embed="rId8" cstate="print"/>
            <a:srcRect/>
            <a:stretch>
              <a:fillRect/>
            </a:stretch>
          </p:blipFill>
          <p:spPr bwMode="auto">
            <a:xfrm>
              <a:off x="732831" y="2393956"/>
              <a:ext cx="378326" cy="287006"/>
            </a:xfrm>
            <a:prstGeom prst="rect">
              <a:avLst/>
            </a:prstGeom>
            <a:noFill/>
            <a:ln w="9525">
              <a:noFill/>
              <a:miter lim="800000"/>
              <a:headEnd/>
              <a:tailEnd/>
            </a:ln>
          </p:spPr>
        </p:pic>
        <p:pic>
          <p:nvPicPr>
            <p:cNvPr id="54311" name="Picture 15" descr="Apline_logo_RGB_061012web2300x175.jpeg"/>
            <p:cNvPicPr>
              <a:picLocks noChangeAspect="1"/>
            </p:cNvPicPr>
            <p:nvPr/>
          </p:nvPicPr>
          <p:blipFill>
            <a:blip r:embed="rId9" cstate="print"/>
            <a:srcRect/>
            <a:stretch>
              <a:fillRect/>
            </a:stretch>
          </p:blipFill>
          <p:spPr bwMode="auto">
            <a:xfrm>
              <a:off x="589033" y="1387434"/>
              <a:ext cx="665923" cy="388454"/>
            </a:xfrm>
            <a:prstGeom prst="rect">
              <a:avLst/>
            </a:prstGeom>
            <a:noFill/>
            <a:ln w="9525">
              <a:noFill/>
              <a:miter lim="800000"/>
              <a:headEnd/>
              <a:tailEnd/>
            </a:ln>
          </p:spPr>
        </p:pic>
      </p:grpSp>
      <p:pic>
        <p:nvPicPr>
          <p:cNvPr id="54292" name="Picture 14" descr="talend_logo.jpg"/>
          <p:cNvPicPr>
            <a:picLocks noChangeAspect="1"/>
          </p:cNvPicPr>
          <p:nvPr/>
        </p:nvPicPr>
        <p:blipFill>
          <a:blip r:embed="rId10" cstate="print"/>
          <a:srcRect/>
          <a:stretch>
            <a:fillRect/>
          </a:stretch>
        </p:blipFill>
        <p:spPr bwMode="auto">
          <a:xfrm>
            <a:off x="6551727" y="3669784"/>
            <a:ext cx="719524" cy="271206"/>
          </a:xfrm>
          <a:prstGeom prst="rect">
            <a:avLst/>
          </a:prstGeom>
          <a:noFill/>
          <a:ln w="9525">
            <a:noFill/>
            <a:miter lim="800000"/>
            <a:headEnd/>
            <a:tailEnd/>
          </a:ln>
        </p:spPr>
      </p:pic>
      <p:pic>
        <p:nvPicPr>
          <p:cNvPr id="54293" name="Picture 3" descr="snaplogic_logo.png"/>
          <p:cNvPicPr>
            <a:picLocks noChangeAspect="1"/>
          </p:cNvPicPr>
          <p:nvPr/>
        </p:nvPicPr>
        <p:blipFill>
          <a:blip r:embed="rId11" cstate="print"/>
          <a:srcRect/>
          <a:stretch>
            <a:fillRect/>
          </a:stretch>
        </p:blipFill>
        <p:spPr bwMode="auto">
          <a:xfrm>
            <a:off x="6413357" y="3217776"/>
            <a:ext cx="964900" cy="166044"/>
          </a:xfrm>
          <a:prstGeom prst="rect">
            <a:avLst/>
          </a:prstGeom>
          <a:noFill/>
          <a:ln w="9525">
            <a:noFill/>
            <a:miter lim="800000"/>
            <a:headEnd/>
            <a:tailEnd/>
          </a:ln>
        </p:spPr>
      </p:pic>
      <p:pic>
        <p:nvPicPr>
          <p:cNvPr id="54299" name="Picture 37" descr="Attunity.png"/>
          <p:cNvPicPr>
            <a:picLocks noChangeAspect="1"/>
          </p:cNvPicPr>
          <p:nvPr/>
        </p:nvPicPr>
        <p:blipFill>
          <a:blip r:embed="rId12" cstate="print"/>
          <a:srcRect/>
          <a:stretch>
            <a:fillRect/>
          </a:stretch>
        </p:blipFill>
        <p:spPr bwMode="auto">
          <a:xfrm>
            <a:off x="6239933" y="1693862"/>
            <a:ext cx="999953" cy="237996"/>
          </a:xfrm>
          <a:prstGeom prst="rect">
            <a:avLst/>
          </a:prstGeom>
          <a:noFill/>
          <a:ln w="9525">
            <a:noFill/>
            <a:miter lim="800000"/>
            <a:headEnd/>
            <a:tailEnd/>
          </a:ln>
        </p:spPr>
      </p:pic>
      <p:pic>
        <p:nvPicPr>
          <p:cNvPr id="54300" name="Picture 38" descr="informaticalogo1.jpeg"/>
          <p:cNvPicPr>
            <a:picLocks noChangeAspect="1"/>
          </p:cNvPicPr>
          <p:nvPr/>
        </p:nvPicPr>
        <p:blipFill>
          <a:blip r:embed="rId13" cstate="print"/>
          <a:srcRect/>
          <a:stretch>
            <a:fillRect/>
          </a:stretch>
        </p:blipFill>
        <p:spPr bwMode="auto">
          <a:xfrm>
            <a:off x="6328490" y="2073918"/>
            <a:ext cx="1051611" cy="291499"/>
          </a:xfrm>
          <a:prstGeom prst="rect">
            <a:avLst/>
          </a:prstGeom>
          <a:noFill/>
          <a:ln w="9525">
            <a:noFill/>
            <a:miter lim="800000"/>
            <a:headEnd/>
            <a:tailEnd/>
          </a:ln>
        </p:spPr>
      </p:pic>
      <p:pic>
        <p:nvPicPr>
          <p:cNvPr id="54283" name="Picture 3" descr="cognos.jpg"/>
          <p:cNvPicPr>
            <a:picLocks noChangeAspect="1"/>
          </p:cNvPicPr>
          <p:nvPr/>
        </p:nvPicPr>
        <p:blipFill>
          <a:blip r:embed="rId14" cstate="print"/>
          <a:srcRect t="27417" b="30916"/>
          <a:stretch>
            <a:fillRect/>
          </a:stretch>
        </p:blipFill>
        <p:spPr bwMode="auto">
          <a:xfrm>
            <a:off x="1730733" y="1665814"/>
            <a:ext cx="820756" cy="251953"/>
          </a:xfrm>
          <a:prstGeom prst="rect">
            <a:avLst/>
          </a:prstGeom>
          <a:noFill/>
          <a:ln w="9525">
            <a:noFill/>
            <a:miter lim="800000"/>
            <a:headEnd/>
            <a:tailEnd/>
          </a:ln>
        </p:spPr>
      </p:pic>
      <p:pic>
        <p:nvPicPr>
          <p:cNvPr id="54284" name="Picture 7"/>
          <p:cNvPicPr>
            <a:picLocks noChangeAspect="1"/>
          </p:cNvPicPr>
          <p:nvPr/>
        </p:nvPicPr>
        <p:blipFill>
          <a:blip r:embed="rId15" cstate="print"/>
          <a:srcRect/>
          <a:stretch>
            <a:fillRect/>
          </a:stretch>
        </p:blipFill>
        <p:spPr bwMode="auto">
          <a:xfrm>
            <a:off x="2465498" y="4068913"/>
            <a:ext cx="1143332" cy="223322"/>
          </a:xfrm>
          <a:prstGeom prst="rect">
            <a:avLst/>
          </a:prstGeom>
          <a:noFill/>
          <a:ln w="9525">
            <a:noFill/>
            <a:miter lim="800000"/>
            <a:headEnd/>
            <a:tailEnd/>
          </a:ln>
        </p:spPr>
      </p:pic>
      <p:pic>
        <p:nvPicPr>
          <p:cNvPr id="54285" name="Picture 2" descr="penthaho.gif"/>
          <p:cNvPicPr>
            <a:picLocks noChangeAspect="1"/>
          </p:cNvPicPr>
          <p:nvPr/>
        </p:nvPicPr>
        <p:blipFill>
          <a:blip r:embed="rId16" cstate="print"/>
          <a:srcRect/>
          <a:stretch>
            <a:fillRect/>
          </a:stretch>
        </p:blipFill>
        <p:spPr bwMode="auto">
          <a:xfrm>
            <a:off x="3293057" y="3154628"/>
            <a:ext cx="1082253" cy="322577"/>
          </a:xfrm>
          <a:prstGeom prst="rect">
            <a:avLst/>
          </a:prstGeom>
          <a:noFill/>
          <a:ln w="9525">
            <a:noFill/>
            <a:miter lim="800000"/>
            <a:headEnd/>
            <a:tailEnd/>
          </a:ln>
        </p:spPr>
      </p:pic>
      <p:pic>
        <p:nvPicPr>
          <p:cNvPr id="54286" name="Picture 21" descr="SAP BO logo.jpeg"/>
          <p:cNvPicPr>
            <a:picLocks noChangeAspect="1"/>
          </p:cNvPicPr>
          <p:nvPr/>
        </p:nvPicPr>
        <p:blipFill>
          <a:blip r:embed="rId17" cstate="print"/>
          <a:srcRect/>
          <a:stretch>
            <a:fillRect/>
          </a:stretch>
        </p:blipFill>
        <p:spPr bwMode="auto">
          <a:xfrm>
            <a:off x="1524001" y="3086502"/>
            <a:ext cx="1297940" cy="475275"/>
          </a:xfrm>
          <a:prstGeom prst="rect">
            <a:avLst/>
          </a:prstGeom>
          <a:noFill/>
          <a:ln w="9525">
            <a:noFill/>
            <a:miter lim="800000"/>
            <a:headEnd/>
            <a:tailEnd/>
          </a:ln>
        </p:spPr>
      </p:pic>
      <p:pic>
        <p:nvPicPr>
          <p:cNvPr id="54287" name="Picture 22" descr="Squid_ID_grey_small.jpg"/>
          <p:cNvPicPr>
            <a:picLocks noChangeAspect="1"/>
          </p:cNvPicPr>
          <p:nvPr/>
        </p:nvPicPr>
        <p:blipFill>
          <a:blip r:embed="rId18" cstate="print"/>
          <a:srcRect/>
          <a:stretch>
            <a:fillRect/>
          </a:stretch>
        </p:blipFill>
        <p:spPr bwMode="auto">
          <a:xfrm>
            <a:off x="3560280" y="3664261"/>
            <a:ext cx="603161" cy="274858"/>
          </a:xfrm>
          <a:prstGeom prst="rect">
            <a:avLst/>
          </a:prstGeom>
          <a:noFill/>
          <a:ln w="9525">
            <a:noFill/>
            <a:miter lim="800000"/>
            <a:headEnd/>
            <a:tailEnd/>
          </a:ln>
        </p:spPr>
      </p:pic>
      <p:pic>
        <p:nvPicPr>
          <p:cNvPr id="54288" name="Picture 1" descr="SAS-logo-300x119.jpg"/>
          <p:cNvPicPr>
            <a:picLocks noChangeAspect="1"/>
          </p:cNvPicPr>
          <p:nvPr/>
        </p:nvPicPr>
        <p:blipFill>
          <a:blip r:embed="rId19" cstate="print"/>
          <a:srcRect/>
          <a:stretch>
            <a:fillRect/>
          </a:stretch>
        </p:blipFill>
        <p:spPr bwMode="auto">
          <a:xfrm>
            <a:off x="1927332" y="3658535"/>
            <a:ext cx="559260" cy="223323"/>
          </a:xfrm>
          <a:prstGeom prst="rect">
            <a:avLst/>
          </a:prstGeom>
          <a:noFill/>
          <a:ln w="9525">
            <a:noFill/>
            <a:miter lim="800000"/>
            <a:headEnd/>
            <a:tailEnd/>
          </a:ln>
        </p:spPr>
      </p:pic>
      <p:pic>
        <p:nvPicPr>
          <p:cNvPr id="54289" name="Picture 4"/>
          <p:cNvPicPr>
            <a:picLocks noChangeAspect="1"/>
          </p:cNvPicPr>
          <p:nvPr/>
        </p:nvPicPr>
        <p:blipFill>
          <a:blip r:embed="rId20" cstate="print"/>
          <a:srcRect/>
          <a:stretch>
            <a:fillRect/>
          </a:stretch>
        </p:blipFill>
        <p:spPr bwMode="auto">
          <a:xfrm>
            <a:off x="3281605" y="1665814"/>
            <a:ext cx="1147150" cy="251953"/>
          </a:xfrm>
          <a:prstGeom prst="rect">
            <a:avLst/>
          </a:prstGeom>
          <a:noFill/>
          <a:ln w="9525">
            <a:noFill/>
            <a:miter lim="800000"/>
            <a:headEnd/>
            <a:tailEnd/>
          </a:ln>
        </p:spPr>
      </p:pic>
      <p:pic>
        <p:nvPicPr>
          <p:cNvPr id="54290" name="Picture 6" descr="Logo Information Builders">
            <a:hlinkClick r:id="rId21"/>
          </p:cNvPr>
          <p:cNvPicPr>
            <a:picLocks noChangeAspect="1" noChangeArrowheads="1"/>
          </p:cNvPicPr>
          <p:nvPr/>
        </p:nvPicPr>
        <p:blipFill>
          <a:blip r:embed="rId22" cstate="print"/>
          <a:srcRect/>
          <a:stretch>
            <a:fillRect/>
          </a:stretch>
        </p:blipFill>
        <p:spPr bwMode="auto">
          <a:xfrm>
            <a:off x="1766998" y="2125820"/>
            <a:ext cx="797852" cy="292036"/>
          </a:xfrm>
          <a:prstGeom prst="rect">
            <a:avLst/>
          </a:prstGeom>
          <a:noFill/>
          <a:ln w="9525">
            <a:noFill/>
            <a:miter lim="800000"/>
            <a:headEnd/>
            <a:tailEnd/>
          </a:ln>
        </p:spPr>
      </p:pic>
      <p:pic>
        <p:nvPicPr>
          <p:cNvPr id="54291" name="Picture 26" descr="looker-logo-small.png"/>
          <p:cNvPicPr>
            <a:picLocks noChangeAspect="1"/>
          </p:cNvPicPr>
          <p:nvPr/>
        </p:nvPicPr>
        <p:blipFill>
          <a:blip r:embed="rId23" cstate="print"/>
          <a:srcRect/>
          <a:stretch>
            <a:fillRect/>
          </a:stretch>
        </p:blipFill>
        <p:spPr bwMode="auto">
          <a:xfrm>
            <a:off x="1988411" y="2727071"/>
            <a:ext cx="540173" cy="215688"/>
          </a:xfrm>
          <a:prstGeom prst="rect">
            <a:avLst/>
          </a:prstGeom>
          <a:noFill/>
          <a:ln w="9525">
            <a:noFill/>
            <a:miter lim="800000"/>
            <a:headEnd/>
            <a:tailEnd/>
          </a:ln>
        </p:spPr>
      </p:pic>
      <p:pic>
        <p:nvPicPr>
          <p:cNvPr id="54297" name="Picture 35" descr="MICROSTRATEGYLOGOConverted.jpeg"/>
          <p:cNvPicPr>
            <a:picLocks noChangeAspect="1"/>
          </p:cNvPicPr>
          <p:nvPr/>
        </p:nvPicPr>
        <p:blipFill>
          <a:blip r:embed="rId24" cstate="print"/>
          <a:srcRect/>
          <a:stretch>
            <a:fillRect/>
          </a:stretch>
        </p:blipFill>
        <p:spPr bwMode="auto">
          <a:xfrm>
            <a:off x="3350319" y="2656449"/>
            <a:ext cx="1087979" cy="362660"/>
          </a:xfrm>
          <a:prstGeom prst="rect">
            <a:avLst/>
          </a:prstGeom>
          <a:noFill/>
          <a:ln w="9525">
            <a:noFill/>
            <a:miter lim="800000"/>
            <a:headEnd/>
            <a:tailEnd/>
          </a:ln>
        </p:spPr>
      </p:pic>
      <p:pic>
        <p:nvPicPr>
          <p:cNvPr id="54301" name="Picture 39"/>
          <p:cNvPicPr>
            <a:picLocks noChangeAspect="1"/>
          </p:cNvPicPr>
          <p:nvPr/>
        </p:nvPicPr>
        <p:blipFill>
          <a:blip r:embed="rId25" cstate="print"/>
          <a:srcRect/>
          <a:stretch>
            <a:fillRect/>
          </a:stretch>
        </p:blipFill>
        <p:spPr bwMode="auto">
          <a:xfrm>
            <a:off x="3376453" y="2171630"/>
            <a:ext cx="1114702" cy="230956"/>
          </a:xfrm>
          <a:prstGeom prst="rect">
            <a:avLst/>
          </a:prstGeom>
          <a:noFill/>
          <a:ln w="9525">
            <a:noFill/>
            <a:miter lim="800000"/>
            <a:headEnd/>
            <a:tailEnd/>
          </a:ln>
        </p:spPr>
      </p:pic>
      <p:grpSp>
        <p:nvGrpSpPr>
          <p:cNvPr id="46" name="Group 45"/>
          <p:cNvGrpSpPr/>
          <p:nvPr/>
        </p:nvGrpSpPr>
        <p:grpSpPr>
          <a:xfrm>
            <a:off x="4690534" y="2106864"/>
            <a:ext cx="1263650" cy="1819285"/>
            <a:chOff x="5010150" y="1885950"/>
            <a:chExt cx="1079500" cy="1554163"/>
          </a:xfrm>
        </p:grpSpPr>
        <p:pic>
          <p:nvPicPr>
            <p:cNvPr id="54294" name="Picture 31" descr="2000px-ibm_logo.png"/>
            <p:cNvPicPr>
              <a:picLocks noChangeAspect="1"/>
            </p:cNvPicPr>
            <p:nvPr/>
          </p:nvPicPr>
          <p:blipFill>
            <a:blip r:embed="rId26" cstate="print"/>
            <a:srcRect/>
            <a:stretch>
              <a:fillRect/>
            </a:stretch>
          </p:blipFill>
          <p:spPr bwMode="auto">
            <a:xfrm>
              <a:off x="5321300" y="1885950"/>
              <a:ext cx="468313" cy="187325"/>
            </a:xfrm>
            <a:prstGeom prst="rect">
              <a:avLst/>
            </a:prstGeom>
            <a:noFill/>
            <a:ln w="9525">
              <a:noFill/>
              <a:miter lim="800000"/>
              <a:headEnd/>
              <a:tailEnd/>
            </a:ln>
          </p:spPr>
        </p:pic>
        <p:pic>
          <p:nvPicPr>
            <p:cNvPr id="54295" name="Picture 32" descr="syncsort_logo_rgb.jpg"/>
            <p:cNvPicPr>
              <a:picLocks noChangeAspect="1"/>
            </p:cNvPicPr>
            <p:nvPr/>
          </p:nvPicPr>
          <p:blipFill>
            <a:blip r:embed="rId27" cstate="print"/>
            <a:srcRect/>
            <a:stretch>
              <a:fillRect/>
            </a:stretch>
          </p:blipFill>
          <p:spPr bwMode="auto">
            <a:xfrm>
              <a:off x="5295900" y="3302000"/>
              <a:ext cx="563563" cy="138113"/>
            </a:xfrm>
            <a:prstGeom prst="rect">
              <a:avLst/>
            </a:prstGeom>
            <a:noFill/>
            <a:ln w="9525">
              <a:noFill/>
              <a:miter lim="800000"/>
              <a:headEnd/>
              <a:tailEnd/>
            </a:ln>
          </p:spPr>
        </p:pic>
        <p:pic>
          <p:nvPicPr>
            <p:cNvPr id="54302" name="Picture 40" descr="SAP BO logo.jpeg"/>
            <p:cNvPicPr>
              <a:picLocks noChangeAspect="1"/>
            </p:cNvPicPr>
            <p:nvPr/>
          </p:nvPicPr>
          <p:blipFill>
            <a:blip r:embed="rId17" cstate="print"/>
            <a:srcRect/>
            <a:stretch>
              <a:fillRect/>
            </a:stretch>
          </p:blipFill>
          <p:spPr bwMode="auto">
            <a:xfrm>
              <a:off x="5010150" y="2759075"/>
              <a:ext cx="1079500" cy="395288"/>
            </a:xfrm>
            <a:prstGeom prst="rect">
              <a:avLst/>
            </a:prstGeom>
            <a:noFill/>
            <a:ln w="9525">
              <a:noFill/>
              <a:miter lim="800000"/>
              <a:headEnd/>
              <a:tailEnd/>
            </a:ln>
          </p:spPr>
        </p:pic>
        <p:pic>
          <p:nvPicPr>
            <p:cNvPr id="54303" name="Picture 6" descr="Logo Information Builders">
              <a:hlinkClick r:id="rId21"/>
            </p:cNvPr>
            <p:cNvPicPr>
              <a:picLocks noChangeAspect="1" noChangeArrowheads="1"/>
            </p:cNvPicPr>
            <p:nvPr/>
          </p:nvPicPr>
          <p:blipFill>
            <a:blip r:embed="rId22" cstate="print"/>
            <a:srcRect/>
            <a:stretch>
              <a:fillRect/>
            </a:stretch>
          </p:blipFill>
          <p:spPr bwMode="auto">
            <a:xfrm>
              <a:off x="5283200" y="2327275"/>
              <a:ext cx="614363" cy="225425"/>
            </a:xfrm>
            <a:prstGeom prst="rect">
              <a:avLst/>
            </a:prstGeom>
            <a:noFill/>
            <a:ln w="9525">
              <a:noFill/>
              <a:miter lim="800000"/>
              <a:headEnd/>
              <a:tailEnd/>
            </a:ln>
          </p:spPr>
        </p:pic>
      </p:grpSp>
      <p:grpSp>
        <p:nvGrpSpPr>
          <p:cNvPr id="48" name="Group 47"/>
          <p:cNvGrpSpPr/>
          <p:nvPr/>
        </p:nvGrpSpPr>
        <p:grpSpPr>
          <a:xfrm>
            <a:off x="7819500" y="1786465"/>
            <a:ext cx="912554" cy="855135"/>
            <a:chOff x="7904163" y="1565275"/>
            <a:chExt cx="706437" cy="661988"/>
          </a:xfrm>
        </p:grpSpPr>
        <p:pic>
          <p:nvPicPr>
            <p:cNvPr id="54304" name="Picture 42" descr="Factual.png"/>
            <p:cNvPicPr>
              <a:picLocks noChangeAspect="1"/>
            </p:cNvPicPr>
            <p:nvPr/>
          </p:nvPicPr>
          <p:blipFill>
            <a:blip r:embed="rId28" cstate="print"/>
            <a:srcRect/>
            <a:stretch>
              <a:fillRect/>
            </a:stretch>
          </p:blipFill>
          <p:spPr bwMode="auto">
            <a:xfrm>
              <a:off x="7904163" y="1565275"/>
              <a:ext cx="706437" cy="184150"/>
            </a:xfrm>
            <a:prstGeom prst="rect">
              <a:avLst/>
            </a:prstGeom>
            <a:noFill/>
            <a:ln w="9525">
              <a:noFill/>
              <a:miter lim="800000"/>
              <a:headEnd/>
              <a:tailEnd/>
            </a:ln>
          </p:spPr>
        </p:pic>
        <p:pic>
          <p:nvPicPr>
            <p:cNvPr id="54305" name="Picture 43" descr="gniplogo.jpeg"/>
            <p:cNvPicPr>
              <a:picLocks noChangeAspect="1"/>
            </p:cNvPicPr>
            <p:nvPr/>
          </p:nvPicPr>
          <p:blipFill>
            <a:blip r:embed="rId29" cstate="print"/>
            <a:srcRect/>
            <a:stretch>
              <a:fillRect/>
            </a:stretch>
          </p:blipFill>
          <p:spPr bwMode="auto">
            <a:xfrm>
              <a:off x="8069263" y="1908175"/>
              <a:ext cx="449262" cy="319088"/>
            </a:xfrm>
            <a:prstGeom prst="rect">
              <a:avLst/>
            </a:prstGeom>
            <a:noFill/>
            <a:ln w="9525">
              <a:noFill/>
              <a:miter lim="800000"/>
              <a:headEnd/>
              <a:tailEnd/>
            </a:ln>
          </p:spPr>
        </p:pic>
      </p:grpSp>
      <p:pic>
        <p:nvPicPr>
          <p:cNvPr id="44" name="Picture 43" descr="Screen Shot 2013-09-26 at 11.17.56 AM.png"/>
          <p:cNvPicPr>
            <a:picLocks noChangeAspect="1"/>
          </p:cNvPicPr>
          <p:nvPr/>
        </p:nvPicPr>
        <p:blipFill>
          <a:blip r:embed="rId30" cstate="print"/>
          <a:stretch>
            <a:fillRect/>
          </a:stretch>
        </p:blipFill>
        <p:spPr>
          <a:xfrm>
            <a:off x="4749806" y="1619037"/>
            <a:ext cx="1130822" cy="326574"/>
          </a:xfrm>
          <a:prstGeom prst="rect">
            <a:avLst/>
          </a:prstGeom>
        </p:spPr>
      </p:pic>
      <p:pic>
        <p:nvPicPr>
          <p:cNvPr id="45" name="Picture 44" descr="global.logo.png"/>
          <p:cNvPicPr>
            <a:picLocks noChangeAspect="1"/>
          </p:cNvPicPr>
          <p:nvPr/>
        </p:nvPicPr>
        <p:blipFill>
          <a:blip r:embed="rId31" cstate="print"/>
          <a:stretch>
            <a:fillRect/>
          </a:stretch>
        </p:blipFill>
        <p:spPr>
          <a:xfrm>
            <a:off x="6237817" y="2548394"/>
            <a:ext cx="1238250" cy="482708"/>
          </a:xfrm>
          <a:prstGeom prst="rect">
            <a:avLst/>
          </a:prstGeom>
        </p:spPr>
      </p:pic>
      <p:sp>
        <p:nvSpPr>
          <p:cNvPr id="42" name="TextBox 41"/>
          <p:cNvSpPr txBox="1"/>
          <p:nvPr/>
        </p:nvSpPr>
        <p:spPr>
          <a:xfrm>
            <a:off x="7518396" y="2728399"/>
            <a:ext cx="1524000" cy="266312"/>
          </a:xfrm>
          <a:prstGeom prst="rect">
            <a:avLst/>
          </a:prstGeom>
          <a:noFill/>
        </p:spPr>
        <p:txBody>
          <a:bodyPr>
            <a:spAutoFit/>
          </a:bodyPr>
          <a:lstStyle/>
          <a:p>
            <a:pPr algn="ctr" fontAlgn="auto">
              <a:lnSpc>
                <a:spcPts val="1340"/>
              </a:lnSpc>
              <a:spcBef>
                <a:spcPts val="0"/>
              </a:spcBef>
              <a:spcAft>
                <a:spcPts val="0"/>
              </a:spcAft>
              <a:defRPr/>
            </a:pPr>
            <a:r>
              <a:rPr lang="en-US" sz="1200" b="1" dirty="0" smtClean="0">
                <a:solidFill>
                  <a:schemeClr val="bg1">
                    <a:lumMod val="50000"/>
                  </a:schemeClr>
                </a:solidFill>
                <a:latin typeface="+mn-lt"/>
                <a:ea typeface="+mn-ea"/>
                <a:cs typeface="+mn-cs"/>
              </a:rPr>
              <a:t>Data Modeling</a:t>
            </a:r>
            <a:endParaRPr lang="en-US" sz="1200" b="1" dirty="0">
              <a:solidFill>
                <a:schemeClr val="bg1">
                  <a:lumMod val="50000"/>
                </a:schemeClr>
              </a:solidFill>
              <a:latin typeface="+mn-lt"/>
              <a:ea typeface="+mn-ea"/>
              <a:cs typeface="+mn-cs"/>
            </a:endParaRPr>
          </a:p>
        </p:txBody>
      </p:sp>
      <p:pic>
        <p:nvPicPr>
          <p:cNvPr id="43" name="Picture 13" descr="embarcadero_logo.eps"/>
          <p:cNvPicPr>
            <a:picLocks noChangeAspect="1"/>
          </p:cNvPicPr>
          <p:nvPr/>
        </p:nvPicPr>
        <p:blipFill>
          <a:blip r:embed="rId32" cstate="print"/>
          <a:srcRect/>
          <a:stretch>
            <a:fillRect/>
          </a:stretch>
        </p:blipFill>
        <p:spPr bwMode="auto">
          <a:xfrm>
            <a:off x="7662333" y="3257573"/>
            <a:ext cx="1297750" cy="188383"/>
          </a:xfrm>
          <a:prstGeom prst="rect">
            <a:avLst/>
          </a:prstGeom>
          <a:noFill/>
          <a:ln w="9525">
            <a:noFill/>
            <a:miter lim="800000"/>
            <a:headEnd/>
            <a:tailEnd/>
          </a:ln>
        </p:spPr>
      </p:pic>
      <p:pic>
        <p:nvPicPr>
          <p:cNvPr id="47" name="Picture 46"/>
          <p:cNvPicPr>
            <a:picLocks noChangeAspect="1"/>
          </p:cNvPicPr>
          <p:nvPr/>
        </p:nvPicPr>
        <p:blipFill>
          <a:blip r:embed="rId33" cstate="print"/>
          <a:stretch>
            <a:fillRect/>
          </a:stretch>
        </p:blipFill>
        <p:spPr>
          <a:xfrm>
            <a:off x="7619999" y="3760703"/>
            <a:ext cx="1337736" cy="38317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z="3100" dirty="0" smtClean="0">
                <a:latin typeface="Arial" pitchFamily="-105" charset="0"/>
                <a:ea typeface="Arial" pitchFamily="-105" charset="0"/>
                <a:cs typeface="Arial" pitchFamily="-105" charset="0"/>
              </a:rPr>
              <a:t>Solving Real World Analytics Problems at Scale</a:t>
            </a:r>
          </a:p>
        </p:txBody>
      </p:sp>
      <p:sp>
        <p:nvSpPr>
          <p:cNvPr id="6" name="Rounded Rectangle 5"/>
          <p:cNvSpPr/>
          <p:nvPr/>
        </p:nvSpPr>
        <p:spPr>
          <a:xfrm>
            <a:off x="1024776" y="2683454"/>
            <a:ext cx="6878142" cy="1894923"/>
          </a:xfrm>
          <a:prstGeom prst="roundRect">
            <a:avLst>
              <a:gd name="adj" fmla="val 5121"/>
            </a:avLst>
          </a:prstGeom>
          <a:solidFill>
            <a:schemeClr val="bg1">
              <a:lumMod val="50000"/>
            </a:schemeClr>
          </a:solidFill>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lstStyle/>
          <a:p>
            <a:pPr fontAlgn="auto">
              <a:spcBef>
                <a:spcPts val="0"/>
              </a:spcBef>
              <a:spcAft>
                <a:spcPts val="0"/>
              </a:spcAft>
              <a:defRPr/>
            </a:pPr>
            <a:endParaRPr lang="en-US" sz="1400" dirty="0">
              <a:solidFill>
                <a:srgbClr val="005596"/>
              </a:solidFill>
            </a:endParaRPr>
          </a:p>
        </p:txBody>
      </p:sp>
      <p:sp>
        <p:nvSpPr>
          <p:cNvPr id="7" name="Rounded Rectangle 6"/>
          <p:cNvSpPr/>
          <p:nvPr/>
        </p:nvSpPr>
        <p:spPr>
          <a:xfrm>
            <a:off x="2976046" y="3209922"/>
            <a:ext cx="825487" cy="468392"/>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nchor="ctr">
            <a:prstTxWarp prst="textNoShape">
              <a:avLst/>
            </a:prstTxWarp>
            <a:spAutoFit/>
          </a:bodyPr>
          <a:lstStyle/>
          <a:p>
            <a:pPr algn="ctr"/>
            <a:r>
              <a:rPr lang="en-US" sz="1100" dirty="0" smtClean="0">
                <a:solidFill>
                  <a:srgbClr val="FFFFFF"/>
                </a:solidFill>
                <a:ea typeface="ＭＳ Ｐゴシック" pitchFamily="-84" charset="-128"/>
                <a:cs typeface="ＭＳ Ｐゴシック" pitchFamily="-84" charset="-128"/>
              </a:rPr>
              <a:t>Machine Learning</a:t>
            </a:r>
            <a:endParaRPr lang="en-US" sz="1100" dirty="0">
              <a:solidFill>
                <a:srgbClr val="FFFFFF"/>
              </a:solidFill>
              <a:ea typeface="ＭＳ Ｐゴシック" pitchFamily="-84" charset="-128"/>
              <a:cs typeface="ＭＳ Ｐゴシック" pitchFamily="-84" charset="-128"/>
            </a:endParaRPr>
          </a:p>
        </p:txBody>
      </p:sp>
      <p:sp>
        <p:nvSpPr>
          <p:cNvPr id="8" name="Rounded Rectangle 7"/>
          <p:cNvSpPr/>
          <p:nvPr/>
        </p:nvSpPr>
        <p:spPr>
          <a:xfrm>
            <a:off x="5039797" y="3207844"/>
            <a:ext cx="960120" cy="466344"/>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100" dirty="0" smtClean="0"/>
              <a:t>Custom UDFs</a:t>
            </a:r>
            <a:endParaRPr lang="en-US" sz="1100" dirty="0"/>
          </a:p>
        </p:txBody>
      </p:sp>
      <p:sp>
        <p:nvSpPr>
          <p:cNvPr id="9" name="Rounded Rectangle 8"/>
          <p:cNvSpPr/>
          <p:nvPr/>
        </p:nvSpPr>
        <p:spPr>
          <a:xfrm>
            <a:off x="1559468" y="3727486"/>
            <a:ext cx="5799137" cy="317500"/>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r>
              <a:rPr lang="en-US" sz="1400" dirty="0" smtClean="0">
                <a:solidFill>
                  <a:srgbClr val="FFFFFF"/>
                </a:solidFill>
                <a:ea typeface="ＭＳ Ｐゴシック" pitchFamily="-84" charset="-128"/>
                <a:cs typeface="ＭＳ Ｐゴシック" pitchFamily="-84" charset="-128"/>
              </a:rPr>
              <a:t>High Performance, Highly Scalable Database Engine</a:t>
            </a:r>
            <a:endParaRPr lang="en-US" sz="1400" dirty="0">
              <a:solidFill>
                <a:srgbClr val="005596"/>
              </a:solidFill>
              <a:ea typeface="ＭＳ Ｐゴシック" pitchFamily="-84" charset="-128"/>
              <a:cs typeface="ＭＳ Ｐゴシック" pitchFamily="-84" charset="-128"/>
            </a:endParaRPr>
          </a:p>
        </p:txBody>
      </p:sp>
      <p:sp>
        <p:nvSpPr>
          <p:cNvPr id="10" name="Rounded Rectangle 9"/>
          <p:cNvSpPr/>
          <p:nvPr/>
        </p:nvSpPr>
        <p:spPr>
          <a:xfrm>
            <a:off x="3999455" y="3212568"/>
            <a:ext cx="962011" cy="468392"/>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nchor="ctr">
            <a:prstTxWarp prst="textNoShape">
              <a:avLst/>
            </a:prstTxWarp>
            <a:spAutoFit/>
          </a:bodyPr>
          <a:lstStyle/>
          <a:p>
            <a:pPr algn="ctr"/>
            <a:r>
              <a:rPr lang="en-US" sz="1100" dirty="0" smtClean="0">
                <a:solidFill>
                  <a:srgbClr val="FFFFFF"/>
                </a:solidFill>
                <a:ea typeface="ＭＳ Ｐゴシック" pitchFamily="-84" charset="-128"/>
                <a:cs typeface="ＭＳ Ｐゴシック" pitchFamily="-84" charset="-128"/>
              </a:rPr>
              <a:t>Text </a:t>
            </a:r>
          </a:p>
          <a:p>
            <a:pPr algn="ctr"/>
            <a:r>
              <a:rPr lang="en-US" sz="1100" dirty="0" smtClean="0">
                <a:solidFill>
                  <a:srgbClr val="FFFFFF"/>
                </a:solidFill>
                <a:ea typeface="ＭＳ Ｐゴシック" pitchFamily="-84" charset="-128"/>
                <a:cs typeface="ＭＳ Ｐゴシック" pitchFamily="-84" charset="-128"/>
              </a:rPr>
              <a:t>Processing</a:t>
            </a:r>
            <a:endParaRPr lang="en-US" sz="1100" dirty="0">
              <a:solidFill>
                <a:srgbClr val="FFFFFF"/>
              </a:solidFill>
              <a:ea typeface="ＭＳ Ｐゴシック" pitchFamily="-84" charset="-128"/>
              <a:cs typeface="ＭＳ Ｐゴシック" pitchFamily="-84" charset="-128"/>
            </a:endParaRPr>
          </a:p>
        </p:txBody>
      </p:sp>
      <p:sp>
        <p:nvSpPr>
          <p:cNvPr id="12" name="Rounded Rectangle 11"/>
          <p:cNvSpPr/>
          <p:nvPr/>
        </p:nvSpPr>
        <p:spPr>
          <a:xfrm>
            <a:off x="1537243" y="2825786"/>
            <a:ext cx="5832475" cy="271463"/>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400" dirty="0"/>
              <a:t>SQL</a:t>
            </a:r>
            <a:endParaRPr lang="en-US" sz="1400" dirty="0">
              <a:solidFill>
                <a:srgbClr val="005596"/>
              </a:solidFill>
            </a:endParaRPr>
          </a:p>
        </p:txBody>
      </p:sp>
      <p:sp>
        <p:nvSpPr>
          <p:cNvPr id="13" name="TextBox 12"/>
          <p:cNvSpPr txBox="1"/>
          <p:nvPr/>
        </p:nvSpPr>
        <p:spPr>
          <a:xfrm>
            <a:off x="1220788" y="4129124"/>
            <a:ext cx="6475412" cy="369887"/>
          </a:xfrm>
          <a:prstGeom prst="rect">
            <a:avLst/>
          </a:prstGeom>
          <a:noFill/>
          <a:effectLst>
            <a:outerShdw blurRad="25400" dist="12700" dir="5400000">
              <a:srgbClr val="000000">
                <a:alpha val="45000"/>
              </a:srgbClr>
            </a:outerShdw>
          </a:effectLst>
        </p:spPr>
        <p:txBody>
          <a:bodyPr>
            <a:spAutoFit/>
          </a:bodyPr>
          <a:lstStyle/>
          <a:p>
            <a:pPr algn="ctr" fontAlgn="auto">
              <a:spcBef>
                <a:spcPts val="0"/>
              </a:spcBef>
              <a:spcAft>
                <a:spcPts val="0"/>
              </a:spcAft>
              <a:defRPr/>
            </a:pPr>
            <a:r>
              <a:rPr lang="en-US" cap="all" dirty="0">
                <a:solidFill>
                  <a:schemeClr val="bg1"/>
                </a:solidFill>
                <a:latin typeface="+mn-lt"/>
                <a:ea typeface="+mn-ea"/>
                <a:cs typeface="+mn-cs"/>
              </a:rPr>
              <a:t>Greenplum </a:t>
            </a:r>
            <a:r>
              <a:rPr lang="en-US" b="1" cap="all" dirty="0">
                <a:solidFill>
                  <a:schemeClr val="bg1"/>
                </a:solidFill>
                <a:latin typeface="+mn-lt"/>
                <a:ea typeface="+mn-ea"/>
                <a:cs typeface="+mn-cs"/>
              </a:rPr>
              <a:t>Database</a:t>
            </a:r>
            <a:endParaRPr lang="en-US" dirty="0">
              <a:solidFill>
                <a:schemeClr val="bg1"/>
              </a:solidFill>
              <a:latin typeface="+mn-lt"/>
              <a:ea typeface="+mn-ea"/>
              <a:cs typeface="+mn-cs"/>
            </a:endParaRPr>
          </a:p>
        </p:txBody>
      </p:sp>
      <p:sp>
        <p:nvSpPr>
          <p:cNvPr id="17" name="Up-Down Arrow 16"/>
          <p:cNvSpPr/>
          <p:nvPr/>
        </p:nvSpPr>
        <p:spPr>
          <a:xfrm>
            <a:off x="4305300" y="2346362"/>
            <a:ext cx="307975" cy="458788"/>
          </a:xfrm>
          <a:prstGeom prst="upDownArrow">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8" name="Rounded Rectangle 17"/>
          <p:cNvSpPr/>
          <p:nvPr/>
        </p:nvSpPr>
        <p:spPr>
          <a:xfrm>
            <a:off x="6087018" y="3189323"/>
            <a:ext cx="960120" cy="466344"/>
          </a:xfrm>
          <a:prstGeom prst="roundRect">
            <a:avLst>
              <a:gd name="adj" fmla="val 15174"/>
            </a:avLst>
          </a:prstGeom>
          <a:solidFill>
            <a:schemeClr val="accent1"/>
          </a:solidFill>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100" dirty="0" smtClean="0"/>
              <a:t>Graph</a:t>
            </a:r>
            <a:endParaRPr lang="en-US" sz="1100" dirty="0"/>
          </a:p>
        </p:txBody>
      </p:sp>
      <p:sp>
        <p:nvSpPr>
          <p:cNvPr id="2" name="TextBox 1"/>
          <p:cNvSpPr txBox="1"/>
          <p:nvPr/>
        </p:nvSpPr>
        <p:spPr>
          <a:xfrm>
            <a:off x="279392" y="838182"/>
            <a:ext cx="8466666" cy="584776"/>
          </a:xfrm>
          <a:prstGeom prst="rect">
            <a:avLst/>
          </a:prstGeom>
          <a:noFill/>
        </p:spPr>
        <p:txBody>
          <a:bodyPr wrap="square" rtlCol="0">
            <a:spAutoFit/>
          </a:bodyPr>
          <a:lstStyle/>
          <a:p>
            <a:r>
              <a:rPr lang="en-US" sz="1600" dirty="0"/>
              <a:t>GPDB’s performance and scale, combined with built-in analytics and data science expertise, has solved very tough business problems</a:t>
            </a:r>
            <a:r>
              <a:rPr lang="en-US" sz="1600" dirty="0" smtClean="0"/>
              <a:t>:</a:t>
            </a:r>
            <a:endParaRPr lang="en-US" dirty="0" smtClean="0">
              <a:solidFill>
                <a:schemeClr val="bg2"/>
              </a:solidFill>
            </a:endParaRPr>
          </a:p>
        </p:txBody>
      </p:sp>
      <p:sp>
        <p:nvSpPr>
          <p:cNvPr id="20" name="Rounded Rectangle 19"/>
          <p:cNvSpPr/>
          <p:nvPr/>
        </p:nvSpPr>
        <p:spPr>
          <a:xfrm>
            <a:off x="5467030" y="2061449"/>
            <a:ext cx="2525525" cy="27432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200" dirty="0" smtClean="0">
                <a:solidFill>
                  <a:schemeClr val="tx1"/>
                </a:solidFill>
              </a:rPr>
              <a:t>Predict Churn (1600x Faster)</a:t>
            </a:r>
            <a:endParaRPr lang="en-US" sz="1200" dirty="0">
              <a:solidFill>
                <a:schemeClr val="tx1"/>
              </a:solidFill>
            </a:endParaRPr>
          </a:p>
        </p:txBody>
      </p:sp>
      <p:sp>
        <p:nvSpPr>
          <p:cNvPr id="21" name="Rounded Rectangle 20"/>
          <p:cNvSpPr/>
          <p:nvPr/>
        </p:nvSpPr>
        <p:spPr>
          <a:xfrm>
            <a:off x="3523944" y="2061449"/>
            <a:ext cx="1856658" cy="27432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200" dirty="0" smtClean="0">
                <a:solidFill>
                  <a:schemeClr val="tx1"/>
                </a:solidFill>
              </a:rPr>
              <a:t>Credit Stress Testing</a:t>
            </a:r>
            <a:endParaRPr lang="en-US" sz="1200" dirty="0">
              <a:solidFill>
                <a:schemeClr val="tx1"/>
              </a:solidFill>
            </a:endParaRPr>
          </a:p>
        </p:txBody>
      </p:sp>
      <p:sp>
        <p:nvSpPr>
          <p:cNvPr id="22" name="Rounded Rectangle 21"/>
          <p:cNvSpPr/>
          <p:nvPr/>
        </p:nvSpPr>
        <p:spPr>
          <a:xfrm>
            <a:off x="1394592" y="2061449"/>
            <a:ext cx="2042925" cy="27432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200" dirty="0" smtClean="0">
                <a:solidFill>
                  <a:schemeClr val="tx1"/>
                </a:solidFill>
              </a:rPr>
              <a:t>Predict Traffic Patterns</a:t>
            </a:r>
            <a:endParaRPr lang="en-US" sz="1200" dirty="0">
              <a:solidFill>
                <a:schemeClr val="tx1"/>
              </a:solidFill>
            </a:endParaRPr>
          </a:p>
        </p:txBody>
      </p:sp>
      <p:sp>
        <p:nvSpPr>
          <p:cNvPr id="23" name="Rounded Rectangle 22"/>
          <p:cNvSpPr/>
          <p:nvPr/>
        </p:nvSpPr>
        <p:spPr>
          <a:xfrm>
            <a:off x="6669275" y="1714320"/>
            <a:ext cx="2288458" cy="27432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200" dirty="0" smtClean="0">
                <a:solidFill>
                  <a:schemeClr val="tx1"/>
                </a:solidFill>
              </a:rPr>
              <a:t>Network Intrusion Detection</a:t>
            </a:r>
            <a:endParaRPr lang="en-US" sz="1200" dirty="0">
              <a:solidFill>
                <a:schemeClr val="tx1"/>
              </a:solidFill>
            </a:endParaRPr>
          </a:p>
        </p:txBody>
      </p:sp>
      <p:sp>
        <p:nvSpPr>
          <p:cNvPr id="24" name="Rounded Rectangle 23"/>
          <p:cNvSpPr/>
          <p:nvPr/>
        </p:nvSpPr>
        <p:spPr>
          <a:xfrm>
            <a:off x="3951476" y="1714320"/>
            <a:ext cx="2635592" cy="27432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200" dirty="0" smtClean="0">
                <a:solidFill>
                  <a:schemeClr val="tx1"/>
                </a:solidFill>
              </a:rPr>
              <a:t>Predict Customer Engagement</a:t>
            </a:r>
            <a:endParaRPr lang="en-US" sz="1200" dirty="0">
              <a:solidFill>
                <a:schemeClr val="tx1"/>
              </a:solidFill>
            </a:endParaRPr>
          </a:p>
        </p:txBody>
      </p:sp>
      <p:sp>
        <p:nvSpPr>
          <p:cNvPr id="25" name="Rounded Rectangle 24"/>
          <p:cNvSpPr/>
          <p:nvPr/>
        </p:nvSpPr>
        <p:spPr>
          <a:xfrm>
            <a:off x="2300477" y="1714320"/>
            <a:ext cx="1568792" cy="27432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200" dirty="0" smtClean="0">
                <a:solidFill>
                  <a:schemeClr val="tx1"/>
                </a:solidFill>
              </a:rPr>
              <a:t>RNA Sequencing</a:t>
            </a:r>
            <a:endParaRPr lang="en-US" sz="1200" dirty="0">
              <a:solidFill>
                <a:schemeClr val="tx1"/>
              </a:solidFill>
            </a:endParaRPr>
          </a:p>
        </p:txBody>
      </p:sp>
      <p:sp>
        <p:nvSpPr>
          <p:cNvPr id="26" name="Rounded Rectangle 25"/>
          <p:cNvSpPr/>
          <p:nvPr/>
        </p:nvSpPr>
        <p:spPr>
          <a:xfrm>
            <a:off x="217678" y="1714320"/>
            <a:ext cx="2000592" cy="274320"/>
          </a:xfrm>
          <a:prstGeom prst="roundRect">
            <a:avLst>
              <a:gd name="adj" fmla="val 9299"/>
            </a:avLst>
          </a:prstGeom>
          <a:solidFill>
            <a:srgbClr val="D9D9D9"/>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200" dirty="0" smtClean="0">
                <a:solidFill>
                  <a:schemeClr val="tx1"/>
                </a:solidFill>
              </a:rPr>
              <a:t>Predict Security Prices</a:t>
            </a:r>
            <a:endParaRPr lang="en-US" sz="1200" dirty="0">
              <a:solidFill>
                <a:schemeClr val="tx1"/>
              </a:solidFill>
            </a:endParaRPr>
          </a:p>
        </p:txBody>
      </p:sp>
      <p:sp>
        <p:nvSpPr>
          <p:cNvPr id="27" name="Rounded Rectangle 26"/>
          <p:cNvSpPr/>
          <p:nvPr/>
        </p:nvSpPr>
        <p:spPr>
          <a:xfrm>
            <a:off x="1824578" y="3191860"/>
            <a:ext cx="960120" cy="466344"/>
          </a:xfrm>
          <a:prstGeom prst="roundRect">
            <a:avLst>
              <a:gd name="adj" fmla="val 15174"/>
            </a:avLst>
          </a:prstGeom>
          <a:ln w="2540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nchor="ctr">
            <a:prstTxWarp prst="textNoShape">
              <a:avLst/>
            </a:prstTxWarp>
            <a:spAutoFit/>
          </a:bodyPr>
          <a:lstStyle/>
          <a:p>
            <a:pPr algn="ctr"/>
            <a:r>
              <a:rPr lang="en-US" sz="1100" dirty="0" smtClean="0">
                <a:solidFill>
                  <a:srgbClr val="FFFFFF"/>
                </a:solidFill>
                <a:ea typeface="ＭＳ Ｐゴシック" pitchFamily="-84" charset="-128"/>
                <a:cs typeface="ＭＳ Ｐゴシック" pitchFamily="-84" charset="-128"/>
              </a:rPr>
              <a:t>Sentiment</a:t>
            </a:r>
            <a:endParaRPr lang="en-US" sz="1100" dirty="0">
              <a:solidFill>
                <a:srgbClr val="FFFFFF"/>
              </a:solidFill>
              <a:ea typeface="ＭＳ Ｐゴシック" pitchFamily="-84" charset="-128"/>
              <a:cs typeface="ＭＳ Ｐゴシック" pitchFamily="-84" charset="-128"/>
            </a:endParaRPr>
          </a:p>
        </p:txBody>
      </p:sp>
    </p:spTree>
    <p:extLst>
      <p:ext uri="{BB962C8B-B14F-4D97-AF65-F5344CB8AC3E}">
        <p14:creationId xmlns:p14="http://schemas.microsoft.com/office/powerpoint/2010/main" val="91148854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063750"/>
            <a:ext cx="7800975" cy="882650"/>
          </a:xfrm>
          <a:prstGeom prst="rect">
            <a:avLst/>
          </a:prstGeom>
          <a:ln/>
          <a:effectLst>
            <a:outerShdw blurRad="190500" dir="2700000">
              <a:srgbClr val="000000">
                <a:alpha val="35000"/>
              </a:srgbClr>
            </a:outerShdw>
          </a:effectLst>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5939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The Pivotal Greenplum Database Overview</a:t>
            </a:r>
          </a:p>
        </p:txBody>
      </p:sp>
      <p:sp>
        <p:nvSpPr>
          <p:cNvPr id="3" name="Content Placeholder 2"/>
          <p:cNvSpPr>
            <a:spLocks noGrp="1"/>
          </p:cNvSpPr>
          <p:nvPr>
            <p:ph sz="quarter" idx="10"/>
          </p:nvPr>
        </p:nvSpPr>
        <p:spPr>
          <a:xfrm>
            <a:off x="366713" y="1074738"/>
            <a:ext cx="7634287" cy="3382962"/>
          </a:xfrm>
        </p:spPr>
        <p:txBody>
          <a:bodyPr/>
          <a:lstStyle/>
          <a:p>
            <a:pPr fontAlgn="auto">
              <a:spcAft>
                <a:spcPts val="0"/>
              </a:spcAft>
              <a:defRPr/>
            </a:pPr>
            <a:r>
              <a:rPr lang="en-US" dirty="0" smtClean="0">
                <a:solidFill>
                  <a:schemeClr val="bg1">
                    <a:lumMod val="75000"/>
                  </a:schemeClr>
                </a:solidFill>
                <a:ea typeface="+mn-ea"/>
              </a:rPr>
              <a:t>A highly scalable shared-nothing database</a:t>
            </a:r>
          </a:p>
          <a:p>
            <a:pPr fontAlgn="auto">
              <a:spcAft>
                <a:spcPts val="0"/>
              </a:spcAft>
              <a:defRPr/>
            </a:pPr>
            <a:r>
              <a:rPr lang="en-US" dirty="0" smtClean="0">
                <a:solidFill>
                  <a:schemeClr val="bg1">
                    <a:lumMod val="75000"/>
                  </a:schemeClr>
                </a:solidFill>
                <a:ea typeface="+mn-ea"/>
              </a:rPr>
              <a:t>A platform for advanced analytics on any (and all) data</a:t>
            </a:r>
          </a:p>
          <a:p>
            <a:pPr fontAlgn="auto">
              <a:spcAft>
                <a:spcPts val="0"/>
              </a:spcAft>
              <a:defRPr/>
            </a:pPr>
            <a:r>
              <a:rPr lang="en-US" dirty="0" smtClean="0">
                <a:ea typeface="+mn-ea"/>
              </a:rPr>
              <a:t>An enterprise ready platform capable of flexing with your needs</a:t>
            </a:r>
            <a:endParaRPr lang="en-US" dirty="0">
              <a:ea typeface="+mn-ea"/>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890588" y="1312863"/>
            <a:ext cx="4384675" cy="1006475"/>
          </a:xfrm>
          <a:noFill/>
          <a:ln>
            <a:miter lim="800000"/>
            <a:headEnd/>
            <a:tailEnd/>
          </a:ln>
        </p:spPr>
        <p:txBody>
          <a:bodyPr vert="horz" numCol="1" compatLnSpc="1">
            <a:prstTxWarp prst="textNoShape">
              <a:avLst/>
            </a:prstTxWarp>
          </a:bodyPr>
          <a:lstStyle/>
          <a:p>
            <a:r>
              <a:rPr lang="en-US" smtClean="0">
                <a:latin typeface="Arial" pitchFamily="-105" charset="0"/>
                <a:ea typeface="Arial" pitchFamily="-105" charset="0"/>
                <a:cs typeface="Arial" pitchFamily="-105" charset="0"/>
              </a:rPr>
              <a:t>Technical Overview of GPDB</a:t>
            </a:r>
          </a:p>
        </p:txBody>
      </p:sp>
      <p:sp>
        <p:nvSpPr>
          <p:cNvPr id="21507" name="Subtitle 2"/>
          <p:cNvSpPr>
            <a:spLocks noGrp="1"/>
          </p:cNvSpPr>
          <p:nvPr>
            <p:ph type="subTitle" idx="1"/>
          </p:nvPr>
        </p:nvSpPr>
        <p:spPr>
          <a:xfrm>
            <a:off x="890588" y="2633663"/>
            <a:ext cx="6048375" cy="368300"/>
          </a:xfrm>
          <a:noFill/>
          <a:ln>
            <a:miter lim="800000"/>
            <a:headEnd/>
            <a:tailEnd/>
          </a:ln>
        </p:spPr>
        <p:txBody>
          <a:bodyPr vert="horz" wrap="square" numCol="1" anchor="t" anchorCtr="0" compatLnSpc="1">
            <a:prstTxWarp prst="textNoShape">
              <a:avLst/>
            </a:prstTxWarp>
          </a:bodyPr>
          <a:lstStyle/>
          <a:p>
            <a:pPr>
              <a:spcBef>
                <a:spcPct val="0"/>
              </a:spcBef>
            </a:pPr>
            <a:r>
              <a:rPr lang="en-US" dirty="0" smtClean="0">
                <a:latin typeface="Arial" pitchFamily="-105" charset="0"/>
                <a:ea typeface="Arial" pitchFamily="-105" charset="0"/>
                <a:cs typeface="Arial" pitchFamily="-105" charset="0"/>
              </a:rPr>
              <a:t>Presenter Name</a:t>
            </a:r>
          </a:p>
        </p:txBody>
      </p:sp>
      <p:sp>
        <p:nvSpPr>
          <p:cNvPr id="4" name="Content Placeholder 3"/>
          <p:cNvSpPr>
            <a:spLocks noGrp="1"/>
          </p:cNvSpPr>
          <p:nvPr>
            <p:ph sz="quarter" idx="11"/>
          </p:nvPr>
        </p:nvSpPr>
        <p:spPr>
          <a:xfrm>
            <a:off x="908050" y="3709988"/>
            <a:ext cx="5027613" cy="277812"/>
          </a:xfrm>
        </p:spPr>
        <p:txBody>
          <a:bodyPr/>
          <a:lstStyle/>
          <a:p>
            <a:pPr fontAlgn="auto">
              <a:spcAft>
                <a:spcPts val="0"/>
              </a:spcAft>
              <a:buFont typeface="Arial" pitchFamily="34" charset="0"/>
              <a:buNone/>
              <a:defRPr/>
            </a:pPr>
            <a:r>
              <a:rPr lang="en-US" dirty="0" smtClean="0"/>
              <a:t>Updated Q3, 2013 Pivotal Product Marketing</a:t>
            </a:r>
            <a:endParaRPr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Deployment Choice &amp; Flexibility</a:t>
            </a:r>
          </a:p>
        </p:txBody>
      </p:sp>
      <p:sp>
        <p:nvSpPr>
          <p:cNvPr id="3" name="Content Placeholder 2"/>
          <p:cNvSpPr>
            <a:spLocks noGrp="1"/>
          </p:cNvSpPr>
          <p:nvPr>
            <p:ph sz="quarter" idx="12"/>
          </p:nvPr>
        </p:nvSpPr>
        <p:spPr>
          <a:xfrm>
            <a:off x="1955800" y="1270000"/>
            <a:ext cx="2443163" cy="3382963"/>
          </a:xfrm>
        </p:spPr>
        <p:txBody>
          <a:bodyPr/>
          <a:lstStyle/>
          <a:p>
            <a:pPr marL="0" indent="0" fontAlgn="auto">
              <a:spcBef>
                <a:spcPts val="600"/>
              </a:spcBef>
              <a:spcAft>
                <a:spcPts val="0"/>
              </a:spcAft>
              <a:buFont typeface="Wingdings" pitchFamily="2" charset="2"/>
              <a:buNone/>
              <a:defRPr/>
            </a:pPr>
            <a:r>
              <a:rPr lang="en-US" sz="1400" b="1" dirty="0" smtClean="0">
                <a:ea typeface="+mn-ea"/>
              </a:rPr>
              <a:t>The Data Computing Appliance (DCA)</a:t>
            </a:r>
          </a:p>
          <a:p>
            <a:pPr fontAlgn="auto">
              <a:spcBef>
                <a:spcPts val="600"/>
              </a:spcBef>
              <a:spcAft>
                <a:spcPts val="0"/>
              </a:spcAft>
              <a:defRPr/>
            </a:pPr>
            <a:r>
              <a:rPr lang="en-US" sz="1400" dirty="0" smtClean="0">
                <a:ea typeface="+mn-ea"/>
              </a:rPr>
              <a:t>Modular Flexibility</a:t>
            </a:r>
          </a:p>
          <a:p>
            <a:pPr fontAlgn="auto">
              <a:spcBef>
                <a:spcPts val="600"/>
              </a:spcBef>
              <a:spcAft>
                <a:spcPts val="0"/>
              </a:spcAft>
              <a:defRPr/>
            </a:pPr>
            <a:r>
              <a:rPr lang="en-US" sz="1400" dirty="0" smtClean="0">
                <a:ea typeface="+mn-ea"/>
              </a:rPr>
              <a:t>Database, </a:t>
            </a:r>
            <a:r>
              <a:rPr lang="en-US" sz="1400" dirty="0" err="1" smtClean="0">
                <a:ea typeface="+mn-ea"/>
              </a:rPr>
              <a:t>Hadoop</a:t>
            </a:r>
            <a:r>
              <a:rPr lang="en-US" sz="1400" dirty="0" smtClean="0">
                <a:ea typeface="+mn-ea"/>
              </a:rPr>
              <a:t> and ETL Modules</a:t>
            </a:r>
          </a:p>
          <a:p>
            <a:pPr fontAlgn="auto">
              <a:spcBef>
                <a:spcPts val="600"/>
              </a:spcBef>
              <a:spcAft>
                <a:spcPts val="0"/>
              </a:spcAft>
              <a:defRPr/>
            </a:pPr>
            <a:r>
              <a:rPr lang="en-US" sz="1400" dirty="0" smtClean="0">
                <a:ea typeface="+mn-ea"/>
              </a:rPr>
              <a:t>Future Partner-Specific Modules</a:t>
            </a:r>
          </a:p>
          <a:p>
            <a:pPr fontAlgn="auto">
              <a:spcBef>
                <a:spcPts val="600"/>
              </a:spcBef>
              <a:spcAft>
                <a:spcPts val="0"/>
              </a:spcAft>
              <a:defRPr/>
            </a:pPr>
            <a:r>
              <a:rPr lang="en-US" sz="1400" dirty="0" smtClean="0">
                <a:ea typeface="+mn-ea"/>
              </a:rPr>
              <a:t>Common Admin and Network Mgmt.</a:t>
            </a:r>
          </a:p>
          <a:p>
            <a:pPr fontAlgn="auto">
              <a:spcBef>
                <a:spcPts val="600"/>
              </a:spcBef>
              <a:spcAft>
                <a:spcPts val="0"/>
              </a:spcAft>
              <a:defRPr/>
            </a:pPr>
            <a:r>
              <a:rPr lang="en-US" sz="1400" dirty="0" smtClean="0">
                <a:ea typeface="+mn-ea"/>
              </a:rPr>
              <a:t>Incremental Scalability</a:t>
            </a:r>
          </a:p>
          <a:p>
            <a:pPr fontAlgn="auto">
              <a:spcBef>
                <a:spcPts val="600"/>
              </a:spcBef>
              <a:spcAft>
                <a:spcPts val="0"/>
              </a:spcAft>
              <a:defRPr/>
            </a:pPr>
            <a:r>
              <a:rPr lang="en-US" sz="1400" dirty="0" smtClean="0">
                <a:ea typeface="+mn-ea"/>
              </a:rPr>
              <a:t>Rapid Deployment</a:t>
            </a:r>
            <a:endParaRPr lang="en-US" sz="1400" dirty="0">
              <a:ea typeface="+mn-ea"/>
            </a:endParaRPr>
          </a:p>
        </p:txBody>
      </p:sp>
      <p:sp>
        <p:nvSpPr>
          <p:cNvPr id="61444" name="Content Placeholder 3"/>
          <p:cNvSpPr>
            <a:spLocks noGrp="1"/>
          </p:cNvSpPr>
          <p:nvPr>
            <p:ph sz="quarter" idx="13"/>
          </p:nvPr>
        </p:nvSpPr>
        <p:spPr>
          <a:xfrm>
            <a:off x="6553201" y="1270000"/>
            <a:ext cx="2224088" cy="3382963"/>
          </a:xfrm>
          <a:noFill/>
          <a:ln>
            <a:miter lim="800000"/>
            <a:headEnd/>
            <a:tailEnd/>
          </a:ln>
        </p:spPr>
        <p:txBody>
          <a:bodyPr vert="horz" wrap="square" numCol="1" anchor="t" anchorCtr="0" compatLnSpc="1">
            <a:prstTxWarp prst="textNoShape">
              <a:avLst/>
            </a:prstTxWarp>
          </a:bodyPr>
          <a:lstStyle/>
          <a:p>
            <a:pPr>
              <a:spcBef>
                <a:spcPts val="600"/>
              </a:spcBef>
              <a:buFont typeface="Wingdings" pitchFamily="-105" charset="2"/>
              <a:buNone/>
            </a:pPr>
            <a:r>
              <a:rPr lang="en-US" sz="1400" b="1" dirty="0" smtClean="0">
                <a:latin typeface="Arial" pitchFamily="-105" charset="0"/>
                <a:ea typeface="Arial" pitchFamily="-105" charset="0"/>
                <a:cs typeface="Arial" pitchFamily="-105" charset="0"/>
              </a:rPr>
              <a:t>Software Only</a:t>
            </a:r>
          </a:p>
          <a:p>
            <a:pPr>
              <a:spcBef>
                <a:spcPts val="600"/>
              </a:spcBef>
              <a:buFont typeface="Wingdings" pitchFamily="-105" charset="2"/>
              <a:buChar char=""/>
            </a:pPr>
            <a:r>
              <a:rPr lang="en-US" sz="1400" dirty="0" smtClean="0">
                <a:latin typeface="Arial" pitchFamily="-105" charset="0"/>
                <a:ea typeface="Arial" pitchFamily="-105" charset="0"/>
                <a:cs typeface="Arial" pitchFamily="-105" charset="0"/>
              </a:rPr>
              <a:t>Deploy on your x86 hardware</a:t>
            </a:r>
          </a:p>
          <a:p>
            <a:pPr>
              <a:spcBef>
                <a:spcPts val="600"/>
              </a:spcBef>
              <a:buFont typeface="Wingdings" pitchFamily="-105" charset="2"/>
              <a:buChar char=""/>
            </a:pPr>
            <a:r>
              <a:rPr lang="en-US" sz="1400" dirty="0" smtClean="0">
                <a:latin typeface="Arial" pitchFamily="-105" charset="0"/>
                <a:ea typeface="Arial" pitchFamily="-105" charset="0"/>
                <a:cs typeface="Arial" pitchFamily="-105" charset="0"/>
              </a:rPr>
              <a:t>Certified Configurations</a:t>
            </a:r>
          </a:p>
          <a:p>
            <a:pPr>
              <a:spcBef>
                <a:spcPts val="600"/>
              </a:spcBef>
              <a:buFont typeface="Wingdings" pitchFamily="-105" charset="2"/>
              <a:buChar char=""/>
            </a:pPr>
            <a:r>
              <a:rPr lang="en-US" sz="1400" dirty="0" smtClean="0">
                <a:latin typeface="Arial" pitchFamily="-105" charset="0"/>
                <a:ea typeface="Arial" pitchFamily="-105" charset="0"/>
                <a:cs typeface="Arial" pitchFamily="-105" charset="0"/>
              </a:rPr>
              <a:t>Perpetual or Subscription License</a:t>
            </a:r>
          </a:p>
          <a:p>
            <a:pPr>
              <a:spcBef>
                <a:spcPts val="600"/>
              </a:spcBef>
              <a:buFont typeface="Wingdings" pitchFamily="-105" charset="2"/>
              <a:buChar char=""/>
            </a:pPr>
            <a:r>
              <a:rPr lang="en-US" sz="1400" dirty="0" smtClean="0">
                <a:latin typeface="Arial" pitchFamily="-105" charset="0"/>
                <a:ea typeface="Arial" pitchFamily="-105" charset="0"/>
                <a:cs typeface="Arial" pitchFamily="-105" charset="0"/>
              </a:rPr>
              <a:t>Community Editions</a:t>
            </a:r>
            <a:endParaRPr lang="en-US" sz="1400" dirty="0">
              <a:latin typeface="Arial" pitchFamily="-105" charset="0"/>
              <a:ea typeface="Arial" pitchFamily="-105" charset="0"/>
              <a:cs typeface="Arial" pitchFamily="-105" charset="0"/>
            </a:endParaRPr>
          </a:p>
        </p:txBody>
      </p:sp>
      <p:cxnSp>
        <p:nvCxnSpPr>
          <p:cNvPr id="6" name="Straight Connector 5"/>
          <p:cNvCxnSpPr/>
          <p:nvPr/>
        </p:nvCxnSpPr>
        <p:spPr>
          <a:xfrm rot="5400000">
            <a:off x="3209385" y="2801948"/>
            <a:ext cx="3081871" cy="17973"/>
          </a:xfrm>
          <a:prstGeom prst="line">
            <a:avLst/>
          </a:prstGeom>
          <a:ln w="31750" cap="flat" cmpd="sng" algn="ctr">
            <a:gradFill flip="none" rotWithShape="1">
              <a:gsLst>
                <a:gs pos="0">
                  <a:schemeClr val="bg1"/>
                </a:gs>
                <a:gs pos="51000">
                  <a:schemeClr val="bg1">
                    <a:lumMod val="50000"/>
                  </a:schemeClr>
                </a:gs>
                <a:gs pos="100000">
                  <a:schemeClr val="bg1"/>
                </a:gs>
              </a:gsLst>
              <a:path path="circle">
                <a:fillToRect l="50000" t="50000" r="50000" b="50000"/>
              </a:path>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8" descr="Product_icons_Pivotal_HD.png"/>
          <p:cNvPicPr>
            <a:picLocks noChangeAspect="1"/>
          </p:cNvPicPr>
          <p:nvPr/>
        </p:nvPicPr>
        <p:blipFill>
          <a:blip r:embed="rId3" cstate="print"/>
          <a:stretch>
            <a:fillRect/>
          </a:stretch>
        </p:blipFill>
        <p:spPr>
          <a:xfrm>
            <a:off x="5147733" y="2677048"/>
            <a:ext cx="1058333" cy="1023347"/>
          </a:xfrm>
          <a:prstGeom prst="rect">
            <a:avLst/>
          </a:prstGeom>
        </p:spPr>
      </p:pic>
      <p:pic>
        <p:nvPicPr>
          <p:cNvPr id="10" name="Picture 9" descr="Product_icons_Pivotal_DB.png"/>
          <p:cNvPicPr>
            <a:picLocks noChangeAspect="1"/>
          </p:cNvPicPr>
          <p:nvPr/>
        </p:nvPicPr>
        <p:blipFill>
          <a:blip r:embed="rId4" cstate="print"/>
          <a:stretch>
            <a:fillRect/>
          </a:stretch>
        </p:blipFill>
        <p:spPr>
          <a:xfrm>
            <a:off x="5126741" y="1280054"/>
            <a:ext cx="1049587" cy="1023347"/>
          </a:xfrm>
          <a:prstGeom prst="rect">
            <a:avLst/>
          </a:prstGeom>
        </p:spPr>
      </p:pic>
      <p:pic>
        <p:nvPicPr>
          <p:cNvPr id="14" name="Picture 13" descr="101005_ Greenplum_smaller_no_glare_path.jpg"/>
          <p:cNvPicPr>
            <a:picLocks noChangeAspect="1"/>
          </p:cNvPicPr>
          <p:nvPr/>
        </p:nvPicPr>
        <p:blipFill>
          <a:blip r:embed="rId5" cstate="print"/>
          <a:stretch>
            <a:fillRect/>
          </a:stretch>
        </p:blipFill>
        <p:spPr>
          <a:xfrm>
            <a:off x="426506" y="1053355"/>
            <a:ext cx="1199093" cy="3584004"/>
          </a:xfrm>
          <a:prstGeom prst="rect">
            <a:avLst/>
          </a:prstGeom>
          <a:effectLst/>
        </p:spPr>
      </p:pic>
      <p:sp>
        <p:nvSpPr>
          <p:cNvPr id="11" name="TextBox 10"/>
          <p:cNvSpPr txBox="1"/>
          <p:nvPr/>
        </p:nvSpPr>
        <p:spPr>
          <a:xfrm>
            <a:off x="5096933" y="2277531"/>
            <a:ext cx="1151467" cy="261610"/>
          </a:xfrm>
          <a:prstGeom prst="rect">
            <a:avLst/>
          </a:prstGeom>
          <a:noFill/>
        </p:spPr>
        <p:txBody>
          <a:bodyPr wrap="square" rtlCol="0">
            <a:spAutoFit/>
          </a:bodyPr>
          <a:lstStyle/>
          <a:p>
            <a:pPr algn="ctr"/>
            <a:r>
              <a:rPr lang="en-US" sz="1100" b="1" cap="all" dirty="0" smtClean="0">
                <a:solidFill>
                  <a:schemeClr val="bg2"/>
                </a:solidFill>
              </a:rPr>
              <a:t>Database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The Pivotal Data Computing Appliance: Modular Options</a:t>
            </a:r>
          </a:p>
        </p:txBody>
      </p:sp>
      <p:sp>
        <p:nvSpPr>
          <p:cNvPr id="3" name="Rectangle 2"/>
          <p:cNvSpPr/>
          <p:nvPr/>
        </p:nvSpPr>
        <p:spPr bwMode="auto">
          <a:xfrm>
            <a:off x="2422525" y="2573338"/>
            <a:ext cx="465138" cy="461962"/>
          </a:xfrm>
          <a:prstGeom prst="rect">
            <a:avLst/>
          </a:prstGeom>
          <a:noFill/>
          <a:ln>
            <a:noFill/>
          </a:ln>
        </p:spPr>
        <p:txBody>
          <a:bodyPr>
            <a:spAutoFit/>
          </a:bodyPr>
          <a:lstStyle/>
          <a:p>
            <a:pPr algn="ctr" fontAlgn="auto">
              <a:spcBef>
                <a:spcPts val="0"/>
              </a:spcBef>
              <a:spcAft>
                <a:spcPts val="0"/>
              </a:spcAft>
              <a:defRPr/>
            </a:pPr>
            <a:r>
              <a:rPr lang="en-US" sz="2400" b="1" dirty="0">
                <a:ln w="12700">
                  <a:noFill/>
                  <a:prstDash val="solid"/>
                </a:ln>
                <a:solidFill>
                  <a:schemeClr val="bg2">
                    <a:tint val="85000"/>
                    <a:satMod val="155000"/>
                  </a:schemeClr>
                </a:solidFill>
                <a:effectLst>
                  <a:outerShdw blurRad="41275" dist="20320" dir="1800000" algn="tl" rotWithShape="0">
                    <a:srgbClr val="000000">
                      <a:alpha val="40000"/>
                    </a:srgbClr>
                  </a:outerShdw>
                </a:effectLst>
                <a:latin typeface="Verdana"/>
                <a:ea typeface="+mn-ea"/>
                <a:cs typeface="Verdana"/>
              </a:rPr>
              <a:t>+</a:t>
            </a:r>
          </a:p>
        </p:txBody>
      </p:sp>
      <p:sp>
        <p:nvSpPr>
          <p:cNvPr id="4" name="Left Brace 3"/>
          <p:cNvSpPr/>
          <p:nvPr/>
        </p:nvSpPr>
        <p:spPr bwMode="auto">
          <a:xfrm>
            <a:off x="1446213" y="1924050"/>
            <a:ext cx="157162" cy="1804988"/>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latin typeface="Verdana"/>
              <a:cs typeface="Verdana"/>
            </a:endParaRPr>
          </a:p>
        </p:txBody>
      </p:sp>
      <p:grpSp>
        <p:nvGrpSpPr>
          <p:cNvPr id="63493" name="Group 4"/>
          <p:cNvGrpSpPr>
            <a:grpSpLocks/>
          </p:cNvGrpSpPr>
          <p:nvPr/>
        </p:nvGrpSpPr>
        <p:grpSpPr bwMode="auto">
          <a:xfrm>
            <a:off x="7938" y="1344613"/>
            <a:ext cx="2533650" cy="3127375"/>
            <a:chOff x="964644" y="876300"/>
            <a:chExt cx="2532619" cy="3554413"/>
          </a:xfrm>
        </p:grpSpPr>
        <p:sp>
          <p:nvSpPr>
            <p:cNvPr id="6" name="TextBox 6"/>
            <p:cNvSpPr txBox="1">
              <a:spLocks noChangeArrowheads="1"/>
            </p:cNvSpPr>
            <p:nvPr/>
          </p:nvSpPr>
          <p:spPr bwMode="auto">
            <a:xfrm>
              <a:off x="2554672" y="3851542"/>
              <a:ext cx="942591" cy="454676"/>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000">
                  <a:solidFill>
                    <a:srgbClr val="4D4D4D"/>
                  </a:solidFill>
                  <a:latin typeface="+mn-lt"/>
                  <a:ea typeface="MS PGothic" charset="0"/>
                  <a:cs typeface="MS PGothic" charset="0"/>
                </a:rPr>
                <a:t>Add ¼ rack</a:t>
              </a:r>
            </a:p>
            <a:p>
              <a:pPr algn="ctr" fontAlgn="auto">
                <a:spcBef>
                  <a:spcPts val="0"/>
                </a:spcBef>
                <a:spcAft>
                  <a:spcPts val="0"/>
                </a:spcAft>
                <a:defRPr/>
              </a:pPr>
              <a:r>
                <a:rPr lang="en-US" sz="1000">
                  <a:solidFill>
                    <a:srgbClr val="4D4D4D"/>
                  </a:solidFill>
                  <a:latin typeface="+mn-lt"/>
                  <a:ea typeface="MS PGothic" charset="0"/>
                  <a:cs typeface="MS PGothic" charset="0"/>
                </a:rPr>
                <a:t>Increments</a:t>
              </a:r>
            </a:p>
          </p:txBody>
        </p:sp>
        <p:sp>
          <p:nvSpPr>
            <p:cNvPr id="7" name="Rectangle 6"/>
            <p:cNvSpPr/>
            <p:nvPr/>
          </p:nvSpPr>
          <p:spPr bwMode="auto">
            <a:xfrm>
              <a:off x="2613624" y="2236332"/>
              <a:ext cx="801702" cy="590102"/>
            </a:xfrm>
            <a:prstGeom prst="rect">
              <a:avLst/>
            </a:prstGeom>
            <a:solidFill>
              <a:schemeClr val="accent5"/>
            </a:solidFill>
            <a:ln>
              <a:noFill/>
            </a:ln>
            <a:effectLst/>
            <a:scene3d>
              <a:camera prst="orthographicFront"/>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850" dirty="0">
                  <a:solidFill>
                    <a:srgbClr val="FFFFFF"/>
                  </a:solidFill>
                  <a:cs typeface="Verdana"/>
                </a:rPr>
                <a:t>Greenplum DIA Module</a:t>
              </a:r>
            </a:p>
          </p:txBody>
        </p:sp>
        <p:sp>
          <p:nvSpPr>
            <p:cNvPr id="8" name="Rectangle 7"/>
            <p:cNvSpPr/>
            <p:nvPr/>
          </p:nvSpPr>
          <p:spPr bwMode="auto">
            <a:xfrm>
              <a:off x="2613624" y="1342065"/>
              <a:ext cx="801702" cy="590102"/>
            </a:xfrm>
            <a:prstGeom prst="rect">
              <a:avLst/>
            </a:prstGeom>
            <a:solidFill>
              <a:schemeClr val="tx1"/>
            </a:solidFill>
            <a:ln>
              <a:noFill/>
            </a:ln>
            <a:effectLst/>
            <a:scene3d>
              <a:camera prst="orthographicFront"/>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850" dirty="0">
                  <a:solidFill>
                    <a:srgbClr val="FFFFFF"/>
                  </a:solidFill>
                  <a:cs typeface="Verdana"/>
                </a:rPr>
                <a:t>Greenplum Database Modules</a:t>
              </a:r>
            </a:p>
          </p:txBody>
        </p:sp>
        <p:sp>
          <p:nvSpPr>
            <p:cNvPr id="9" name="TextBox 30"/>
            <p:cNvSpPr txBox="1">
              <a:spLocks noChangeArrowheads="1"/>
            </p:cNvSpPr>
            <p:nvPr/>
          </p:nvSpPr>
          <p:spPr bwMode="auto">
            <a:xfrm>
              <a:off x="2872043" y="1973296"/>
              <a:ext cx="312610" cy="279661"/>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000">
                  <a:latin typeface="+mn-lt"/>
                  <a:ea typeface="MS PGothic" charset="0"/>
                  <a:cs typeface="MS PGothic" charset="0"/>
                </a:rPr>
                <a:t>or</a:t>
              </a:r>
            </a:p>
          </p:txBody>
        </p:sp>
        <p:sp>
          <p:nvSpPr>
            <p:cNvPr id="10" name="TextBox 34"/>
            <p:cNvSpPr txBox="1">
              <a:spLocks noChangeArrowheads="1"/>
            </p:cNvSpPr>
            <p:nvPr/>
          </p:nvSpPr>
          <p:spPr bwMode="auto">
            <a:xfrm>
              <a:off x="2872043" y="2866410"/>
              <a:ext cx="312610" cy="279663"/>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000">
                  <a:latin typeface="+mn-lt"/>
                  <a:ea typeface="MS PGothic" charset="0"/>
                  <a:cs typeface="MS PGothic" charset="0"/>
                </a:rPr>
                <a:t>or</a:t>
              </a:r>
            </a:p>
          </p:txBody>
        </p:sp>
        <p:sp>
          <p:nvSpPr>
            <p:cNvPr id="11" name="Rectangle 10"/>
            <p:cNvSpPr/>
            <p:nvPr/>
          </p:nvSpPr>
          <p:spPr bwMode="auto">
            <a:xfrm>
              <a:off x="2626249" y="3130600"/>
              <a:ext cx="801702" cy="590102"/>
            </a:xfrm>
            <a:prstGeom prst="rect">
              <a:avLst/>
            </a:prstGeom>
            <a:solidFill>
              <a:srgbClr val="33928A"/>
            </a:solidFill>
            <a:ln>
              <a:noFill/>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prstTxWarp prst="textNoShape">
                <a:avLst/>
              </a:prstTxWarp>
            </a:bodyPr>
            <a:lstStyle/>
            <a:p>
              <a:pPr algn="ctr"/>
              <a:r>
                <a:rPr lang="en-US" sz="800">
                  <a:solidFill>
                    <a:srgbClr val="FFFFFF"/>
                  </a:solidFill>
                  <a:ea typeface="Verdana" pitchFamily="-105" charset="0"/>
                  <a:cs typeface="Verdana" pitchFamily="-105" charset="0"/>
                </a:rPr>
                <a:t>Pivotal HD</a:t>
              </a:r>
              <a:br>
                <a:rPr lang="en-US" sz="800">
                  <a:solidFill>
                    <a:srgbClr val="FFFFFF"/>
                  </a:solidFill>
                  <a:ea typeface="Verdana" pitchFamily="-105" charset="0"/>
                  <a:cs typeface="Verdana" pitchFamily="-105" charset="0"/>
                </a:rPr>
              </a:br>
              <a:r>
                <a:rPr lang="en-US" sz="800">
                  <a:solidFill>
                    <a:srgbClr val="FFFFFF"/>
                  </a:solidFill>
                  <a:ea typeface="Verdana" pitchFamily="-105" charset="0"/>
                  <a:cs typeface="Verdana" pitchFamily="-105" charset="0"/>
                </a:rPr>
                <a:t>Module</a:t>
              </a:r>
            </a:p>
          </p:txBody>
        </p:sp>
        <p:grpSp>
          <p:nvGrpSpPr>
            <p:cNvPr id="63531" name="Group 48"/>
            <p:cNvGrpSpPr>
              <a:grpSpLocks/>
            </p:cNvGrpSpPr>
            <p:nvPr/>
          </p:nvGrpSpPr>
          <p:grpSpPr bwMode="auto">
            <a:xfrm>
              <a:off x="964644" y="876301"/>
              <a:ext cx="1762125" cy="3554415"/>
              <a:chOff x="762000" y="1333501"/>
              <a:chExt cx="2297711" cy="4635500"/>
            </a:xfrm>
          </p:grpSpPr>
          <p:sp>
            <p:nvSpPr>
              <p:cNvPr id="13" name="Oval 12"/>
              <p:cNvSpPr/>
              <p:nvPr/>
            </p:nvSpPr>
            <p:spPr bwMode="auto">
              <a:xfrm>
                <a:off x="762000" y="5754850"/>
                <a:ext cx="2297711" cy="214151"/>
              </a:xfrm>
              <a:prstGeom prst="ellipse">
                <a:avLst/>
              </a:prstGeom>
              <a:gradFill flip="none" rotWithShape="1">
                <a:gsLst>
                  <a:gs pos="0">
                    <a:schemeClr val="bg1">
                      <a:lumMod val="50000"/>
                    </a:schemeClr>
                  </a:gs>
                  <a:gs pos="100000">
                    <a:srgbClr val="FFFFFF"/>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TextBox 4"/>
              <p:cNvSpPr txBox="1">
                <a:spLocks noChangeArrowheads="1"/>
              </p:cNvSpPr>
              <p:nvPr/>
            </p:nvSpPr>
            <p:spPr bwMode="auto">
              <a:xfrm>
                <a:off x="1304122" y="1333500"/>
                <a:ext cx="1245639" cy="409430"/>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200" dirty="0">
                    <a:solidFill>
                      <a:srgbClr val="4D4D4D"/>
                    </a:solidFill>
                    <a:latin typeface="+mn-lt"/>
                    <a:ea typeface="MS PGothic" charset="0"/>
                    <a:cs typeface="MS PGothic" charset="0"/>
                  </a:rPr>
                  <a:t>1st Rack</a:t>
                </a:r>
              </a:p>
            </p:txBody>
          </p:sp>
          <p:pic>
            <p:nvPicPr>
              <p:cNvPr id="63536" name="Picture 3"/>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1227119" y="1677963"/>
                <a:ext cx="1352151" cy="4210731"/>
              </a:xfrm>
              <a:prstGeom prst="rect">
                <a:avLst/>
              </a:prstGeom>
              <a:noFill/>
              <a:ln w="9525">
                <a:noFill/>
                <a:miter lim="800000"/>
                <a:headEnd/>
                <a:tailEnd/>
              </a:ln>
            </p:spPr>
          </p:pic>
          <p:sp>
            <p:nvSpPr>
              <p:cNvPr id="16" name="Rectangle 15"/>
              <p:cNvSpPr/>
              <p:nvPr/>
            </p:nvSpPr>
            <p:spPr bwMode="auto">
              <a:xfrm>
                <a:off x="1386889" y="4159505"/>
                <a:ext cx="1046999" cy="769446"/>
              </a:xfrm>
              <a:prstGeom prst="rect">
                <a:avLst/>
              </a:prstGeom>
              <a:solidFill>
                <a:schemeClr val="bg1">
                  <a:lumMod val="85000"/>
                </a:schemeClr>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850" dirty="0">
                    <a:cs typeface="Verdana"/>
                  </a:rPr>
                  <a:t>Functional</a:t>
                </a:r>
              </a:p>
              <a:p>
                <a:pPr algn="ctr" fontAlgn="auto">
                  <a:spcBef>
                    <a:spcPts val="0"/>
                  </a:spcBef>
                  <a:spcAft>
                    <a:spcPts val="0"/>
                  </a:spcAft>
                  <a:defRPr/>
                </a:pPr>
                <a:r>
                  <a:rPr lang="en-US" sz="850" dirty="0">
                    <a:cs typeface="Verdana"/>
                  </a:rPr>
                  <a:t>Module</a:t>
                </a:r>
              </a:p>
            </p:txBody>
          </p:sp>
          <p:sp>
            <p:nvSpPr>
              <p:cNvPr id="17" name="Rectangle 16"/>
              <p:cNvSpPr/>
              <p:nvPr/>
            </p:nvSpPr>
            <p:spPr bwMode="auto">
              <a:xfrm>
                <a:off x="1386889" y="2837094"/>
                <a:ext cx="1046999" cy="767092"/>
              </a:xfrm>
              <a:prstGeom prst="rect">
                <a:avLst/>
              </a:prstGeom>
              <a:solidFill>
                <a:schemeClr val="bg1">
                  <a:lumMod val="85000"/>
                </a:schemeClr>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850" dirty="0">
                    <a:cs typeface="Verdana"/>
                  </a:rPr>
                  <a:t>Functional</a:t>
                </a:r>
              </a:p>
              <a:p>
                <a:pPr algn="ctr" fontAlgn="auto">
                  <a:spcBef>
                    <a:spcPts val="0"/>
                  </a:spcBef>
                  <a:spcAft>
                    <a:spcPts val="0"/>
                  </a:spcAft>
                  <a:defRPr/>
                </a:pPr>
                <a:r>
                  <a:rPr lang="en-US" sz="850" dirty="0">
                    <a:cs typeface="Verdana"/>
                  </a:rPr>
                  <a:t>Module</a:t>
                </a:r>
              </a:p>
            </p:txBody>
          </p:sp>
          <p:sp>
            <p:nvSpPr>
              <p:cNvPr id="18" name="Rectangle 24"/>
              <p:cNvSpPr/>
              <p:nvPr/>
            </p:nvSpPr>
            <p:spPr bwMode="auto">
              <a:xfrm>
                <a:off x="1386889" y="2062943"/>
                <a:ext cx="1046999" cy="769445"/>
              </a:xfrm>
              <a:prstGeom prst="rect">
                <a:avLst/>
              </a:prstGeom>
              <a:solidFill>
                <a:schemeClr val="bg1">
                  <a:lumMod val="85000"/>
                </a:schemeClr>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850" dirty="0">
                    <a:cs typeface="Verdana"/>
                  </a:rPr>
                  <a:t>Functional</a:t>
                </a:r>
              </a:p>
              <a:p>
                <a:pPr algn="ctr" fontAlgn="auto">
                  <a:spcBef>
                    <a:spcPts val="0"/>
                  </a:spcBef>
                  <a:spcAft>
                    <a:spcPts val="0"/>
                  </a:spcAft>
                  <a:defRPr/>
                </a:pPr>
                <a:r>
                  <a:rPr lang="en-US" sz="850" dirty="0">
                    <a:cs typeface="Verdana"/>
                  </a:rPr>
                  <a:t>Module</a:t>
                </a:r>
              </a:p>
            </p:txBody>
          </p:sp>
          <p:sp>
            <p:nvSpPr>
              <p:cNvPr id="19" name="Rectangle 18"/>
              <p:cNvSpPr/>
              <p:nvPr/>
            </p:nvSpPr>
            <p:spPr bwMode="auto">
              <a:xfrm>
                <a:off x="1385385" y="4920319"/>
                <a:ext cx="1042014" cy="769617"/>
              </a:xfrm>
              <a:prstGeom prst="rect">
                <a:avLst/>
              </a:prstGeom>
              <a:solidFill>
                <a:schemeClr val="accent1"/>
              </a:solidFill>
              <a:ln>
                <a:noFill/>
              </a:ln>
              <a:effectLst/>
              <a:scene3d>
                <a:camera prst="orthographicFront"/>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850" dirty="0">
                    <a:solidFill>
                      <a:schemeClr val="bg1"/>
                    </a:solidFill>
                    <a:cs typeface="Verdana"/>
                  </a:rPr>
                  <a:t>Greenplum Database</a:t>
                </a:r>
              </a:p>
              <a:p>
                <a:pPr algn="ctr" fontAlgn="auto">
                  <a:spcBef>
                    <a:spcPts val="0"/>
                  </a:spcBef>
                  <a:spcAft>
                    <a:spcPts val="0"/>
                  </a:spcAft>
                  <a:defRPr/>
                </a:pPr>
                <a:r>
                  <a:rPr lang="en-US" sz="850" dirty="0">
                    <a:solidFill>
                      <a:schemeClr val="bg1"/>
                    </a:solidFill>
                    <a:cs typeface="Verdana"/>
                  </a:rPr>
                  <a:t>Module</a:t>
                </a:r>
              </a:p>
              <a:p>
                <a:pPr algn="ctr" fontAlgn="auto">
                  <a:spcBef>
                    <a:spcPts val="0"/>
                  </a:spcBef>
                  <a:spcAft>
                    <a:spcPts val="0"/>
                  </a:spcAft>
                  <a:defRPr/>
                </a:pPr>
                <a:r>
                  <a:rPr lang="en-US" sz="850" dirty="0">
                    <a:solidFill>
                      <a:schemeClr val="bg1"/>
                    </a:solidFill>
                    <a:cs typeface="Verdana"/>
                  </a:rPr>
                  <a:t>(required)</a:t>
                </a:r>
              </a:p>
            </p:txBody>
          </p:sp>
        </p:grpSp>
      </p:grpSp>
      <p:sp>
        <p:nvSpPr>
          <p:cNvPr id="20" name="Left Brace 19"/>
          <p:cNvSpPr/>
          <p:nvPr/>
        </p:nvSpPr>
        <p:spPr bwMode="auto">
          <a:xfrm>
            <a:off x="3929063" y="1897063"/>
            <a:ext cx="157162" cy="180498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latin typeface="Verdana"/>
              <a:cs typeface="Verdana"/>
            </a:endParaRPr>
          </a:p>
        </p:txBody>
      </p:sp>
      <p:grpSp>
        <p:nvGrpSpPr>
          <p:cNvPr id="63495" name="Group 20"/>
          <p:cNvGrpSpPr>
            <a:grpSpLocks/>
          </p:cNvGrpSpPr>
          <p:nvPr/>
        </p:nvGrpSpPr>
        <p:grpSpPr bwMode="auto">
          <a:xfrm>
            <a:off x="2490788" y="1317625"/>
            <a:ext cx="2533650" cy="3127375"/>
            <a:chOff x="964644" y="876300"/>
            <a:chExt cx="2532619" cy="3554413"/>
          </a:xfrm>
        </p:grpSpPr>
        <p:sp>
          <p:nvSpPr>
            <p:cNvPr id="22" name="TextBox 6"/>
            <p:cNvSpPr txBox="1">
              <a:spLocks noChangeArrowheads="1"/>
            </p:cNvSpPr>
            <p:nvPr/>
          </p:nvSpPr>
          <p:spPr bwMode="auto">
            <a:xfrm>
              <a:off x="2554672" y="3851543"/>
              <a:ext cx="942591" cy="454676"/>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000" dirty="0">
                  <a:solidFill>
                    <a:srgbClr val="4D4D4D"/>
                  </a:solidFill>
                  <a:latin typeface="+mn-lt"/>
                  <a:ea typeface="MS PGothic" charset="0"/>
                  <a:cs typeface="MS PGothic" charset="0"/>
                </a:rPr>
                <a:t>Add ¼ rack</a:t>
              </a:r>
            </a:p>
            <a:p>
              <a:pPr algn="ctr" fontAlgn="auto">
                <a:spcBef>
                  <a:spcPts val="0"/>
                </a:spcBef>
                <a:spcAft>
                  <a:spcPts val="0"/>
                </a:spcAft>
                <a:defRPr/>
              </a:pPr>
              <a:r>
                <a:rPr lang="en-US" sz="1000" dirty="0">
                  <a:solidFill>
                    <a:srgbClr val="4D4D4D"/>
                  </a:solidFill>
                  <a:latin typeface="+mn-lt"/>
                  <a:ea typeface="MS PGothic" charset="0"/>
                  <a:cs typeface="MS PGothic" charset="0"/>
                </a:rPr>
                <a:t>Increments</a:t>
              </a:r>
            </a:p>
          </p:txBody>
        </p:sp>
        <p:sp>
          <p:nvSpPr>
            <p:cNvPr id="23" name="Rectangle 22"/>
            <p:cNvSpPr/>
            <p:nvPr/>
          </p:nvSpPr>
          <p:spPr bwMode="auto">
            <a:xfrm>
              <a:off x="2613624" y="2236332"/>
              <a:ext cx="801702" cy="590102"/>
            </a:xfrm>
            <a:prstGeom prst="rect">
              <a:avLst/>
            </a:prstGeom>
            <a:solidFill>
              <a:schemeClr val="accent5"/>
            </a:solidFill>
            <a:ln>
              <a:noFill/>
            </a:ln>
            <a:effectLst/>
            <a:scene3d>
              <a:camera prst="orthographicFront"/>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850" dirty="0">
                  <a:solidFill>
                    <a:srgbClr val="FFFFFF"/>
                  </a:solidFill>
                  <a:cs typeface="Verdana"/>
                </a:rPr>
                <a:t>Greenplum DIA Module</a:t>
              </a:r>
            </a:p>
          </p:txBody>
        </p:sp>
        <p:sp>
          <p:nvSpPr>
            <p:cNvPr id="24" name="Rectangle 23"/>
            <p:cNvSpPr/>
            <p:nvPr/>
          </p:nvSpPr>
          <p:spPr bwMode="auto">
            <a:xfrm>
              <a:off x="2613624" y="1342065"/>
              <a:ext cx="801702" cy="590102"/>
            </a:xfrm>
            <a:prstGeom prst="rect">
              <a:avLst/>
            </a:prstGeom>
            <a:solidFill>
              <a:schemeClr val="tx1"/>
            </a:solidFill>
            <a:ln>
              <a:noFill/>
            </a:ln>
            <a:effectLst/>
            <a:scene3d>
              <a:camera prst="orthographicFront"/>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p>
              <a:pPr algn="ctr"/>
              <a:r>
                <a:rPr lang="en-US" sz="800">
                  <a:solidFill>
                    <a:srgbClr val="FFFFFF"/>
                  </a:solidFill>
                  <a:ea typeface="Verdana" pitchFamily="-105" charset="0"/>
                  <a:cs typeface="Verdana" pitchFamily="-105" charset="0"/>
                </a:rPr>
                <a:t>Greenplum Database Modules</a:t>
              </a:r>
            </a:p>
          </p:txBody>
        </p:sp>
        <p:sp>
          <p:nvSpPr>
            <p:cNvPr id="25" name="TextBox 30"/>
            <p:cNvSpPr txBox="1">
              <a:spLocks noChangeArrowheads="1"/>
            </p:cNvSpPr>
            <p:nvPr/>
          </p:nvSpPr>
          <p:spPr bwMode="auto">
            <a:xfrm>
              <a:off x="2872043" y="1973296"/>
              <a:ext cx="312610" cy="279663"/>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000">
                  <a:latin typeface="+mn-lt"/>
                  <a:ea typeface="MS PGothic" charset="0"/>
                  <a:cs typeface="MS PGothic" charset="0"/>
                </a:rPr>
                <a:t>or</a:t>
              </a:r>
            </a:p>
          </p:txBody>
        </p:sp>
        <p:sp>
          <p:nvSpPr>
            <p:cNvPr id="26" name="TextBox 34"/>
            <p:cNvSpPr txBox="1">
              <a:spLocks noChangeArrowheads="1"/>
            </p:cNvSpPr>
            <p:nvPr/>
          </p:nvSpPr>
          <p:spPr bwMode="auto">
            <a:xfrm>
              <a:off x="2872043" y="2866411"/>
              <a:ext cx="312610" cy="279661"/>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000">
                  <a:latin typeface="+mn-lt"/>
                  <a:ea typeface="MS PGothic" charset="0"/>
                  <a:cs typeface="MS PGothic" charset="0"/>
                </a:rPr>
                <a:t>or</a:t>
              </a:r>
            </a:p>
          </p:txBody>
        </p:sp>
        <p:sp>
          <p:nvSpPr>
            <p:cNvPr id="27" name="Rectangle 26"/>
            <p:cNvSpPr/>
            <p:nvPr/>
          </p:nvSpPr>
          <p:spPr bwMode="auto">
            <a:xfrm>
              <a:off x="2626249" y="3130600"/>
              <a:ext cx="801702" cy="590102"/>
            </a:xfrm>
            <a:prstGeom prst="rect">
              <a:avLst/>
            </a:prstGeom>
            <a:solidFill>
              <a:srgbClr val="33928A"/>
            </a:solidFill>
            <a:ln>
              <a:noFill/>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prstTxWarp prst="textNoShape">
                <a:avLst/>
              </a:prstTxWarp>
            </a:bodyPr>
            <a:lstStyle/>
            <a:p>
              <a:pPr algn="ctr"/>
              <a:r>
                <a:rPr lang="en-US" sz="800">
                  <a:solidFill>
                    <a:srgbClr val="FFFFFF"/>
                  </a:solidFill>
                  <a:ea typeface="Verdana" pitchFamily="-105" charset="0"/>
                  <a:cs typeface="Verdana" pitchFamily="-105" charset="0"/>
                </a:rPr>
                <a:t>Pivotal HD </a:t>
              </a:r>
              <a:br>
                <a:rPr lang="en-US" sz="800">
                  <a:solidFill>
                    <a:srgbClr val="FFFFFF"/>
                  </a:solidFill>
                  <a:ea typeface="Verdana" pitchFamily="-105" charset="0"/>
                  <a:cs typeface="Verdana" pitchFamily="-105" charset="0"/>
                </a:rPr>
              </a:br>
              <a:r>
                <a:rPr lang="en-US" sz="800">
                  <a:solidFill>
                    <a:srgbClr val="FFFFFF"/>
                  </a:solidFill>
                  <a:ea typeface="Verdana" pitchFamily="-105" charset="0"/>
                  <a:cs typeface="Verdana" pitchFamily="-105" charset="0"/>
                </a:rPr>
                <a:t>Module</a:t>
              </a:r>
            </a:p>
          </p:txBody>
        </p:sp>
        <p:grpSp>
          <p:nvGrpSpPr>
            <p:cNvPr id="63509" name="Group 48"/>
            <p:cNvGrpSpPr>
              <a:grpSpLocks/>
            </p:cNvGrpSpPr>
            <p:nvPr/>
          </p:nvGrpSpPr>
          <p:grpSpPr bwMode="auto">
            <a:xfrm>
              <a:off x="964644" y="876301"/>
              <a:ext cx="1762125" cy="3554415"/>
              <a:chOff x="762000" y="1333501"/>
              <a:chExt cx="2297711" cy="4635500"/>
            </a:xfrm>
          </p:grpSpPr>
          <p:sp>
            <p:nvSpPr>
              <p:cNvPr id="29" name="Oval 28"/>
              <p:cNvSpPr/>
              <p:nvPr/>
            </p:nvSpPr>
            <p:spPr bwMode="auto">
              <a:xfrm>
                <a:off x="762000" y="5754850"/>
                <a:ext cx="2297711" cy="214151"/>
              </a:xfrm>
              <a:prstGeom prst="ellipse">
                <a:avLst/>
              </a:prstGeom>
              <a:gradFill flip="none" rotWithShape="1">
                <a:gsLst>
                  <a:gs pos="0">
                    <a:schemeClr val="bg1">
                      <a:lumMod val="50000"/>
                    </a:schemeClr>
                  </a:gs>
                  <a:gs pos="100000">
                    <a:srgbClr val="FFFFFF"/>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TextBox 4"/>
              <p:cNvSpPr txBox="1">
                <a:spLocks noChangeArrowheads="1"/>
              </p:cNvSpPr>
              <p:nvPr/>
            </p:nvSpPr>
            <p:spPr bwMode="auto">
              <a:xfrm>
                <a:off x="861320" y="1333500"/>
                <a:ext cx="2145727" cy="409430"/>
              </a:xfrm>
              <a:prstGeom prst="rect">
                <a:avLst/>
              </a:prstGeom>
              <a:noFill/>
              <a:ln>
                <a:noFill/>
              </a:ln>
              <a:extLst/>
            </p:spPr>
            <p:txBody>
              <a:bodyPr>
                <a:spAutoFit/>
              </a:bodyPr>
              <a:lstStyle>
                <a:lvl1pPr>
                  <a:defRPr>
                    <a:solidFill>
                      <a:schemeClr val="tx1"/>
                    </a:solidFill>
                    <a:latin typeface="Verdana" charset="0"/>
                    <a:ea typeface="ＭＳ Ｐゴシック" charset="0"/>
                    <a:cs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fontAlgn="base">
                  <a:spcBef>
                    <a:spcPct val="0"/>
                  </a:spcBef>
                  <a:spcAft>
                    <a:spcPct val="0"/>
                  </a:spcAft>
                  <a:defRPr>
                    <a:solidFill>
                      <a:schemeClr val="tx1"/>
                    </a:solidFill>
                    <a:latin typeface="Verdana" charset="0"/>
                    <a:ea typeface="ＭＳ Ｐゴシック" charset="0"/>
                  </a:defRPr>
                </a:lvl6pPr>
                <a:lvl7pPr marL="2971800" indent="-228600" fontAlgn="base">
                  <a:spcBef>
                    <a:spcPct val="0"/>
                  </a:spcBef>
                  <a:spcAft>
                    <a:spcPct val="0"/>
                  </a:spcAft>
                  <a:defRPr>
                    <a:solidFill>
                      <a:schemeClr val="tx1"/>
                    </a:solidFill>
                    <a:latin typeface="Verdana" charset="0"/>
                    <a:ea typeface="ＭＳ Ｐゴシック" charset="0"/>
                  </a:defRPr>
                </a:lvl7pPr>
                <a:lvl8pPr marL="3429000" indent="-228600" fontAlgn="base">
                  <a:spcBef>
                    <a:spcPct val="0"/>
                  </a:spcBef>
                  <a:spcAft>
                    <a:spcPct val="0"/>
                  </a:spcAft>
                  <a:defRPr>
                    <a:solidFill>
                      <a:schemeClr val="tx1"/>
                    </a:solidFill>
                    <a:latin typeface="Verdana" charset="0"/>
                    <a:ea typeface="ＭＳ Ｐゴシック" charset="0"/>
                  </a:defRPr>
                </a:lvl8pPr>
                <a:lvl9pPr marL="3886200" indent="-228600" fontAlgn="base">
                  <a:spcBef>
                    <a:spcPct val="0"/>
                  </a:spcBef>
                  <a:spcAft>
                    <a:spcPct val="0"/>
                  </a:spcAft>
                  <a:defRPr>
                    <a:solidFill>
                      <a:schemeClr val="tx1"/>
                    </a:solidFill>
                    <a:latin typeface="Verdana" charset="0"/>
                    <a:ea typeface="ＭＳ Ｐゴシック" charset="0"/>
                  </a:defRPr>
                </a:lvl9pPr>
              </a:lstStyle>
              <a:p>
                <a:pPr algn="ctr" fontAlgn="auto">
                  <a:spcBef>
                    <a:spcPts val="0"/>
                  </a:spcBef>
                  <a:spcAft>
                    <a:spcPts val="0"/>
                  </a:spcAft>
                  <a:defRPr/>
                </a:pPr>
                <a:r>
                  <a:rPr lang="en-US" sz="1200" dirty="0" smtClean="0">
                    <a:solidFill>
                      <a:srgbClr val="4D4D4D"/>
                    </a:solidFill>
                    <a:latin typeface="+mn-lt"/>
                    <a:ea typeface="MS PGothic" charset="0"/>
                    <a:cs typeface="MS PGothic" charset="0"/>
                  </a:rPr>
                  <a:t>Additional Racks</a:t>
                </a:r>
                <a:endParaRPr lang="en-US" sz="1200" dirty="0">
                  <a:solidFill>
                    <a:srgbClr val="4D4D4D"/>
                  </a:solidFill>
                  <a:latin typeface="+mn-lt"/>
                  <a:ea typeface="MS PGothic" charset="0"/>
                  <a:cs typeface="MS PGothic" charset="0"/>
                </a:endParaRPr>
              </a:p>
            </p:txBody>
          </p:sp>
          <p:pic>
            <p:nvPicPr>
              <p:cNvPr id="63514" name="Picture 3"/>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1227119" y="1677963"/>
                <a:ext cx="1352151" cy="4210731"/>
              </a:xfrm>
              <a:prstGeom prst="rect">
                <a:avLst/>
              </a:prstGeom>
              <a:noFill/>
              <a:ln w="9525">
                <a:noFill/>
                <a:miter lim="800000"/>
                <a:headEnd/>
                <a:tailEnd/>
              </a:ln>
            </p:spPr>
          </p:pic>
          <p:sp>
            <p:nvSpPr>
              <p:cNvPr id="32" name="Rectangle 31"/>
              <p:cNvSpPr/>
              <p:nvPr/>
            </p:nvSpPr>
            <p:spPr bwMode="auto">
              <a:xfrm>
                <a:off x="1386889" y="4159506"/>
                <a:ext cx="1046999" cy="769445"/>
              </a:xfrm>
              <a:prstGeom prst="rect">
                <a:avLst/>
              </a:prstGeom>
              <a:solidFill>
                <a:schemeClr val="bg1">
                  <a:lumMod val="85000"/>
                </a:schemeClr>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850" dirty="0">
                    <a:cs typeface="Verdana"/>
                  </a:rPr>
                  <a:t>Functional</a:t>
                </a:r>
              </a:p>
              <a:p>
                <a:pPr algn="ctr" fontAlgn="auto">
                  <a:spcBef>
                    <a:spcPts val="0"/>
                  </a:spcBef>
                  <a:spcAft>
                    <a:spcPts val="0"/>
                  </a:spcAft>
                  <a:defRPr/>
                </a:pPr>
                <a:r>
                  <a:rPr lang="en-US" sz="850" dirty="0">
                    <a:cs typeface="Verdana"/>
                  </a:rPr>
                  <a:t>Module</a:t>
                </a:r>
              </a:p>
            </p:txBody>
          </p:sp>
          <p:sp>
            <p:nvSpPr>
              <p:cNvPr id="33" name="Rectangle 32"/>
              <p:cNvSpPr/>
              <p:nvPr/>
            </p:nvSpPr>
            <p:spPr bwMode="auto">
              <a:xfrm>
                <a:off x="1386889" y="2837095"/>
                <a:ext cx="1046999" cy="767092"/>
              </a:xfrm>
              <a:prstGeom prst="rect">
                <a:avLst/>
              </a:prstGeom>
              <a:solidFill>
                <a:schemeClr val="bg1">
                  <a:lumMod val="85000"/>
                </a:schemeClr>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850" dirty="0">
                    <a:cs typeface="Verdana"/>
                  </a:rPr>
                  <a:t>Functional</a:t>
                </a:r>
              </a:p>
              <a:p>
                <a:pPr algn="ctr" fontAlgn="auto">
                  <a:spcBef>
                    <a:spcPts val="0"/>
                  </a:spcBef>
                  <a:spcAft>
                    <a:spcPts val="0"/>
                  </a:spcAft>
                  <a:defRPr/>
                </a:pPr>
                <a:r>
                  <a:rPr lang="en-US" sz="850" dirty="0">
                    <a:cs typeface="Verdana"/>
                  </a:rPr>
                  <a:t>Module</a:t>
                </a:r>
              </a:p>
            </p:txBody>
          </p:sp>
          <p:sp>
            <p:nvSpPr>
              <p:cNvPr id="34" name="Rectangle 24"/>
              <p:cNvSpPr/>
              <p:nvPr/>
            </p:nvSpPr>
            <p:spPr bwMode="auto">
              <a:xfrm>
                <a:off x="1386889" y="2062943"/>
                <a:ext cx="1046999" cy="769446"/>
              </a:xfrm>
              <a:prstGeom prst="rect">
                <a:avLst/>
              </a:prstGeom>
              <a:solidFill>
                <a:schemeClr val="bg1">
                  <a:lumMod val="85000"/>
                </a:schemeClr>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850" dirty="0">
                    <a:cs typeface="Verdana"/>
                  </a:rPr>
                  <a:t>Functional</a:t>
                </a:r>
              </a:p>
              <a:p>
                <a:pPr algn="ctr" fontAlgn="auto">
                  <a:spcBef>
                    <a:spcPts val="0"/>
                  </a:spcBef>
                  <a:spcAft>
                    <a:spcPts val="0"/>
                  </a:spcAft>
                  <a:defRPr/>
                </a:pPr>
                <a:r>
                  <a:rPr lang="en-US" sz="850" dirty="0">
                    <a:cs typeface="Verdana"/>
                  </a:rPr>
                  <a:t>Module</a:t>
                </a:r>
              </a:p>
            </p:txBody>
          </p:sp>
          <p:sp>
            <p:nvSpPr>
              <p:cNvPr id="35" name="Rectangle 34"/>
              <p:cNvSpPr/>
              <p:nvPr/>
            </p:nvSpPr>
            <p:spPr bwMode="auto">
              <a:xfrm>
                <a:off x="1384819" y="4947775"/>
                <a:ext cx="1046999" cy="771798"/>
              </a:xfrm>
              <a:prstGeom prst="rect">
                <a:avLst/>
              </a:prstGeom>
              <a:solidFill>
                <a:schemeClr val="bg1">
                  <a:lumMod val="85000"/>
                </a:schemeClr>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850" dirty="0">
                    <a:cs typeface="Verdana"/>
                  </a:rPr>
                  <a:t>Functional</a:t>
                </a:r>
              </a:p>
              <a:p>
                <a:pPr algn="ctr" fontAlgn="auto">
                  <a:spcBef>
                    <a:spcPts val="0"/>
                  </a:spcBef>
                  <a:spcAft>
                    <a:spcPts val="0"/>
                  </a:spcAft>
                  <a:defRPr/>
                </a:pPr>
                <a:r>
                  <a:rPr lang="en-US" sz="850" dirty="0">
                    <a:cs typeface="Verdana"/>
                  </a:rPr>
                  <a:t>Module</a:t>
                </a:r>
              </a:p>
            </p:txBody>
          </p:sp>
        </p:grpSp>
      </p:grpSp>
      <p:sp>
        <p:nvSpPr>
          <p:cNvPr id="36" name="TextBox 35"/>
          <p:cNvSpPr txBox="1"/>
          <p:nvPr/>
        </p:nvSpPr>
        <p:spPr>
          <a:xfrm>
            <a:off x="5638800" y="1490663"/>
            <a:ext cx="3090863" cy="3046412"/>
          </a:xfrm>
          <a:prstGeom prst="rect">
            <a:avLst/>
          </a:prstGeom>
          <a:noFill/>
        </p:spPr>
        <p:txBody>
          <a:bodyPr>
            <a:spAutoFit/>
          </a:bodyPr>
          <a:lstStyle/>
          <a:p>
            <a:pPr fontAlgn="auto">
              <a:spcBef>
                <a:spcPts val="600"/>
              </a:spcBef>
              <a:spcAft>
                <a:spcPts val="0"/>
              </a:spcAft>
              <a:defRPr/>
            </a:pPr>
            <a:r>
              <a:rPr lang="en-US" dirty="0">
                <a:latin typeface="+mn-lt"/>
                <a:ea typeface="+mn-ea"/>
                <a:cs typeface="+mn-cs"/>
              </a:rPr>
              <a:t>Modules:</a:t>
            </a:r>
          </a:p>
          <a:p>
            <a:pPr marL="119063" indent="-119063" fontAlgn="auto">
              <a:spcBef>
                <a:spcPts val="600"/>
              </a:spcBef>
              <a:spcAft>
                <a:spcPts val="0"/>
              </a:spcAft>
              <a:buClr>
                <a:schemeClr val="accent1"/>
              </a:buClr>
              <a:buFont typeface="Arial"/>
              <a:buChar char="•"/>
              <a:defRPr/>
            </a:pPr>
            <a:r>
              <a:rPr lang="en-US" sz="1600" dirty="0">
                <a:latin typeface="+mn-lt"/>
                <a:ea typeface="+mn-ea"/>
                <a:cs typeface="+mn-cs"/>
              </a:rPr>
              <a:t>Pivotal </a:t>
            </a:r>
            <a:r>
              <a:rPr lang="en-US" sz="1600" dirty="0" err="1">
                <a:latin typeface="+mn-lt"/>
                <a:ea typeface="+mn-ea"/>
                <a:cs typeface="+mn-cs"/>
              </a:rPr>
              <a:t>Greenplum</a:t>
            </a:r>
            <a:r>
              <a:rPr lang="en-US" sz="1600" dirty="0">
                <a:latin typeface="+mn-lt"/>
                <a:ea typeface="+mn-ea"/>
                <a:cs typeface="+mn-cs"/>
              </a:rPr>
              <a:t> Database</a:t>
            </a:r>
          </a:p>
          <a:p>
            <a:pPr marL="119063" indent="-119063" fontAlgn="auto">
              <a:spcBef>
                <a:spcPts val="600"/>
              </a:spcBef>
              <a:spcAft>
                <a:spcPts val="0"/>
              </a:spcAft>
              <a:buClr>
                <a:schemeClr val="accent1"/>
              </a:buClr>
              <a:buFont typeface="Arial"/>
              <a:buChar char="•"/>
              <a:defRPr/>
            </a:pPr>
            <a:r>
              <a:rPr lang="en-US" sz="1600" dirty="0">
                <a:latin typeface="+mn-lt"/>
                <a:ea typeface="+mn-ea"/>
                <a:cs typeface="+mn-cs"/>
              </a:rPr>
              <a:t>Pivotal HD</a:t>
            </a:r>
          </a:p>
          <a:p>
            <a:pPr marL="119063" indent="-119063" fontAlgn="auto">
              <a:spcBef>
                <a:spcPts val="600"/>
              </a:spcBef>
              <a:spcAft>
                <a:spcPts val="0"/>
              </a:spcAft>
              <a:buClr>
                <a:schemeClr val="accent1"/>
              </a:buClr>
              <a:buFont typeface="Arial"/>
              <a:buChar char="•"/>
              <a:defRPr/>
            </a:pPr>
            <a:r>
              <a:rPr lang="en-US" sz="1600" dirty="0">
                <a:latin typeface="+mn-lt"/>
                <a:ea typeface="+mn-ea"/>
                <a:cs typeface="+mn-cs"/>
              </a:rPr>
              <a:t>Pivotal Data Integration Accelerator</a:t>
            </a:r>
          </a:p>
          <a:p>
            <a:pPr marL="119063" indent="-119063" fontAlgn="auto">
              <a:spcBef>
                <a:spcPts val="600"/>
              </a:spcBef>
              <a:spcAft>
                <a:spcPts val="0"/>
              </a:spcAft>
              <a:buClr>
                <a:schemeClr val="accent1"/>
              </a:buClr>
              <a:buFont typeface="Arial"/>
              <a:buChar char="•"/>
              <a:defRPr/>
            </a:pPr>
            <a:r>
              <a:rPr lang="en-US" sz="1600" dirty="0">
                <a:latin typeface="+mn-lt"/>
                <a:ea typeface="+mn-ea"/>
                <a:cs typeface="+mn-cs"/>
              </a:rPr>
              <a:t>Multiple module versions available tailored to workload requirements</a:t>
            </a:r>
          </a:p>
          <a:p>
            <a:pPr marL="119063" indent="-119063" fontAlgn="auto">
              <a:spcBef>
                <a:spcPts val="600"/>
              </a:spcBef>
              <a:spcAft>
                <a:spcPts val="0"/>
              </a:spcAft>
              <a:buClr>
                <a:schemeClr val="accent1"/>
              </a:buClr>
              <a:buFont typeface="Arial"/>
              <a:buChar char="•"/>
              <a:defRPr/>
            </a:pPr>
            <a:r>
              <a:rPr lang="en-US" sz="1600" dirty="0">
                <a:latin typeface="+mn-lt"/>
                <a:ea typeface="+mn-ea"/>
                <a:cs typeface="+mn-cs"/>
              </a:rPr>
              <a:t>¼ Rack Minimum</a:t>
            </a:r>
          </a:p>
          <a:p>
            <a:pPr marL="119063" indent="-119063" fontAlgn="auto">
              <a:spcBef>
                <a:spcPts val="600"/>
              </a:spcBef>
              <a:spcAft>
                <a:spcPts val="0"/>
              </a:spcAft>
              <a:buClr>
                <a:schemeClr val="accent1"/>
              </a:buClr>
              <a:buFont typeface="Arial"/>
              <a:buChar char="•"/>
              <a:defRPr/>
            </a:pPr>
            <a:r>
              <a:rPr lang="en-US" sz="1600" dirty="0">
                <a:latin typeface="+mn-lt"/>
                <a:ea typeface="+mn-ea"/>
                <a:cs typeface="+mn-cs"/>
              </a:rPr>
              <a:t>Incremental Scale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High Performance Integration with Hadoop</a:t>
            </a:r>
          </a:p>
        </p:txBody>
      </p:sp>
      <p:grpSp>
        <p:nvGrpSpPr>
          <p:cNvPr id="65539" name="Group 3"/>
          <p:cNvGrpSpPr>
            <a:grpSpLocks/>
          </p:cNvGrpSpPr>
          <p:nvPr/>
        </p:nvGrpSpPr>
        <p:grpSpPr bwMode="auto">
          <a:xfrm>
            <a:off x="1430338" y="1579563"/>
            <a:ext cx="2276475" cy="2719387"/>
            <a:chOff x="1327147" y="1113784"/>
            <a:chExt cx="2714910" cy="2720226"/>
          </a:xfrm>
        </p:grpSpPr>
        <p:sp>
          <p:nvSpPr>
            <p:cNvPr id="5" name="Multidocument 4"/>
            <p:cNvSpPr/>
            <p:nvPr/>
          </p:nvSpPr>
          <p:spPr>
            <a:xfrm>
              <a:off x="1327147" y="3476713"/>
              <a:ext cx="738365" cy="320774"/>
            </a:xfrm>
            <a:prstGeom prst="flowChartMultidocument">
              <a:avLst/>
            </a:prstGeom>
            <a:solidFill>
              <a:schemeClr val="accent2">
                <a:lumMod val="40000"/>
                <a:lumOff val="60000"/>
              </a:schemeClr>
            </a:solidFill>
            <a:ln>
              <a:solidFill>
                <a:schemeClr val="accent2"/>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900" dirty="0">
                  <a:solidFill>
                    <a:schemeClr val="tx1"/>
                  </a:solidFill>
                </a:rPr>
                <a:t>Text</a:t>
              </a:r>
            </a:p>
          </p:txBody>
        </p:sp>
        <p:sp>
          <p:nvSpPr>
            <p:cNvPr id="6" name="Multidocument 5"/>
            <p:cNvSpPr/>
            <p:nvPr/>
          </p:nvSpPr>
          <p:spPr>
            <a:xfrm>
              <a:off x="2302166" y="3486241"/>
              <a:ext cx="727005" cy="347769"/>
            </a:xfrm>
            <a:prstGeom prst="flowChartMultidocument">
              <a:avLst/>
            </a:prstGeom>
            <a:solidFill>
              <a:schemeClr val="accent2">
                <a:lumMod val="60000"/>
                <a:lumOff val="40000"/>
              </a:schemeClr>
            </a:solidFill>
            <a:ln w="12700" cap="flat" cmpd="sng" algn="ctr">
              <a:solidFill>
                <a:schemeClr val="accent2"/>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900" dirty="0">
                  <a:solidFill>
                    <a:schemeClr val="tx1"/>
                  </a:solidFill>
                </a:rPr>
                <a:t>Binary</a:t>
              </a:r>
            </a:p>
          </p:txBody>
        </p:sp>
        <p:sp>
          <p:nvSpPr>
            <p:cNvPr id="7" name="Multidocument 6"/>
            <p:cNvSpPr/>
            <p:nvPr/>
          </p:nvSpPr>
          <p:spPr>
            <a:xfrm>
              <a:off x="3246895" y="3454481"/>
              <a:ext cx="795162" cy="360473"/>
            </a:xfrm>
            <a:prstGeom prst="flowChartMultidocument">
              <a:avLst/>
            </a:prstGeom>
            <a:solidFill>
              <a:schemeClr val="bg2">
                <a:lumMod val="20000"/>
                <a:lumOff val="80000"/>
              </a:schemeClr>
            </a:solidFill>
            <a:ln w="15875" cap="flat" cmpd="sng" algn="ctr">
              <a:solidFill>
                <a:schemeClr val="bg1">
                  <a:lumMod val="50000"/>
                </a:schemeClr>
              </a:solidFill>
              <a:prstDash val="solid"/>
              <a:round/>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900" dirty="0">
                  <a:solidFill>
                    <a:schemeClr val="tx1"/>
                  </a:solidFill>
                </a:rPr>
                <a:t>User-Defined</a:t>
              </a:r>
            </a:p>
          </p:txBody>
        </p:sp>
        <p:grpSp>
          <p:nvGrpSpPr>
            <p:cNvPr id="65549" name="Group 79"/>
            <p:cNvGrpSpPr>
              <a:grpSpLocks/>
            </p:cNvGrpSpPr>
            <p:nvPr/>
          </p:nvGrpSpPr>
          <p:grpSpPr bwMode="auto">
            <a:xfrm>
              <a:off x="1484155" y="1113784"/>
              <a:ext cx="2430059" cy="157646"/>
              <a:chOff x="500058" y="3464109"/>
              <a:chExt cx="2408226" cy="256705"/>
            </a:xfrm>
          </p:grpSpPr>
          <p:sp>
            <p:nvSpPr>
              <p:cNvPr id="36" name="Rounded Rectangle 35"/>
              <p:cNvSpPr/>
              <p:nvPr/>
            </p:nvSpPr>
            <p:spPr>
              <a:xfrm>
                <a:off x="500187" y="3464109"/>
                <a:ext cx="2407207" cy="255996"/>
              </a:xfrm>
              <a:prstGeom prst="round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404040"/>
                  </a:solidFill>
                </a:endParaRPr>
              </a:p>
            </p:txBody>
          </p:sp>
          <p:sp>
            <p:nvSpPr>
              <p:cNvPr id="37" name="Rounded Rectangle 36"/>
              <p:cNvSpPr/>
              <p:nvPr/>
            </p:nvSpPr>
            <p:spPr>
              <a:xfrm>
                <a:off x="584618" y="3508067"/>
                <a:ext cx="2238345" cy="173251"/>
              </a:xfrm>
              <a:prstGeom prst="roundRect">
                <a:avLst/>
              </a:prstGeom>
              <a:solidFill>
                <a:schemeClr val="bg1">
                  <a:lumMod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404040"/>
                  </a:solidFill>
                </a:endParaRPr>
              </a:p>
            </p:txBody>
          </p:sp>
          <p:cxnSp>
            <p:nvCxnSpPr>
              <p:cNvPr id="38" name="Straight Arrow Connector 37"/>
              <p:cNvCxnSpPr/>
              <p:nvPr/>
            </p:nvCxnSpPr>
            <p:spPr>
              <a:xfrm rot="10800000" flipH="1">
                <a:off x="657790" y="3603744"/>
                <a:ext cx="2092000" cy="0"/>
              </a:xfrm>
              <a:prstGeom prst="straightConnector1">
                <a:avLst/>
              </a:prstGeom>
              <a:ln w="19050" cap="flat" cmpd="sng" algn="ctr">
                <a:solidFill>
                  <a:schemeClr val="tx1"/>
                </a:solidFill>
                <a:prstDash val="dashDot"/>
                <a:round/>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5550" name="Group 80"/>
            <p:cNvGrpSpPr>
              <a:grpSpLocks/>
            </p:cNvGrpSpPr>
            <p:nvPr/>
          </p:nvGrpSpPr>
          <p:grpSpPr bwMode="auto">
            <a:xfrm>
              <a:off x="1475617" y="1308374"/>
              <a:ext cx="2422061" cy="960195"/>
              <a:chOff x="1761738" y="2565034"/>
              <a:chExt cx="2400300" cy="1563547"/>
            </a:xfrm>
          </p:grpSpPr>
          <p:grpSp>
            <p:nvGrpSpPr>
              <p:cNvPr id="65558" name="Group 88"/>
              <p:cNvGrpSpPr>
                <a:grpSpLocks/>
              </p:cNvGrpSpPr>
              <p:nvPr/>
            </p:nvGrpSpPr>
            <p:grpSpPr bwMode="auto">
              <a:xfrm>
                <a:off x="1761738" y="2565034"/>
                <a:ext cx="2400300" cy="1563547"/>
                <a:chOff x="1761738" y="2359786"/>
                <a:chExt cx="2400300" cy="1563547"/>
              </a:xfrm>
            </p:grpSpPr>
            <p:grpSp>
              <p:nvGrpSpPr>
                <p:cNvPr id="65560" name="Group 92"/>
                <p:cNvGrpSpPr>
                  <a:grpSpLocks/>
                </p:cNvGrpSpPr>
                <p:nvPr/>
              </p:nvGrpSpPr>
              <p:grpSpPr bwMode="auto">
                <a:xfrm>
                  <a:off x="1761738" y="2359786"/>
                  <a:ext cx="2400300" cy="1563547"/>
                  <a:chOff x="393700" y="3706953"/>
                  <a:chExt cx="2400300" cy="1563547"/>
                </a:xfrm>
              </p:grpSpPr>
              <p:grpSp>
                <p:nvGrpSpPr>
                  <p:cNvPr id="65562" name="Group 96"/>
                  <p:cNvGrpSpPr>
                    <a:grpSpLocks/>
                  </p:cNvGrpSpPr>
                  <p:nvPr/>
                </p:nvGrpSpPr>
                <p:grpSpPr bwMode="auto">
                  <a:xfrm>
                    <a:off x="1231900" y="3706953"/>
                    <a:ext cx="723900" cy="1563547"/>
                    <a:chOff x="3771900" y="1281253"/>
                    <a:chExt cx="723900" cy="1563547"/>
                  </a:xfrm>
                </p:grpSpPr>
                <p:sp>
                  <p:nvSpPr>
                    <p:cNvPr id="32" name="Rounded Rectangle 31"/>
                    <p:cNvSpPr/>
                    <p:nvPr/>
                  </p:nvSpPr>
                  <p:spPr>
                    <a:xfrm>
                      <a:off x="3771586" y="1644461"/>
                      <a:ext cx="724226" cy="1199823"/>
                    </a:xfrm>
                    <a:prstGeom prst="roundRect">
                      <a:avLst>
                        <a:gd name="adj" fmla="val 7456"/>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404040"/>
                        </a:solidFill>
                      </a:endParaRPr>
                    </a:p>
                  </p:txBody>
                </p:sp>
                <p:sp>
                  <p:nvSpPr>
                    <p:cNvPr id="33" name="Rounded Rectangle 32"/>
                    <p:cNvSpPr/>
                    <p:nvPr/>
                  </p:nvSpPr>
                  <p:spPr>
                    <a:xfrm>
                      <a:off x="3872902" y="1846155"/>
                      <a:ext cx="521593" cy="936069"/>
                    </a:xfrm>
                    <a:prstGeom prst="roundRect">
                      <a:avLst>
                        <a:gd name="adj" fmla="val 7456"/>
                      </a:avLst>
                    </a:prstGeom>
                    <a:solidFill>
                      <a:schemeClr val="accent2">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404040"/>
                        </a:solidFill>
                      </a:endParaRPr>
                    </a:p>
                  </p:txBody>
                </p:sp>
                <p:pic>
                  <p:nvPicPr>
                    <p:cNvPr id="65575" name="Picture 33" descr="server3.png"/>
                    <p:cNvPicPr>
                      <a:picLocks noChangeAspect="1"/>
                    </p:cNvPicPr>
                    <p:nvPr/>
                  </p:nvPicPr>
                  <p:blipFill>
                    <a:blip r:embed="rId3" cstate="print"/>
                    <a:srcRect/>
                    <a:stretch>
                      <a:fillRect/>
                    </a:stretch>
                  </p:blipFill>
                  <p:spPr bwMode="auto">
                    <a:xfrm>
                      <a:off x="3844875" y="1529448"/>
                      <a:ext cx="577950" cy="263258"/>
                    </a:xfrm>
                    <a:prstGeom prst="rect">
                      <a:avLst/>
                    </a:prstGeom>
                    <a:noFill/>
                    <a:ln w="9525">
                      <a:noFill/>
                      <a:miter lim="800000"/>
                      <a:headEnd/>
                      <a:tailEnd/>
                    </a:ln>
                  </p:spPr>
                </p:pic>
                <p:cxnSp>
                  <p:nvCxnSpPr>
                    <p:cNvPr id="35" name="Straight Arrow Connector 34"/>
                    <p:cNvCxnSpPr/>
                    <p:nvPr/>
                  </p:nvCxnSpPr>
                  <p:spPr>
                    <a:xfrm rot="16200000" flipH="1">
                      <a:off x="4009580" y="1402812"/>
                      <a:ext cx="248239" cy="7505"/>
                    </a:xfrm>
                    <a:prstGeom prst="straightConnector1">
                      <a:avLst/>
                    </a:prstGeom>
                    <a:ln w="38100" cap="flat" cmpd="sng" algn="ctr">
                      <a:solidFill>
                        <a:schemeClr val="bg1">
                          <a:lumMod val="65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5563" name="Group 97"/>
                  <p:cNvGrpSpPr>
                    <a:grpSpLocks/>
                  </p:cNvGrpSpPr>
                  <p:nvPr/>
                </p:nvGrpSpPr>
                <p:grpSpPr bwMode="auto">
                  <a:xfrm>
                    <a:off x="393700" y="3706953"/>
                    <a:ext cx="723900" cy="1563547"/>
                    <a:chOff x="3771900" y="1281253"/>
                    <a:chExt cx="723900" cy="1563547"/>
                  </a:xfrm>
                </p:grpSpPr>
                <p:sp>
                  <p:nvSpPr>
                    <p:cNvPr id="28" name="Rounded Rectangle 27"/>
                    <p:cNvSpPr/>
                    <p:nvPr/>
                  </p:nvSpPr>
                  <p:spPr>
                    <a:xfrm>
                      <a:off x="3771111" y="1644461"/>
                      <a:ext cx="724226" cy="1199823"/>
                    </a:xfrm>
                    <a:prstGeom prst="roundRect">
                      <a:avLst>
                        <a:gd name="adj" fmla="val 7456"/>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404040"/>
                        </a:solidFill>
                      </a:endParaRPr>
                    </a:p>
                  </p:txBody>
                </p:sp>
                <p:sp>
                  <p:nvSpPr>
                    <p:cNvPr id="29" name="Rounded Rectangle 28"/>
                    <p:cNvSpPr/>
                    <p:nvPr/>
                  </p:nvSpPr>
                  <p:spPr>
                    <a:xfrm>
                      <a:off x="3872427" y="1846155"/>
                      <a:ext cx="521593" cy="936069"/>
                    </a:xfrm>
                    <a:prstGeom prst="roundRect">
                      <a:avLst>
                        <a:gd name="adj" fmla="val 7456"/>
                      </a:avLst>
                    </a:prstGeom>
                    <a:solidFill>
                      <a:schemeClr val="accent2">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404040"/>
                        </a:solidFill>
                      </a:endParaRPr>
                    </a:p>
                  </p:txBody>
                </p:sp>
                <p:pic>
                  <p:nvPicPr>
                    <p:cNvPr id="65571" name="Picture 29" descr="server3.png"/>
                    <p:cNvPicPr>
                      <a:picLocks noChangeAspect="1"/>
                    </p:cNvPicPr>
                    <p:nvPr/>
                  </p:nvPicPr>
                  <p:blipFill>
                    <a:blip r:embed="rId3" cstate="print"/>
                    <a:srcRect/>
                    <a:stretch>
                      <a:fillRect/>
                    </a:stretch>
                  </p:blipFill>
                  <p:spPr bwMode="auto">
                    <a:xfrm>
                      <a:off x="3844875" y="1529448"/>
                      <a:ext cx="577950" cy="263258"/>
                    </a:xfrm>
                    <a:prstGeom prst="rect">
                      <a:avLst/>
                    </a:prstGeom>
                    <a:noFill/>
                    <a:ln w="9525">
                      <a:noFill/>
                      <a:miter lim="800000"/>
                      <a:headEnd/>
                      <a:tailEnd/>
                    </a:ln>
                  </p:spPr>
                </p:pic>
                <p:cxnSp>
                  <p:nvCxnSpPr>
                    <p:cNvPr id="31" name="Straight Arrow Connector 30"/>
                    <p:cNvCxnSpPr/>
                    <p:nvPr/>
                  </p:nvCxnSpPr>
                  <p:spPr>
                    <a:xfrm rot="16200000" flipH="1">
                      <a:off x="4009103" y="1402812"/>
                      <a:ext cx="248239" cy="7505"/>
                    </a:xfrm>
                    <a:prstGeom prst="straightConnector1">
                      <a:avLst/>
                    </a:prstGeom>
                    <a:ln w="38100" cap="flat" cmpd="sng" algn="ctr">
                      <a:solidFill>
                        <a:schemeClr val="bg1">
                          <a:lumMod val="65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5564" name="Group 98"/>
                  <p:cNvGrpSpPr>
                    <a:grpSpLocks/>
                  </p:cNvGrpSpPr>
                  <p:nvPr/>
                </p:nvGrpSpPr>
                <p:grpSpPr bwMode="auto">
                  <a:xfrm>
                    <a:off x="2070100" y="3706953"/>
                    <a:ext cx="723900" cy="1563547"/>
                    <a:chOff x="3771900" y="1281253"/>
                    <a:chExt cx="723900" cy="1563547"/>
                  </a:xfrm>
                </p:grpSpPr>
                <p:sp>
                  <p:nvSpPr>
                    <p:cNvPr id="24" name="Rounded Rectangle 23"/>
                    <p:cNvSpPr/>
                    <p:nvPr/>
                  </p:nvSpPr>
                  <p:spPr>
                    <a:xfrm>
                      <a:off x="3772062" y="1644461"/>
                      <a:ext cx="724226" cy="1199823"/>
                    </a:xfrm>
                    <a:prstGeom prst="roundRect">
                      <a:avLst>
                        <a:gd name="adj" fmla="val 7456"/>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404040"/>
                        </a:solidFill>
                      </a:endParaRPr>
                    </a:p>
                  </p:txBody>
                </p:sp>
                <p:sp>
                  <p:nvSpPr>
                    <p:cNvPr id="25" name="Rounded Rectangle 24"/>
                    <p:cNvSpPr/>
                    <p:nvPr/>
                  </p:nvSpPr>
                  <p:spPr>
                    <a:xfrm>
                      <a:off x="3873379" y="1846155"/>
                      <a:ext cx="521593" cy="936069"/>
                    </a:xfrm>
                    <a:prstGeom prst="roundRect">
                      <a:avLst>
                        <a:gd name="adj" fmla="val 7456"/>
                      </a:avLst>
                    </a:prstGeom>
                    <a:solidFill>
                      <a:schemeClr val="accent2">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404040"/>
                        </a:solidFill>
                      </a:endParaRPr>
                    </a:p>
                  </p:txBody>
                </p:sp>
                <p:pic>
                  <p:nvPicPr>
                    <p:cNvPr id="65567" name="Picture 25" descr="server3.png"/>
                    <p:cNvPicPr>
                      <a:picLocks noChangeAspect="1"/>
                    </p:cNvPicPr>
                    <p:nvPr/>
                  </p:nvPicPr>
                  <p:blipFill>
                    <a:blip r:embed="rId3" cstate="print"/>
                    <a:srcRect/>
                    <a:stretch>
                      <a:fillRect/>
                    </a:stretch>
                  </p:blipFill>
                  <p:spPr bwMode="auto">
                    <a:xfrm>
                      <a:off x="3844875" y="1529448"/>
                      <a:ext cx="577950" cy="263258"/>
                    </a:xfrm>
                    <a:prstGeom prst="rect">
                      <a:avLst/>
                    </a:prstGeom>
                    <a:noFill/>
                    <a:ln w="9525">
                      <a:noFill/>
                      <a:miter lim="800000"/>
                      <a:headEnd/>
                      <a:tailEnd/>
                    </a:ln>
                  </p:spPr>
                </p:pic>
                <p:cxnSp>
                  <p:nvCxnSpPr>
                    <p:cNvPr id="27" name="Straight Arrow Connector 26"/>
                    <p:cNvCxnSpPr/>
                    <p:nvPr/>
                  </p:nvCxnSpPr>
                  <p:spPr>
                    <a:xfrm rot="16200000" flipH="1">
                      <a:off x="4010055" y="1402812"/>
                      <a:ext cx="248239" cy="7505"/>
                    </a:xfrm>
                    <a:prstGeom prst="straightConnector1">
                      <a:avLst/>
                    </a:prstGeom>
                    <a:ln w="38100" cap="flat" cmpd="sng" algn="ctr">
                      <a:solidFill>
                        <a:schemeClr val="bg1">
                          <a:lumMod val="65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pic>
              <p:nvPicPr>
                <p:cNvPr id="65561" name="Picture 19" descr="Generic Database.png"/>
                <p:cNvPicPr>
                  <a:picLocks noChangeAspect="1"/>
                </p:cNvPicPr>
                <p:nvPr/>
              </p:nvPicPr>
              <p:blipFill>
                <a:blip r:embed="rId4" cstate="print"/>
                <a:srcRect/>
                <a:stretch>
                  <a:fillRect/>
                </a:stretch>
              </p:blipFill>
              <p:spPr bwMode="auto">
                <a:xfrm>
                  <a:off x="1942693" y="3458152"/>
                  <a:ext cx="343481" cy="400529"/>
                </a:xfrm>
                <a:prstGeom prst="rect">
                  <a:avLst/>
                </a:prstGeom>
                <a:noFill/>
                <a:ln w="9525">
                  <a:noFill/>
                  <a:miter lim="800000"/>
                  <a:headEnd/>
                  <a:tailEnd/>
                </a:ln>
              </p:spPr>
            </p:pic>
          </p:grpSp>
          <p:pic>
            <p:nvPicPr>
              <p:cNvPr id="65559" name="Picture 17" descr="gears.png"/>
              <p:cNvPicPr>
                <a:picLocks noChangeAspect="1"/>
              </p:cNvPicPr>
              <p:nvPr/>
            </p:nvPicPr>
            <p:blipFill>
              <a:blip r:embed="rId5" cstate="print"/>
              <a:srcRect/>
              <a:stretch>
                <a:fillRect/>
              </a:stretch>
            </p:blipFill>
            <p:spPr bwMode="auto">
              <a:xfrm>
                <a:off x="1934516" y="3179684"/>
                <a:ext cx="361662" cy="446861"/>
              </a:xfrm>
              <a:prstGeom prst="rect">
                <a:avLst/>
              </a:prstGeom>
              <a:noFill/>
              <a:ln w="9525">
                <a:noFill/>
                <a:miter lim="800000"/>
                <a:headEnd/>
                <a:tailEnd/>
              </a:ln>
            </p:spPr>
          </p:pic>
        </p:grpSp>
        <p:sp>
          <p:nvSpPr>
            <p:cNvPr id="10" name="Down Arrow Callout 9"/>
            <p:cNvSpPr/>
            <p:nvPr/>
          </p:nvSpPr>
          <p:spPr>
            <a:xfrm>
              <a:off x="3222282" y="2866925"/>
              <a:ext cx="609624" cy="449401"/>
            </a:xfrm>
            <a:prstGeom prst="downArrowCallout">
              <a:avLst>
                <a:gd name="adj1" fmla="val 42021"/>
                <a:gd name="adj2" fmla="val 39894"/>
                <a:gd name="adj3" fmla="val 33510"/>
                <a:gd name="adj4" fmla="val 47470"/>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srgbClr val="404040"/>
                </a:solidFill>
              </a:endParaRPr>
            </a:p>
          </p:txBody>
        </p:sp>
        <p:sp>
          <p:nvSpPr>
            <p:cNvPr id="11" name="Down Arrow Callout 10"/>
            <p:cNvSpPr/>
            <p:nvPr/>
          </p:nvSpPr>
          <p:spPr>
            <a:xfrm>
              <a:off x="2387363" y="2866925"/>
              <a:ext cx="607730" cy="449401"/>
            </a:xfrm>
            <a:prstGeom prst="downArrowCallout">
              <a:avLst>
                <a:gd name="adj1" fmla="val 42021"/>
                <a:gd name="adj2" fmla="val 39894"/>
                <a:gd name="adj3" fmla="val 33510"/>
                <a:gd name="adj4" fmla="val 47470"/>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srgbClr val="404040"/>
                </a:solidFill>
              </a:endParaRPr>
            </a:p>
          </p:txBody>
        </p:sp>
        <p:sp>
          <p:nvSpPr>
            <p:cNvPr id="12" name="Down Arrow Callout 11"/>
            <p:cNvSpPr/>
            <p:nvPr/>
          </p:nvSpPr>
          <p:spPr>
            <a:xfrm>
              <a:off x="1503218" y="2866925"/>
              <a:ext cx="609624" cy="449401"/>
            </a:xfrm>
            <a:prstGeom prst="downArrowCallout">
              <a:avLst>
                <a:gd name="adj1" fmla="val 42021"/>
                <a:gd name="adj2" fmla="val 39894"/>
                <a:gd name="adj3" fmla="val 33510"/>
                <a:gd name="adj4" fmla="val 47470"/>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srgbClr val="404040"/>
                </a:solidFill>
              </a:endParaRPr>
            </a:p>
          </p:txBody>
        </p:sp>
        <p:sp>
          <p:nvSpPr>
            <p:cNvPr id="13" name="Down Arrow Callout 12"/>
            <p:cNvSpPr/>
            <p:nvPr/>
          </p:nvSpPr>
          <p:spPr>
            <a:xfrm flipV="1">
              <a:off x="1512685" y="2361944"/>
              <a:ext cx="609624" cy="449401"/>
            </a:xfrm>
            <a:prstGeom prst="downArrowCallout">
              <a:avLst>
                <a:gd name="adj1" fmla="val 42021"/>
                <a:gd name="adj2" fmla="val 39894"/>
                <a:gd name="adj3" fmla="val 33510"/>
                <a:gd name="adj4" fmla="val 47470"/>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srgbClr val="404040"/>
                </a:solidFill>
              </a:endParaRPr>
            </a:p>
          </p:txBody>
        </p:sp>
        <p:sp>
          <p:nvSpPr>
            <p:cNvPr id="14" name="Down Arrow Callout 13"/>
            <p:cNvSpPr/>
            <p:nvPr/>
          </p:nvSpPr>
          <p:spPr>
            <a:xfrm flipV="1">
              <a:off x="2383576" y="2355592"/>
              <a:ext cx="609624" cy="450989"/>
            </a:xfrm>
            <a:prstGeom prst="downArrowCallout">
              <a:avLst>
                <a:gd name="adj1" fmla="val 42021"/>
                <a:gd name="adj2" fmla="val 39894"/>
                <a:gd name="adj3" fmla="val 33510"/>
                <a:gd name="adj4" fmla="val 47470"/>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srgbClr val="404040"/>
                </a:solidFill>
              </a:endParaRPr>
            </a:p>
          </p:txBody>
        </p:sp>
        <p:sp>
          <p:nvSpPr>
            <p:cNvPr id="15" name="Down Arrow Callout 14"/>
            <p:cNvSpPr/>
            <p:nvPr/>
          </p:nvSpPr>
          <p:spPr>
            <a:xfrm flipV="1">
              <a:off x="3229855" y="2361944"/>
              <a:ext cx="607731" cy="449401"/>
            </a:xfrm>
            <a:prstGeom prst="downArrowCallout">
              <a:avLst>
                <a:gd name="adj1" fmla="val 42021"/>
                <a:gd name="adj2" fmla="val 39894"/>
                <a:gd name="adj3" fmla="val 33510"/>
                <a:gd name="adj4" fmla="val 47470"/>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srgbClr val="404040"/>
                </a:solidFill>
              </a:endParaRPr>
            </a:p>
          </p:txBody>
        </p:sp>
        <p:sp>
          <p:nvSpPr>
            <p:cNvPr id="16" name="Rectangle 15"/>
            <p:cNvSpPr/>
            <p:nvPr/>
          </p:nvSpPr>
          <p:spPr>
            <a:xfrm>
              <a:off x="1488072" y="2581087"/>
              <a:ext cx="2374126" cy="509744"/>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sz="1200" dirty="0" err="1">
                  <a:solidFill>
                    <a:schemeClr val="bg1"/>
                  </a:solidFill>
                </a:rPr>
                <a:t>gnet</a:t>
              </a:r>
              <a:r>
                <a:rPr lang="en-US" sz="1200" dirty="0">
                  <a:solidFill>
                    <a:schemeClr val="bg1"/>
                  </a:solidFill>
                </a:rPr>
                <a:t> for </a:t>
              </a:r>
              <a:r>
                <a:rPr lang="en-US" sz="1200" dirty="0" err="1">
                  <a:solidFill>
                    <a:schemeClr val="bg1"/>
                  </a:solidFill>
                </a:rPr>
                <a:t>Hadoop</a:t>
              </a:r>
              <a:endParaRPr lang="en-US" sz="1200" dirty="0">
                <a:solidFill>
                  <a:schemeClr val="bg1"/>
                </a:solidFill>
              </a:endParaRPr>
            </a:p>
          </p:txBody>
        </p:sp>
      </p:grpSp>
      <p:pic>
        <p:nvPicPr>
          <p:cNvPr id="65540" name="Picture 38" descr="Generic Database.png"/>
          <p:cNvPicPr>
            <a:picLocks noChangeAspect="1"/>
          </p:cNvPicPr>
          <p:nvPr/>
        </p:nvPicPr>
        <p:blipFill>
          <a:blip r:embed="rId4" cstate="print"/>
          <a:srcRect/>
          <a:stretch>
            <a:fillRect/>
          </a:stretch>
        </p:blipFill>
        <p:spPr bwMode="auto">
          <a:xfrm>
            <a:off x="2419350" y="2439988"/>
            <a:ext cx="290513" cy="246062"/>
          </a:xfrm>
          <a:prstGeom prst="rect">
            <a:avLst/>
          </a:prstGeom>
          <a:noFill/>
          <a:ln w="9525">
            <a:noFill/>
            <a:miter lim="800000"/>
            <a:headEnd/>
            <a:tailEnd/>
          </a:ln>
        </p:spPr>
      </p:pic>
      <p:pic>
        <p:nvPicPr>
          <p:cNvPr id="65541" name="Picture 39" descr="gears.png"/>
          <p:cNvPicPr>
            <a:picLocks noChangeAspect="1"/>
          </p:cNvPicPr>
          <p:nvPr/>
        </p:nvPicPr>
        <p:blipFill>
          <a:blip r:embed="rId5" cstate="print"/>
          <a:srcRect/>
          <a:stretch>
            <a:fillRect/>
          </a:stretch>
        </p:blipFill>
        <p:spPr bwMode="auto">
          <a:xfrm>
            <a:off x="2411413" y="2143125"/>
            <a:ext cx="306387" cy="274638"/>
          </a:xfrm>
          <a:prstGeom prst="rect">
            <a:avLst/>
          </a:prstGeom>
          <a:noFill/>
          <a:ln w="9525">
            <a:noFill/>
            <a:miter lim="800000"/>
            <a:headEnd/>
            <a:tailEnd/>
          </a:ln>
        </p:spPr>
      </p:pic>
      <p:pic>
        <p:nvPicPr>
          <p:cNvPr id="65542" name="Picture 40" descr="Generic Database.png"/>
          <p:cNvPicPr>
            <a:picLocks noChangeAspect="1"/>
          </p:cNvPicPr>
          <p:nvPr/>
        </p:nvPicPr>
        <p:blipFill>
          <a:blip r:embed="rId4" cstate="print"/>
          <a:srcRect/>
          <a:stretch>
            <a:fillRect/>
          </a:stretch>
        </p:blipFill>
        <p:spPr bwMode="auto">
          <a:xfrm>
            <a:off x="3138488" y="2439988"/>
            <a:ext cx="290512" cy="246062"/>
          </a:xfrm>
          <a:prstGeom prst="rect">
            <a:avLst/>
          </a:prstGeom>
          <a:noFill/>
          <a:ln w="9525">
            <a:noFill/>
            <a:miter lim="800000"/>
            <a:headEnd/>
            <a:tailEnd/>
          </a:ln>
        </p:spPr>
      </p:pic>
      <p:pic>
        <p:nvPicPr>
          <p:cNvPr id="65543" name="Picture 41" descr="gears.png"/>
          <p:cNvPicPr>
            <a:picLocks noChangeAspect="1"/>
          </p:cNvPicPr>
          <p:nvPr/>
        </p:nvPicPr>
        <p:blipFill>
          <a:blip r:embed="rId5" cstate="print"/>
          <a:srcRect/>
          <a:stretch>
            <a:fillRect/>
          </a:stretch>
        </p:blipFill>
        <p:spPr bwMode="auto">
          <a:xfrm>
            <a:off x="3130550" y="2143125"/>
            <a:ext cx="306388" cy="274638"/>
          </a:xfrm>
          <a:prstGeom prst="rect">
            <a:avLst/>
          </a:prstGeom>
          <a:noFill/>
          <a:ln w="9525">
            <a:noFill/>
            <a:miter lim="800000"/>
            <a:headEnd/>
            <a:tailEnd/>
          </a:ln>
        </p:spPr>
      </p:pic>
      <p:sp>
        <p:nvSpPr>
          <p:cNvPr id="65544" name="TextBox 42"/>
          <p:cNvSpPr txBox="1">
            <a:spLocks noChangeArrowheads="1"/>
          </p:cNvSpPr>
          <p:nvPr/>
        </p:nvSpPr>
        <p:spPr bwMode="auto">
          <a:xfrm>
            <a:off x="363538" y="1150938"/>
            <a:ext cx="3022600" cy="339725"/>
          </a:xfrm>
          <a:prstGeom prst="rect">
            <a:avLst/>
          </a:prstGeom>
          <a:noFill/>
          <a:ln w="9525">
            <a:noFill/>
            <a:miter lim="800000"/>
            <a:headEnd/>
            <a:tailEnd/>
          </a:ln>
        </p:spPr>
        <p:txBody>
          <a:bodyPr>
            <a:prstTxWarp prst="textNoShape">
              <a:avLst/>
            </a:prstTxWarp>
            <a:spAutoFit/>
          </a:bodyPr>
          <a:lstStyle/>
          <a:p>
            <a:r>
              <a:rPr lang="en-US" sz="1600">
                <a:solidFill>
                  <a:srgbClr val="4D4D4D"/>
                </a:solidFill>
                <a:ea typeface="Verdana" pitchFamily="-105" charset="0"/>
                <a:cs typeface="Verdana" pitchFamily="-105" charset="0"/>
              </a:rPr>
              <a:t>Parallel Query Access</a:t>
            </a:r>
            <a:endParaRPr lang="en-US" sz="1600"/>
          </a:p>
        </p:txBody>
      </p:sp>
      <p:sp>
        <p:nvSpPr>
          <p:cNvPr id="65545" name="TextBox 43"/>
          <p:cNvSpPr txBox="1">
            <a:spLocks noChangeArrowheads="1"/>
          </p:cNvSpPr>
          <p:nvPr/>
        </p:nvSpPr>
        <p:spPr bwMode="auto">
          <a:xfrm>
            <a:off x="4597400" y="1312863"/>
            <a:ext cx="3505200" cy="3122612"/>
          </a:xfrm>
          <a:prstGeom prst="rect">
            <a:avLst/>
          </a:prstGeom>
          <a:noFill/>
          <a:ln w="9525">
            <a:noFill/>
            <a:miter lim="800000"/>
            <a:headEnd/>
            <a:tailEnd/>
          </a:ln>
        </p:spPr>
        <p:txBody>
          <a:bodyPr>
            <a:prstTxWarp prst="textNoShape">
              <a:avLst/>
            </a:prstTxWarp>
            <a:spAutoFit/>
          </a:bodyPr>
          <a:lstStyle/>
          <a:p>
            <a:pPr marL="169863" indent="-169863">
              <a:spcBef>
                <a:spcPts val="600"/>
              </a:spcBef>
              <a:buClr>
                <a:schemeClr val="accent1"/>
              </a:buClr>
              <a:buFont typeface="Arial" pitchFamily="-105" charset="0"/>
              <a:buChar char="•"/>
            </a:pPr>
            <a:r>
              <a:rPr lang="en-US" sz="1400"/>
              <a:t>Connect any data set in Hadoop to GPDB SQL Engine</a:t>
            </a:r>
          </a:p>
          <a:p>
            <a:pPr marL="169863" indent="-169863">
              <a:spcBef>
                <a:spcPts val="600"/>
              </a:spcBef>
              <a:buClr>
                <a:schemeClr val="accent1"/>
              </a:buClr>
              <a:buFont typeface="Arial" pitchFamily="-105" charset="0"/>
              <a:buChar char="•"/>
            </a:pPr>
            <a:r>
              <a:rPr lang="en-US" sz="1400"/>
              <a:t>Process Hadoop data in place</a:t>
            </a:r>
          </a:p>
          <a:p>
            <a:pPr marL="169863" indent="-169863">
              <a:spcBef>
                <a:spcPts val="600"/>
              </a:spcBef>
              <a:buClr>
                <a:schemeClr val="accent1"/>
              </a:buClr>
              <a:buFont typeface="Arial" pitchFamily="-105" charset="0"/>
              <a:buChar char="•"/>
            </a:pPr>
            <a:r>
              <a:rPr lang="en-US" sz="1400"/>
              <a:t>Parallelize movement of data to/from Hadoop thanks to GPDB market leading data sharing performance </a:t>
            </a:r>
          </a:p>
          <a:p>
            <a:pPr marL="169863" indent="-169863">
              <a:spcBef>
                <a:spcPts val="600"/>
              </a:spcBef>
              <a:buClr>
                <a:schemeClr val="accent1"/>
              </a:buClr>
              <a:buFont typeface="Arial" pitchFamily="-105" charset="0"/>
              <a:buChar char="•"/>
            </a:pPr>
            <a:r>
              <a:rPr lang="en-US" sz="1400"/>
              <a:t>Supported formats:</a:t>
            </a:r>
          </a:p>
          <a:p>
            <a:pPr marL="627063" lvl="1" indent="-169863">
              <a:spcBef>
                <a:spcPts val="600"/>
              </a:spcBef>
              <a:buClr>
                <a:schemeClr val="accent1"/>
              </a:buClr>
              <a:buFont typeface="Lucida Grande" pitchFamily="-105" charset="0"/>
              <a:buChar char="-"/>
            </a:pPr>
            <a:r>
              <a:rPr lang="en-US" sz="1200"/>
              <a:t>Text (compressed and uncompressed)</a:t>
            </a:r>
          </a:p>
          <a:p>
            <a:pPr marL="627063" lvl="1" indent="-169863">
              <a:spcBef>
                <a:spcPts val="600"/>
              </a:spcBef>
              <a:buClr>
                <a:schemeClr val="accent1"/>
              </a:buClr>
              <a:buFont typeface="Lucida Grande" pitchFamily="-105" charset="0"/>
              <a:buChar char="-"/>
            </a:pPr>
            <a:r>
              <a:rPr lang="en-US" sz="1200"/>
              <a:t>binary</a:t>
            </a:r>
          </a:p>
          <a:p>
            <a:pPr marL="627063" lvl="1" indent="-169863">
              <a:spcBef>
                <a:spcPts val="600"/>
              </a:spcBef>
              <a:buClr>
                <a:schemeClr val="accent1"/>
              </a:buClr>
              <a:buFont typeface="Lucida Grande" pitchFamily="-105" charset="0"/>
              <a:buChar char="-"/>
            </a:pPr>
            <a:r>
              <a:rPr lang="en-US" sz="1200"/>
              <a:t>proprietary/user-defined</a:t>
            </a:r>
          </a:p>
          <a:p>
            <a:pPr marL="169863" indent="-169863">
              <a:spcBef>
                <a:spcPts val="600"/>
              </a:spcBef>
              <a:buClr>
                <a:schemeClr val="accent1"/>
              </a:buClr>
              <a:buFont typeface="Arial" pitchFamily="-105" charset="0"/>
              <a:buChar char="•"/>
            </a:pPr>
            <a:r>
              <a:rPr lang="en-US" sz="1400"/>
              <a:t>Support for Pivotal HD, MapR, Hortonworks, Cloudera</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Comprehensive High Availability</a:t>
            </a:r>
          </a:p>
        </p:txBody>
      </p:sp>
      <p:sp>
        <p:nvSpPr>
          <p:cNvPr id="69635" name="Content Placeholder 2"/>
          <p:cNvSpPr>
            <a:spLocks noGrp="1"/>
          </p:cNvSpPr>
          <p:nvPr>
            <p:ph sz="quarter" idx="10"/>
          </p:nvPr>
        </p:nvSpPr>
        <p:spPr>
          <a:xfrm>
            <a:off x="366713" y="1295400"/>
            <a:ext cx="3409950" cy="3162300"/>
          </a:xfrm>
          <a:noFill/>
          <a:ln>
            <a:miter lim="800000"/>
            <a:headEnd/>
            <a:tailEnd/>
          </a:ln>
        </p:spPr>
        <p:txBody>
          <a:bodyPr vert="horz" wrap="square" numCol="1" anchor="t" anchorCtr="0" compatLnSpc="1">
            <a:prstTxWarp prst="textNoShape">
              <a:avLst/>
            </a:prstTxWarp>
          </a:bodyPr>
          <a:lstStyle/>
          <a:p>
            <a:pPr>
              <a:spcBef>
                <a:spcPts val="300"/>
              </a:spcBef>
              <a:buFont typeface="Wingdings" pitchFamily="-105" charset="2"/>
              <a:buChar char=""/>
            </a:pPr>
            <a:r>
              <a:rPr lang="en-US" sz="1800" dirty="0" smtClean="0">
                <a:latin typeface="Arial" pitchFamily="-105" charset="0"/>
                <a:ea typeface="Arial" pitchFamily="-105" charset="0"/>
                <a:cs typeface="Arial" pitchFamily="-105" charset="0"/>
              </a:rPr>
              <a:t>Master and Segment Mirroring with block level replication</a:t>
            </a:r>
          </a:p>
          <a:p>
            <a:pPr lvl="1">
              <a:buFont typeface="Verdana" pitchFamily="-105" charset="0"/>
              <a:buChar char="–"/>
            </a:pPr>
            <a:r>
              <a:rPr lang="en-US" sz="1200" dirty="0" smtClean="0">
                <a:latin typeface="Arial" pitchFamily="-105" charset="0"/>
                <a:ea typeface="Arial" pitchFamily="-105" charset="0"/>
                <a:cs typeface="Arial" pitchFamily="-105" charset="0"/>
              </a:rPr>
              <a:t>Low resource consumption</a:t>
            </a:r>
          </a:p>
          <a:p>
            <a:pPr lvl="1">
              <a:buFont typeface="Verdana" pitchFamily="-105" charset="0"/>
              <a:buChar char="–"/>
            </a:pPr>
            <a:r>
              <a:rPr lang="en-US" sz="1200" dirty="0" smtClean="0">
                <a:latin typeface="Arial" pitchFamily="-105" charset="0"/>
                <a:ea typeface="Arial" pitchFamily="-105" charset="0"/>
                <a:cs typeface="Arial" pitchFamily="-105" charset="0"/>
              </a:rPr>
              <a:t>Differential </a:t>
            </a:r>
            <a:r>
              <a:rPr lang="en-US" sz="1200" dirty="0" err="1" smtClean="0">
                <a:latin typeface="Arial" pitchFamily="-105" charset="0"/>
                <a:ea typeface="Arial" pitchFamily="-105" charset="0"/>
                <a:cs typeface="Arial" pitchFamily="-105" charset="0"/>
              </a:rPr>
              <a:t>resynch</a:t>
            </a:r>
            <a:r>
              <a:rPr lang="en-US" sz="1200" dirty="0" smtClean="0">
                <a:latin typeface="Arial" pitchFamily="-105" charset="0"/>
                <a:ea typeface="Arial" pitchFamily="-105" charset="0"/>
                <a:cs typeface="Arial" pitchFamily="-105" charset="0"/>
              </a:rPr>
              <a:t> capable for fast recovery</a:t>
            </a:r>
          </a:p>
          <a:p>
            <a:pPr lvl="1">
              <a:buFont typeface="Verdana" pitchFamily="-105" charset="0"/>
              <a:buChar char="–"/>
            </a:pPr>
            <a:r>
              <a:rPr lang="en-US" sz="1200" dirty="0" smtClean="0">
                <a:latin typeface="Arial" pitchFamily="-105" charset="0"/>
                <a:ea typeface="Arial" pitchFamily="-105" charset="0"/>
                <a:cs typeface="Arial" pitchFamily="-105" charset="0"/>
              </a:rPr>
              <a:t>Minimize interdependencies!</a:t>
            </a:r>
            <a:br>
              <a:rPr lang="en-US" sz="1200" dirty="0" smtClean="0">
                <a:latin typeface="Arial" pitchFamily="-105" charset="0"/>
                <a:ea typeface="Arial" pitchFamily="-105" charset="0"/>
                <a:cs typeface="Arial" pitchFamily="-105" charset="0"/>
              </a:rPr>
            </a:br>
            <a:endParaRPr lang="en-US" sz="1200" dirty="0" smtClean="0">
              <a:latin typeface="Arial" pitchFamily="-105" charset="0"/>
              <a:ea typeface="Arial" pitchFamily="-105" charset="0"/>
              <a:cs typeface="Arial" pitchFamily="-105" charset="0"/>
            </a:endParaRPr>
          </a:p>
          <a:p>
            <a:pPr>
              <a:spcBef>
                <a:spcPts val="300"/>
              </a:spcBef>
              <a:buFont typeface="Wingdings" pitchFamily="-105" charset="2"/>
              <a:buChar char=""/>
            </a:pPr>
            <a:r>
              <a:rPr lang="en-US" sz="1800" dirty="0" smtClean="0">
                <a:latin typeface="Arial" pitchFamily="-105" charset="0"/>
                <a:ea typeface="Arial" pitchFamily="-105" charset="0"/>
                <a:cs typeface="Arial" pitchFamily="-105" charset="0"/>
              </a:rPr>
              <a:t>Segment servers support multiple database instances</a:t>
            </a:r>
          </a:p>
          <a:p>
            <a:pPr lvl="1">
              <a:buFont typeface="Verdana" pitchFamily="-105" charset="0"/>
              <a:buChar char="–"/>
            </a:pPr>
            <a:r>
              <a:rPr lang="en-US" sz="1200" dirty="0" smtClean="0">
                <a:latin typeface="Arial" pitchFamily="-105" charset="0"/>
                <a:ea typeface="Arial" pitchFamily="-105" charset="0"/>
                <a:cs typeface="Arial" pitchFamily="-105" charset="0"/>
              </a:rPr>
              <a:t>Primary instances that actively </a:t>
            </a:r>
            <a:br>
              <a:rPr lang="en-US" sz="1200" dirty="0" smtClean="0">
                <a:latin typeface="Arial" pitchFamily="-105" charset="0"/>
                <a:ea typeface="Arial" pitchFamily="-105" charset="0"/>
                <a:cs typeface="Arial" pitchFamily="-105" charset="0"/>
              </a:rPr>
            </a:br>
            <a:r>
              <a:rPr lang="en-US" sz="1200" dirty="0" smtClean="0">
                <a:latin typeface="Arial" pitchFamily="-105" charset="0"/>
                <a:ea typeface="Arial" pitchFamily="-105" charset="0"/>
                <a:cs typeface="Arial" pitchFamily="-105" charset="0"/>
              </a:rPr>
              <a:t>process queries</a:t>
            </a:r>
          </a:p>
          <a:p>
            <a:pPr lvl="1">
              <a:buFont typeface="Verdana" pitchFamily="-105" charset="0"/>
              <a:buChar char="–"/>
            </a:pPr>
            <a:r>
              <a:rPr lang="en-US" sz="1200" dirty="0" smtClean="0">
                <a:latin typeface="Arial" pitchFamily="-105" charset="0"/>
                <a:ea typeface="Arial" pitchFamily="-105" charset="0"/>
                <a:cs typeface="Arial" pitchFamily="-105" charset="0"/>
              </a:rPr>
              <a:t>Standby mirror instances</a:t>
            </a:r>
            <a:endParaRPr lang="en-US" sz="1200" dirty="0">
              <a:latin typeface="Arial" pitchFamily="-105" charset="0"/>
              <a:ea typeface="Arial" pitchFamily="-105" charset="0"/>
              <a:cs typeface="Arial" pitchFamily="-105" charset="0"/>
            </a:endParaRPr>
          </a:p>
        </p:txBody>
      </p:sp>
      <p:sp>
        <p:nvSpPr>
          <p:cNvPr id="69636" name="TextBox 4"/>
          <p:cNvSpPr txBox="1">
            <a:spLocks noChangeArrowheads="1"/>
          </p:cNvSpPr>
          <p:nvPr/>
        </p:nvSpPr>
        <p:spPr bwMode="auto">
          <a:xfrm>
            <a:off x="4878388" y="4019550"/>
            <a:ext cx="2386012" cy="276999"/>
          </a:xfrm>
          <a:prstGeom prst="rect">
            <a:avLst/>
          </a:prstGeom>
          <a:noFill/>
          <a:ln w="9525">
            <a:noFill/>
            <a:miter lim="800000"/>
            <a:headEnd/>
            <a:tailEnd/>
          </a:ln>
        </p:spPr>
        <p:txBody>
          <a:bodyPr wrap="square">
            <a:prstTxWarp prst="textNoShape">
              <a:avLst/>
            </a:prstTxWarp>
            <a:spAutoFit/>
          </a:bodyPr>
          <a:lstStyle/>
          <a:p>
            <a:pPr algn="ctr"/>
            <a:r>
              <a:rPr lang="en-US" sz="1200" dirty="0"/>
              <a:t>Set of Active Segment Instances</a:t>
            </a:r>
          </a:p>
        </p:txBody>
      </p:sp>
      <p:grpSp>
        <p:nvGrpSpPr>
          <p:cNvPr id="69637" name="Group 69"/>
          <p:cNvGrpSpPr>
            <a:grpSpLocks/>
          </p:cNvGrpSpPr>
          <p:nvPr/>
        </p:nvGrpSpPr>
        <p:grpSpPr bwMode="auto">
          <a:xfrm>
            <a:off x="4087813" y="1074738"/>
            <a:ext cx="4794250" cy="2851150"/>
            <a:chOff x="3597219" y="1192979"/>
            <a:chExt cx="5408635" cy="3217991"/>
          </a:xfrm>
        </p:grpSpPr>
        <p:sp>
          <p:nvSpPr>
            <p:cNvPr id="38" name="Rectangle 37"/>
            <p:cNvSpPr/>
            <p:nvPr/>
          </p:nvSpPr>
          <p:spPr bwMode="auto">
            <a:xfrm>
              <a:off x="4734465" y="1192979"/>
              <a:ext cx="2154500" cy="3217991"/>
            </a:xfrm>
            <a:prstGeom prst="rect">
              <a:avLst/>
            </a:prstGeom>
            <a:solidFill>
              <a:schemeClr val="bg1">
                <a:lumMod val="85000"/>
                <a:alpha val="59000"/>
              </a:schemeClr>
            </a:solidFill>
            <a:ln w="38100" cap="flat" cmpd="sng" algn="ctr">
              <a:noFill/>
              <a:prstDash val="solid"/>
            </a:ln>
            <a:effectLst/>
          </p:spPr>
          <p:txBody>
            <a:bodyPr anchor="ctr"/>
            <a:lstStyle/>
            <a:p>
              <a:pPr algn="ctr" fontAlgn="auto">
                <a:spcBef>
                  <a:spcPts val="0"/>
                </a:spcBef>
                <a:spcAft>
                  <a:spcPts val="0"/>
                </a:spcAft>
                <a:defRPr/>
              </a:pPr>
              <a:endParaRPr lang="en-US" sz="1100" kern="0">
                <a:latin typeface="+mn-lt"/>
                <a:ea typeface="+mn-ea"/>
                <a:cs typeface="+mn-cs"/>
              </a:endParaRPr>
            </a:p>
          </p:txBody>
        </p:sp>
        <p:sp>
          <p:nvSpPr>
            <p:cNvPr id="39" name="Can 38"/>
            <p:cNvSpPr/>
            <p:nvPr/>
          </p:nvSpPr>
          <p:spPr bwMode="auto">
            <a:xfrm>
              <a:off x="4815057" y="1386488"/>
              <a:ext cx="537282" cy="541110"/>
            </a:xfrm>
            <a:prstGeom prst="can">
              <a:avLst/>
            </a:prstGeom>
            <a:solidFill>
              <a:schemeClr val="accent1">
                <a:lumMod val="60000"/>
                <a:lumOff val="40000"/>
              </a:schemeClr>
            </a:solidFill>
            <a:ln w="9525" cap="flat" cmpd="sng" algn="ctr">
              <a:solidFill>
                <a:schemeClr val="accent1"/>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P1</a:t>
              </a:r>
            </a:p>
          </p:txBody>
        </p:sp>
        <p:sp>
          <p:nvSpPr>
            <p:cNvPr id="40" name="Can 39"/>
            <p:cNvSpPr/>
            <p:nvPr/>
          </p:nvSpPr>
          <p:spPr bwMode="auto">
            <a:xfrm>
              <a:off x="5545760" y="1386488"/>
              <a:ext cx="537282" cy="541110"/>
            </a:xfrm>
            <a:prstGeom prst="can">
              <a:avLst/>
            </a:prstGeom>
            <a:solidFill>
              <a:schemeClr val="accent1">
                <a:lumMod val="60000"/>
                <a:lumOff val="40000"/>
              </a:schemeClr>
            </a:solidFill>
            <a:ln w="9525" cap="flat" cmpd="sng" algn="ctr">
              <a:solidFill>
                <a:schemeClr val="accent1"/>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P2</a:t>
              </a:r>
            </a:p>
          </p:txBody>
        </p:sp>
        <p:sp>
          <p:nvSpPr>
            <p:cNvPr id="41" name="Can 40"/>
            <p:cNvSpPr/>
            <p:nvPr/>
          </p:nvSpPr>
          <p:spPr bwMode="auto">
            <a:xfrm>
              <a:off x="6276463" y="1386488"/>
              <a:ext cx="537282" cy="541110"/>
            </a:xfrm>
            <a:prstGeom prst="can">
              <a:avLst/>
            </a:prstGeom>
            <a:solidFill>
              <a:schemeClr val="accent1">
                <a:lumMod val="60000"/>
                <a:lumOff val="40000"/>
              </a:schemeClr>
            </a:solidFill>
            <a:ln w="9525" cap="flat" cmpd="sng" algn="ctr">
              <a:solidFill>
                <a:schemeClr val="accent1"/>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P3</a:t>
              </a:r>
            </a:p>
          </p:txBody>
        </p:sp>
        <p:sp>
          <p:nvSpPr>
            <p:cNvPr id="42" name="Can 41"/>
            <p:cNvSpPr/>
            <p:nvPr/>
          </p:nvSpPr>
          <p:spPr bwMode="auto">
            <a:xfrm>
              <a:off x="7007166" y="1386488"/>
              <a:ext cx="539072" cy="541110"/>
            </a:xfrm>
            <a:prstGeom prst="can">
              <a:avLst/>
            </a:prstGeom>
            <a:solidFill>
              <a:schemeClr val="accent3">
                <a:lumMod val="40000"/>
                <a:lumOff val="60000"/>
              </a:schemeClr>
            </a:solidFill>
            <a:ln w="9525" cap="flat" cmpd="sng" algn="ctr">
              <a:solidFill>
                <a:schemeClr val="accent3"/>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M6</a:t>
              </a:r>
            </a:p>
          </p:txBody>
        </p:sp>
        <p:sp>
          <p:nvSpPr>
            <p:cNvPr id="43" name="Can 42"/>
            <p:cNvSpPr/>
            <p:nvPr/>
          </p:nvSpPr>
          <p:spPr bwMode="auto">
            <a:xfrm>
              <a:off x="7737869" y="1386488"/>
              <a:ext cx="537282" cy="541110"/>
            </a:xfrm>
            <a:prstGeom prst="can">
              <a:avLst/>
            </a:prstGeom>
            <a:solidFill>
              <a:srgbClr val="FFFFFF">
                <a:lumMod val="85000"/>
              </a:srgbClr>
            </a:solidFill>
            <a:ln w="9525" cap="flat" cmpd="sng" algn="ctr">
              <a:solidFill>
                <a:srgbClr val="FFFFFF">
                  <a:lumMod val="50000"/>
                </a:srgbClr>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M8</a:t>
              </a:r>
            </a:p>
          </p:txBody>
        </p:sp>
        <p:sp>
          <p:nvSpPr>
            <p:cNvPr id="44" name="Can 43"/>
            <p:cNvSpPr/>
            <p:nvPr/>
          </p:nvSpPr>
          <p:spPr bwMode="auto">
            <a:xfrm>
              <a:off x="8468572" y="1386488"/>
              <a:ext cx="537282" cy="541110"/>
            </a:xfrm>
            <a:prstGeom prst="can">
              <a:avLst/>
            </a:prstGeom>
            <a:solidFill>
              <a:schemeClr val="accent2">
                <a:lumMod val="60000"/>
                <a:lumOff val="40000"/>
              </a:schemeClr>
            </a:solidFill>
            <a:ln w="9525" cap="flat" cmpd="sng" algn="ctr">
              <a:solidFill>
                <a:schemeClr val="accent2"/>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M10</a:t>
              </a:r>
            </a:p>
          </p:txBody>
        </p:sp>
        <p:sp>
          <p:nvSpPr>
            <p:cNvPr id="45" name="Can 44"/>
            <p:cNvSpPr/>
            <p:nvPr/>
          </p:nvSpPr>
          <p:spPr bwMode="auto">
            <a:xfrm>
              <a:off x="4802520" y="2142609"/>
              <a:ext cx="537282" cy="537526"/>
            </a:xfrm>
            <a:prstGeom prst="can">
              <a:avLst/>
            </a:prstGeom>
            <a:solidFill>
              <a:schemeClr val="accent3">
                <a:lumMod val="40000"/>
                <a:lumOff val="60000"/>
              </a:schemeClr>
            </a:solidFill>
            <a:ln w="9525" cap="flat" cmpd="sng" algn="ctr">
              <a:solidFill>
                <a:schemeClr val="accent3"/>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P4</a:t>
              </a:r>
            </a:p>
          </p:txBody>
        </p:sp>
        <p:sp>
          <p:nvSpPr>
            <p:cNvPr id="46" name="Can 45"/>
            <p:cNvSpPr/>
            <p:nvPr/>
          </p:nvSpPr>
          <p:spPr bwMode="auto">
            <a:xfrm>
              <a:off x="5533223" y="2142609"/>
              <a:ext cx="537282" cy="537526"/>
            </a:xfrm>
            <a:prstGeom prst="can">
              <a:avLst/>
            </a:prstGeom>
            <a:solidFill>
              <a:schemeClr val="accent3">
                <a:lumMod val="40000"/>
                <a:lumOff val="60000"/>
              </a:schemeClr>
            </a:solidFill>
            <a:ln w="9525" cap="flat" cmpd="sng" algn="ctr">
              <a:solidFill>
                <a:schemeClr val="accent3"/>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P5</a:t>
              </a:r>
            </a:p>
          </p:txBody>
        </p:sp>
        <p:sp>
          <p:nvSpPr>
            <p:cNvPr id="47" name="Can 46"/>
            <p:cNvSpPr/>
            <p:nvPr/>
          </p:nvSpPr>
          <p:spPr bwMode="auto">
            <a:xfrm>
              <a:off x="6263926" y="2142609"/>
              <a:ext cx="537282" cy="537526"/>
            </a:xfrm>
            <a:prstGeom prst="can">
              <a:avLst/>
            </a:prstGeom>
            <a:solidFill>
              <a:schemeClr val="accent3">
                <a:lumMod val="40000"/>
                <a:lumOff val="60000"/>
              </a:schemeClr>
            </a:solidFill>
            <a:ln w="9525" cap="flat" cmpd="sng" algn="ctr">
              <a:solidFill>
                <a:schemeClr val="accent3"/>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P6</a:t>
              </a:r>
            </a:p>
          </p:txBody>
        </p:sp>
        <p:sp>
          <p:nvSpPr>
            <p:cNvPr id="48" name="Can 47"/>
            <p:cNvSpPr/>
            <p:nvPr/>
          </p:nvSpPr>
          <p:spPr bwMode="auto">
            <a:xfrm>
              <a:off x="6992839" y="2142609"/>
              <a:ext cx="537282" cy="537526"/>
            </a:xfrm>
            <a:prstGeom prst="can">
              <a:avLst/>
            </a:prstGeom>
            <a:solidFill>
              <a:schemeClr val="accent1">
                <a:lumMod val="60000"/>
                <a:lumOff val="40000"/>
                <a:alpha val="80000"/>
              </a:schemeClr>
            </a:solidFill>
            <a:ln w="9525" cap="flat" cmpd="sng" algn="ctr">
              <a:solidFill>
                <a:schemeClr val="accent1"/>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M1</a:t>
              </a:r>
            </a:p>
          </p:txBody>
        </p:sp>
        <p:sp>
          <p:nvSpPr>
            <p:cNvPr id="49" name="Can 48"/>
            <p:cNvSpPr/>
            <p:nvPr/>
          </p:nvSpPr>
          <p:spPr bwMode="auto">
            <a:xfrm>
              <a:off x="7723542" y="2142609"/>
              <a:ext cx="537282" cy="537526"/>
            </a:xfrm>
            <a:prstGeom prst="can">
              <a:avLst/>
            </a:prstGeom>
            <a:solidFill>
              <a:srgbClr val="FFFFFF">
                <a:lumMod val="85000"/>
              </a:srgbClr>
            </a:solidFill>
            <a:ln w="9525" cap="flat" cmpd="sng" algn="ctr">
              <a:solidFill>
                <a:srgbClr val="FFFFFF">
                  <a:lumMod val="50000"/>
                </a:srgbClr>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M9</a:t>
              </a:r>
            </a:p>
          </p:txBody>
        </p:sp>
        <p:sp>
          <p:nvSpPr>
            <p:cNvPr id="50" name="Can 49"/>
            <p:cNvSpPr/>
            <p:nvPr/>
          </p:nvSpPr>
          <p:spPr bwMode="auto">
            <a:xfrm>
              <a:off x="8454245" y="2142609"/>
              <a:ext cx="537282" cy="537526"/>
            </a:xfrm>
            <a:prstGeom prst="can">
              <a:avLst/>
            </a:prstGeom>
            <a:solidFill>
              <a:schemeClr val="accent2">
                <a:lumMod val="60000"/>
                <a:lumOff val="40000"/>
              </a:schemeClr>
            </a:solidFill>
            <a:ln w="9525" cap="flat" cmpd="sng" algn="ctr">
              <a:solidFill>
                <a:schemeClr val="accent2"/>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M11</a:t>
              </a:r>
            </a:p>
          </p:txBody>
        </p:sp>
        <p:sp>
          <p:nvSpPr>
            <p:cNvPr id="51" name="Can 50"/>
            <p:cNvSpPr/>
            <p:nvPr/>
          </p:nvSpPr>
          <p:spPr bwMode="auto">
            <a:xfrm>
              <a:off x="4797148" y="2900520"/>
              <a:ext cx="537282" cy="537526"/>
            </a:xfrm>
            <a:prstGeom prst="can">
              <a:avLst/>
            </a:prstGeom>
            <a:solidFill>
              <a:srgbClr val="FFFFFF">
                <a:lumMod val="85000"/>
              </a:srgbClr>
            </a:solidFill>
            <a:ln w="9525" cap="flat" cmpd="sng" algn="ctr">
              <a:solidFill>
                <a:srgbClr val="FFFFFF">
                  <a:lumMod val="50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P7</a:t>
              </a:r>
            </a:p>
          </p:txBody>
        </p:sp>
        <p:sp>
          <p:nvSpPr>
            <p:cNvPr id="52" name="Can 51"/>
            <p:cNvSpPr/>
            <p:nvPr/>
          </p:nvSpPr>
          <p:spPr bwMode="auto">
            <a:xfrm>
              <a:off x="5527851" y="2900520"/>
              <a:ext cx="537282" cy="537526"/>
            </a:xfrm>
            <a:prstGeom prst="can">
              <a:avLst/>
            </a:prstGeom>
            <a:solidFill>
              <a:srgbClr val="FFFFFF">
                <a:lumMod val="85000"/>
              </a:srgbClr>
            </a:solidFill>
            <a:ln w="9525" cap="flat" cmpd="sng" algn="ctr">
              <a:solidFill>
                <a:srgbClr val="FFFFFF">
                  <a:lumMod val="50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P8</a:t>
              </a:r>
            </a:p>
          </p:txBody>
        </p:sp>
        <p:sp>
          <p:nvSpPr>
            <p:cNvPr id="53" name="Can 52"/>
            <p:cNvSpPr/>
            <p:nvPr/>
          </p:nvSpPr>
          <p:spPr bwMode="auto">
            <a:xfrm>
              <a:off x="6256762" y="2900520"/>
              <a:ext cx="537282" cy="537526"/>
            </a:xfrm>
            <a:prstGeom prst="can">
              <a:avLst/>
            </a:prstGeom>
            <a:solidFill>
              <a:srgbClr val="FFFFFF">
                <a:lumMod val="85000"/>
              </a:srgbClr>
            </a:solidFill>
            <a:ln w="9525" cap="flat" cmpd="sng" algn="ctr">
              <a:solidFill>
                <a:srgbClr val="FFFFFF">
                  <a:lumMod val="50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P9</a:t>
              </a:r>
            </a:p>
          </p:txBody>
        </p:sp>
        <p:sp>
          <p:nvSpPr>
            <p:cNvPr id="54" name="Can 53"/>
            <p:cNvSpPr/>
            <p:nvPr/>
          </p:nvSpPr>
          <p:spPr bwMode="auto">
            <a:xfrm>
              <a:off x="6987465" y="2900520"/>
              <a:ext cx="537282" cy="537526"/>
            </a:xfrm>
            <a:prstGeom prst="can">
              <a:avLst/>
            </a:prstGeom>
            <a:solidFill>
              <a:schemeClr val="accent1">
                <a:lumMod val="60000"/>
                <a:lumOff val="40000"/>
                <a:alpha val="80000"/>
              </a:schemeClr>
            </a:solidFill>
            <a:ln w="9525" cap="flat" cmpd="sng" algn="ctr">
              <a:solidFill>
                <a:schemeClr val="accent1"/>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M2</a:t>
              </a:r>
            </a:p>
          </p:txBody>
        </p:sp>
        <p:sp>
          <p:nvSpPr>
            <p:cNvPr id="55" name="Can 54"/>
            <p:cNvSpPr/>
            <p:nvPr/>
          </p:nvSpPr>
          <p:spPr bwMode="auto">
            <a:xfrm>
              <a:off x="7718168" y="2900520"/>
              <a:ext cx="537282" cy="537526"/>
            </a:xfrm>
            <a:prstGeom prst="can">
              <a:avLst/>
            </a:prstGeom>
            <a:solidFill>
              <a:schemeClr val="accent3">
                <a:lumMod val="40000"/>
                <a:lumOff val="60000"/>
              </a:schemeClr>
            </a:solidFill>
            <a:ln w="9525" cap="flat" cmpd="sng" algn="ctr">
              <a:solidFill>
                <a:schemeClr val="accent3"/>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M4</a:t>
              </a:r>
            </a:p>
          </p:txBody>
        </p:sp>
        <p:sp>
          <p:nvSpPr>
            <p:cNvPr id="56" name="Can 55"/>
            <p:cNvSpPr/>
            <p:nvPr/>
          </p:nvSpPr>
          <p:spPr bwMode="auto">
            <a:xfrm>
              <a:off x="8448871" y="2900520"/>
              <a:ext cx="537282" cy="537526"/>
            </a:xfrm>
            <a:prstGeom prst="can">
              <a:avLst/>
            </a:prstGeom>
            <a:solidFill>
              <a:schemeClr val="accent2">
                <a:lumMod val="60000"/>
                <a:lumOff val="40000"/>
              </a:schemeClr>
            </a:solidFill>
            <a:ln w="9525" cap="flat" cmpd="sng" algn="ctr">
              <a:solidFill>
                <a:schemeClr val="accent2"/>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M12</a:t>
              </a:r>
            </a:p>
          </p:txBody>
        </p:sp>
        <p:sp>
          <p:nvSpPr>
            <p:cNvPr id="57" name="Can 56"/>
            <p:cNvSpPr/>
            <p:nvPr/>
          </p:nvSpPr>
          <p:spPr bwMode="auto">
            <a:xfrm>
              <a:off x="4784611" y="3653057"/>
              <a:ext cx="537282" cy="537526"/>
            </a:xfrm>
            <a:prstGeom prst="can">
              <a:avLst/>
            </a:prstGeom>
            <a:solidFill>
              <a:schemeClr val="accent2">
                <a:lumMod val="60000"/>
                <a:lumOff val="40000"/>
              </a:schemeClr>
            </a:solidFill>
            <a:ln w="9525" cap="flat" cmpd="sng" algn="ctr">
              <a:solidFill>
                <a:schemeClr val="accent2"/>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P10</a:t>
              </a:r>
            </a:p>
          </p:txBody>
        </p:sp>
        <p:sp>
          <p:nvSpPr>
            <p:cNvPr id="58" name="Can 57"/>
            <p:cNvSpPr/>
            <p:nvPr/>
          </p:nvSpPr>
          <p:spPr bwMode="auto">
            <a:xfrm>
              <a:off x="5513523" y="3653057"/>
              <a:ext cx="537282" cy="537526"/>
            </a:xfrm>
            <a:prstGeom prst="can">
              <a:avLst/>
            </a:prstGeom>
            <a:solidFill>
              <a:schemeClr val="accent2">
                <a:lumMod val="60000"/>
                <a:lumOff val="40000"/>
              </a:schemeClr>
            </a:solidFill>
            <a:ln w="9525" cap="flat" cmpd="sng" algn="ctr">
              <a:solidFill>
                <a:schemeClr val="accent2"/>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P11</a:t>
              </a:r>
            </a:p>
          </p:txBody>
        </p:sp>
        <p:sp>
          <p:nvSpPr>
            <p:cNvPr id="59" name="Can 58"/>
            <p:cNvSpPr/>
            <p:nvPr/>
          </p:nvSpPr>
          <p:spPr bwMode="auto">
            <a:xfrm>
              <a:off x="6244226" y="3653057"/>
              <a:ext cx="537282" cy="537526"/>
            </a:xfrm>
            <a:prstGeom prst="can">
              <a:avLst/>
            </a:prstGeom>
            <a:solidFill>
              <a:schemeClr val="accent2">
                <a:lumMod val="60000"/>
                <a:lumOff val="40000"/>
              </a:schemeClr>
            </a:solidFill>
            <a:ln w="9525" cap="flat" cmpd="sng" algn="ctr">
              <a:solidFill>
                <a:schemeClr val="accent2"/>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100" kern="0" dirty="0">
                  <a:latin typeface="+mn-lt"/>
                  <a:ea typeface="+mn-ea"/>
                  <a:cs typeface="+mn-cs"/>
                </a:rPr>
                <a:t>P12</a:t>
              </a:r>
            </a:p>
          </p:txBody>
        </p:sp>
        <p:sp>
          <p:nvSpPr>
            <p:cNvPr id="60" name="Can 59"/>
            <p:cNvSpPr/>
            <p:nvPr/>
          </p:nvSpPr>
          <p:spPr bwMode="auto">
            <a:xfrm>
              <a:off x="6974929" y="3653057"/>
              <a:ext cx="537282" cy="537526"/>
            </a:xfrm>
            <a:prstGeom prst="can">
              <a:avLst/>
            </a:prstGeom>
            <a:solidFill>
              <a:schemeClr val="accent1">
                <a:lumMod val="60000"/>
                <a:lumOff val="40000"/>
                <a:alpha val="80000"/>
              </a:schemeClr>
            </a:solidFill>
            <a:ln w="9525" cap="flat" cmpd="sng" algn="ctr">
              <a:solidFill>
                <a:schemeClr val="accent1"/>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M3</a:t>
              </a:r>
            </a:p>
          </p:txBody>
        </p:sp>
        <p:sp>
          <p:nvSpPr>
            <p:cNvPr id="61" name="Can 60"/>
            <p:cNvSpPr/>
            <p:nvPr/>
          </p:nvSpPr>
          <p:spPr bwMode="auto">
            <a:xfrm>
              <a:off x="7705632" y="3653057"/>
              <a:ext cx="537282" cy="537526"/>
            </a:xfrm>
            <a:prstGeom prst="can">
              <a:avLst/>
            </a:prstGeom>
            <a:solidFill>
              <a:schemeClr val="accent3">
                <a:lumMod val="40000"/>
                <a:lumOff val="60000"/>
              </a:schemeClr>
            </a:solidFill>
            <a:ln w="9525" cap="flat" cmpd="sng" algn="ctr">
              <a:solidFill>
                <a:schemeClr val="accent3"/>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M5</a:t>
              </a:r>
            </a:p>
          </p:txBody>
        </p:sp>
        <p:sp>
          <p:nvSpPr>
            <p:cNvPr id="62" name="Can 61"/>
            <p:cNvSpPr/>
            <p:nvPr/>
          </p:nvSpPr>
          <p:spPr bwMode="auto">
            <a:xfrm>
              <a:off x="8434544" y="3653057"/>
              <a:ext cx="537282" cy="537526"/>
            </a:xfrm>
            <a:prstGeom prst="can">
              <a:avLst/>
            </a:prstGeom>
            <a:solidFill>
              <a:srgbClr val="FFFFFF">
                <a:lumMod val="85000"/>
              </a:srgbClr>
            </a:solidFill>
            <a:ln w="9525" cap="flat" cmpd="sng" algn="ctr">
              <a:solidFill>
                <a:srgbClr val="FFFFFF">
                  <a:lumMod val="50000"/>
                </a:srgbClr>
              </a:solidFill>
              <a:prstDash val="dash"/>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sz="1100" kern="0" dirty="0">
                  <a:latin typeface="+mn-lt"/>
                  <a:ea typeface="+mn-ea"/>
                  <a:cs typeface="+mn-cs"/>
                </a:rPr>
                <a:t>M7</a:t>
              </a:r>
            </a:p>
          </p:txBody>
        </p:sp>
        <p:sp>
          <p:nvSpPr>
            <p:cNvPr id="63" name="TextBox 19"/>
            <p:cNvSpPr txBox="1">
              <a:spLocks noChangeArrowheads="1"/>
            </p:cNvSpPr>
            <p:nvPr/>
          </p:nvSpPr>
          <p:spPr bwMode="auto">
            <a:xfrm>
              <a:off x="3600801" y="1411573"/>
              <a:ext cx="1072772" cy="487357"/>
            </a:xfrm>
            <a:prstGeom prst="rect">
              <a:avLst/>
            </a:prstGeom>
            <a:noFill/>
            <a:ln>
              <a:noFill/>
            </a:ln>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fontAlgn="auto" hangingPunct="1">
                <a:spcBef>
                  <a:spcPts val="0"/>
                </a:spcBef>
                <a:spcAft>
                  <a:spcPts val="0"/>
                </a:spcAft>
                <a:defRPr/>
              </a:pPr>
              <a:r>
                <a:rPr lang="en-US" sz="1100" b="1" kern="0" dirty="0">
                  <a:latin typeface="+mn-lt"/>
                  <a:cs typeface="Verdana"/>
                </a:rPr>
                <a:t>Segment</a:t>
              </a:r>
            </a:p>
            <a:p>
              <a:pPr algn="ctr" eaLnBrk="1" fontAlgn="auto" hangingPunct="1">
                <a:spcBef>
                  <a:spcPts val="0"/>
                </a:spcBef>
                <a:spcAft>
                  <a:spcPts val="0"/>
                </a:spcAft>
                <a:defRPr/>
              </a:pPr>
              <a:r>
                <a:rPr lang="en-US" sz="1100" b="1" kern="0" dirty="0">
                  <a:latin typeface="+mn-lt"/>
                  <a:cs typeface="Verdana"/>
                </a:rPr>
                <a:t>Server 1</a:t>
              </a:r>
            </a:p>
          </p:txBody>
        </p:sp>
        <p:sp>
          <p:nvSpPr>
            <p:cNvPr id="64" name="TextBox 20"/>
            <p:cNvSpPr txBox="1">
              <a:spLocks noChangeArrowheads="1"/>
            </p:cNvSpPr>
            <p:nvPr/>
          </p:nvSpPr>
          <p:spPr bwMode="auto">
            <a:xfrm>
              <a:off x="3606173" y="2185611"/>
              <a:ext cx="1072773" cy="485565"/>
            </a:xfrm>
            <a:prstGeom prst="rect">
              <a:avLst/>
            </a:prstGeom>
            <a:noFill/>
            <a:ln>
              <a:noFill/>
            </a:ln>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fontAlgn="auto" hangingPunct="1">
                <a:spcBef>
                  <a:spcPts val="0"/>
                </a:spcBef>
                <a:spcAft>
                  <a:spcPts val="0"/>
                </a:spcAft>
                <a:defRPr/>
              </a:pPr>
              <a:r>
                <a:rPr lang="en-US" sz="1100" b="1" kern="0" dirty="0">
                  <a:latin typeface="+mn-lt"/>
                  <a:cs typeface="Verdana"/>
                </a:rPr>
                <a:t>Segment</a:t>
              </a:r>
            </a:p>
            <a:p>
              <a:pPr algn="ctr" eaLnBrk="1" fontAlgn="auto" hangingPunct="1">
                <a:spcBef>
                  <a:spcPts val="0"/>
                </a:spcBef>
                <a:spcAft>
                  <a:spcPts val="0"/>
                </a:spcAft>
                <a:defRPr/>
              </a:pPr>
              <a:r>
                <a:rPr lang="en-US" sz="1100" b="1" kern="0" dirty="0">
                  <a:latin typeface="+mn-lt"/>
                  <a:cs typeface="Verdana"/>
                </a:rPr>
                <a:t>Server 2</a:t>
              </a:r>
            </a:p>
          </p:txBody>
        </p:sp>
        <p:sp>
          <p:nvSpPr>
            <p:cNvPr id="65" name="TextBox 21"/>
            <p:cNvSpPr txBox="1">
              <a:spLocks noChangeArrowheads="1"/>
            </p:cNvSpPr>
            <p:nvPr/>
          </p:nvSpPr>
          <p:spPr bwMode="auto">
            <a:xfrm>
              <a:off x="3597219" y="2945315"/>
              <a:ext cx="1072772" cy="485565"/>
            </a:xfrm>
            <a:prstGeom prst="rect">
              <a:avLst/>
            </a:prstGeom>
            <a:noFill/>
            <a:ln>
              <a:noFill/>
            </a:ln>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fontAlgn="auto" hangingPunct="1">
                <a:spcBef>
                  <a:spcPts val="0"/>
                </a:spcBef>
                <a:spcAft>
                  <a:spcPts val="0"/>
                </a:spcAft>
                <a:defRPr/>
              </a:pPr>
              <a:r>
                <a:rPr lang="en-US" sz="1100" b="1" kern="0">
                  <a:latin typeface="+mn-lt"/>
                  <a:cs typeface="Verdana"/>
                </a:rPr>
                <a:t>Segment</a:t>
              </a:r>
            </a:p>
            <a:p>
              <a:pPr algn="ctr" eaLnBrk="1" fontAlgn="auto" hangingPunct="1">
                <a:spcBef>
                  <a:spcPts val="0"/>
                </a:spcBef>
                <a:spcAft>
                  <a:spcPts val="0"/>
                </a:spcAft>
                <a:defRPr/>
              </a:pPr>
              <a:r>
                <a:rPr lang="en-US" sz="1100" b="1" kern="0">
                  <a:latin typeface="+mn-lt"/>
                  <a:cs typeface="Verdana"/>
                </a:rPr>
                <a:t>Server 3</a:t>
              </a:r>
            </a:p>
          </p:txBody>
        </p:sp>
        <p:sp>
          <p:nvSpPr>
            <p:cNvPr id="66" name="TextBox 22"/>
            <p:cNvSpPr txBox="1">
              <a:spLocks noChangeArrowheads="1"/>
            </p:cNvSpPr>
            <p:nvPr/>
          </p:nvSpPr>
          <p:spPr bwMode="auto">
            <a:xfrm>
              <a:off x="3602591" y="3690685"/>
              <a:ext cx="1072773" cy="487357"/>
            </a:xfrm>
            <a:prstGeom prst="rect">
              <a:avLst/>
            </a:prstGeom>
            <a:noFill/>
            <a:ln>
              <a:noFill/>
            </a:ln>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fontAlgn="auto" hangingPunct="1">
                <a:spcBef>
                  <a:spcPts val="0"/>
                </a:spcBef>
                <a:spcAft>
                  <a:spcPts val="0"/>
                </a:spcAft>
                <a:defRPr/>
              </a:pPr>
              <a:r>
                <a:rPr lang="en-US" sz="1100" b="1" kern="0" dirty="0">
                  <a:latin typeface="+mn-lt"/>
                  <a:cs typeface="Verdana"/>
                </a:rPr>
                <a:t>Segment</a:t>
              </a:r>
            </a:p>
            <a:p>
              <a:pPr algn="ctr" eaLnBrk="1" fontAlgn="auto" hangingPunct="1">
                <a:spcBef>
                  <a:spcPts val="0"/>
                </a:spcBef>
                <a:spcAft>
                  <a:spcPts val="0"/>
                </a:spcAft>
                <a:defRPr/>
              </a:pPr>
              <a:r>
                <a:rPr lang="en-US" sz="1100" b="1" kern="0" dirty="0">
                  <a:latin typeface="+mn-lt"/>
                  <a:cs typeface="Verdana"/>
                </a:rPr>
                <a:t>Server 4</a:t>
              </a:r>
            </a:p>
          </p:txBody>
        </p:sp>
        <p:cxnSp>
          <p:nvCxnSpPr>
            <p:cNvPr id="69667" name="Straight Connector 66"/>
            <p:cNvCxnSpPr>
              <a:cxnSpLocks noChangeShapeType="1"/>
            </p:cNvCxnSpPr>
            <p:nvPr/>
          </p:nvCxnSpPr>
          <p:spPr bwMode="auto">
            <a:xfrm>
              <a:off x="3774987" y="2031375"/>
              <a:ext cx="5198109" cy="1725"/>
            </a:xfrm>
            <a:prstGeom prst="line">
              <a:avLst/>
            </a:prstGeom>
            <a:noFill/>
            <a:ln w="12700">
              <a:solidFill>
                <a:srgbClr val="7F7F7F"/>
              </a:solidFill>
              <a:round/>
              <a:headEnd/>
              <a:tailEnd/>
            </a:ln>
          </p:spPr>
        </p:cxnSp>
        <p:cxnSp>
          <p:nvCxnSpPr>
            <p:cNvPr id="69668" name="Straight Connector 67"/>
            <p:cNvCxnSpPr>
              <a:cxnSpLocks noChangeShapeType="1"/>
            </p:cNvCxnSpPr>
            <p:nvPr/>
          </p:nvCxnSpPr>
          <p:spPr bwMode="auto">
            <a:xfrm>
              <a:off x="3774987" y="2808937"/>
              <a:ext cx="5198109" cy="1725"/>
            </a:xfrm>
            <a:prstGeom prst="line">
              <a:avLst/>
            </a:prstGeom>
            <a:noFill/>
            <a:ln w="12700">
              <a:solidFill>
                <a:srgbClr val="7F7F7F"/>
              </a:solidFill>
              <a:round/>
              <a:headEnd/>
              <a:tailEnd/>
            </a:ln>
          </p:spPr>
        </p:cxnSp>
        <p:cxnSp>
          <p:nvCxnSpPr>
            <p:cNvPr id="69669" name="Straight Connector 68"/>
            <p:cNvCxnSpPr>
              <a:cxnSpLocks noChangeShapeType="1"/>
            </p:cNvCxnSpPr>
            <p:nvPr/>
          </p:nvCxnSpPr>
          <p:spPr bwMode="auto">
            <a:xfrm>
              <a:off x="3774987" y="3558913"/>
              <a:ext cx="5198109" cy="1725"/>
            </a:xfrm>
            <a:prstGeom prst="line">
              <a:avLst/>
            </a:prstGeom>
            <a:noFill/>
            <a:ln w="12700">
              <a:solidFill>
                <a:srgbClr val="7F7F7F"/>
              </a:solidFill>
              <a:round/>
              <a:headEnd/>
              <a:tailEnd/>
            </a:ln>
          </p:spPr>
        </p:cxn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Comprehensive Backup/Restore</a:t>
            </a:r>
          </a:p>
        </p:txBody>
      </p:sp>
      <p:sp>
        <p:nvSpPr>
          <p:cNvPr id="71683" name="Content Placeholder 2"/>
          <p:cNvSpPr>
            <a:spLocks noGrp="1"/>
          </p:cNvSpPr>
          <p:nvPr>
            <p:ph sz="quarter" idx="10"/>
          </p:nvPr>
        </p:nvSpPr>
        <p:spPr>
          <a:xfrm>
            <a:off x="366713" y="1074738"/>
            <a:ext cx="7278687" cy="3382962"/>
          </a:xfrm>
          <a:noFill/>
          <a:ln>
            <a:miter lim="800000"/>
            <a:headEnd/>
            <a:tailEnd/>
          </a:ln>
        </p:spPr>
        <p:txBody>
          <a:bodyPr vert="horz" wrap="square" numCol="1" anchor="t" anchorCtr="0" compatLnSpc="1">
            <a:prstTxWarp prst="textNoShape">
              <a:avLst/>
            </a:prstTxWarp>
          </a:bodyPr>
          <a:lstStyle/>
          <a:p>
            <a:pPr>
              <a:spcBef>
                <a:spcPts val="300"/>
              </a:spcBef>
              <a:buFont typeface="Wingdings" pitchFamily="-105" charset="2"/>
              <a:buChar char=""/>
            </a:pPr>
            <a:r>
              <a:rPr lang="en-US" sz="2000" smtClean="0">
                <a:latin typeface="Arial" pitchFamily="-105" charset="0"/>
                <a:ea typeface="Arial" pitchFamily="-105" charset="0"/>
                <a:cs typeface="Arial" pitchFamily="-105" charset="0"/>
              </a:rPr>
              <a:t>Full and Incremental backup support with in-database tools</a:t>
            </a:r>
          </a:p>
          <a:p>
            <a:pPr>
              <a:spcBef>
                <a:spcPts val="300"/>
              </a:spcBef>
              <a:buFont typeface="Wingdings" pitchFamily="-105" charset="2"/>
              <a:buChar char=""/>
            </a:pPr>
            <a:r>
              <a:rPr lang="en-US" sz="2000" smtClean="0">
                <a:latin typeface="Arial" pitchFamily="-105" charset="0"/>
                <a:ea typeface="Arial" pitchFamily="-105" charset="0"/>
                <a:cs typeface="Arial" pitchFamily="-105" charset="0"/>
              </a:rPr>
              <a:t>Incremental backup</a:t>
            </a:r>
          </a:p>
          <a:p>
            <a:pPr lvl="1">
              <a:buFont typeface="Verdana" pitchFamily="-105" charset="0"/>
              <a:buChar char="–"/>
            </a:pPr>
            <a:r>
              <a:rPr lang="en-US" sz="1800" smtClean="0">
                <a:latin typeface="Arial" pitchFamily="-105" charset="0"/>
                <a:ea typeface="Arial" pitchFamily="-105" charset="0"/>
                <a:cs typeface="Arial" pitchFamily="-105" charset="0"/>
              </a:rPr>
              <a:t>Only changed partitions are pulled for the backup</a:t>
            </a:r>
          </a:p>
          <a:p>
            <a:pPr lvl="1">
              <a:buFont typeface="Verdana" pitchFamily="-105" charset="0"/>
              <a:buChar char="–"/>
            </a:pPr>
            <a:r>
              <a:rPr lang="en-US" sz="1800" smtClean="0">
                <a:latin typeface="Arial" pitchFamily="-105" charset="0"/>
                <a:ea typeface="Arial" pitchFamily="-105" charset="0"/>
                <a:cs typeface="Arial" pitchFamily="-105" charset="0"/>
              </a:rPr>
              <a:t>Restore to any point-in-time through support of “synthetic restores”</a:t>
            </a:r>
          </a:p>
          <a:p>
            <a:pPr lvl="1">
              <a:buFont typeface="Verdana" pitchFamily="-105" charset="0"/>
              <a:buChar char="–"/>
            </a:pPr>
            <a:r>
              <a:rPr lang="en-US" sz="1800" smtClean="0">
                <a:latin typeface="Arial" pitchFamily="-105" charset="0"/>
                <a:ea typeface="Arial" pitchFamily="-105" charset="0"/>
                <a:cs typeface="Arial" pitchFamily="-105" charset="0"/>
              </a:rPr>
              <a:t>Synthetic restores automatically assemble the right backup based on the point-in-time specified: manual backup specification is not required</a:t>
            </a:r>
          </a:p>
          <a:p>
            <a:pPr>
              <a:spcBef>
                <a:spcPts val="300"/>
              </a:spcBef>
              <a:buFont typeface="Wingdings" pitchFamily="-105" charset="2"/>
              <a:buChar char=""/>
            </a:pPr>
            <a:r>
              <a:rPr lang="en-US" sz="2000" smtClean="0">
                <a:latin typeface="Arial" pitchFamily="-105" charset="0"/>
                <a:ea typeface="Arial" pitchFamily="-105" charset="0"/>
                <a:cs typeface="Arial" pitchFamily="-105" charset="0"/>
              </a:rPr>
              <a:t>Deep support for Data Domain</a:t>
            </a:r>
          </a:p>
          <a:p>
            <a:pPr lvl="1">
              <a:buFont typeface="Verdana" pitchFamily="-105" charset="0"/>
              <a:buChar char="–"/>
            </a:pPr>
            <a:r>
              <a:rPr lang="en-US" sz="1800" smtClean="0">
                <a:latin typeface="Arial" pitchFamily="-105" charset="0"/>
                <a:ea typeface="Arial" pitchFamily="-105" charset="0"/>
                <a:cs typeface="Arial" pitchFamily="-105" charset="0"/>
              </a:rPr>
              <a:t>WAN replication of backup sets to remote DR sites</a:t>
            </a:r>
          </a:p>
          <a:p>
            <a:pPr lvl="1">
              <a:buFont typeface="Verdana" pitchFamily="-105" charset="0"/>
              <a:buChar char="–"/>
            </a:pPr>
            <a:r>
              <a:rPr lang="en-US" sz="1800" smtClean="0">
                <a:latin typeface="Arial" pitchFamily="-105" charset="0"/>
                <a:ea typeface="Arial" pitchFamily="-105" charset="0"/>
                <a:cs typeface="Arial" pitchFamily="-105" charset="0"/>
              </a:rPr>
              <a:t>Granular delta-only backup support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p:cNvSpPr>
            <a:spLocks noChangeArrowheads="1"/>
          </p:cNvSpPr>
          <p:nvPr/>
        </p:nvSpPr>
        <p:spPr bwMode="auto">
          <a:xfrm>
            <a:off x="7849658" y="2122969"/>
            <a:ext cx="1161962" cy="948357"/>
          </a:xfrm>
          <a:prstGeom prst="roundRect">
            <a:avLst>
              <a:gd name="adj" fmla="val 7360"/>
            </a:avLst>
          </a:prstGeom>
          <a:gradFill flip="none" rotWithShape="1">
            <a:gsLst>
              <a:gs pos="0">
                <a:schemeClr val="bg1">
                  <a:lumMod val="75000"/>
                </a:schemeClr>
              </a:gs>
              <a:gs pos="100000">
                <a:schemeClr val="bg1">
                  <a:lumMod val="95000"/>
                </a:schemeClr>
              </a:gs>
            </a:gsLst>
            <a:lin ang="5400000" scaled="0"/>
            <a:tileRect/>
          </a:gradFill>
          <a:ln>
            <a:gradFill flip="none" rotWithShape="1">
              <a:gsLst>
                <a:gs pos="0">
                  <a:schemeClr val="accent1"/>
                </a:gs>
                <a:gs pos="100000">
                  <a:schemeClr val="accent1">
                    <a:lumMod val="20000"/>
                    <a:lumOff val="80000"/>
                  </a:schemeClr>
                </a:gs>
              </a:gsLst>
              <a:lin ang="5400000" scaled="0"/>
              <a:tileRect/>
            </a:gradFill>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pPr algn="ctr" fontAlgn="auto">
              <a:spcBef>
                <a:spcPts val="0"/>
              </a:spcBef>
              <a:spcAft>
                <a:spcPts val="0"/>
              </a:spcAft>
              <a:defRPr/>
            </a:pPr>
            <a:endParaRPr lang="en-US" sz="1200" dirty="0">
              <a:ea typeface="ＭＳ Ｐゴシック" pitchFamily="34" charset="-128"/>
              <a:cs typeface="Verdana"/>
            </a:endParaRPr>
          </a:p>
        </p:txBody>
      </p:sp>
      <p:sp>
        <p:nvSpPr>
          <p:cNvPr id="73" name="Rounded Rectangle 72"/>
          <p:cNvSpPr>
            <a:spLocks noChangeArrowheads="1"/>
          </p:cNvSpPr>
          <p:nvPr/>
        </p:nvSpPr>
        <p:spPr bwMode="auto">
          <a:xfrm>
            <a:off x="1812925" y="3206703"/>
            <a:ext cx="1161962" cy="948357"/>
          </a:xfrm>
          <a:prstGeom prst="roundRect">
            <a:avLst>
              <a:gd name="adj" fmla="val 7360"/>
            </a:avLst>
          </a:prstGeom>
          <a:gradFill flip="none" rotWithShape="1">
            <a:gsLst>
              <a:gs pos="0">
                <a:schemeClr val="bg1">
                  <a:lumMod val="75000"/>
                </a:schemeClr>
              </a:gs>
              <a:gs pos="100000">
                <a:schemeClr val="bg1">
                  <a:lumMod val="95000"/>
                </a:schemeClr>
              </a:gs>
            </a:gsLst>
            <a:lin ang="5400000" scaled="0"/>
            <a:tileRect/>
          </a:gradFill>
          <a:ln>
            <a:gradFill flip="none" rotWithShape="1">
              <a:gsLst>
                <a:gs pos="0">
                  <a:schemeClr val="accent1"/>
                </a:gs>
                <a:gs pos="100000">
                  <a:schemeClr val="accent1">
                    <a:lumMod val="20000"/>
                    <a:lumOff val="80000"/>
                  </a:schemeClr>
                </a:gs>
              </a:gsLst>
              <a:lin ang="5400000" scaled="0"/>
              <a:tileRect/>
            </a:gradFill>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pPr algn="ctr" fontAlgn="auto">
              <a:spcBef>
                <a:spcPts val="0"/>
              </a:spcBef>
              <a:spcAft>
                <a:spcPts val="0"/>
              </a:spcAft>
              <a:defRPr/>
            </a:pPr>
            <a:endParaRPr lang="en-US" sz="1200" dirty="0">
              <a:ea typeface="ＭＳ Ｐゴシック" pitchFamily="34" charset="-128"/>
              <a:cs typeface="Verdana"/>
            </a:endParaRPr>
          </a:p>
        </p:txBody>
      </p:sp>
      <p:sp>
        <p:nvSpPr>
          <p:cNvPr id="70" name="Rounded Rectangle 69"/>
          <p:cNvSpPr>
            <a:spLocks noChangeArrowheads="1"/>
          </p:cNvSpPr>
          <p:nvPr/>
        </p:nvSpPr>
        <p:spPr bwMode="auto">
          <a:xfrm>
            <a:off x="187325" y="2275369"/>
            <a:ext cx="1161962" cy="948357"/>
          </a:xfrm>
          <a:prstGeom prst="roundRect">
            <a:avLst>
              <a:gd name="adj" fmla="val 7360"/>
            </a:avLst>
          </a:prstGeom>
          <a:gradFill flip="none" rotWithShape="1">
            <a:gsLst>
              <a:gs pos="0">
                <a:schemeClr val="bg1">
                  <a:lumMod val="75000"/>
                </a:schemeClr>
              </a:gs>
              <a:gs pos="100000">
                <a:schemeClr val="bg1">
                  <a:lumMod val="95000"/>
                </a:schemeClr>
              </a:gs>
            </a:gsLst>
            <a:lin ang="5400000" scaled="0"/>
            <a:tileRect/>
          </a:gradFill>
          <a:ln>
            <a:gradFill flip="none" rotWithShape="1">
              <a:gsLst>
                <a:gs pos="0">
                  <a:schemeClr val="accent1"/>
                </a:gs>
                <a:gs pos="100000">
                  <a:schemeClr val="accent1">
                    <a:lumMod val="20000"/>
                    <a:lumOff val="80000"/>
                  </a:schemeClr>
                </a:gs>
              </a:gsLst>
              <a:lin ang="5400000" scaled="0"/>
              <a:tileRect/>
            </a:gradFill>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pPr algn="ctr" fontAlgn="auto">
              <a:spcBef>
                <a:spcPts val="0"/>
              </a:spcBef>
              <a:spcAft>
                <a:spcPts val="0"/>
              </a:spcAft>
              <a:defRPr/>
            </a:pPr>
            <a:endParaRPr lang="en-US" sz="1200" dirty="0">
              <a:ea typeface="ＭＳ Ｐゴシック" pitchFamily="34" charset="-128"/>
              <a:cs typeface="Verdana"/>
            </a:endParaRPr>
          </a:p>
        </p:txBody>
      </p:sp>
      <p:sp>
        <p:nvSpPr>
          <p:cNvPr id="7271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Comprehensive Management Tools</a:t>
            </a:r>
          </a:p>
        </p:txBody>
      </p:sp>
      <p:grpSp>
        <p:nvGrpSpPr>
          <p:cNvPr id="3" name="Group 2"/>
          <p:cNvGrpSpPr/>
          <p:nvPr/>
        </p:nvGrpSpPr>
        <p:grpSpPr>
          <a:xfrm>
            <a:off x="1227114" y="840449"/>
            <a:ext cx="1829353" cy="1462484"/>
            <a:chOff x="4859314" y="1331515"/>
            <a:chExt cx="4119027" cy="3071316"/>
          </a:xfrm>
          <a:effectLst>
            <a:outerShdw blurRad="40005" dist="19939" dir="5400000">
              <a:srgbClr val="000000">
                <a:alpha val="38000"/>
              </a:srgbClr>
            </a:outerShdw>
          </a:effectLst>
        </p:grpSpPr>
        <p:grpSp>
          <p:nvGrpSpPr>
            <p:cNvPr id="4" name="Group 3"/>
            <p:cNvGrpSpPr>
              <a:grpSpLocks noChangeAspect="1"/>
            </p:cNvGrpSpPr>
            <p:nvPr/>
          </p:nvGrpSpPr>
          <p:grpSpPr>
            <a:xfrm>
              <a:off x="4859314" y="1331515"/>
              <a:ext cx="3760101" cy="1761146"/>
              <a:chOff x="0" y="889000"/>
              <a:chExt cx="9144000" cy="4967551"/>
            </a:xfrm>
          </p:grpSpPr>
          <p:pic>
            <p:nvPicPr>
              <p:cNvPr id="6" name="Picture 5" descr="dashboard.png"/>
              <p:cNvPicPr>
                <a:picLocks noChangeAspect="1"/>
              </p:cNvPicPr>
              <p:nvPr/>
            </p:nvPicPr>
            <p:blipFill>
              <a:blip r:embed="rId3" cstate="print">
                <a:extLst/>
              </a:blip>
              <a:stretch>
                <a:fillRect/>
              </a:stretch>
            </p:blipFill>
            <p:spPr>
              <a:xfrm>
                <a:off x="0" y="889000"/>
                <a:ext cx="9144000" cy="4967551"/>
              </a:xfrm>
              <a:prstGeom prst="rect">
                <a:avLst/>
              </a:prstGeom>
            </p:spPr>
          </p:pic>
          <p:pic>
            <p:nvPicPr>
              <p:cNvPr id="7" name="Picture 6" descr="Dahsboard_HD_2.png"/>
              <p:cNvPicPr>
                <a:picLocks noChangeAspect="1"/>
              </p:cNvPicPr>
              <p:nvPr/>
            </p:nvPicPr>
            <p:blipFill>
              <a:blip r:embed="rId4" cstate="print">
                <a:extLst/>
              </a:blip>
              <a:stretch>
                <a:fillRect/>
              </a:stretch>
            </p:blipFill>
            <p:spPr>
              <a:xfrm>
                <a:off x="51833" y="1619742"/>
                <a:ext cx="6129478" cy="1786985"/>
              </a:xfrm>
              <a:prstGeom prst="rect">
                <a:avLst/>
              </a:prstGeom>
            </p:spPr>
          </p:pic>
        </p:grpSp>
        <p:pic>
          <p:nvPicPr>
            <p:cNvPr id="5" name="Picture 4" descr="system_metrics.png"/>
            <p:cNvPicPr>
              <a:picLocks noChangeAspect="1"/>
            </p:cNvPicPr>
            <p:nvPr/>
          </p:nvPicPr>
          <p:blipFill>
            <a:blip r:embed="rId5" cstate="print">
              <a:extLst/>
            </a:blip>
            <a:stretch>
              <a:fillRect/>
            </a:stretch>
          </p:blipFill>
          <p:spPr>
            <a:xfrm>
              <a:off x="5875867" y="2837054"/>
              <a:ext cx="3102474" cy="1565777"/>
            </a:xfrm>
            <a:prstGeom prst="rect">
              <a:avLst/>
            </a:prstGeom>
          </p:spPr>
        </p:pic>
      </p:grpSp>
      <p:sp>
        <p:nvSpPr>
          <p:cNvPr id="63" name="Line Callout 1 62"/>
          <p:cNvSpPr/>
          <p:nvPr/>
        </p:nvSpPr>
        <p:spPr>
          <a:xfrm>
            <a:off x="169863" y="2362200"/>
            <a:ext cx="1225550" cy="828675"/>
          </a:xfrm>
          <a:prstGeom prst="borderCallout1">
            <a:avLst>
              <a:gd name="adj1" fmla="val -22554"/>
              <a:gd name="adj2" fmla="val 76816"/>
              <a:gd name="adj3" fmla="val -65284"/>
              <a:gd name="adj4" fmla="val 110606"/>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Manage the Database with Command Center</a:t>
            </a:r>
          </a:p>
        </p:txBody>
      </p:sp>
      <p:sp>
        <p:nvSpPr>
          <p:cNvPr id="64" name="Line Callout 1 63"/>
          <p:cNvSpPr/>
          <p:nvPr/>
        </p:nvSpPr>
        <p:spPr>
          <a:xfrm>
            <a:off x="1836738" y="3276600"/>
            <a:ext cx="1135062" cy="779463"/>
          </a:xfrm>
          <a:prstGeom prst="borderCallout1">
            <a:avLst>
              <a:gd name="adj1" fmla="val -22554"/>
              <a:gd name="adj2" fmla="val 76816"/>
              <a:gd name="adj3" fmla="val -84240"/>
              <a:gd name="adj4" fmla="val 118567"/>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Manage Analytics &amp; Extensions with </a:t>
            </a:r>
            <a:r>
              <a:rPr lang="en-US" sz="1200" dirty="0" err="1">
                <a:solidFill>
                  <a:schemeClr val="tx1"/>
                </a:solidFill>
              </a:rPr>
              <a:t>gpPkg</a:t>
            </a:r>
            <a:endParaRPr lang="en-US" sz="1200" dirty="0">
              <a:solidFill>
                <a:schemeClr val="tx1"/>
              </a:solidFill>
            </a:endParaRPr>
          </a:p>
        </p:txBody>
      </p:sp>
      <p:sp>
        <p:nvSpPr>
          <p:cNvPr id="65" name="Line Callout 1 64"/>
          <p:cNvSpPr/>
          <p:nvPr/>
        </p:nvSpPr>
        <p:spPr>
          <a:xfrm>
            <a:off x="7874000" y="2184400"/>
            <a:ext cx="1084263" cy="796925"/>
          </a:xfrm>
          <a:prstGeom prst="borderCallout1">
            <a:avLst>
              <a:gd name="adj1" fmla="val 50975"/>
              <a:gd name="adj2" fmla="val -6892"/>
              <a:gd name="adj3" fmla="val 114617"/>
              <a:gd name="adj4" fmla="val -63488"/>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rgbClr val="4D4D4D"/>
                </a:solidFill>
              </a:rPr>
              <a:t>Manage Workloads with </a:t>
            </a:r>
            <a:r>
              <a:rPr lang="en-US" sz="1200" dirty="0" err="1">
                <a:solidFill>
                  <a:srgbClr val="4D4D4D"/>
                </a:solidFill>
              </a:rPr>
              <a:t>PivotalVRP</a:t>
            </a:r>
            <a:endParaRPr lang="en-US" sz="1200" dirty="0">
              <a:solidFill>
                <a:srgbClr val="4D4D4D"/>
              </a:solidFill>
            </a:endParaRPr>
          </a:p>
        </p:txBody>
      </p:sp>
      <p:sp>
        <p:nvSpPr>
          <p:cNvPr id="72720" name="TextBox 65"/>
          <p:cNvSpPr txBox="1">
            <a:spLocks noChangeArrowheads="1"/>
          </p:cNvSpPr>
          <p:nvPr/>
        </p:nvSpPr>
        <p:spPr bwMode="auto">
          <a:xfrm>
            <a:off x="3386138" y="889000"/>
            <a:ext cx="2963862" cy="830263"/>
          </a:xfrm>
          <a:prstGeom prst="rect">
            <a:avLst/>
          </a:prstGeom>
          <a:noFill/>
          <a:ln w="9525">
            <a:noFill/>
            <a:miter lim="800000"/>
            <a:headEnd/>
            <a:tailEnd/>
          </a:ln>
        </p:spPr>
        <p:txBody>
          <a:bodyPr>
            <a:prstTxWarp prst="textNoShape">
              <a:avLst/>
            </a:prstTxWarp>
            <a:spAutoFit/>
          </a:bodyPr>
          <a:lstStyle/>
          <a:p>
            <a:pPr algn="ctr"/>
            <a:r>
              <a:rPr lang="en-US" sz="1600" dirty="0"/>
              <a:t>Single console for software plus </a:t>
            </a:r>
            <a:r>
              <a:rPr lang="en-US" sz="1600" dirty="0" smtClean="0"/>
              <a:t>DCA</a:t>
            </a:r>
            <a:endParaRPr lang="en-US" sz="1600" dirty="0"/>
          </a:p>
          <a:p>
            <a:pPr algn="ctr"/>
            <a:endParaRPr lang="en-US" sz="1600" dirty="0"/>
          </a:p>
        </p:txBody>
      </p:sp>
      <p:sp>
        <p:nvSpPr>
          <p:cNvPr id="72721" name="TextBox 66"/>
          <p:cNvSpPr txBox="1">
            <a:spLocks noChangeArrowheads="1"/>
          </p:cNvSpPr>
          <p:nvPr/>
        </p:nvSpPr>
        <p:spPr bwMode="auto">
          <a:xfrm>
            <a:off x="4579938" y="1633538"/>
            <a:ext cx="2963862" cy="585787"/>
          </a:xfrm>
          <a:prstGeom prst="rect">
            <a:avLst/>
          </a:prstGeom>
          <a:noFill/>
          <a:ln w="9525">
            <a:noFill/>
            <a:miter lim="800000"/>
            <a:headEnd/>
            <a:tailEnd/>
          </a:ln>
        </p:spPr>
        <p:txBody>
          <a:bodyPr>
            <a:prstTxWarp prst="textNoShape">
              <a:avLst/>
            </a:prstTxWarp>
            <a:spAutoFit/>
          </a:bodyPr>
          <a:lstStyle/>
          <a:p>
            <a:pPr algn="ctr"/>
            <a:r>
              <a:rPr lang="en-US" sz="1600"/>
              <a:t>Supports easy deployment of database extensions</a:t>
            </a:r>
          </a:p>
        </p:txBody>
      </p:sp>
      <p:sp>
        <p:nvSpPr>
          <p:cNvPr id="72722" name="TextBox 67"/>
          <p:cNvSpPr txBox="1">
            <a:spLocks noChangeArrowheads="1"/>
          </p:cNvSpPr>
          <p:nvPr/>
        </p:nvSpPr>
        <p:spPr bwMode="auto">
          <a:xfrm>
            <a:off x="3132138" y="3640138"/>
            <a:ext cx="2616200" cy="831850"/>
          </a:xfrm>
          <a:prstGeom prst="rect">
            <a:avLst/>
          </a:prstGeom>
          <a:noFill/>
          <a:ln w="9525">
            <a:noFill/>
            <a:miter lim="800000"/>
            <a:headEnd/>
            <a:tailEnd/>
          </a:ln>
        </p:spPr>
        <p:txBody>
          <a:bodyPr>
            <a:prstTxWarp prst="textNoShape">
              <a:avLst/>
            </a:prstTxWarp>
            <a:spAutoFit/>
          </a:bodyPr>
          <a:lstStyle/>
          <a:p>
            <a:r>
              <a:rPr lang="en-US" sz="1600"/>
              <a:t>Best in class workload monitoring, management and performance tuning</a:t>
            </a:r>
          </a:p>
        </p:txBody>
      </p:sp>
      <p:pic>
        <p:nvPicPr>
          <p:cNvPr id="72723" name="Picture 68" descr="image.png"/>
          <p:cNvPicPr>
            <a:picLocks noChangeAspect="1"/>
          </p:cNvPicPr>
          <p:nvPr/>
        </p:nvPicPr>
        <p:blipFill>
          <a:blip r:embed="rId6" cstate="print"/>
          <a:srcRect/>
          <a:stretch>
            <a:fillRect/>
          </a:stretch>
        </p:blipFill>
        <p:spPr bwMode="auto">
          <a:xfrm>
            <a:off x="5854700" y="3149600"/>
            <a:ext cx="2235200" cy="2514600"/>
          </a:xfrm>
          <a:prstGeom prst="rect">
            <a:avLst/>
          </a:prstGeom>
          <a:noFill/>
          <a:ln w="9525">
            <a:noFill/>
            <a:miter lim="800000"/>
            <a:headEnd/>
            <a:tailEnd/>
          </a:ln>
        </p:spPr>
      </p:pic>
      <p:cxnSp>
        <p:nvCxnSpPr>
          <p:cNvPr id="72" name="Straight Connector 71"/>
          <p:cNvCxnSpPr/>
          <p:nvPr/>
        </p:nvCxnSpPr>
        <p:spPr>
          <a:xfrm flipV="1">
            <a:off x="1109663" y="1778000"/>
            <a:ext cx="355600" cy="304800"/>
          </a:xfrm>
          <a:prstGeom prst="line">
            <a:avLst/>
          </a:prstGeom>
          <a:ln w="9525" cap="flat" cmpd="sng" algn="ctr">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4800" y="2776538"/>
            <a:ext cx="355600" cy="304800"/>
          </a:xfrm>
          <a:prstGeom prst="line">
            <a:avLst/>
          </a:prstGeom>
          <a:ln w="9525" cap="flat" cmpd="sng" algn="ctr">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7332663" y="2616200"/>
            <a:ext cx="355600" cy="304800"/>
          </a:xfrm>
          <a:prstGeom prst="line">
            <a:avLst/>
          </a:prstGeom>
          <a:ln w="9525" cap="flat" cmpd="sng" algn="ctr">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2727" name="Picture 76" descr="Screen Shot 2013-09-16 at 11.24.04 AM.png"/>
          <p:cNvPicPr>
            <a:picLocks noChangeAspect="1"/>
          </p:cNvPicPr>
          <p:nvPr/>
        </p:nvPicPr>
        <p:blipFill>
          <a:blip r:embed="rId7" cstate="print"/>
          <a:srcRect/>
          <a:stretch>
            <a:fillRect/>
          </a:stretch>
        </p:blipFill>
        <p:spPr bwMode="auto">
          <a:xfrm>
            <a:off x="3244850" y="2184400"/>
            <a:ext cx="2035175" cy="1135063"/>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455" y="1902715"/>
            <a:ext cx="6048376" cy="846386"/>
          </a:xfrm>
        </p:spPr>
        <p:txBody>
          <a:bodyPr/>
          <a:lstStyle/>
          <a:p>
            <a:pPr fontAlgn="auto">
              <a:spcAft>
                <a:spcPts val="0"/>
              </a:spcAft>
              <a:defRPr/>
            </a:pPr>
            <a:r>
              <a:rPr lang="en-US" sz="6000" dirty="0" smtClean="0"/>
              <a:t>Demo</a:t>
            </a:r>
            <a:endParaRPr sz="60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2129396"/>
            <a:ext cx="6048375" cy="620683"/>
          </a:xfrm>
        </p:spPr>
        <p:txBody>
          <a:bodyPr/>
          <a:lstStyle/>
          <a:p>
            <a:pPr fontAlgn="auto">
              <a:spcAft>
                <a:spcPts val="0"/>
              </a:spcAft>
              <a:defRPr/>
            </a:pPr>
            <a:r>
              <a:rPr lang="en-US" dirty="0" smtClean="0"/>
              <a:t>Data Loading Methods</a:t>
            </a:r>
            <a:endParaRPr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 Options</a:t>
            </a:r>
            <a:endParaRPr lang="en-US" dirty="0"/>
          </a:p>
        </p:txBody>
      </p:sp>
      <p:sp>
        <p:nvSpPr>
          <p:cNvPr id="3" name="Content Placeholder 2"/>
          <p:cNvSpPr>
            <a:spLocks noGrp="1"/>
          </p:cNvSpPr>
          <p:nvPr>
            <p:ph sz="quarter" idx="10"/>
          </p:nvPr>
        </p:nvSpPr>
        <p:spPr>
          <a:xfrm>
            <a:off x="366714" y="1016794"/>
            <a:ext cx="8410575" cy="3555206"/>
          </a:xfrm>
        </p:spPr>
        <p:txBody>
          <a:bodyPr>
            <a:normAutofit fontScale="70000" lnSpcReduction="20000"/>
          </a:bodyPr>
          <a:lstStyle/>
          <a:p>
            <a:r>
              <a:rPr lang="en-US" dirty="0" smtClean="0"/>
              <a:t>SQL INSERT</a:t>
            </a:r>
          </a:p>
          <a:p>
            <a:pPr lvl="1"/>
            <a:r>
              <a:rPr lang="en-US" dirty="0" smtClean="0"/>
              <a:t>Standard Row by row insert – slowest method</a:t>
            </a:r>
          </a:p>
          <a:p>
            <a:pPr lvl="2"/>
            <a:r>
              <a:rPr lang="en-US" dirty="0" smtClean="0"/>
              <a:t>INSERT into </a:t>
            </a:r>
            <a:r>
              <a:rPr lang="en-US" dirty="0" err="1" smtClean="0"/>
              <a:t>tableX</a:t>
            </a:r>
            <a:r>
              <a:rPr lang="en-US" dirty="0" smtClean="0"/>
              <a:t>  VALUES (‘John’, ‘Doe’, ‘Manager’)</a:t>
            </a:r>
          </a:p>
          <a:p>
            <a:pPr lvl="1"/>
            <a:r>
              <a:rPr lang="en-US" dirty="0" smtClean="0"/>
              <a:t>All data is passed through Master server</a:t>
            </a:r>
          </a:p>
          <a:p>
            <a:r>
              <a:rPr lang="en-US" dirty="0" err="1" smtClean="0"/>
              <a:t>PostgreSQL</a:t>
            </a:r>
            <a:r>
              <a:rPr lang="en-US" dirty="0" smtClean="0"/>
              <a:t> Copy command</a:t>
            </a:r>
          </a:p>
          <a:p>
            <a:pPr lvl="1"/>
            <a:r>
              <a:rPr lang="en-US" dirty="0" smtClean="0"/>
              <a:t>Inserts data from a file or </a:t>
            </a:r>
            <a:r>
              <a:rPr lang="en-US" dirty="0" err="1" smtClean="0"/>
              <a:t>stdin</a:t>
            </a:r>
            <a:r>
              <a:rPr lang="en-US" dirty="0" smtClean="0"/>
              <a:t> (another query) – faster than SQL INSERT</a:t>
            </a:r>
          </a:p>
          <a:p>
            <a:pPr lvl="2"/>
            <a:r>
              <a:rPr lang="en-US" dirty="0" smtClean="0"/>
              <a:t>COPY </a:t>
            </a:r>
            <a:r>
              <a:rPr lang="en-US" dirty="0" err="1" smtClean="0"/>
              <a:t>tableX</a:t>
            </a:r>
            <a:r>
              <a:rPr lang="en-US" dirty="0" smtClean="0"/>
              <a:t> FROM {file | STDIN}</a:t>
            </a:r>
          </a:p>
          <a:p>
            <a:pPr lvl="1"/>
            <a:r>
              <a:rPr lang="en-US" dirty="0" smtClean="0"/>
              <a:t>All data is passed through Master server</a:t>
            </a:r>
          </a:p>
          <a:p>
            <a:r>
              <a:rPr lang="en-US" dirty="0" smtClean="0"/>
              <a:t>Parallel loading with </a:t>
            </a:r>
            <a:r>
              <a:rPr lang="en-US" dirty="0" err="1" smtClean="0"/>
              <a:t>gpfdist</a:t>
            </a:r>
            <a:r>
              <a:rPr lang="en-US" dirty="0" smtClean="0"/>
              <a:t>/</a:t>
            </a:r>
            <a:r>
              <a:rPr lang="en-US" dirty="0" err="1" smtClean="0"/>
              <a:t>gpload</a:t>
            </a:r>
            <a:endParaRPr lang="en-US" dirty="0" smtClean="0"/>
          </a:p>
          <a:p>
            <a:pPr lvl="1"/>
            <a:r>
              <a:rPr lang="en-US" dirty="0" smtClean="0"/>
              <a:t>Segment servers connect directly to external files served via </a:t>
            </a:r>
            <a:r>
              <a:rPr lang="en-US" dirty="0" err="1" smtClean="0"/>
              <a:t>gpfdist</a:t>
            </a:r>
            <a:endParaRPr lang="en-US" dirty="0" smtClean="0"/>
          </a:p>
          <a:p>
            <a:pPr lvl="1"/>
            <a:r>
              <a:rPr lang="en-US" dirty="0" smtClean="0"/>
              <a:t>Load bypasses Master server</a:t>
            </a:r>
          </a:p>
          <a:p>
            <a:pPr lvl="1"/>
            <a:r>
              <a:rPr lang="en-US" dirty="0" smtClean="0"/>
              <a:t>Segment servers load in parallel</a:t>
            </a:r>
          </a:p>
          <a:p>
            <a:pPr lvl="1"/>
            <a:r>
              <a:rPr lang="en-US" dirty="0" smtClean="0"/>
              <a:t>External tables point to the streamed files</a:t>
            </a:r>
          </a:p>
          <a:p>
            <a:pPr lvl="2"/>
            <a:r>
              <a:rPr lang="en-US" dirty="0" smtClean="0"/>
              <a:t>CREATE EXTERNAL TABLE </a:t>
            </a:r>
            <a:r>
              <a:rPr lang="en-US" dirty="0" err="1" smtClean="0"/>
              <a:t>ext_table</a:t>
            </a:r>
            <a:r>
              <a:rPr lang="en-US" dirty="0" smtClean="0"/>
              <a:t> LOCATION (gpfdist://dir/*)</a:t>
            </a:r>
          </a:p>
          <a:p>
            <a:pPr lvl="2"/>
            <a:r>
              <a:rPr lang="en-US" dirty="0" smtClean="0"/>
              <a:t>CREATE TABLE </a:t>
            </a:r>
            <a:r>
              <a:rPr lang="en-US" dirty="0" err="1" smtClean="0"/>
              <a:t>tableY</a:t>
            </a:r>
            <a:r>
              <a:rPr lang="en-US" dirty="0" smtClean="0"/>
              <a:t> AS SELECT * FROM </a:t>
            </a:r>
            <a:r>
              <a:rPr lang="en-US" dirty="0" err="1" smtClean="0"/>
              <a:t>ext_table</a:t>
            </a:r>
            <a:endParaRPr lang="en-US" dirty="0" smtClean="0"/>
          </a:p>
          <a:p>
            <a:pPr lvl="1"/>
            <a:r>
              <a:rPr lang="en-US" dirty="0" smtClean="0"/>
              <a:t>Integrated with Informatica </a:t>
            </a:r>
            <a:r>
              <a:rPr lang="en-US" dirty="0" err="1" smtClean="0"/>
              <a:t>PowerExchange</a:t>
            </a:r>
            <a:r>
              <a:rPr lang="en-US" dirty="0" smtClean="0"/>
              <a:t> and </a:t>
            </a:r>
            <a:r>
              <a:rPr lang="en-US" dirty="0" err="1" smtClean="0"/>
              <a:t>Pentaho</a:t>
            </a:r>
            <a:endParaRPr lang="en-US" dirty="0"/>
          </a:p>
        </p:txBody>
      </p:sp>
    </p:spTree>
    <p:extLst>
      <p:ext uri="{BB962C8B-B14F-4D97-AF65-F5344CB8AC3E}">
        <p14:creationId xmlns:p14="http://schemas.microsoft.com/office/powerpoint/2010/main" val="33007426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248706" y="1743076"/>
            <a:ext cx="514352" cy="1"/>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291218" y="2257426"/>
            <a:ext cx="514352" cy="1"/>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SQL Insert Method</a:t>
            </a:r>
            <a:endParaRPr lang="en-US" dirty="0"/>
          </a:p>
        </p:txBody>
      </p:sp>
      <p:cxnSp>
        <p:nvCxnSpPr>
          <p:cNvPr id="7" name="Straight Connector 6"/>
          <p:cNvCxnSpPr/>
          <p:nvPr/>
        </p:nvCxnSpPr>
        <p:spPr bwMode="auto">
          <a:xfrm rot="5400000">
            <a:off x="4289633" y="3028950"/>
            <a:ext cx="457198" cy="0"/>
          </a:xfrm>
          <a:prstGeom prst="line">
            <a:avLst/>
          </a:prstGeom>
          <a:ln w="57150"/>
          <a:effectLst/>
        </p:spPr>
        <p:style>
          <a:lnRef idx="3">
            <a:schemeClr val="accent5"/>
          </a:lnRef>
          <a:fillRef idx="0">
            <a:schemeClr val="accent5"/>
          </a:fillRef>
          <a:effectRef idx="2">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038600" y="2704807"/>
            <a:ext cx="922522" cy="216062"/>
          </a:xfrm>
          <a:prstGeom prst="rect">
            <a:avLst/>
          </a:prstGeom>
          <a:noFill/>
          <a:ln w="9525">
            <a:noFill/>
            <a:miter lim="800000"/>
            <a:headEnd/>
            <a:tailEnd/>
          </a:ln>
        </p:spPr>
      </p:pic>
      <p:sp>
        <p:nvSpPr>
          <p:cNvPr id="9" name="Rounded Rectangle 8"/>
          <p:cNvSpPr/>
          <p:nvPr/>
        </p:nvSpPr>
        <p:spPr bwMode="auto">
          <a:xfrm>
            <a:off x="4038807" y="2474119"/>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406452" y="3473649"/>
            <a:ext cx="432196" cy="0"/>
          </a:xfrm>
          <a:prstGeom prst="line">
            <a:avLst/>
          </a:prstGeom>
          <a:ln w="5715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p:nvCxnSpPr>
        <p:spPr bwMode="auto">
          <a:xfrm rot="16200000" flipH="1">
            <a:off x="3283546" y="3480792"/>
            <a:ext cx="446485" cy="1"/>
          </a:xfrm>
          <a:prstGeom prst="line">
            <a:avLst/>
          </a:prstGeom>
          <a:ln w="57150"/>
        </p:spPr>
        <p:style>
          <a:lnRef idx="3">
            <a:schemeClr val="accent5"/>
          </a:lnRef>
          <a:fillRef idx="0">
            <a:schemeClr val="accent5"/>
          </a:fillRef>
          <a:effectRef idx="2">
            <a:schemeClr val="accent5"/>
          </a:effectRef>
          <a:fontRef idx="minor">
            <a:schemeClr val="tx1"/>
          </a:fontRef>
        </p:style>
      </p:cxnSp>
      <p:grpSp>
        <p:nvGrpSpPr>
          <p:cNvPr id="12" name="Group 16"/>
          <p:cNvGrpSpPr>
            <a:grpSpLocks/>
          </p:cNvGrpSpPr>
          <p:nvPr/>
        </p:nvGrpSpPr>
        <p:grpSpPr bwMode="auto">
          <a:xfrm>
            <a:off x="2286001" y="3563542"/>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3" name="Group 16"/>
          <p:cNvGrpSpPr>
            <a:grpSpLocks/>
          </p:cNvGrpSpPr>
          <p:nvPr/>
        </p:nvGrpSpPr>
        <p:grpSpPr bwMode="auto">
          <a:xfrm>
            <a:off x="3168229" y="3563542"/>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4" name="Group 97"/>
          <p:cNvGrpSpPr>
            <a:grpSpLocks/>
          </p:cNvGrpSpPr>
          <p:nvPr/>
        </p:nvGrpSpPr>
        <p:grpSpPr bwMode="auto">
          <a:xfrm>
            <a:off x="2320107" y="3958408"/>
            <a:ext cx="787289" cy="410934"/>
            <a:chOff x="579969" y="4145590"/>
            <a:chExt cx="936932" cy="661239"/>
          </a:xfrm>
        </p:grpSpPr>
        <p:pic>
          <p:nvPicPr>
            <p:cNvPr id="36"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37"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15" name="Group 100"/>
          <p:cNvGrpSpPr>
            <a:grpSpLocks/>
          </p:cNvGrpSpPr>
          <p:nvPr/>
        </p:nvGrpSpPr>
        <p:grpSpPr bwMode="auto">
          <a:xfrm>
            <a:off x="3170652" y="3958408"/>
            <a:ext cx="787289" cy="410934"/>
            <a:chOff x="579969" y="4145590"/>
            <a:chExt cx="936932" cy="661239"/>
          </a:xfrm>
        </p:grpSpPr>
        <p:pic>
          <p:nvPicPr>
            <p:cNvPr id="34"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35"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cxnSp>
        <p:nvCxnSpPr>
          <p:cNvPr id="16" name="Straight Connector 15"/>
          <p:cNvCxnSpPr/>
          <p:nvPr/>
        </p:nvCxnSpPr>
        <p:spPr bwMode="auto">
          <a:xfrm rot="5400000">
            <a:off x="4188223" y="3461147"/>
            <a:ext cx="392908" cy="0"/>
          </a:xfrm>
          <a:prstGeom prst="line">
            <a:avLst/>
          </a:prstGeom>
          <a:ln w="57150"/>
        </p:spPr>
        <p:style>
          <a:lnRef idx="3">
            <a:schemeClr val="accent5"/>
          </a:lnRef>
          <a:fillRef idx="0">
            <a:schemeClr val="accent5"/>
          </a:fillRef>
          <a:effectRef idx="2">
            <a:schemeClr val="accent5"/>
          </a:effectRef>
          <a:fontRef idx="minor">
            <a:schemeClr val="tx1"/>
          </a:fontRef>
        </p:style>
      </p:cxnSp>
      <p:cxnSp>
        <p:nvCxnSpPr>
          <p:cNvPr id="17" name="Straight Connector 16"/>
          <p:cNvCxnSpPr/>
          <p:nvPr/>
        </p:nvCxnSpPr>
        <p:spPr bwMode="auto">
          <a:xfrm rot="5400000">
            <a:off x="5901137" y="3461146"/>
            <a:ext cx="392906" cy="0"/>
          </a:xfrm>
          <a:prstGeom prst="line">
            <a:avLst/>
          </a:prstGeom>
          <a:ln w="57150"/>
        </p:spPr>
        <p:style>
          <a:lnRef idx="3">
            <a:schemeClr val="accent5"/>
          </a:lnRef>
          <a:fillRef idx="0">
            <a:schemeClr val="accent5"/>
          </a:fillRef>
          <a:effectRef idx="2">
            <a:schemeClr val="accent5"/>
          </a:effectRef>
          <a:fontRef idx="minor">
            <a:schemeClr val="tx1"/>
          </a:fontRef>
        </p:style>
      </p:cxnSp>
      <p:grpSp>
        <p:nvGrpSpPr>
          <p:cNvPr id="18" name="Group 16"/>
          <p:cNvGrpSpPr>
            <a:grpSpLocks/>
          </p:cNvGrpSpPr>
          <p:nvPr/>
        </p:nvGrpSpPr>
        <p:grpSpPr bwMode="auto">
          <a:xfrm>
            <a:off x="4019551" y="3569496"/>
            <a:ext cx="785813" cy="383381"/>
            <a:chOff x="457190" y="2341426"/>
            <a:chExt cx="991517" cy="482408"/>
          </a:xfrm>
        </p:grpSpPr>
        <p:pic>
          <p:nvPicPr>
            <p:cNvPr id="32"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3" name="Rounded Rectangle 18"/>
            <p:cNvSpPr>
              <a:spLocks noChangeArrowheads="1"/>
            </p:cNvSpPr>
            <p:nvPr/>
          </p:nvSpPr>
          <p:spPr bwMode="auto">
            <a:xfrm>
              <a:off x="457190" y="2341426"/>
              <a:ext cx="991517"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spc="-150" dirty="0">
                  <a:solidFill>
                    <a:srgbClr val="FFFFFF"/>
                  </a:solidFill>
                  <a:latin typeface="+mj-lt"/>
                  <a:ea typeface="+mn-ea"/>
                </a:rPr>
                <a:t>Segment</a:t>
              </a:r>
            </a:p>
          </p:txBody>
        </p:sp>
      </p:grpSp>
      <p:grpSp>
        <p:nvGrpSpPr>
          <p:cNvPr id="19" name="Group 16"/>
          <p:cNvGrpSpPr>
            <a:grpSpLocks/>
          </p:cNvGrpSpPr>
          <p:nvPr/>
        </p:nvGrpSpPr>
        <p:grpSpPr bwMode="auto">
          <a:xfrm>
            <a:off x="5755503" y="3569496"/>
            <a:ext cx="785086" cy="383381"/>
            <a:chOff x="457200" y="2341426"/>
            <a:chExt cx="990600" cy="482408"/>
          </a:xfrm>
        </p:grpSpPr>
        <p:pic>
          <p:nvPicPr>
            <p:cNvPr id="3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1" name="Rounded Rectangle 18"/>
            <p:cNvSpPr>
              <a:spLocks noChangeArrowheads="1"/>
            </p:cNvSpPr>
            <p:nvPr/>
          </p:nvSpPr>
          <p:spPr bwMode="auto">
            <a:xfrm>
              <a:off x="458174" y="2341426"/>
              <a:ext cx="989514"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20" name="Group 93"/>
          <p:cNvGrpSpPr>
            <a:grpSpLocks/>
          </p:cNvGrpSpPr>
          <p:nvPr/>
        </p:nvGrpSpPr>
        <p:grpSpPr bwMode="auto">
          <a:xfrm>
            <a:off x="4033901" y="3964615"/>
            <a:ext cx="787293" cy="410933"/>
            <a:chOff x="579969" y="4145590"/>
            <a:chExt cx="936932" cy="661239"/>
          </a:xfrm>
        </p:grpSpPr>
        <p:pic>
          <p:nvPicPr>
            <p:cNvPr id="28"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29"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21" name="Group 100"/>
          <p:cNvGrpSpPr>
            <a:grpSpLocks/>
          </p:cNvGrpSpPr>
          <p:nvPr/>
        </p:nvGrpSpPr>
        <p:grpSpPr bwMode="auto">
          <a:xfrm>
            <a:off x="5757928" y="3964614"/>
            <a:ext cx="787293" cy="410933"/>
            <a:chOff x="579969" y="4145590"/>
            <a:chExt cx="936932" cy="661239"/>
          </a:xfrm>
        </p:grpSpPr>
        <p:pic>
          <p:nvPicPr>
            <p:cNvPr id="26"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27"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sp>
        <p:nvSpPr>
          <p:cNvPr id="22" name="Rectangle 103"/>
          <p:cNvSpPr>
            <a:spLocks noChangeArrowheads="1"/>
          </p:cNvSpPr>
          <p:nvPr/>
        </p:nvSpPr>
        <p:spPr bwMode="auto">
          <a:xfrm>
            <a:off x="4968397" y="3472314"/>
            <a:ext cx="697627" cy="707886"/>
          </a:xfrm>
          <a:prstGeom prst="rect">
            <a:avLst/>
          </a:prstGeom>
          <a:noFill/>
          <a:ln w="9525">
            <a:noFill/>
            <a:miter lim="800000"/>
            <a:headEnd/>
            <a:tailEnd/>
          </a:ln>
        </p:spPr>
        <p:txBody>
          <a:bodyPr wrap="none">
            <a:spAutoFit/>
          </a:bodyPr>
          <a:lstStyle/>
          <a:p>
            <a:r>
              <a:rPr lang="en-US" sz="4000"/>
              <a:t>…</a:t>
            </a:r>
          </a:p>
        </p:txBody>
      </p:sp>
      <p:cxnSp>
        <p:nvCxnSpPr>
          <p:cNvPr id="43" name="Straight Connector 42"/>
          <p:cNvCxnSpPr/>
          <p:nvPr/>
        </p:nvCxnSpPr>
        <p:spPr bwMode="auto">
          <a:xfrm rot="10800000">
            <a:off x="1295400" y="3257550"/>
            <a:ext cx="6172200" cy="0"/>
          </a:xfrm>
          <a:prstGeom prst="line">
            <a:avLst/>
          </a:prstGeom>
          <a:ln w="57150"/>
          <a:effectLst/>
        </p:spPr>
        <p:style>
          <a:lnRef idx="3">
            <a:schemeClr val="accent5"/>
          </a:lnRef>
          <a:fillRef idx="0">
            <a:schemeClr val="accent5"/>
          </a:fillRef>
          <a:effectRef idx="2">
            <a:schemeClr val="accent5"/>
          </a:effectRef>
          <a:fontRef idx="minor">
            <a:schemeClr val="tx1"/>
          </a:fontRef>
        </p:style>
      </p:cxnSp>
      <p:cxnSp>
        <p:nvCxnSpPr>
          <p:cNvPr id="48" name="Straight Connector 47"/>
          <p:cNvCxnSpPr/>
          <p:nvPr/>
        </p:nvCxnSpPr>
        <p:spPr bwMode="auto">
          <a:xfrm rot="10800000">
            <a:off x="2590798" y="2000250"/>
            <a:ext cx="43434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sp>
        <p:nvSpPr>
          <p:cNvPr id="59" name="Rectangle 58"/>
          <p:cNvSpPr/>
          <p:nvPr/>
        </p:nvSpPr>
        <p:spPr>
          <a:xfrm>
            <a:off x="31242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0" name="Rectangle 59"/>
          <p:cNvSpPr/>
          <p:nvPr/>
        </p:nvSpPr>
        <p:spPr>
          <a:xfrm>
            <a:off x="32004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1" name="Rectangle 60"/>
          <p:cNvSpPr/>
          <p:nvPr/>
        </p:nvSpPr>
        <p:spPr>
          <a:xfrm>
            <a:off x="32004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2" name="Rectangle 61"/>
          <p:cNvSpPr/>
          <p:nvPr/>
        </p:nvSpPr>
        <p:spPr>
          <a:xfrm>
            <a:off x="32004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Tree>
    <p:extLst>
      <p:ext uri="{BB962C8B-B14F-4D97-AF65-F5344CB8AC3E}">
        <p14:creationId xmlns:p14="http://schemas.microsoft.com/office/powerpoint/2010/main" val="207206835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0" presetClass="path" presetSubtype="0" repeatCount="3000" accel="50000" decel="50000" fill="hold" grpId="1" nodeType="withEffect">
                                  <p:stCondLst>
                                    <p:cond delay="0"/>
                                  </p:stCondLst>
                                  <p:childTnLst>
                                    <p:animMotion origin="layout" path="M 0.00312 0.00556 C -0.00486 0.04862 -0.01285 0.0919 0.00521 0.1125 C 0.02326 0.13311 0.09218 0.09537 0.11146 0.12917 C 0.13073 0.16297 0.15347 0.2794 0.12083 0.31528 C 0.08819 0.35116 -0.04792 0.31737 -0.08438 0.34445 C -0.12084 0.37153 -0.10938 0.42454 -0.09792 0.47778 " pathEditMode="relative" rAng="0" ptsTypes="aaaaaA">
                                      <p:cBhvr>
                                        <p:cTn id="8" dur="2000" fill="hold"/>
                                        <p:tgtEl>
                                          <p:spTgt spid="59"/>
                                        </p:tgtEl>
                                        <p:attrNameLst>
                                          <p:attrName>ppt_x</p:attrName>
                                          <p:attrName>ppt_y</p:attrName>
                                        </p:attrNameLst>
                                      </p:cBhvr>
                                      <p:rCtr x="1300" y="23600"/>
                                    </p:animMotion>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0" presetClass="path" presetSubtype="0" repeatCount="3000" accel="50000" decel="50000" fill="hold" grpId="1" nodeType="withEffect">
                                  <p:stCondLst>
                                    <p:cond delay="0"/>
                                  </p:stCondLst>
                                  <p:childTnLst>
                                    <p:animMotion origin="layout" path="M 0 0 C -0.01163 0.04121 -0.02326 0.08241 -0.00625 0.10139 C 0.01076 0.12037 0.08333 0.07755 0.10208 0.11389 C 0.12083 0.15024 0.12274 0.28125 0.10625 0.31945 C 0.08976 0.35764 0.02326 0.31644 0.00313 0.34306 C -0.01701 0.36968 -0.01146 0.45695 -0.01458 0.47917 " pathEditMode="relative" ptsTypes="aaaaaA">
                                      <p:cBhvr>
                                        <p:cTn id="12" dur="2000" fill="hold"/>
                                        <p:tgtEl>
                                          <p:spTgt spid="60"/>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0" presetClass="path" presetSubtype="0" repeatCount="3000" accel="50000" decel="50000" fill="hold" grpId="1" nodeType="withEffect">
                                  <p:stCondLst>
                                    <p:cond delay="0"/>
                                  </p:stCondLst>
                                  <p:childTnLst>
                                    <p:animMotion origin="layout" path="M 0 0 C -0.00972 0.04028 -0.01945 0.08056 -0.00313 0.09862 C 0.01319 0.11667 0.07986 0.07223 0.09792 0.10834 C 0.11597 0.14445 0.10885 0.25209 0.10521 0.31528 C 0.10156 0.37848 0.08871 0.43287 0.07604 0.4875 " pathEditMode="relative" ptsTypes="aaaaA">
                                      <p:cBhvr>
                                        <p:cTn id="16" dur="2000" fill="hold"/>
                                        <p:tgtEl>
                                          <p:spTgt spid="61"/>
                                        </p:tgtEl>
                                        <p:attrNameLst>
                                          <p:attrName>ppt_x</p:attrName>
                                          <p:attrName>ppt_y</p:attrName>
                                        </p:attrNameLst>
                                      </p:cBhvr>
                                    </p:animMotion>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0" presetClass="path" presetSubtype="0" repeatCount="3000" accel="50000" decel="50000" fill="hold" grpId="1" nodeType="withEffect">
                                  <p:stCondLst>
                                    <p:cond delay="0"/>
                                  </p:stCondLst>
                                  <p:childTnLst>
                                    <p:animMotion origin="layout" path="M -3.33333E-6 5.55112E-17 C -0.00729 0.03681 -0.01458 0.07407 0.00105 0.0919 C 0.01667 0.10972 0.0757 0.07222 0.09375 0.10694 C 0.11181 0.14144 0.079 0.26319 0.10938 0.29907 C 0.13976 0.33495 0.24375 0.29051 0.27605 0.32222 C 0.30834 0.3537 0.30573 0.4213 0.30313 0.48889 " pathEditMode="relative" rAng="0" ptsTypes="aaaaaA">
                                      <p:cBhvr>
                                        <p:cTn id="20" dur="2000" fill="hold"/>
                                        <p:tgtEl>
                                          <p:spTgt spid="62"/>
                                        </p:tgtEl>
                                        <p:attrNameLst>
                                          <p:attrName>ppt_x</p:attrName>
                                          <p:attrName>ppt_y</p:attrName>
                                        </p:attrNameLst>
                                      </p:cBhvr>
                                      <p:rCtr x="147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0" grpId="0" animBg="1"/>
      <p:bldP spid="60" grpId="1" animBg="1"/>
      <p:bldP spid="61" grpId="0" animBg="1"/>
      <p:bldP spid="61" grpId="1" animBg="1"/>
      <p:bldP spid="62" grpId="0" animBg="1"/>
      <p:bldP spid="6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noFill/>
          <a:ln>
            <a:miter lim="800000"/>
            <a:headEnd/>
            <a:tailEnd/>
          </a:ln>
        </p:spPr>
        <p:txBody>
          <a:bodyPr vert="horz" wrap="square" numCol="1" compatLnSpc="1">
            <a:prstTxWarp prst="textNoShape">
              <a:avLst/>
            </a:prstTxWarp>
          </a:bodyPr>
          <a:lstStyle/>
          <a:p>
            <a:pPr eaLnBrk="1" hangingPunct="1"/>
            <a:r>
              <a:rPr lang="en-US" dirty="0" smtClean="0">
                <a:latin typeface="Arial" pitchFamily="34" charset="0"/>
                <a:ea typeface="ＭＳ Ｐゴシック" pitchFamily="34" charset="-128"/>
                <a:cs typeface="Arial" pitchFamily="34" charset="0"/>
              </a:rPr>
              <a:t>Pivotal Data Fabric Portfolio</a:t>
            </a:r>
            <a:br>
              <a:rPr lang="en-US" dirty="0" smtClean="0">
                <a:latin typeface="Arial" pitchFamily="34" charset="0"/>
                <a:ea typeface="ＭＳ Ｐゴシック" pitchFamily="34" charset="-128"/>
                <a:cs typeface="Arial" pitchFamily="34" charset="0"/>
              </a:rPr>
            </a:br>
            <a:endParaRPr lang="en-US" sz="2000" i="1" dirty="0" smtClean="0">
              <a:solidFill>
                <a:srgbClr val="FF6600"/>
              </a:solidFill>
              <a:latin typeface="Arial" pitchFamily="34" charset="0"/>
              <a:ea typeface="ＭＳ Ｐゴシック" pitchFamily="34" charset="-128"/>
              <a:cs typeface="Arial" pitchFamily="34" charset="0"/>
            </a:endParaRPr>
          </a:p>
        </p:txBody>
      </p:sp>
      <p:sp>
        <p:nvSpPr>
          <p:cNvPr id="3" name="Rounded Rectangle 2"/>
          <p:cNvSpPr/>
          <p:nvPr/>
        </p:nvSpPr>
        <p:spPr>
          <a:xfrm>
            <a:off x="3679295" y="2079083"/>
            <a:ext cx="1808162" cy="1314450"/>
          </a:xfrm>
          <a:prstGeom prst="roundRect">
            <a:avLst>
              <a:gd name="adj" fmla="val 6031"/>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3" descr="EMC database.png"/>
          <p:cNvPicPr>
            <a:picLocks noChangeAspect="1"/>
          </p:cNvPicPr>
          <p:nvPr/>
        </p:nvPicPr>
        <p:blipFill>
          <a:blip r:embed="rId3" cstate="print">
            <a:duotone>
              <a:schemeClr val="accent4">
                <a:shade val="45000"/>
                <a:satMod val="135000"/>
              </a:schemeClr>
              <a:prstClr val="white"/>
            </a:duotone>
          </a:blip>
          <a:stretch>
            <a:fillRect/>
          </a:stretch>
        </p:blipFill>
        <p:spPr>
          <a:xfrm>
            <a:off x="5830700" y="3991888"/>
            <a:ext cx="705559" cy="516036"/>
          </a:xfrm>
          <a:prstGeom prst="rect">
            <a:avLst/>
          </a:prstGeom>
        </p:spPr>
      </p:pic>
      <p:sp>
        <p:nvSpPr>
          <p:cNvPr id="15364" name="TextBox 18"/>
          <p:cNvSpPr txBox="1">
            <a:spLocks noChangeArrowheads="1"/>
          </p:cNvSpPr>
          <p:nvPr/>
        </p:nvSpPr>
        <p:spPr bwMode="auto">
          <a:xfrm rot="-5400000">
            <a:off x="1638565" y="4070086"/>
            <a:ext cx="744537" cy="276225"/>
          </a:xfrm>
          <a:prstGeom prst="rect">
            <a:avLst/>
          </a:prstGeom>
          <a:noFill/>
          <a:ln w="9525">
            <a:noFill/>
            <a:miter lim="800000"/>
            <a:headEnd/>
            <a:tailEnd/>
          </a:ln>
        </p:spPr>
        <p:txBody>
          <a:bodyPr>
            <a:spAutoFit/>
          </a:bodyPr>
          <a:lstStyle/>
          <a:p>
            <a:pPr algn="ctr"/>
            <a:r>
              <a:rPr lang="en-US" sz="1200" dirty="0"/>
              <a:t>Data</a:t>
            </a:r>
          </a:p>
        </p:txBody>
      </p:sp>
      <p:sp>
        <p:nvSpPr>
          <p:cNvPr id="15365" name="TextBox 19"/>
          <p:cNvSpPr txBox="1">
            <a:spLocks noChangeArrowheads="1"/>
          </p:cNvSpPr>
          <p:nvPr/>
        </p:nvSpPr>
        <p:spPr bwMode="auto">
          <a:xfrm>
            <a:off x="5587470" y="4026945"/>
            <a:ext cx="1203325" cy="260350"/>
          </a:xfrm>
          <a:prstGeom prst="rect">
            <a:avLst/>
          </a:prstGeom>
          <a:noFill/>
          <a:ln w="9525">
            <a:noFill/>
            <a:miter lim="800000"/>
            <a:headEnd/>
            <a:tailEnd/>
          </a:ln>
        </p:spPr>
        <p:txBody>
          <a:bodyPr>
            <a:spAutoFit/>
          </a:bodyPr>
          <a:lstStyle/>
          <a:p>
            <a:pPr algn="ctr"/>
            <a:r>
              <a:rPr lang="en-US" sz="1100" b="1"/>
              <a:t>Structured</a:t>
            </a:r>
          </a:p>
        </p:txBody>
      </p:sp>
      <p:pic>
        <p:nvPicPr>
          <p:cNvPr id="15366" name="Picture 20"/>
          <p:cNvPicPr>
            <a:picLocks noChangeAspect="1"/>
          </p:cNvPicPr>
          <p:nvPr/>
        </p:nvPicPr>
        <p:blipFill>
          <a:blip r:embed="rId4" cstate="print"/>
          <a:srcRect/>
          <a:stretch>
            <a:fillRect/>
          </a:stretch>
        </p:blipFill>
        <p:spPr bwMode="auto">
          <a:xfrm>
            <a:off x="2769657" y="3898358"/>
            <a:ext cx="577850" cy="577850"/>
          </a:xfrm>
          <a:prstGeom prst="rect">
            <a:avLst/>
          </a:prstGeom>
          <a:noFill/>
          <a:ln w="9525">
            <a:noFill/>
            <a:miter lim="800000"/>
            <a:headEnd/>
            <a:tailEnd/>
          </a:ln>
        </p:spPr>
      </p:pic>
      <p:sp>
        <p:nvSpPr>
          <p:cNvPr id="15367" name="TextBox 21"/>
          <p:cNvSpPr txBox="1">
            <a:spLocks noChangeArrowheads="1"/>
          </p:cNvSpPr>
          <p:nvPr/>
        </p:nvSpPr>
        <p:spPr bwMode="auto">
          <a:xfrm rot="-5400000">
            <a:off x="133350" y="1134519"/>
            <a:ext cx="1306513" cy="277813"/>
          </a:xfrm>
          <a:prstGeom prst="rect">
            <a:avLst/>
          </a:prstGeom>
          <a:noFill/>
          <a:ln w="9525">
            <a:noFill/>
            <a:miter lim="800000"/>
            <a:headEnd/>
            <a:tailEnd/>
          </a:ln>
        </p:spPr>
        <p:txBody>
          <a:bodyPr>
            <a:spAutoFit/>
          </a:bodyPr>
          <a:lstStyle/>
          <a:p>
            <a:pPr algn="ctr"/>
            <a:r>
              <a:rPr lang="en-US" sz="1200" dirty="0"/>
              <a:t>Apps/Users</a:t>
            </a:r>
          </a:p>
        </p:txBody>
      </p:sp>
      <p:pic>
        <p:nvPicPr>
          <p:cNvPr id="15368" name="Picture 22"/>
          <p:cNvPicPr>
            <a:picLocks noChangeAspect="1"/>
          </p:cNvPicPr>
          <p:nvPr/>
        </p:nvPicPr>
        <p:blipFill>
          <a:blip r:embed="rId5" cstate="print"/>
          <a:srcRect/>
          <a:stretch>
            <a:fillRect/>
          </a:stretch>
        </p:blipFill>
        <p:spPr bwMode="auto">
          <a:xfrm>
            <a:off x="4225395" y="3963445"/>
            <a:ext cx="766762" cy="481013"/>
          </a:xfrm>
          <a:prstGeom prst="rect">
            <a:avLst/>
          </a:prstGeom>
          <a:noFill/>
          <a:ln w="9525">
            <a:noFill/>
            <a:miter lim="800000"/>
            <a:headEnd/>
            <a:tailEnd/>
          </a:ln>
        </p:spPr>
      </p:pic>
      <p:pic>
        <p:nvPicPr>
          <p:cNvPr id="15369" name="Picture 23"/>
          <p:cNvPicPr>
            <a:picLocks noChangeAspect="1"/>
          </p:cNvPicPr>
          <p:nvPr/>
        </p:nvPicPr>
        <p:blipFill>
          <a:blip r:embed="rId6" cstate="print"/>
          <a:srcRect/>
          <a:stretch>
            <a:fillRect/>
          </a:stretch>
        </p:blipFill>
        <p:spPr bwMode="auto">
          <a:xfrm>
            <a:off x="4214282" y="1228183"/>
            <a:ext cx="360363" cy="284162"/>
          </a:xfrm>
          <a:prstGeom prst="rect">
            <a:avLst/>
          </a:prstGeom>
          <a:noFill/>
          <a:ln w="9525">
            <a:noFill/>
            <a:miter lim="800000"/>
            <a:headEnd/>
            <a:tailEnd/>
          </a:ln>
        </p:spPr>
      </p:pic>
      <p:sp>
        <p:nvSpPr>
          <p:cNvPr id="15370" name="TextBox 24"/>
          <p:cNvSpPr txBox="1">
            <a:spLocks noChangeArrowheads="1"/>
          </p:cNvSpPr>
          <p:nvPr/>
        </p:nvSpPr>
        <p:spPr bwMode="auto">
          <a:xfrm>
            <a:off x="3709457" y="953545"/>
            <a:ext cx="1574800" cy="276225"/>
          </a:xfrm>
          <a:prstGeom prst="rect">
            <a:avLst/>
          </a:prstGeom>
          <a:noFill/>
          <a:ln w="9525">
            <a:noFill/>
            <a:miter lim="800000"/>
            <a:headEnd/>
            <a:tailEnd/>
          </a:ln>
        </p:spPr>
        <p:txBody>
          <a:bodyPr>
            <a:spAutoFit/>
          </a:bodyPr>
          <a:lstStyle/>
          <a:p>
            <a:pPr algn="ctr"/>
            <a:r>
              <a:rPr lang="en-US" sz="1200" b="1"/>
              <a:t>BI/Analytics Tools</a:t>
            </a:r>
          </a:p>
        </p:txBody>
      </p:sp>
      <p:sp>
        <p:nvSpPr>
          <p:cNvPr id="15371" name="TextBox 25"/>
          <p:cNvSpPr txBox="1">
            <a:spLocks noChangeArrowheads="1"/>
          </p:cNvSpPr>
          <p:nvPr/>
        </p:nvSpPr>
        <p:spPr bwMode="auto">
          <a:xfrm>
            <a:off x="1325032" y="961483"/>
            <a:ext cx="1625600" cy="276225"/>
          </a:xfrm>
          <a:prstGeom prst="rect">
            <a:avLst/>
          </a:prstGeom>
          <a:noFill/>
          <a:ln w="9525">
            <a:noFill/>
            <a:miter lim="800000"/>
            <a:headEnd/>
            <a:tailEnd/>
          </a:ln>
        </p:spPr>
        <p:txBody>
          <a:bodyPr>
            <a:spAutoFit/>
          </a:bodyPr>
          <a:lstStyle/>
          <a:p>
            <a:pPr algn="ctr"/>
            <a:r>
              <a:rPr lang="en-US" sz="1200" b="1"/>
              <a:t>Data Science</a:t>
            </a:r>
          </a:p>
        </p:txBody>
      </p:sp>
      <p:sp>
        <p:nvSpPr>
          <p:cNvPr id="15372" name="TextBox 26"/>
          <p:cNvSpPr txBox="1">
            <a:spLocks noChangeArrowheads="1"/>
          </p:cNvSpPr>
          <p:nvPr/>
        </p:nvSpPr>
        <p:spPr bwMode="auto">
          <a:xfrm>
            <a:off x="5938307" y="928145"/>
            <a:ext cx="1574800" cy="276225"/>
          </a:xfrm>
          <a:prstGeom prst="rect">
            <a:avLst/>
          </a:prstGeom>
          <a:noFill/>
          <a:ln w="9525">
            <a:noFill/>
            <a:miter lim="800000"/>
            <a:headEnd/>
            <a:tailEnd/>
          </a:ln>
        </p:spPr>
        <p:txBody>
          <a:bodyPr>
            <a:spAutoFit/>
          </a:bodyPr>
          <a:lstStyle/>
          <a:p>
            <a:pPr algn="ctr"/>
            <a:r>
              <a:rPr lang="en-US" sz="1200" b="1"/>
              <a:t>Applications</a:t>
            </a:r>
          </a:p>
        </p:txBody>
      </p:sp>
      <p:pic>
        <p:nvPicPr>
          <p:cNvPr id="15373" name="Picture 27"/>
          <p:cNvPicPr>
            <a:picLocks noChangeAspect="1"/>
          </p:cNvPicPr>
          <p:nvPr/>
        </p:nvPicPr>
        <p:blipFill>
          <a:blip r:embed="rId7" cstate="print"/>
          <a:srcRect/>
          <a:stretch>
            <a:fillRect/>
          </a:stretch>
        </p:blipFill>
        <p:spPr bwMode="auto">
          <a:xfrm>
            <a:off x="6352645" y="1232945"/>
            <a:ext cx="434975" cy="269875"/>
          </a:xfrm>
          <a:prstGeom prst="rect">
            <a:avLst/>
          </a:prstGeom>
          <a:noFill/>
          <a:ln w="9525">
            <a:noFill/>
            <a:miter lim="800000"/>
            <a:headEnd/>
            <a:tailEnd/>
          </a:ln>
        </p:spPr>
      </p:pic>
      <p:pic>
        <p:nvPicPr>
          <p:cNvPr id="15374" name="Picture 28"/>
          <p:cNvPicPr>
            <a:picLocks noChangeAspect="1"/>
          </p:cNvPicPr>
          <p:nvPr/>
        </p:nvPicPr>
        <p:blipFill>
          <a:blip r:embed="rId8" cstate="print"/>
          <a:srcRect/>
          <a:stretch>
            <a:fillRect/>
          </a:stretch>
        </p:blipFill>
        <p:spPr bwMode="auto">
          <a:xfrm>
            <a:off x="1807632" y="1190083"/>
            <a:ext cx="500063" cy="333375"/>
          </a:xfrm>
          <a:prstGeom prst="rect">
            <a:avLst/>
          </a:prstGeom>
          <a:noFill/>
          <a:ln w="9525">
            <a:noFill/>
            <a:miter lim="800000"/>
            <a:headEnd/>
            <a:tailEnd/>
          </a:ln>
        </p:spPr>
      </p:pic>
      <p:sp>
        <p:nvSpPr>
          <p:cNvPr id="16" name="Rectangle 15"/>
          <p:cNvSpPr/>
          <p:nvPr/>
        </p:nvSpPr>
        <p:spPr>
          <a:xfrm>
            <a:off x="2158470" y="3834858"/>
            <a:ext cx="4741862" cy="68580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76" name="TextBox 30"/>
          <p:cNvSpPr txBox="1">
            <a:spLocks noChangeArrowheads="1"/>
          </p:cNvSpPr>
          <p:nvPr/>
        </p:nvSpPr>
        <p:spPr bwMode="auto">
          <a:xfrm>
            <a:off x="3818995" y="4017420"/>
            <a:ext cx="1489075" cy="261938"/>
          </a:xfrm>
          <a:prstGeom prst="rect">
            <a:avLst/>
          </a:prstGeom>
          <a:noFill/>
          <a:ln w="9525">
            <a:noFill/>
            <a:miter lim="800000"/>
            <a:headEnd/>
            <a:tailEnd/>
          </a:ln>
        </p:spPr>
        <p:txBody>
          <a:bodyPr>
            <a:spAutoFit/>
          </a:bodyPr>
          <a:lstStyle/>
          <a:p>
            <a:pPr algn="ctr"/>
            <a:r>
              <a:rPr lang="en-US" sz="1100" b="1"/>
              <a:t>Semi-structured</a:t>
            </a:r>
          </a:p>
        </p:txBody>
      </p:sp>
      <p:sp>
        <p:nvSpPr>
          <p:cNvPr id="15377" name="TextBox 31"/>
          <p:cNvSpPr txBox="1">
            <a:spLocks noChangeArrowheads="1"/>
          </p:cNvSpPr>
          <p:nvPr/>
        </p:nvSpPr>
        <p:spPr bwMode="auto">
          <a:xfrm>
            <a:off x="2412470" y="4026945"/>
            <a:ext cx="1203325" cy="260350"/>
          </a:xfrm>
          <a:prstGeom prst="rect">
            <a:avLst/>
          </a:prstGeom>
          <a:noFill/>
          <a:ln w="9525">
            <a:noFill/>
            <a:miter lim="800000"/>
            <a:headEnd/>
            <a:tailEnd/>
          </a:ln>
        </p:spPr>
        <p:txBody>
          <a:bodyPr>
            <a:spAutoFit/>
          </a:bodyPr>
          <a:lstStyle/>
          <a:p>
            <a:pPr algn="ctr"/>
            <a:r>
              <a:rPr lang="en-US" sz="1100" b="1"/>
              <a:t>Unstructured</a:t>
            </a:r>
          </a:p>
        </p:txBody>
      </p:sp>
      <p:sp>
        <p:nvSpPr>
          <p:cNvPr id="19" name="Rectangle 18"/>
          <p:cNvSpPr/>
          <p:nvPr/>
        </p:nvSpPr>
        <p:spPr>
          <a:xfrm>
            <a:off x="944032" y="936083"/>
            <a:ext cx="7340600" cy="652462"/>
          </a:xfrm>
          <a:prstGeom prst="rect">
            <a:avLst/>
          </a:prstGeom>
          <a:noFill/>
          <a:ln w="127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379" name="Picture 33" descr="Cloud1-VMware-lg-300dpi.png"/>
          <p:cNvPicPr>
            <a:picLocks noChangeAspect="1"/>
          </p:cNvPicPr>
          <p:nvPr/>
        </p:nvPicPr>
        <p:blipFill>
          <a:blip r:embed="rId9" cstate="print">
            <a:grayscl/>
          </a:blip>
          <a:srcRect/>
          <a:stretch>
            <a:fillRect/>
          </a:stretch>
        </p:blipFill>
        <p:spPr bwMode="auto">
          <a:xfrm>
            <a:off x="5768445" y="1210720"/>
            <a:ext cx="431800" cy="290513"/>
          </a:xfrm>
          <a:prstGeom prst="rect">
            <a:avLst/>
          </a:prstGeom>
          <a:noFill/>
          <a:ln w="9525">
            <a:noFill/>
            <a:miter lim="800000"/>
            <a:headEnd/>
            <a:tailEnd/>
          </a:ln>
        </p:spPr>
      </p:pic>
      <p:pic>
        <p:nvPicPr>
          <p:cNvPr id="15380" name="Picture 34"/>
          <p:cNvPicPr>
            <a:picLocks noChangeAspect="1"/>
          </p:cNvPicPr>
          <p:nvPr/>
        </p:nvPicPr>
        <p:blipFill>
          <a:blip r:embed="rId10" cstate="print"/>
          <a:srcRect/>
          <a:stretch>
            <a:fillRect/>
          </a:stretch>
        </p:blipFill>
        <p:spPr bwMode="auto">
          <a:xfrm>
            <a:off x="6827307" y="1210720"/>
            <a:ext cx="515938" cy="342900"/>
          </a:xfrm>
          <a:prstGeom prst="rect">
            <a:avLst/>
          </a:prstGeom>
          <a:noFill/>
          <a:ln w="9525">
            <a:noFill/>
            <a:miter lim="800000"/>
            <a:headEnd/>
            <a:tailEnd/>
          </a:ln>
        </p:spPr>
      </p:pic>
      <p:sp>
        <p:nvSpPr>
          <p:cNvPr id="22" name="Rounded Rectangle 21"/>
          <p:cNvSpPr/>
          <p:nvPr/>
        </p:nvSpPr>
        <p:spPr>
          <a:xfrm>
            <a:off x="951970" y="1728245"/>
            <a:ext cx="7350125" cy="1911350"/>
          </a:xfrm>
          <a:prstGeom prst="roundRect">
            <a:avLst>
              <a:gd name="adj" fmla="val 2707"/>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ounded Rectangle 22"/>
          <p:cNvSpPr/>
          <p:nvPr/>
        </p:nvSpPr>
        <p:spPr>
          <a:xfrm>
            <a:off x="1144057" y="1883820"/>
            <a:ext cx="6977063" cy="1576388"/>
          </a:xfrm>
          <a:prstGeom prst="roundRect">
            <a:avLst>
              <a:gd name="adj" fmla="val 3791"/>
            </a:avLst>
          </a:prstGeom>
          <a:solidFill>
            <a:schemeClr val="accent1"/>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3" name="TextBox 40"/>
          <p:cNvSpPr txBox="1">
            <a:spLocks noChangeArrowheads="1"/>
          </p:cNvSpPr>
          <p:nvPr/>
        </p:nvSpPr>
        <p:spPr bwMode="auto">
          <a:xfrm>
            <a:off x="2501370" y="3431633"/>
            <a:ext cx="1585912" cy="215900"/>
          </a:xfrm>
          <a:prstGeom prst="rect">
            <a:avLst/>
          </a:prstGeom>
          <a:noFill/>
          <a:ln w="9525">
            <a:noFill/>
            <a:miter lim="800000"/>
            <a:headEnd/>
            <a:tailEnd/>
          </a:ln>
        </p:spPr>
        <p:txBody>
          <a:bodyPr>
            <a:spAutoFit/>
          </a:bodyPr>
          <a:lstStyle/>
          <a:p>
            <a:pPr algn="ctr"/>
            <a:r>
              <a:rPr lang="en-US" sz="800" b="1"/>
              <a:t>High-Speed Integration</a:t>
            </a:r>
          </a:p>
        </p:txBody>
      </p:sp>
      <p:sp>
        <p:nvSpPr>
          <p:cNvPr id="15384" name="TextBox 41"/>
          <p:cNvSpPr txBox="1">
            <a:spLocks noChangeArrowheads="1"/>
          </p:cNvSpPr>
          <p:nvPr/>
        </p:nvSpPr>
        <p:spPr bwMode="auto">
          <a:xfrm>
            <a:off x="4590520" y="3436395"/>
            <a:ext cx="3363912" cy="215900"/>
          </a:xfrm>
          <a:prstGeom prst="rect">
            <a:avLst/>
          </a:prstGeom>
          <a:noFill/>
          <a:ln w="9525">
            <a:noFill/>
            <a:miter lim="800000"/>
            <a:headEnd/>
            <a:tailEnd/>
          </a:ln>
        </p:spPr>
        <p:txBody>
          <a:bodyPr>
            <a:spAutoFit/>
          </a:bodyPr>
          <a:lstStyle/>
          <a:p>
            <a:pPr algn="ctr"/>
            <a:r>
              <a:rPr lang="en-US" sz="800" b="1"/>
              <a:t>Data provisioning, shared security, coordinated transformation</a:t>
            </a:r>
          </a:p>
        </p:txBody>
      </p:sp>
      <p:sp>
        <p:nvSpPr>
          <p:cNvPr id="26" name="Rounded Rectangle 25"/>
          <p:cNvSpPr/>
          <p:nvPr/>
        </p:nvSpPr>
        <p:spPr>
          <a:xfrm>
            <a:off x="1521882" y="2025108"/>
            <a:ext cx="1808163" cy="1312862"/>
          </a:xfrm>
          <a:prstGeom prst="roundRect">
            <a:avLst>
              <a:gd name="adj" fmla="val 5064"/>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7" name="Picture 26"/>
          <p:cNvPicPr>
            <a:picLocks noChangeAspect="1"/>
          </p:cNvPicPr>
          <p:nvPr/>
        </p:nvPicPr>
        <p:blipFill>
          <a:blip r:embed="rId11" cstate="print"/>
          <a:srcRect/>
          <a:stretch>
            <a:fillRect/>
          </a:stretch>
        </p:blipFill>
        <p:spPr bwMode="auto">
          <a:xfrm>
            <a:off x="2198157" y="2739483"/>
            <a:ext cx="457200" cy="457200"/>
          </a:xfrm>
          <a:prstGeom prst="rect">
            <a:avLst/>
          </a:prstGeom>
          <a:noFill/>
          <a:ln w="9525">
            <a:noFill/>
            <a:miter lim="800000"/>
            <a:headEnd/>
            <a:tailEnd/>
          </a:ln>
          <a:effectLst>
            <a:outerShdw dist="38100" dir="2700000" rotWithShape="0">
              <a:srgbClr val="808080">
                <a:alpha val="42999"/>
              </a:srgbClr>
            </a:outerShdw>
          </a:effectLst>
        </p:spPr>
      </p:pic>
      <p:sp>
        <p:nvSpPr>
          <p:cNvPr id="15387" name="TextBox 44"/>
          <p:cNvSpPr txBox="1">
            <a:spLocks noChangeArrowheads="1"/>
          </p:cNvSpPr>
          <p:nvPr/>
        </p:nvSpPr>
        <p:spPr bwMode="auto">
          <a:xfrm>
            <a:off x="1459970" y="2144170"/>
            <a:ext cx="1949450" cy="522288"/>
          </a:xfrm>
          <a:prstGeom prst="rect">
            <a:avLst/>
          </a:prstGeom>
          <a:noFill/>
          <a:ln w="9525">
            <a:noFill/>
            <a:miter lim="800000"/>
            <a:headEnd/>
            <a:tailEnd/>
          </a:ln>
        </p:spPr>
        <p:txBody>
          <a:bodyPr>
            <a:spAutoFit/>
          </a:bodyPr>
          <a:lstStyle/>
          <a:p>
            <a:pPr algn="ctr"/>
            <a:r>
              <a:rPr lang="en-US" sz="1400"/>
              <a:t>(Big) Data Staging Platform</a:t>
            </a:r>
          </a:p>
        </p:txBody>
      </p:sp>
      <p:sp>
        <p:nvSpPr>
          <p:cNvPr id="29" name="Rounded Rectangle 28"/>
          <p:cNvSpPr/>
          <p:nvPr/>
        </p:nvSpPr>
        <p:spPr>
          <a:xfrm>
            <a:off x="3679295" y="2020345"/>
            <a:ext cx="1808162" cy="1312863"/>
          </a:xfrm>
          <a:prstGeom prst="roundRect">
            <a:avLst>
              <a:gd name="adj" fmla="val 6031"/>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9" name="TextBox 47"/>
          <p:cNvSpPr txBox="1">
            <a:spLocks noChangeArrowheads="1"/>
          </p:cNvSpPr>
          <p:nvPr/>
        </p:nvSpPr>
        <p:spPr bwMode="auto">
          <a:xfrm>
            <a:off x="3615795" y="2134645"/>
            <a:ext cx="1949450" cy="523875"/>
          </a:xfrm>
          <a:prstGeom prst="rect">
            <a:avLst/>
          </a:prstGeom>
          <a:noFill/>
          <a:ln w="9525">
            <a:noFill/>
            <a:miter lim="800000"/>
            <a:headEnd/>
            <a:tailEnd/>
          </a:ln>
        </p:spPr>
        <p:txBody>
          <a:bodyPr>
            <a:spAutoFit/>
          </a:bodyPr>
          <a:lstStyle/>
          <a:p>
            <a:pPr algn="ctr"/>
            <a:r>
              <a:rPr lang="en-US" sz="1400"/>
              <a:t>Analytic </a:t>
            </a:r>
          </a:p>
          <a:p>
            <a:pPr algn="ctr"/>
            <a:r>
              <a:rPr lang="en-US" sz="1400"/>
              <a:t>Data Warehouse</a:t>
            </a:r>
          </a:p>
        </p:txBody>
      </p:sp>
      <p:sp>
        <p:nvSpPr>
          <p:cNvPr id="31" name="Rounded Rectangle 30"/>
          <p:cNvSpPr/>
          <p:nvPr/>
        </p:nvSpPr>
        <p:spPr>
          <a:xfrm>
            <a:off x="5803370" y="2015583"/>
            <a:ext cx="1809750" cy="1312862"/>
          </a:xfrm>
          <a:prstGeom prst="roundRect">
            <a:avLst>
              <a:gd name="adj" fmla="val 6998"/>
            </a:avLst>
          </a:prstGeom>
          <a:solidFill>
            <a:srgbClr val="FFFFFF"/>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391" name="Picture 49" descr="https://encrypted-tbn1.gstatic.com/images?q=tbn:ANd9GcRwkh8VuEN3-8VwXJNpSXqB0ahKV9faFsz8EsiFR3-93NeS7CzI"/>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205007" y="2774408"/>
            <a:ext cx="1125538" cy="265112"/>
          </a:xfrm>
          <a:prstGeom prst="rect">
            <a:avLst/>
          </a:prstGeom>
          <a:noFill/>
          <a:ln w="9525">
            <a:noFill/>
            <a:miter lim="800000"/>
            <a:headEnd/>
            <a:tailEnd/>
          </a:ln>
        </p:spPr>
      </p:pic>
      <p:sp>
        <p:nvSpPr>
          <p:cNvPr id="15392" name="TextBox 50"/>
          <p:cNvSpPr txBox="1">
            <a:spLocks noChangeArrowheads="1"/>
          </p:cNvSpPr>
          <p:nvPr/>
        </p:nvSpPr>
        <p:spPr bwMode="auto">
          <a:xfrm>
            <a:off x="5719232" y="2152108"/>
            <a:ext cx="1949450" cy="523875"/>
          </a:xfrm>
          <a:prstGeom prst="rect">
            <a:avLst/>
          </a:prstGeom>
          <a:noFill/>
          <a:ln w="9525">
            <a:noFill/>
            <a:miter lim="800000"/>
            <a:headEnd/>
            <a:tailEnd/>
          </a:ln>
        </p:spPr>
        <p:txBody>
          <a:bodyPr>
            <a:spAutoFit/>
          </a:bodyPr>
          <a:lstStyle/>
          <a:p>
            <a:pPr algn="ctr"/>
            <a:r>
              <a:rPr lang="en-US" sz="1400"/>
              <a:t>In Memory</a:t>
            </a:r>
            <a:br>
              <a:rPr lang="en-US" sz="1400"/>
            </a:br>
            <a:r>
              <a:rPr lang="en-US" sz="1400"/>
              <a:t>Data Grid</a:t>
            </a:r>
          </a:p>
        </p:txBody>
      </p:sp>
      <p:sp>
        <p:nvSpPr>
          <p:cNvPr id="34" name="Up Arrow 33"/>
          <p:cNvSpPr/>
          <p:nvPr/>
        </p:nvSpPr>
        <p:spPr>
          <a:xfrm>
            <a:off x="4328582" y="1528220"/>
            <a:ext cx="482600" cy="373063"/>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Up Arrow 34"/>
          <p:cNvSpPr/>
          <p:nvPr/>
        </p:nvSpPr>
        <p:spPr>
          <a:xfrm>
            <a:off x="4328582" y="3423695"/>
            <a:ext cx="482600" cy="473075"/>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395" name="Group 35"/>
          <p:cNvGrpSpPr>
            <a:grpSpLocks/>
          </p:cNvGrpSpPr>
          <p:nvPr/>
        </p:nvGrpSpPr>
        <p:grpSpPr bwMode="auto">
          <a:xfrm>
            <a:off x="4279370" y="2710908"/>
            <a:ext cx="603250" cy="511175"/>
            <a:chOff x="4207932" y="2630487"/>
            <a:chExt cx="690934" cy="585213"/>
          </a:xfrm>
        </p:grpSpPr>
        <p:pic>
          <p:nvPicPr>
            <p:cNvPr id="15396" name="Picture 116" descr="Generic Database.png"/>
            <p:cNvPicPr>
              <a:picLocks noChangeAspect="1"/>
            </p:cNvPicPr>
            <p:nvPr/>
          </p:nvPicPr>
          <p:blipFill>
            <a:blip r:embed="rId13" cstate="print"/>
            <a:srcRect/>
            <a:stretch>
              <a:fillRect/>
            </a:stretch>
          </p:blipFill>
          <p:spPr bwMode="auto">
            <a:xfrm>
              <a:off x="4207932" y="2630487"/>
              <a:ext cx="690934" cy="585213"/>
            </a:xfrm>
            <a:prstGeom prst="rect">
              <a:avLst/>
            </a:prstGeom>
            <a:noFill/>
            <a:ln w="9525">
              <a:noFill/>
              <a:miter lim="800000"/>
              <a:headEnd/>
              <a:tailEnd/>
            </a:ln>
          </p:spPr>
        </p:pic>
        <p:pic>
          <p:nvPicPr>
            <p:cNvPr id="15397" name="Picture 16" descr="Greenplum_blk_grn_R_RGB.eps"/>
            <p:cNvPicPr>
              <a:picLocks noChangeAspect="1"/>
            </p:cNvPicPr>
            <p:nvPr/>
          </p:nvPicPr>
          <p:blipFill>
            <a:blip r:embed="rId14" cstate="print"/>
            <a:srcRect l="25529" r="27785" b="31409"/>
            <a:stretch>
              <a:fillRect/>
            </a:stretch>
          </p:blipFill>
          <p:spPr bwMode="auto">
            <a:xfrm>
              <a:off x="4360333" y="2809873"/>
              <a:ext cx="406400" cy="314327"/>
            </a:xfrm>
            <a:prstGeom prst="rect">
              <a:avLst/>
            </a:prstGeom>
            <a:noFill/>
            <a:ln w="9525">
              <a:noFill/>
              <a:miter lim="800000"/>
              <a:headEnd/>
              <a:tailEnd/>
            </a:ln>
          </p:spPr>
        </p:pic>
      </p:grpSp>
    </p:spTree>
    <p:extLst>
      <p:ext uri="{BB962C8B-B14F-4D97-AF65-F5344CB8AC3E}">
        <p14:creationId xmlns:p14="http://schemas.microsoft.com/office/powerpoint/2010/main" val="22430701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248706" y="1743076"/>
            <a:ext cx="514352" cy="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291218" y="2257426"/>
            <a:ext cx="514352" cy="1"/>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PostgreSQL</a:t>
            </a:r>
            <a:r>
              <a:rPr lang="en-US" dirty="0" smtClean="0"/>
              <a:t> Copy Method</a:t>
            </a:r>
            <a:endParaRPr lang="en-US" dirty="0"/>
          </a:p>
        </p:txBody>
      </p:sp>
      <p:cxnSp>
        <p:nvCxnSpPr>
          <p:cNvPr id="7" name="Straight Connector 6"/>
          <p:cNvCxnSpPr/>
          <p:nvPr/>
        </p:nvCxnSpPr>
        <p:spPr bwMode="auto">
          <a:xfrm rot="16200000" flipH="1">
            <a:off x="4224742" y="2964061"/>
            <a:ext cx="586978"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038600" y="2704807"/>
            <a:ext cx="922522" cy="216062"/>
          </a:xfrm>
          <a:prstGeom prst="rect">
            <a:avLst/>
          </a:prstGeom>
          <a:noFill/>
          <a:ln w="9525">
            <a:noFill/>
            <a:miter lim="800000"/>
            <a:headEnd/>
            <a:tailEnd/>
          </a:ln>
        </p:spPr>
      </p:pic>
      <p:sp>
        <p:nvSpPr>
          <p:cNvPr id="9" name="Rounded Rectangle 8"/>
          <p:cNvSpPr/>
          <p:nvPr/>
        </p:nvSpPr>
        <p:spPr bwMode="auto">
          <a:xfrm>
            <a:off x="4038807" y="2474119"/>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406452" y="3473649"/>
            <a:ext cx="432196"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283546" y="3480792"/>
            <a:ext cx="446485" cy="1"/>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2286001" y="3563542"/>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168229" y="3563542"/>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5" name="Group 97"/>
          <p:cNvGrpSpPr>
            <a:grpSpLocks/>
          </p:cNvGrpSpPr>
          <p:nvPr/>
        </p:nvGrpSpPr>
        <p:grpSpPr bwMode="auto">
          <a:xfrm>
            <a:off x="2320107" y="3958408"/>
            <a:ext cx="787289" cy="410934"/>
            <a:chOff x="579969" y="4145590"/>
            <a:chExt cx="936932" cy="661239"/>
          </a:xfrm>
        </p:grpSpPr>
        <p:pic>
          <p:nvPicPr>
            <p:cNvPr id="36"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37"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6" name="Group 100"/>
          <p:cNvGrpSpPr>
            <a:grpSpLocks/>
          </p:cNvGrpSpPr>
          <p:nvPr/>
        </p:nvGrpSpPr>
        <p:grpSpPr bwMode="auto">
          <a:xfrm>
            <a:off x="3170652" y="3958408"/>
            <a:ext cx="787289" cy="410934"/>
            <a:chOff x="579969" y="4145590"/>
            <a:chExt cx="936932" cy="661239"/>
          </a:xfrm>
        </p:grpSpPr>
        <p:pic>
          <p:nvPicPr>
            <p:cNvPr id="34"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35"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cxnSp>
        <p:nvCxnSpPr>
          <p:cNvPr id="16" name="Straight Connector 15"/>
          <p:cNvCxnSpPr/>
          <p:nvPr/>
        </p:nvCxnSpPr>
        <p:spPr bwMode="auto">
          <a:xfrm rot="5400000">
            <a:off x="4188223" y="3461147"/>
            <a:ext cx="392908"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01137" y="3461146"/>
            <a:ext cx="392906" cy="0"/>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12" name="Group 16"/>
          <p:cNvGrpSpPr>
            <a:grpSpLocks/>
          </p:cNvGrpSpPr>
          <p:nvPr/>
        </p:nvGrpSpPr>
        <p:grpSpPr bwMode="auto">
          <a:xfrm>
            <a:off x="4019551" y="3569496"/>
            <a:ext cx="785813" cy="383381"/>
            <a:chOff x="457190" y="2341426"/>
            <a:chExt cx="991517" cy="482408"/>
          </a:xfrm>
        </p:grpSpPr>
        <p:pic>
          <p:nvPicPr>
            <p:cNvPr id="32"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3" name="Rounded Rectangle 18"/>
            <p:cNvSpPr>
              <a:spLocks noChangeArrowheads="1"/>
            </p:cNvSpPr>
            <p:nvPr/>
          </p:nvSpPr>
          <p:spPr bwMode="auto">
            <a:xfrm>
              <a:off x="457190" y="2341426"/>
              <a:ext cx="991517"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spc="-150" dirty="0">
                  <a:solidFill>
                    <a:srgbClr val="FFFFFF"/>
                  </a:solidFill>
                  <a:latin typeface="+mj-lt"/>
                  <a:ea typeface="+mn-ea"/>
                </a:rPr>
                <a:t>Segment</a:t>
              </a:r>
            </a:p>
          </p:txBody>
        </p:sp>
      </p:grpSp>
      <p:grpSp>
        <p:nvGrpSpPr>
          <p:cNvPr id="13" name="Group 16"/>
          <p:cNvGrpSpPr>
            <a:grpSpLocks/>
          </p:cNvGrpSpPr>
          <p:nvPr/>
        </p:nvGrpSpPr>
        <p:grpSpPr bwMode="auto">
          <a:xfrm>
            <a:off x="5755503" y="3569496"/>
            <a:ext cx="785086" cy="383381"/>
            <a:chOff x="457200" y="2341426"/>
            <a:chExt cx="990600" cy="482408"/>
          </a:xfrm>
        </p:grpSpPr>
        <p:pic>
          <p:nvPicPr>
            <p:cNvPr id="3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1" name="Rounded Rectangle 18"/>
            <p:cNvSpPr>
              <a:spLocks noChangeArrowheads="1"/>
            </p:cNvSpPr>
            <p:nvPr/>
          </p:nvSpPr>
          <p:spPr bwMode="auto">
            <a:xfrm>
              <a:off x="458174" y="2341426"/>
              <a:ext cx="989514"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4" name="Group 93"/>
          <p:cNvGrpSpPr>
            <a:grpSpLocks/>
          </p:cNvGrpSpPr>
          <p:nvPr/>
        </p:nvGrpSpPr>
        <p:grpSpPr bwMode="auto">
          <a:xfrm>
            <a:off x="4033901" y="3964615"/>
            <a:ext cx="787293" cy="410933"/>
            <a:chOff x="579969" y="4145590"/>
            <a:chExt cx="936932" cy="661239"/>
          </a:xfrm>
        </p:grpSpPr>
        <p:pic>
          <p:nvPicPr>
            <p:cNvPr id="28"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29"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15" name="Group 100"/>
          <p:cNvGrpSpPr>
            <a:grpSpLocks/>
          </p:cNvGrpSpPr>
          <p:nvPr/>
        </p:nvGrpSpPr>
        <p:grpSpPr bwMode="auto">
          <a:xfrm>
            <a:off x="5757928" y="3964614"/>
            <a:ext cx="787293" cy="410933"/>
            <a:chOff x="579969" y="4145590"/>
            <a:chExt cx="936932" cy="661239"/>
          </a:xfrm>
        </p:grpSpPr>
        <p:pic>
          <p:nvPicPr>
            <p:cNvPr id="26"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27"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sp>
        <p:nvSpPr>
          <p:cNvPr id="22" name="Rectangle 103"/>
          <p:cNvSpPr>
            <a:spLocks noChangeArrowheads="1"/>
          </p:cNvSpPr>
          <p:nvPr/>
        </p:nvSpPr>
        <p:spPr bwMode="auto">
          <a:xfrm>
            <a:off x="4968397" y="3472314"/>
            <a:ext cx="697627" cy="707886"/>
          </a:xfrm>
          <a:prstGeom prst="rect">
            <a:avLst/>
          </a:prstGeom>
          <a:noFill/>
          <a:ln w="9525">
            <a:noFill/>
            <a:miter lim="800000"/>
            <a:headEnd/>
            <a:tailEnd/>
          </a:ln>
        </p:spPr>
        <p:txBody>
          <a:bodyPr wrap="none">
            <a:spAutoFit/>
          </a:bodyPr>
          <a:lstStyle/>
          <a:p>
            <a:r>
              <a:rPr lang="en-US" sz="4000"/>
              <a:t>…</a:t>
            </a:r>
          </a:p>
        </p:txBody>
      </p:sp>
      <p:cxnSp>
        <p:nvCxnSpPr>
          <p:cNvPr id="43" name="Straight Connector 42"/>
          <p:cNvCxnSpPr/>
          <p:nvPr/>
        </p:nvCxnSpPr>
        <p:spPr bwMode="auto">
          <a:xfrm rot="10800000">
            <a:off x="1295400" y="3257549"/>
            <a:ext cx="6172200" cy="0"/>
          </a:xfrm>
          <a:prstGeom prst="line">
            <a:avLst/>
          </a:prstGeom>
          <a:ln w="57150"/>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2000250"/>
            <a:ext cx="43434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sp>
        <p:nvSpPr>
          <p:cNvPr id="59" name="Rectangle 58"/>
          <p:cNvSpPr/>
          <p:nvPr/>
        </p:nvSpPr>
        <p:spPr>
          <a:xfrm>
            <a:off x="4191000" y="28575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0" name="Rectangle 59"/>
          <p:cNvSpPr/>
          <p:nvPr/>
        </p:nvSpPr>
        <p:spPr>
          <a:xfrm>
            <a:off x="4191000" y="28575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1" name="Rectangle 60"/>
          <p:cNvSpPr/>
          <p:nvPr/>
        </p:nvSpPr>
        <p:spPr>
          <a:xfrm>
            <a:off x="3200400" y="1257300"/>
            <a:ext cx="685800" cy="2857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endParaRPr lang="en-US" sz="600" dirty="0" smtClean="0"/>
          </a:p>
          <a:p>
            <a:pPr algn="ctr"/>
            <a:r>
              <a:rPr lang="en-US" sz="600" dirty="0" smtClean="0"/>
              <a:t>tom Jerry 123</a:t>
            </a:r>
          </a:p>
          <a:p>
            <a:pPr algn="ctr"/>
            <a:r>
              <a:rPr lang="en-US" sz="600" dirty="0" smtClean="0"/>
              <a:t>joe blow 456</a:t>
            </a:r>
          </a:p>
          <a:p>
            <a:pPr algn="ctr"/>
            <a:r>
              <a:rPr lang="en-US" sz="600" dirty="0" err="1" smtClean="0"/>
              <a:t>larr</a:t>
            </a:r>
            <a:r>
              <a:rPr lang="en-US" sz="600" dirty="0" smtClean="0"/>
              <a:t> white 789 </a:t>
            </a:r>
            <a:endParaRPr lang="en-US" sz="600" dirty="0"/>
          </a:p>
        </p:txBody>
      </p:sp>
      <p:sp>
        <p:nvSpPr>
          <p:cNvPr id="62" name="Rectangle 61"/>
          <p:cNvSpPr/>
          <p:nvPr/>
        </p:nvSpPr>
        <p:spPr>
          <a:xfrm>
            <a:off x="4191000" y="28575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45" name="Rectangle 44"/>
          <p:cNvSpPr/>
          <p:nvPr/>
        </p:nvSpPr>
        <p:spPr>
          <a:xfrm>
            <a:off x="4267200" y="28575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Tree>
    <p:extLst>
      <p:ext uri="{BB962C8B-B14F-4D97-AF65-F5344CB8AC3E}">
        <p14:creationId xmlns:p14="http://schemas.microsoft.com/office/powerpoint/2010/main" val="24412696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 C -0.00885 0.0412 -0.0177 0.0824 0 0.10139 C 0.01771 0.12037 0.0882 0.08588 0.10625 0.11389 C 0.12431 0.14189 0.11632 0.20555 0.10834 0.26944 " pathEditMode="relative" ptsTypes="aaaA">
                                      <p:cBhvr>
                                        <p:cTn id="10" dur="2000" fill="hold"/>
                                        <p:tgtEl>
                                          <p:spTgt spid="61"/>
                                        </p:tgtEl>
                                        <p:attrNameLst>
                                          <p:attrName>ppt_x</p:attrName>
                                          <p:attrName>ppt_y</p:attrName>
                                        </p:attrNameLst>
                                      </p:cBhvr>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0" presetClass="path" presetSubtype="0" repeatCount="3000" accel="50000" decel="50000" fill="hold" grpId="1" nodeType="withEffect">
                                  <p:stCondLst>
                                    <p:cond delay="0"/>
                                  </p:stCondLst>
                                  <p:childTnLst>
                                    <p:animMotion origin="layout" path="M 0 0 C 0.00347 0.01782 0.00694 0.03565 -0.00313 0.04444 C -0.0132 0.05324 -0.03073 0.05116 -0.06042 0.05278 C -0.09011 0.0544 -0.15799 0.03217 -0.18125 0.05417 C -0.20452 0.07616 -0.19688 0.16319 -0.2 0.18472 " pathEditMode="relative" ptsTypes="aaaaA">
                                      <p:cBhvr>
                                        <p:cTn id="15" dur="2000" fill="hold"/>
                                        <p:tgtEl>
                                          <p:spTgt spid="59"/>
                                        </p:tgtEl>
                                        <p:attrNameLst>
                                          <p:attrName>ppt_x</p:attrName>
                                          <p:attrName>ppt_y</p:attrName>
                                        </p:attrNameLst>
                                      </p:cBhvr>
                                    </p:animMotion>
                                  </p:childTnLst>
                                </p:cTn>
                              </p:par>
                              <p:par>
                                <p:cTn id="16" presetID="1"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childTnLst>
                                </p:cTn>
                              </p:par>
                              <p:par>
                                <p:cTn id="18" presetID="0" presetClass="path" presetSubtype="0" repeatCount="3000" accel="50000" decel="50000" fill="hold" grpId="1" nodeType="withEffect">
                                  <p:stCondLst>
                                    <p:cond delay="0"/>
                                  </p:stCondLst>
                                  <p:childTnLst>
                                    <p:animMotion origin="layout" path="M 0 0 C 0.0026 0.01898 0.00538 0.03796 -0.00417 0.04722 C -0.01372 0.05648 -0.04115 0.05439 -0.0573 0.05555 C -0.07344 0.05671 -0.09271 0.04861 -0.10105 0.05416 C -0.10938 0.05972 -0.10643 0.06852 -0.1073 0.08889 C -0.10816 0.10926 -0.10556 0.16157 -0.10625 0.17639 " pathEditMode="relative" ptsTypes="aaaaaA">
                                      <p:cBhvr>
                                        <p:cTn id="19" dur="2000" fill="hold"/>
                                        <p:tgtEl>
                                          <p:spTgt spid="60"/>
                                        </p:tgtEl>
                                        <p:attrNameLst>
                                          <p:attrName>ppt_x</p:attrName>
                                          <p:attrName>ppt_y</p:attrName>
                                        </p:attrNameLst>
                                      </p:cBhvr>
                                    </p:animMotion>
                                  </p:childTnLst>
                                </p:cTn>
                              </p:par>
                              <p:par>
                                <p:cTn id="20" presetID="1"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par>
                                <p:cTn id="22" presetID="0" presetClass="path" presetSubtype="0" repeatCount="3000" accel="50000" decel="50000" fill="hold" grpId="1" nodeType="withEffect">
                                  <p:stCondLst>
                                    <p:cond delay="0"/>
                                  </p:stCondLst>
                                  <p:childTnLst>
                                    <p:animMotion origin="layout" path="M 0 0 C -0.00035 0.01806 -0.00069 0.03611 -0.00416 0.04722 C -0.00764 0.05833 -0.01805 0.04329 -0.02083 0.06667 C -0.02361 0.09005 -0.02222 0.13866 -0.02083 0.1875 " pathEditMode="relative" ptsTypes="aaaA">
                                      <p:cBhvr>
                                        <p:cTn id="23" dur="2000" fill="hold"/>
                                        <p:tgtEl>
                                          <p:spTgt spid="62"/>
                                        </p:tgtEl>
                                        <p:attrNameLst>
                                          <p:attrName>ppt_x</p:attrName>
                                          <p:attrName>ppt_y</p:attrName>
                                        </p:attrNameLst>
                                      </p:cBhvr>
                                    </p:animMotion>
                                  </p:childTnLst>
                                </p:cTn>
                              </p:par>
                              <p:par>
                                <p:cTn id="24" presetID="1"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0" presetClass="path" presetSubtype="0" repeatCount="3000" accel="50000" decel="50000" fill="hold" grpId="1" nodeType="withEffect">
                                  <p:stCondLst>
                                    <p:cond delay="0"/>
                                  </p:stCondLst>
                                  <p:childTnLst>
                                    <p:animMotion origin="layout" path="M 0 0 C -0.00434 0.02223 -0.00868 0.04468 0 0.05417 C 0.00868 0.06366 0.02656 0.05695 0.05209 0.05695 C 0.07761 0.05695 0.13351 0.04653 0.15313 0.05417 C 0.17274 0.06181 0.16667 0.08056 0.16979 0.10278 C 0.17292 0.125 0.17153 0.17361 0.17188 0.1875 " pathEditMode="relative" ptsTypes="aaaaaA">
                                      <p:cBhvr>
                                        <p:cTn id="27" dur="2000" fill="hold"/>
                                        <p:tgtEl>
                                          <p:spTgt spid="45"/>
                                        </p:tgtEl>
                                        <p:attrNameLst>
                                          <p:attrName>ppt_x</p:attrName>
                                          <p:attrName>ppt_y</p:attrName>
                                        </p:attrNameLst>
                                      </p:cBhvr>
                                    </p:animMotion>
                                  </p:childTnLst>
                                </p:cTn>
                              </p:par>
                            </p:childTnLst>
                          </p:cTn>
                        </p:par>
                        <p:par>
                          <p:cTn id="28" fill="hold">
                            <p:stCondLst>
                              <p:cond delay="8000"/>
                            </p:stCondLst>
                            <p:childTnLst>
                              <p:par>
                                <p:cTn id="29" presetID="16" presetClass="exit" presetSubtype="26" fill="hold" grpId="2" nodeType="afterEffect">
                                  <p:stCondLst>
                                    <p:cond delay="0"/>
                                  </p:stCondLst>
                                  <p:childTnLst>
                                    <p:animEffect transition="out" filter="barn(inHorizontal)">
                                      <p:cBhvr>
                                        <p:cTn id="30" dur="500"/>
                                        <p:tgtEl>
                                          <p:spTgt spid="61"/>
                                        </p:tgtEl>
                                      </p:cBhvr>
                                    </p:animEffect>
                                    <p:set>
                                      <p:cBhvr>
                                        <p:cTn id="31"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0" grpId="0" animBg="1"/>
      <p:bldP spid="60" grpId="1" animBg="1"/>
      <p:bldP spid="61" grpId="0" animBg="1"/>
      <p:bldP spid="61" grpId="1" animBg="1"/>
      <p:bldP spid="61" grpId="2" animBg="1"/>
      <p:bldP spid="62" grpId="0" animBg="1"/>
      <p:bldP spid="62" grpId="1" animBg="1"/>
      <p:bldP spid="45" grpId="0" animBg="1"/>
      <p:bldP spid="4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p:cNvCxnSpPr/>
          <p:nvPr/>
        </p:nvCxnSpPr>
        <p:spPr bwMode="auto">
          <a:xfrm rot="5400000">
            <a:off x="2239963" y="2371725"/>
            <a:ext cx="1771650"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52" name="Straight Connector 51"/>
          <p:cNvCxnSpPr/>
          <p:nvPr/>
        </p:nvCxnSpPr>
        <p:spPr bwMode="auto">
          <a:xfrm rot="5400000">
            <a:off x="3248706" y="1743076"/>
            <a:ext cx="514352" cy="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291218" y="2257426"/>
            <a:ext cx="514352" cy="1"/>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Parallel Load with </a:t>
            </a:r>
            <a:r>
              <a:rPr lang="en-US" dirty="0" err="1" smtClean="0"/>
              <a:t>gpfdist</a:t>
            </a:r>
            <a:endParaRPr lang="en-US" dirty="0"/>
          </a:p>
        </p:txBody>
      </p:sp>
      <p:cxnSp>
        <p:nvCxnSpPr>
          <p:cNvPr id="7" name="Straight Connector 6"/>
          <p:cNvCxnSpPr/>
          <p:nvPr/>
        </p:nvCxnSpPr>
        <p:spPr bwMode="auto">
          <a:xfrm rot="5400000">
            <a:off x="4289633" y="3028950"/>
            <a:ext cx="457198" cy="0"/>
          </a:xfrm>
          <a:prstGeom prst="line">
            <a:avLst/>
          </a:prstGeom>
          <a:ln w="57150"/>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038600" y="2704807"/>
            <a:ext cx="922522" cy="216062"/>
          </a:xfrm>
          <a:prstGeom prst="rect">
            <a:avLst/>
          </a:prstGeom>
          <a:noFill/>
          <a:ln w="9525">
            <a:noFill/>
            <a:miter lim="800000"/>
            <a:headEnd/>
            <a:tailEnd/>
          </a:ln>
        </p:spPr>
      </p:pic>
      <p:sp>
        <p:nvSpPr>
          <p:cNvPr id="9" name="Rounded Rectangle 8"/>
          <p:cNvSpPr/>
          <p:nvPr/>
        </p:nvSpPr>
        <p:spPr bwMode="auto">
          <a:xfrm>
            <a:off x="4038807" y="2474119"/>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406452" y="3473649"/>
            <a:ext cx="432196"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283546" y="3480792"/>
            <a:ext cx="446485" cy="1"/>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2286001" y="3563542"/>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168229" y="3563542"/>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5" name="Group 97"/>
          <p:cNvGrpSpPr>
            <a:grpSpLocks/>
          </p:cNvGrpSpPr>
          <p:nvPr/>
        </p:nvGrpSpPr>
        <p:grpSpPr bwMode="auto">
          <a:xfrm>
            <a:off x="2320107" y="3958408"/>
            <a:ext cx="787289" cy="410934"/>
            <a:chOff x="579969" y="4145590"/>
            <a:chExt cx="936932" cy="661239"/>
          </a:xfrm>
        </p:grpSpPr>
        <p:pic>
          <p:nvPicPr>
            <p:cNvPr id="36"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37"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6" name="Group 100"/>
          <p:cNvGrpSpPr>
            <a:grpSpLocks/>
          </p:cNvGrpSpPr>
          <p:nvPr/>
        </p:nvGrpSpPr>
        <p:grpSpPr bwMode="auto">
          <a:xfrm>
            <a:off x="3170652" y="3958408"/>
            <a:ext cx="787289" cy="410934"/>
            <a:chOff x="579969" y="4145590"/>
            <a:chExt cx="936932" cy="661239"/>
          </a:xfrm>
        </p:grpSpPr>
        <p:pic>
          <p:nvPicPr>
            <p:cNvPr id="34"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35"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cxnSp>
        <p:nvCxnSpPr>
          <p:cNvPr id="16" name="Straight Connector 15"/>
          <p:cNvCxnSpPr/>
          <p:nvPr/>
        </p:nvCxnSpPr>
        <p:spPr bwMode="auto">
          <a:xfrm rot="5400000">
            <a:off x="4188223" y="3461147"/>
            <a:ext cx="392908"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01137" y="3461146"/>
            <a:ext cx="392906" cy="0"/>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12" name="Group 16"/>
          <p:cNvGrpSpPr>
            <a:grpSpLocks/>
          </p:cNvGrpSpPr>
          <p:nvPr/>
        </p:nvGrpSpPr>
        <p:grpSpPr bwMode="auto">
          <a:xfrm>
            <a:off x="4019551" y="3569496"/>
            <a:ext cx="785813" cy="383381"/>
            <a:chOff x="457190" y="2341426"/>
            <a:chExt cx="991517" cy="482408"/>
          </a:xfrm>
        </p:grpSpPr>
        <p:pic>
          <p:nvPicPr>
            <p:cNvPr id="32"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3" name="Rounded Rectangle 18"/>
            <p:cNvSpPr>
              <a:spLocks noChangeArrowheads="1"/>
            </p:cNvSpPr>
            <p:nvPr/>
          </p:nvSpPr>
          <p:spPr bwMode="auto">
            <a:xfrm>
              <a:off x="457190" y="2341426"/>
              <a:ext cx="991517"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spc="-150" dirty="0">
                  <a:solidFill>
                    <a:srgbClr val="FFFFFF"/>
                  </a:solidFill>
                  <a:latin typeface="+mj-lt"/>
                  <a:ea typeface="+mn-ea"/>
                </a:rPr>
                <a:t>Segment</a:t>
              </a:r>
            </a:p>
          </p:txBody>
        </p:sp>
      </p:grpSp>
      <p:grpSp>
        <p:nvGrpSpPr>
          <p:cNvPr id="13" name="Group 16"/>
          <p:cNvGrpSpPr>
            <a:grpSpLocks/>
          </p:cNvGrpSpPr>
          <p:nvPr/>
        </p:nvGrpSpPr>
        <p:grpSpPr bwMode="auto">
          <a:xfrm>
            <a:off x="5755503" y="3569496"/>
            <a:ext cx="785086" cy="383381"/>
            <a:chOff x="457200" y="2341426"/>
            <a:chExt cx="990600" cy="482408"/>
          </a:xfrm>
        </p:grpSpPr>
        <p:pic>
          <p:nvPicPr>
            <p:cNvPr id="3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1" name="Rounded Rectangle 18"/>
            <p:cNvSpPr>
              <a:spLocks noChangeArrowheads="1"/>
            </p:cNvSpPr>
            <p:nvPr/>
          </p:nvSpPr>
          <p:spPr bwMode="auto">
            <a:xfrm>
              <a:off x="458174" y="2341426"/>
              <a:ext cx="989514"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4" name="Group 93"/>
          <p:cNvGrpSpPr>
            <a:grpSpLocks/>
          </p:cNvGrpSpPr>
          <p:nvPr/>
        </p:nvGrpSpPr>
        <p:grpSpPr bwMode="auto">
          <a:xfrm>
            <a:off x="4033901" y="3964615"/>
            <a:ext cx="787293" cy="410933"/>
            <a:chOff x="579969" y="4145590"/>
            <a:chExt cx="936932" cy="661239"/>
          </a:xfrm>
        </p:grpSpPr>
        <p:pic>
          <p:nvPicPr>
            <p:cNvPr id="28"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29"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15" name="Group 100"/>
          <p:cNvGrpSpPr>
            <a:grpSpLocks/>
          </p:cNvGrpSpPr>
          <p:nvPr/>
        </p:nvGrpSpPr>
        <p:grpSpPr bwMode="auto">
          <a:xfrm>
            <a:off x="5757928" y="3964614"/>
            <a:ext cx="787293" cy="410933"/>
            <a:chOff x="579969" y="4145590"/>
            <a:chExt cx="936932" cy="661239"/>
          </a:xfrm>
        </p:grpSpPr>
        <p:pic>
          <p:nvPicPr>
            <p:cNvPr id="26" name="Picture 78" descr="Storage_icon_01"/>
            <p:cNvPicPr>
              <a:picLocks noChangeAspect="1" noChangeArrowheads="1"/>
            </p:cNvPicPr>
            <p:nvPr/>
          </p:nvPicPr>
          <p:blipFill>
            <a:blip r:embed="rId3" cstate="print"/>
            <a:srcRect/>
            <a:stretch>
              <a:fillRect/>
            </a:stretch>
          </p:blipFill>
          <p:spPr bwMode="auto">
            <a:xfrm>
              <a:off x="579969" y="4145590"/>
              <a:ext cx="511577" cy="661239"/>
            </a:xfrm>
            <a:prstGeom prst="rect">
              <a:avLst/>
            </a:prstGeom>
            <a:noFill/>
            <a:ln w="9525">
              <a:noFill/>
              <a:miter lim="800000"/>
              <a:headEnd/>
              <a:tailEnd/>
            </a:ln>
          </p:spPr>
        </p:pic>
        <p:pic>
          <p:nvPicPr>
            <p:cNvPr id="27" name="Picture 78" descr="Storage_icon_01"/>
            <p:cNvPicPr>
              <a:picLocks noChangeAspect="1" noChangeArrowheads="1"/>
            </p:cNvPicPr>
            <p:nvPr/>
          </p:nvPicPr>
          <p:blipFill>
            <a:blip r:embed="rId3" cstate="print"/>
            <a:srcRect/>
            <a:stretch>
              <a:fillRect/>
            </a:stretch>
          </p:blipFill>
          <p:spPr bwMode="auto">
            <a:xfrm>
              <a:off x="1005324" y="4145590"/>
              <a:ext cx="511577" cy="661239"/>
            </a:xfrm>
            <a:prstGeom prst="rect">
              <a:avLst/>
            </a:prstGeom>
            <a:noFill/>
            <a:ln w="9525">
              <a:noFill/>
              <a:miter lim="800000"/>
              <a:headEnd/>
              <a:tailEnd/>
            </a:ln>
          </p:spPr>
        </p:pic>
      </p:grpSp>
      <p:sp>
        <p:nvSpPr>
          <p:cNvPr id="22" name="Rectangle 103"/>
          <p:cNvSpPr>
            <a:spLocks noChangeArrowheads="1"/>
          </p:cNvSpPr>
          <p:nvPr/>
        </p:nvSpPr>
        <p:spPr bwMode="auto">
          <a:xfrm>
            <a:off x="4968397" y="3472314"/>
            <a:ext cx="697627" cy="707886"/>
          </a:xfrm>
          <a:prstGeom prst="rect">
            <a:avLst/>
          </a:prstGeom>
          <a:noFill/>
          <a:ln w="9525">
            <a:noFill/>
            <a:miter lim="800000"/>
            <a:headEnd/>
            <a:tailEnd/>
          </a:ln>
        </p:spPr>
        <p:txBody>
          <a:bodyPr wrap="none">
            <a:spAutoFit/>
          </a:bodyPr>
          <a:lstStyle/>
          <a:p>
            <a:r>
              <a:rPr lang="en-US" sz="4000"/>
              <a:t>…</a:t>
            </a:r>
          </a:p>
        </p:txBody>
      </p:sp>
      <p:cxnSp>
        <p:nvCxnSpPr>
          <p:cNvPr id="43" name="Straight Connector 42"/>
          <p:cNvCxnSpPr/>
          <p:nvPr/>
        </p:nvCxnSpPr>
        <p:spPr bwMode="auto">
          <a:xfrm rot="10800000">
            <a:off x="1295400" y="3257549"/>
            <a:ext cx="6172200" cy="0"/>
          </a:xfrm>
          <a:prstGeom prst="line">
            <a:avLst/>
          </a:prstGeom>
          <a:ln w="57150"/>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3276600" y="2000250"/>
            <a:ext cx="3657600"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ETL Host</a:t>
            </a:r>
            <a:endParaRPr lang="en-US" sz="1000" b="1" dirty="0">
              <a:solidFill>
                <a:srgbClr val="FFFFFF"/>
              </a:solidFill>
              <a:latin typeface="+mj-lt"/>
              <a:ea typeface="+mn-ea"/>
            </a:endParaRPr>
          </a:p>
        </p:txBody>
      </p:sp>
      <p:sp>
        <p:nvSpPr>
          <p:cNvPr id="59" name="Rectangle 58"/>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0" name="Rectangle 59"/>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1" name="Rectangle 60"/>
          <p:cNvSpPr/>
          <p:nvPr/>
        </p:nvSpPr>
        <p:spPr>
          <a:xfrm>
            <a:off x="2895600" y="1257300"/>
            <a:ext cx="685800" cy="2857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endParaRPr lang="en-US" sz="600" dirty="0" smtClean="0"/>
          </a:p>
          <a:p>
            <a:pPr algn="ctr"/>
            <a:r>
              <a:rPr lang="en-US" sz="600" dirty="0" smtClean="0"/>
              <a:t>tom Jerry 123</a:t>
            </a:r>
          </a:p>
          <a:p>
            <a:pPr algn="ctr"/>
            <a:r>
              <a:rPr lang="en-US" sz="600" dirty="0" smtClean="0"/>
              <a:t>joe blow 456</a:t>
            </a:r>
          </a:p>
          <a:p>
            <a:pPr algn="ctr"/>
            <a:r>
              <a:rPr lang="en-US" sz="600" dirty="0" err="1" smtClean="0"/>
              <a:t>larr</a:t>
            </a:r>
            <a:r>
              <a:rPr lang="en-US" sz="600" dirty="0" smtClean="0"/>
              <a:t> white 789 </a:t>
            </a:r>
            <a:endParaRPr lang="en-US" sz="600" dirty="0"/>
          </a:p>
        </p:txBody>
      </p:sp>
      <p:sp>
        <p:nvSpPr>
          <p:cNvPr id="62" name="Rectangle 61"/>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45" name="Rectangle 44"/>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54" name="Rectangle 53"/>
          <p:cNvSpPr/>
          <p:nvPr/>
        </p:nvSpPr>
        <p:spPr>
          <a:xfrm>
            <a:off x="4648200" y="1485900"/>
            <a:ext cx="3810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endParaRPr lang="en-US" sz="600" dirty="0"/>
          </a:p>
        </p:txBody>
      </p:sp>
      <p:sp>
        <p:nvSpPr>
          <p:cNvPr id="58" name="Rounded Rectangle 57"/>
          <p:cNvSpPr/>
          <p:nvPr/>
        </p:nvSpPr>
        <p:spPr bwMode="auto">
          <a:xfrm>
            <a:off x="2590800" y="1314450"/>
            <a:ext cx="685800" cy="1143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fontScale="77500" lnSpcReduction="20000"/>
          </a:bodyPr>
          <a:lstStyle/>
          <a:p>
            <a:pPr algn="ctr" fontAlgn="auto">
              <a:spcBef>
                <a:spcPts val="0"/>
              </a:spcBef>
              <a:spcAft>
                <a:spcPts val="0"/>
              </a:spcAft>
              <a:defRPr/>
            </a:pPr>
            <a:r>
              <a:rPr lang="en-US" sz="1000" b="1" dirty="0" err="1" smtClean="0">
                <a:solidFill>
                  <a:srgbClr val="FFFFFF"/>
                </a:solidFill>
                <a:latin typeface="+mj-lt"/>
                <a:ea typeface="+mn-ea"/>
              </a:rPr>
              <a:t>gpfdist</a:t>
            </a:r>
            <a:endParaRPr lang="en-US" sz="1000" b="1" dirty="0">
              <a:solidFill>
                <a:srgbClr val="FFFFFF"/>
              </a:solidFill>
              <a:latin typeface="+mj-lt"/>
              <a:ea typeface="+mn-ea"/>
            </a:endParaRPr>
          </a:p>
        </p:txBody>
      </p:sp>
      <p:cxnSp>
        <p:nvCxnSpPr>
          <p:cNvPr id="49" name="Straight Connector 48"/>
          <p:cNvCxnSpPr/>
          <p:nvPr/>
        </p:nvCxnSpPr>
        <p:spPr bwMode="auto">
          <a:xfrm rot="5400000">
            <a:off x="4611686" y="1743076"/>
            <a:ext cx="514352" cy="1"/>
          </a:xfrm>
          <a:prstGeom prst="line">
            <a:avLst/>
          </a:prstGeom>
          <a:ln/>
        </p:spPr>
        <p:style>
          <a:lnRef idx="2">
            <a:schemeClr val="accent1"/>
          </a:lnRef>
          <a:fillRef idx="0">
            <a:schemeClr val="accent1"/>
          </a:fillRef>
          <a:effectRef idx="1">
            <a:schemeClr val="accent1"/>
          </a:effectRef>
          <a:fontRef idx="minor">
            <a:schemeClr val="tx1"/>
          </a:fontRef>
        </p:style>
      </p:cxnSp>
      <p:pic>
        <p:nvPicPr>
          <p:cNvPr id="53" name="Picture 184" descr="server"/>
          <p:cNvPicPr>
            <a:picLocks noChangeAspect="1" noChangeArrowheads="1"/>
          </p:cNvPicPr>
          <p:nvPr/>
        </p:nvPicPr>
        <p:blipFill>
          <a:blip r:embed="rId2" cstate="print"/>
          <a:srcRect/>
          <a:stretch>
            <a:fillRect/>
          </a:stretch>
        </p:blipFill>
        <p:spPr bwMode="gray">
          <a:xfrm>
            <a:off x="4410981" y="1316795"/>
            <a:ext cx="922523" cy="216062"/>
          </a:xfrm>
          <a:prstGeom prst="rect">
            <a:avLst/>
          </a:prstGeom>
          <a:noFill/>
          <a:ln w="9525">
            <a:noFill/>
            <a:miter lim="800000"/>
            <a:headEnd/>
            <a:tailEnd/>
          </a:ln>
        </p:spPr>
      </p:pic>
      <p:sp>
        <p:nvSpPr>
          <p:cNvPr id="56" name="Rounded Rectangle 55"/>
          <p:cNvSpPr/>
          <p:nvPr/>
        </p:nvSpPr>
        <p:spPr bwMode="auto">
          <a:xfrm>
            <a:off x="441166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spTree>
    <p:extLst>
      <p:ext uri="{BB962C8B-B14F-4D97-AF65-F5344CB8AC3E}">
        <p14:creationId xmlns:p14="http://schemas.microsoft.com/office/powerpoint/2010/main" val="11282175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grpId="1" nodeType="afterEffect">
                                  <p:stCondLst>
                                    <p:cond delay="0"/>
                                  </p:stCondLst>
                                  <p:childTnLst>
                                    <p:animMotion origin="layout" path="M 3.33333E-6 -4.44444E-6 C 0.00052 0.0132 0.00816 0.0625 0.00312 0.07917 C -0.00191 0.09584 -0.02414 0.07547 -0.03021 0.1 C -0.03629 0.12454 -0.03264 0.2 -0.03334 0.22639 " pathEditMode="relative" rAng="0" ptsTypes="aaaa">
                                      <p:cBhvr>
                                        <p:cTn id="15" dur="2000" fill="hold"/>
                                        <p:tgtEl>
                                          <p:spTgt spid="54"/>
                                        </p:tgtEl>
                                        <p:attrNameLst>
                                          <p:attrName>ppt_x</p:attrName>
                                          <p:attrName>ppt_y</p:attrName>
                                        </p:attrNameLst>
                                      </p:cBhvr>
                                      <p:rCtr x="-1400" y="11300"/>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0" presetClass="path" presetSubtype="0" repeatCount="3000" accel="50000" decel="50000" fill="hold" grpId="1" nodeType="withEffect">
                                  <p:stCondLst>
                                    <p:cond delay="0"/>
                                  </p:stCondLst>
                                  <p:childTnLst>
                                    <p:animMotion origin="layout" path="M 0 0 C 0.00625 0.11806 0.0125 0.23611 0.00209 0.29306 C -0.00833 0.35 -0.05277 0.3213 -0.0625 0.34167 C -0.07222 0.36204 -0.06423 0.38866 -0.05625 0.41528 " pathEditMode="relative" ptsTypes="aaaA">
                                      <p:cBhvr>
                                        <p:cTn id="20" dur="2000" fill="hold"/>
                                        <p:tgtEl>
                                          <p:spTgt spid="59"/>
                                        </p:tgtEl>
                                        <p:attrNameLst>
                                          <p:attrName>ppt_x</p:attrName>
                                          <p:attrName>ppt_y</p:attrName>
                                        </p:attrNameLst>
                                      </p:cBhvr>
                                    </p:animMotion>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0" presetClass="path" presetSubtype="0" repeatCount="3000" accel="50000" decel="50000" fill="hold" grpId="1" nodeType="withEffect">
                                  <p:stCondLst>
                                    <p:cond delay="0"/>
                                  </p:stCondLst>
                                  <p:childTnLst>
                                    <p:animMotion origin="layout" path="M 0 0 C -0.00174 0.12129 -0.0033 0.24259 0.00208 0.3 C 0.00747 0.3574 0.02483 0.32453 0.03229 0.34444 C 0.03976 0.36435 0.04323 0.39189 0.04688 0.41944 " pathEditMode="relative" ptsTypes="aaaA">
                                      <p:cBhvr>
                                        <p:cTn id="24" dur="2000" fill="hold"/>
                                        <p:tgtEl>
                                          <p:spTgt spid="60"/>
                                        </p:tgtEl>
                                        <p:attrNameLst>
                                          <p:attrName>ppt_x</p:attrName>
                                          <p:attrName>ppt_y</p:attrName>
                                        </p:attrNameLst>
                                      </p:cBhvr>
                                    </p:animMotion>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0" presetClass="path" presetSubtype="0" repeatCount="3000" accel="50000" decel="50000" fill="hold" grpId="1" nodeType="withEffect">
                                  <p:stCondLst>
                                    <p:cond delay="0"/>
                                  </p:stCondLst>
                                  <p:childTnLst>
                                    <p:animMotion origin="layout" path="M 0 0 C -0.00261 0.11667 -0.00504 0.23334 0.00312 0.29028 C 0.01128 0.34723 0.02916 0.33311 0.04895 0.34167 C 0.06875 0.35024 0.10781 0.32871 0.12187 0.34167 C 0.13593 0.35463 0.13454 0.38704 0.13333 0.41945 " pathEditMode="relative" ptsTypes="aaaaA">
                                      <p:cBhvr>
                                        <p:cTn id="28" dur="2000" fill="hold"/>
                                        <p:tgtEl>
                                          <p:spTgt spid="62"/>
                                        </p:tgtEl>
                                        <p:attrNameLst>
                                          <p:attrName>ppt_x</p:attrName>
                                          <p:attrName>ppt_y</p:attrName>
                                        </p:attrNameLst>
                                      </p:cBhvr>
                                    </p:animMotion>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0" presetClass="path" presetSubtype="0" repeatCount="3000" accel="50000" decel="50000" fill="hold" grpId="1" nodeType="withEffect">
                                  <p:stCondLst>
                                    <p:cond delay="0"/>
                                  </p:stCondLst>
                                  <p:childTnLst>
                                    <p:animMotion origin="layout" path="M 0 0 C -0.00382 0.12777 -0.00764 0.25555 0.01042 0.3125 C 0.02848 0.36944 0.05677 0.33634 0.10834 0.34166 C 0.1599 0.34699 0.28073 0.33125 0.3198 0.34444 C 0.35886 0.35763 0.3507 0.38912 0.34271 0.42083 " pathEditMode="relative" ptsTypes="aaaaA">
                                      <p:cBhvr>
                                        <p:cTn id="32" dur="2000" fill="hold"/>
                                        <p:tgtEl>
                                          <p:spTgt spid="45"/>
                                        </p:tgtEl>
                                        <p:attrNameLst>
                                          <p:attrName>ppt_x</p:attrName>
                                          <p:attrName>ppt_y</p:attrName>
                                        </p:attrNameLst>
                                      </p:cBhvr>
                                    </p:animMotion>
                                  </p:childTnLst>
                                </p:cTn>
                              </p:par>
                            </p:childTnLst>
                          </p:cTn>
                        </p:par>
                        <p:par>
                          <p:cTn id="33" fill="hold">
                            <p:stCondLst>
                              <p:cond delay="8000"/>
                            </p:stCondLst>
                            <p:childTnLst>
                              <p:par>
                                <p:cTn id="34" presetID="16" presetClass="exit" presetSubtype="26" fill="hold" grpId="1" nodeType="afterEffect">
                                  <p:stCondLst>
                                    <p:cond delay="0"/>
                                  </p:stCondLst>
                                  <p:childTnLst>
                                    <p:animEffect transition="out" filter="barn(inHorizontal)">
                                      <p:cBhvr>
                                        <p:cTn id="35" dur="500"/>
                                        <p:tgtEl>
                                          <p:spTgt spid="61"/>
                                        </p:tgtEl>
                                      </p:cBhvr>
                                    </p:animEffect>
                                    <p:set>
                                      <p:cBhvr>
                                        <p:cTn id="36" dur="1" fill="hold">
                                          <p:stCondLst>
                                            <p:cond delay="499"/>
                                          </p:stCondLst>
                                        </p:cTn>
                                        <p:tgtEl>
                                          <p:spTgt spid="61"/>
                                        </p:tgtEl>
                                        <p:attrNameLst>
                                          <p:attrName>style.visibility</p:attrName>
                                        </p:attrNameLst>
                                      </p:cBhvr>
                                      <p:to>
                                        <p:strVal val="hidden"/>
                                      </p:to>
                                    </p:set>
                                  </p:childTnLst>
                                </p:cTn>
                              </p:par>
                            </p:childTnLst>
                          </p:cTn>
                        </p:par>
                        <p:par>
                          <p:cTn id="37" fill="hold">
                            <p:stCondLst>
                              <p:cond delay="8500"/>
                            </p:stCondLst>
                            <p:childTnLst>
                              <p:par>
                                <p:cTn id="38" presetID="10" presetClass="exit" presetSubtype="0" fill="hold" grpId="2" nodeType="afterEffect">
                                  <p:stCondLst>
                                    <p:cond delay="0"/>
                                  </p:stCondLst>
                                  <p:childTnLst>
                                    <p:animEffect transition="out" filter="fade">
                                      <p:cBhvr>
                                        <p:cTn id="39" dur="2000"/>
                                        <p:tgtEl>
                                          <p:spTgt spid="54"/>
                                        </p:tgtEl>
                                      </p:cBhvr>
                                    </p:animEffect>
                                    <p:set>
                                      <p:cBhvr>
                                        <p:cTn id="40" dur="1" fill="hold">
                                          <p:stCondLst>
                                            <p:cond delay="1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0" grpId="0" animBg="1"/>
      <p:bldP spid="60" grpId="1" animBg="1"/>
      <p:bldP spid="61" grpId="0" animBg="1"/>
      <p:bldP spid="61" grpId="1" animBg="1"/>
      <p:bldP spid="62" grpId="0" animBg="1"/>
      <p:bldP spid="62" grpId="1" animBg="1"/>
      <p:bldP spid="45" grpId="0" animBg="1"/>
      <p:bldP spid="45" grpId="1" animBg="1"/>
      <p:bldP spid="54" grpId="0" animBg="1"/>
      <p:bldP spid="54" grpId="1" animBg="1"/>
      <p:bldP spid="54" grpId="2" animBg="1"/>
      <p:bldP spid="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bwMode="auto">
          <a:xfrm rot="5400000">
            <a:off x="485775" y="2371725"/>
            <a:ext cx="1771650"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74" name="Straight Connector 73"/>
          <p:cNvCxnSpPr/>
          <p:nvPr/>
        </p:nvCxnSpPr>
        <p:spPr bwMode="auto">
          <a:xfrm rot="5400000">
            <a:off x="1495424" y="1743076"/>
            <a:ext cx="514352" cy="1"/>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bwMode="auto">
          <a:xfrm rot="5400000">
            <a:off x="3248706" y="1743076"/>
            <a:ext cx="514352" cy="1"/>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291218" y="2257426"/>
            <a:ext cx="514352" cy="1"/>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Parallel Load with </a:t>
            </a:r>
            <a:r>
              <a:rPr lang="en-US" dirty="0" err="1" smtClean="0"/>
              <a:t>gpfdist</a:t>
            </a:r>
            <a:endParaRPr lang="en-US" dirty="0"/>
          </a:p>
        </p:txBody>
      </p:sp>
      <p:cxnSp>
        <p:nvCxnSpPr>
          <p:cNvPr id="7" name="Straight Connector 6"/>
          <p:cNvCxnSpPr/>
          <p:nvPr/>
        </p:nvCxnSpPr>
        <p:spPr bwMode="auto">
          <a:xfrm rot="5400000">
            <a:off x="4289633" y="3028950"/>
            <a:ext cx="457198"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3" cstate="print"/>
          <a:srcRect/>
          <a:stretch>
            <a:fillRect/>
          </a:stretch>
        </p:blipFill>
        <p:spPr bwMode="gray">
          <a:xfrm>
            <a:off x="4038600" y="2704807"/>
            <a:ext cx="922522" cy="216062"/>
          </a:xfrm>
          <a:prstGeom prst="rect">
            <a:avLst/>
          </a:prstGeom>
          <a:noFill/>
          <a:ln w="9525">
            <a:noFill/>
            <a:miter lim="800000"/>
            <a:headEnd/>
            <a:tailEnd/>
          </a:ln>
        </p:spPr>
      </p:pic>
      <p:sp>
        <p:nvSpPr>
          <p:cNvPr id="9" name="Rounded Rectangle 8"/>
          <p:cNvSpPr/>
          <p:nvPr/>
        </p:nvSpPr>
        <p:spPr bwMode="auto">
          <a:xfrm>
            <a:off x="4038807" y="2474119"/>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406452" y="3473649"/>
            <a:ext cx="432196"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283546" y="3480792"/>
            <a:ext cx="446485" cy="1"/>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2286001" y="3563542"/>
            <a:ext cx="785813" cy="383121"/>
            <a:chOff x="457200" y="2341751"/>
            <a:chExt cx="991517" cy="482083"/>
          </a:xfrm>
        </p:grpSpPr>
        <p:pic>
          <p:nvPicPr>
            <p:cNvPr id="40"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168229" y="3563542"/>
            <a:ext cx="785086" cy="383121"/>
            <a:chOff x="457200" y="2341751"/>
            <a:chExt cx="990600" cy="482083"/>
          </a:xfrm>
        </p:grpSpPr>
        <p:pic>
          <p:nvPicPr>
            <p:cNvPr id="38"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5" name="Group 97"/>
          <p:cNvGrpSpPr>
            <a:grpSpLocks/>
          </p:cNvGrpSpPr>
          <p:nvPr/>
        </p:nvGrpSpPr>
        <p:grpSpPr bwMode="auto">
          <a:xfrm>
            <a:off x="2320107" y="3958408"/>
            <a:ext cx="787289" cy="410934"/>
            <a:chOff x="579969" y="4145590"/>
            <a:chExt cx="936932" cy="661239"/>
          </a:xfrm>
        </p:grpSpPr>
        <p:pic>
          <p:nvPicPr>
            <p:cNvPr id="36"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37"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6" name="Group 100"/>
          <p:cNvGrpSpPr>
            <a:grpSpLocks/>
          </p:cNvGrpSpPr>
          <p:nvPr/>
        </p:nvGrpSpPr>
        <p:grpSpPr bwMode="auto">
          <a:xfrm>
            <a:off x="3170652" y="3958408"/>
            <a:ext cx="787289" cy="410934"/>
            <a:chOff x="579969" y="4145590"/>
            <a:chExt cx="936932" cy="661239"/>
          </a:xfrm>
        </p:grpSpPr>
        <p:pic>
          <p:nvPicPr>
            <p:cNvPr id="34"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35"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cxnSp>
        <p:nvCxnSpPr>
          <p:cNvPr id="16" name="Straight Connector 15"/>
          <p:cNvCxnSpPr/>
          <p:nvPr/>
        </p:nvCxnSpPr>
        <p:spPr bwMode="auto">
          <a:xfrm rot="5400000">
            <a:off x="4188223" y="3461147"/>
            <a:ext cx="392908"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01137" y="3461146"/>
            <a:ext cx="392906" cy="0"/>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12" name="Group 16"/>
          <p:cNvGrpSpPr>
            <a:grpSpLocks/>
          </p:cNvGrpSpPr>
          <p:nvPr/>
        </p:nvGrpSpPr>
        <p:grpSpPr bwMode="auto">
          <a:xfrm>
            <a:off x="4019551" y="3569496"/>
            <a:ext cx="785813" cy="383381"/>
            <a:chOff x="457190" y="2341426"/>
            <a:chExt cx="991517" cy="482408"/>
          </a:xfrm>
        </p:grpSpPr>
        <p:pic>
          <p:nvPicPr>
            <p:cNvPr id="32"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33" name="Rounded Rectangle 18"/>
            <p:cNvSpPr>
              <a:spLocks noChangeArrowheads="1"/>
            </p:cNvSpPr>
            <p:nvPr/>
          </p:nvSpPr>
          <p:spPr bwMode="auto">
            <a:xfrm>
              <a:off x="457190" y="2341426"/>
              <a:ext cx="991517"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spc="-150" dirty="0">
                  <a:solidFill>
                    <a:srgbClr val="FFFFFF"/>
                  </a:solidFill>
                  <a:latin typeface="+mj-lt"/>
                  <a:ea typeface="+mn-ea"/>
                </a:rPr>
                <a:t>Segment</a:t>
              </a:r>
            </a:p>
          </p:txBody>
        </p:sp>
      </p:grpSp>
      <p:grpSp>
        <p:nvGrpSpPr>
          <p:cNvPr id="13" name="Group 16"/>
          <p:cNvGrpSpPr>
            <a:grpSpLocks/>
          </p:cNvGrpSpPr>
          <p:nvPr/>
        </p:nvGrpSpPr>
        <p:grpSpPr bwMode="auto">
          <a:xfrm>
            <a:off x="5755503" y="3569496"/>
            <a:ext cx="785086" cy="383381"/>
            <a:chOff x="457200" y="2341426"/>
            <a:chExt cx="990600" cy="482408"/>
          </a:xfrm>
        </p:grpSpPr>
        <p:pic>
          <p:nvPicPr>
            <p:cNvPr id="30"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31" name="Rounded Rectangle 18"/>
            <p:cNvSpPr>
              <a:spLocks noChangeArrowheads="1"/>
            </p:cNvSpPr>
            <p:nvPr/>
          </p:nvSpPr>
          <p:spPr bwMode="auto">
            <a:xfrm>
              <a:off x="458174" y="2341426"/>
              <a:ext cx="989514"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4" name="Group 93"/>
          <p:cNvGrpSpPr>
            <a:grpSpLocks/>
          </p:cNvGrpSpPr>
          <p:nvPr/>
        </p:nvGrpSpPr>
        <p:grpSpPr bwMode="auto">
          <a:xfrm>
            <a:off x="4033901" y="3964615"/>
            <a:ext cx="787293" cy="410933"/>
            <a:chOff x="579969" y="4145590"/>
            <a:chExt cx="936932" cy="661239"/>
          </a:xfrm>
        </p:grpSpPr>
        <p:pic>
          <p:nvPicPr>
            <p:cNvPr id="28"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29"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15" name="Group 100"/>
          <p:cNvGrpSpPr>
            <a:grpSpLocks/>
          </p:cNvGrpSpPr>
          <p:nvPr/>
        </p:nvGrpSpPr>
        <p:grpSpPr bwMode="auto">
          <a:xfrm>
            <a:off x="5757928" y="3964614"/>
            <a:ext cx="787293" cy="410933"/>
            <a:chOff x="579969" y="4145590"/>
            <a:chExt cx="936932" cy="661239"/>
          </a:xfrm>
        </p:grpSpPr>
        <p:pic>
          <p:nvPicPr>
            <p:cNvPr id="26"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27"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sp>
        <p:nvSpPr>
          <p:cNvPr id="22" name="Rectangle 103"/>
          <p:cNvSpPr>
            <a:spLocks noChangeArrowheads="1"/>
          </p:cNvSpPr>
          <p:nvPr/>
        </p:nvSpPr>
        <p:spPr bwMode="auto">
          <a:xfrm>
            <a:off x="4968397" y="3472314"/>
            <a:ext cx="697627" cy="707886"/>
          </a:xfrm>
          <a:prstGeom prst="rect">
            <a:avLst/>
          </a:prstGeom>
          <a:noFill/>
          <a:ln w="9525">
            <a:noFill/>
            <a:miter lim="800000"/>
            <a:headEnd/>
            <a:tailEnd/>
          </a:ln>
        </p:spPr>
        <p:txBody>
          <a:bodyPr wrap="none">
            <a:spAutoFit/>
          </a:bodyPr>
          <a:lstStyle/>
          <a:p>
            <a:r>
              <a:rPr lang="en-US" sz="4000" dirty="0"/>
              <a:t>…</a:t>
            </a:r>
          </a:p>
        </p:txBody>
      </p:sp>
      <p:cxnSp>
        <p:nvCxnSpPr>
          <p:cNvPr id="48" name="Straight Connector 47"/>
          <p:cNvCxnSpPr/>
          <p:nvPr/>
        </p:nvCxnSpPr>
        <p:spPr bwMode="auto">
          <a:xfrm rot="10800000">
            <a:off x="1676400" y="2000250"/>
            <a:ext cx="3962400"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3"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ETL Host</a:t>
            </a:r>
            <a:endParaRPr lang="en-US" sz="1000" b="1" dirty="0">
              <a:solidFill>
                <a:srgbClr val="FFFFFF"/>
              </a:solidFill>
              <a:latin typeface="+mj-lt"/>
              <a:ea typeface="+mn-ea"/>
            </a:endParaRPr>
          </a:p>
        </p:txBody>
      </p:sp>
      <p:sp>
        <p:nvSpPr>
          <p:cNvPr id="59" name="Rectangle 58"/>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0" name="Rectangle 59"/>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1" name="Rectangle 60"/>
          <p:cNvSpPr/>
          <p:nvPr/>
        </p:nvSpPr>
        <p:spPr>
          <a:xfrm>
            <a:off x="2895600" y="1257300"/>
            <a:ext cx="685800" cy="2857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endParaRPr lang="en-US" sz="600" dirty="0" smtClean="0"/>
          </a:p>
          <a:p>
            <a:pPr algn="ctr"/>
            <a:r>
              <a:rPr lang="en-US" sz="600" dirty="0" smtClean="0"/>
              <a:t>tom Jerry 123</a:t>
            </a:r>
          </a:p>
          <a:p>
            <a:pPr algn="ctr"/>
            <a:r>
              <a:rPr lang="en-US" sz="600" dirty="0" smtClean="0"/>
              <a:t>joe blow 456</a:t>
            </a:r>
          </a:p>
          <a:p>
            <a:pPr algn="ctr"/>
            <a:r>
              <a:rPr lang="en-US" sz="600" dirty="0" err="1" smtClean="0"/>
              <a:t>larr</a:t>
            </a:r>
            <a:r>
              <a:rPr lang="en-US" sz="600" dirty="0" smtClean="0"/>
              <a:t> white 789 </a:t>
            </a:r>
            <a:endParaRPr lang="en-US" sz="600" dirty="0"/>
          </a:p>
        </p:txBody>
      </p:sp>
      <p:sp>
        <p:nvSpPr>
          <p:cNvPr id="62" name="Rectangle 61"/>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45" name="Rectangle 44"/>
          <p:cNvSpPr/>
          <p:nvPr/>
        </p:nvSpPr>
        <p:spPr>
          <a:xfrm>
            <a:off x="28956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54" name="Rectangle 53"/>
          <p:cNvSpPr/>
          <p:nvPr/>
        </p:nvSpPr>
        <p:spPr>
          <a:xfrm>
            <a:off x="4648200" y="1485900"/>
            <a:ext cx="3810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endParaRPr lang="en-US" sz="600" dirty="0"/>
          </a:p>
        </p:txBody>
      </p:sp>
      <p:sp>
        <p:nvSpPr>
          <p:cNvPr id="58" name="Rounded Rectangle 57"/>
          <p:cNvSpPr/>
          <p:nvPr/>
        </p:nvSpPr>
        <p:spPr bwMode="auto">
          <a:xfrm>
            <a:off x="2590800" y="1314450"/>
            <a:ext cx="685800" cy="1143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fontScale="77500" lnSpcReduction="20000"/>
          </a:bodyPr>
          <a:lstStyle/>
          <a:p>
            <a:pPr algn="ctr" fontAlgn="auto">
              <a:spcBef>
                <a:spcPts val="0"/>
              </a:spcBef>
              <a:spcAft>
                <a:spcPts val="0"/>
              </a:spcAft>
              <a:defRPr/>
            </a:pPr>
            <a:r>
              <a:rPr lang="en-US" sz="1000" b="1" dirty="0" err="1" smtClean="0">
                <a:solidFill>
                  <a:srgbClr val="FFFFFF"/>
                </a:solidFill>
                <a:latin typeface="+mj-lt"/>
                <a:ea typeface="+mn-ea"/>
              </a:rPr>
              <a:t>gpfdist</a:t>
            </a:r>
            <a:endParaRPr lang="en-US" sz="1000" b="1" dirty="0">
              <a:solidFill>
                <a:srgbClr val="FFFFFF"/>
              </a:solidFill>
              <a:latin typeface="+mj-lt"/>
              <a:ea typeface="+mn-ea"/>
            </a:endParaRPr>
          </a:p>
        </p:txBody>
      </p:sp>
      <p:cxnSp>
        <p:nvCxnSpPr>
          <p:cNvPr id="49" name="Straight Connector 48"/>
          <p:cNvCxnSpPr/>
          <p:nvPr/>
        </p:nvCxnSpPr>
        <p:spPr bwMode="auto">
          <a:xfrm rot="5400000">
            <a:off x="4611686" y="1743076"/>
            <a:ext cx="514352" cy="1"/>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3" name="Picture 184" descr="server"/>
          <p:cNvPicPr>
            <a:picLocks noChangeAspect="1" noChangeArrowheads="1"/>
          </p:cNvPicPr>
          <p:nvPr/>
        </p:nvPicPr>
        <p:blipFill>
          <a:blip r:embed="rId3" cstate="print"/>
          <a:srcRect/>
          <a:stretch>
            <a:fillRect/>
          </a:stretch>
        </p:blipFill>
        <p:spPr bwMode="gray">
          <a:xfrm>
            <a:off x="4410981" y="1316795"/>
            <a:ext cx="922523" cy="216062"/>
          </a:xfrm>
          <a:prstGeom prst="rect">
            <a:avLst/>
          </a:prstGeom>
          <a:noFill/>
          <a:ln w="9525">
            <a:noFill/>
            <a:miter lim="800000"/>
            <a:headEnd/>
            <a:tailEnd/>
          </a:ln>
        </p:spPr>
      </p:pic>
      <p:sp>
        <p:nvSpPr>
          <p:cNvPr id="56" name="Rounded Rectangle 55"/>
          <p:cNvSpPr/>
          <p:nvPr/>
        </p:nvSpPr>
        <p:spPr bwMode="auto">
          <a:xfrm>
            <a:off x="441166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pic>
        <p:nvPicPr>
          <p:cNvPr id="63" name="Picture 184" descr="server"/>
          <p:cNvPicPr>
            <a:picLocks noChangeAspect="1" noChangeArrowheads="1"/>
          </p:cNvPicPr>
          <p:nvPr/>
        </p:nvPicPr>
        <p:blipFill>
          <a:blip r:embed="rId3" cstate="print"/>
          <a:srcRect/>
          <a:stretch>
            <a:fillRect/>
          </a:stretch>
        </p:blipFill>
        <p:spPr bwMode="gray">
          <a:xfrm>
            <a:off x="990601" y="1316795"/>
            <a:ext cx="922523" cy="216062"/>
          </a:xfrm>
          <a:prstGeom prst="rect">
            <a:avLst/>
          </a:prstGeom>
          <a:noFill/>
          <a:ln w="9525">
            <a:noFill/>
            <a:miter lim="800000"/>
            <a:headEnd/>
            <a:tailEnd/>
          </a:ln>
        </p:spPr>
      </p:pic>
      <p:sp>
        <p:nvSpPr>
          <p:cNvPr id="64" name="Rounded Rectangle 63"/>
          <p:cNvSpPr/>
          <p:nvPr/>
        </p:nvSpPr>
        <p:spPr bwMode="auto">
          <a:xfrm>
            <a:off x="9912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ETL Host</a:t>
            </a:r>
            <a:endParaRPr lang="en-US" sz="1000" b="1" dirty="0">
              <a:solidFill>
                <a:srgbClr val="FFFFFF"/>
              </a:solidFill>
              <a:latin typeface="+mj-lt"/>
              <a:ea typeface="+mn-ea"/>
            </a:endParaRPr>
          </a:p>
        </p:txBody>
      </p:sp>
      <p:sp>
        <p:nvSpPr>
          <p:cNvPr id="67" name="Rectangle 103"/>
          <p:cNvSpPr>
            <a:spLocks noChangeArrowheads="1"/>
          </p:cNvSpPr>
          <p:nvPr/>
        </p:nvSpPr>
        <p:spPr bwMode="auto">
          <a:xfrm>
            <a:off x="2121742" y="800101"/>
            <a:ext cx="697627" cy="707886"/>
          </a:xfrm>
          <a:prstGeom prst="rect">
            <a:avLst/>
          </a:prstGeom>
          <a:noFill/>
          <a:ln w="9525">
            <a:noFill/>
            <a:miter lim="800000"/>
            <a:headEnd/>
            <a:tailEnd/>
          </a:ln>
        </p:spPr>
        <p:txBody>
          <a:bodyPr wrap="none">
            <a:spAutoFit/>
          </a:bodyPr>
          <a:lstStyle/>
          <a:p>
            <a:r>
              <a:rPr lang="en-US" sz="4000" dirty="0"/>
              <a:t>…</a:t>
            </a:r>
          </a:p>
        </p:txBody>
      </p:sp>
      <p:sp>
        <p:nvSpPr>
          <p:cNvPr id="68" name="Rectangle 67"/>
          <p:cNvSpPr/>
          <p:nvPr/>
        </p:nvSpPr>
        <p:spPr>
          <a:xfrm>
            <a:off x="9144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9" name="Rectangle 68"/>
          <p:cNvSpPr/>
          <p:nvPr/>
        </p:nvSpPr>
        <p:spPr>
          <a:xfrm>
            <a:off x="9144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70" name="Rectangle 69"/>
          <p:cNvSpPr/>
          <p:nvPr/>
        </p:nvSpPr>
        <p:spPr>
          <a:xfrm>
            <a:off x="914400" y="1257300"/>
            <a:ext cx="685800" cy="2857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endParaRPr lang="en-US" sz="600" dirty="0" smtClean="0"/>
          </a:p>
          <a:p>
            <a:pPr algn="ctr"/>
            <a:r>
              <a:rPr lang="en-US" sz="600" dirty="0" smtClean="0"/>
              <a:t>tom Jerry 123</a:t>
            </a:r>
          </a:p>
          <a:p>
            <a:pPr algn="ctr"/>
            <a:r>
              <a:rPr lang="en-US" sz="600" dirty="0" smtClean="0"/>
              <a:t>joe blow 456</a:t>
            </a:r>
          </a:p>
          <a:p>
            <a:pPr algn="ctr"/>
            <a:r>
              <a:rPr lang="en-US" sz="600" dirty="0" err="1" smtClean="0"/>
              <a:t>larr</a:t>
            </a:r>
            <a:r>
              <a:rPr lang="en-US" sz="600" dirty="0" smtClean="0"/>
              <a:t> white 789 </a:t>
            </a:r>
            <a:endParaRPr lang="en-US" sz="600" dirty="0"/>
          </a:p>
        </p:txBody>
      </p:sp>
      <p:sp>
        <p:nvSpPr>
          <p:cNvPr id="71" name="Rectangle 70"/>
          <p:cNvSpPr/>
          <p:nvPr/>
        </p:nvSpPr>
        <p:spPr>
          <a:xfrm>
            <a:off x="9144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72" name="Rectangle 71"/>
          <p:cNvSpPr/>
          <p:nvPr/>
        </p:nvSpPr>
        <p:spPr>
          <a:xfrm>
            <a:off x="914400" y="1485900"/>
            <a:ext cx="6858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r>
              <a:rPr lang="en-US" sz="600" dirty="0" err="1" smtClean="0"/>
              <a:t>ro</a:t>
            </a:r>
            <a:r>
              <a:rPr lang="en-US" sz="600" dirty="0" smtClean="0"/>
              <a:t> </a:t>
            </a:r>
            <a:r>
              <a:rPr lang="en-US" sz="600" dirty="0" err="1" smtClean="0"/>
              <a:t>kad</a:t>
            </a:r>
            <a:r>
              <a:rPr lang="en-US" sz="600" dirty="0" smtClean="0"/>
              <a:t> </a:t>
            </a:r>
            <a:r>
              <a:rPr lang="en-US" sz="600" dirty="0" err="1" smtClean="0"/>
              <a:t>jh</a:t>
            </a:r>
            <a:r>
              <a:rPr lang="en-US" sz="600" dirty="0" smtClean="0"/>
              <a:t> </a:t>
            </a:r>
            <a:endParaRPr lang="en-US" sz="600" dirty="0"/>
          </a:p>
        </p:txBody>
      </p:sp>
      <p:sp>
        <p:nvSpPr>
          <p:cNvPr id="66" name="Rounded Rectangle 65"/>
          <p:cNvSpPr/>
          <p:nvPr/>
        </p:nvSpPr>
        <p:spPr bwMode="auto">
          <a:xfrm>
            <a:off x="533400" y="1314450"/>
            <a:ext cx="685800" cy="1143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fontScale="77500" lnSpcReduction="20000"/>
          </a:bodyPr>
          <a:lstStyle/>
          <a:p>
            <a:pPr algn="ctr" fontAlgn="auto">
              <a:spcBef>
                <a:spcPts val="0"/>
              </a:spcBef>
              <a:spcAft>
                <a:spcPts val="0"/>
              </a:spcAft>
              <a:defRPr/>
            </a:pPr>
            <a:r>
              <a:rPr lang="en-US" sz="1000" b="1" dirty="0" err="1" smtClean="0">
                <a:solidFill>
                  <a:srgbClr val="FFFFFF"/>
                </a:solidFill>
                <a:latin typeface="+mj-lt"/>
                <a:ea typeface="+mn-ea"/>
              </a:rPr>
              <a:t>gpfdist</a:t>
            </a:r>
            <a:endParaRPr lang="en-US" sz="1000" b="1" dirty="0">
              <a:solidFill>
                <a:srgbClr val="FFFFFF"/>
              </a:solidFill>
              <a:latin typeface="+mj-lt"/>
              <a:ea typeface="+mn-ea"/>
            </a:endParaRPr>
          </a:p>
        </p:txBody>
      </p:sp>
      <p:cxnSp>
        <p:nvCxnSpPr>
          <p:cNvPr id="47" name="Straight Connector 46"/>
          <p:cNvCxnSpPr/>
          <p:nvPr/>
        </p:nvCxnSpPr>
        <p:spPr bwMode="auto">
          <a:xfrm rot="5400000">
            <a:off x="2239963" y="2371725"/>
            <a:ext cx="1771650"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43" name="Straight Connector 42"/>
          <p:cNvCxnSpPr/>
          <p:nvPr/>
        </p:nvCxnSpPr>
        <p:spPr bwMode="auto">
          <a:xfrm rot="10800000">
            <a:off x="1295400" y="3257549"/>
            <a:ext cx="6172200" cy="0"/>
          </a:xfrm>
          <a:prstGeom prst="line">
            <a:avLst/>
          </a:prstGeom>
          <a:ln w="57150"/>
          <a:effec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6806518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4.44444E-6 C 0.00052 0.0132 0.00816 0.0625 0.00312 0.07917 C -0.00191 0.09584 -0.02414 0.07547 -0.03021 0.1 C -0.03629 0.12454 -0.03264 0.2 -0.03334 0.22639 " pathEditMode="relative" rAng="0" ptsTypes="aaaa">
                                      <p:cBhvr>
                                        <p:cTn id="10" dur="2000" fill="hold"/>
                                        <p:tgtEl>
                                          <p:spTgt spid="54"/>
                                        </p:tgtEl>
                                        <p:attrNameLst>
                                          <p:attrName>ppt_x</p:attrName>
                                          <p:attrName>ppt_y</p:attrName>
                                        </p:attrNameLst>
                                      </p:cBhvr>
                                      <p:rCtr x="-1400" y="11300"/>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0" presetClass="path" presetSubtype="0" repeatCount="3000" accel="50000" decel="50000" fill="hold" grpId="1" nodeType="withEffect">
                                  <p:stCondLst>
                                    <p:cond delay="0"/>
                                  </p:stCondLst>
                                  <p:childTnLst>
                                    <p:animMotion origin="layout" path="M 0 0 C 0.00625 0.11806 0.0125 0.23611 0.00209 0.29306 C -0.00833 0.35 -0.05277 0.3213 -0.0625 0.34167 C -0.07222 0.36204 -0.06423 0.38866 -0.05625 0.41528 " pathEditMode="relative" ptsTypes="aaaA">
                                      <p:cBhvr>
                                        <p:cTn id="15" dur="2000" fill="hold"/>
                                        <p:tgtEl>
                                          <p:spTgt spid="59"/>
                                        </p:tgtEl>
                                        <p:attrNameLst>
                                          <p:attrName>ppt_x</p:attrName>
                                          <p:attrName>ppt_y</p:attrName>
                                        </p:attrNameLst>
                                      </p:cBhvr>
                                    </p:animMotion>
                                  </p:childTnLst>
                                </p:cTn>
                              </p:par>
                              <p:par>
                                <p:cTn id="16" presetID="1"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childTnLst>
                                </p:cTn>
                              </p:par>
                              <p:par>
                                <p:cTn id="18" presetID="0" presetClass="path" presetSubtype="0" repeatCount="3000" accel="50000" decel="50000" fill="hold" grpId="1" nodeType="withEffect">
                                  <p:stCondLst>
                                    <p:cond delay="0"/>
                                  </p:stCondLst>
                                  <p:childTnLst>
                                    <p:animMotion origin="layout" path="M 0 0 C -0.00174 0.12129 -0.0033 0.24259 0.00208 0.3 C 0.00747 0.3574 0.02483 0.32453 0.03229 0.34444 C 0.03976 0.36435 0.04323 0.39189 0.04688 0.41944 " pathEditMode="relative" ptsTypes="aaaA">
                                      <p:cBhvr>
                                        <p:cTn id="19" dur="2000" fill="hold"/>
                                        <p:tgtEl>
                                          <p:spTgt spid="60"/>
                                        </p:tgtEl>
                                        <p:attrNameLst>
                                          <p:attrName>ppt_x</p:attrName>
                                          <p:attrName>ppt_y</p:attrName>
                                        </p:attrNameLst>
                                      </p:cBhvr>
                                    </p:animMotion>
                                  </p:childTnLst>
                                </p:cTn>
                              </p:par>
                              <p:par>
                                <p:cTn id="20" presetID="1"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par>
                                <p:cTn id="22" presetID="0" presetClass="path" presetSubtype="0" repeatCount="3000" accel="50000" decel="50000" fill="hold" grpId="1" nodeType="withEffect">
                                  <p:stCondLst>
                                    <p:cond delay="0"/>
                                  </p:stCondLst>
                                  <p:childTnLst>
                                    <p:animMotion origin="layout" path="M 0 0 C -0.00261 0.11667 -0.00504 0.23334 0.00312 0.29028 C 0.01128 0.34723 0.02916 0.33311 0.04895 0.34167 C 0.06875 0.35024 0.10781 0.32871 0.12187 0.34167 C 0.13593 0.35463 0.13454 0.38704 0.13333 0.41945 " pathEditMode="relative" ptsTypes="aaaaA">
                                      <p:cBhvr>
                                        <p:cTn id="23" dur="2000" fill="hold"/>
                                        <p:tgtEl>
                                          <p:spTgt spid="62"/>
                                        </p:tgtEl>
                                        <p:attrNameLst>
                                          <p:attrName>ppt_x</p:attrName>
                                          <p:attrName>ppt_y</p:attrName>
                                        </p:attrNameLst>
                                      </p:cBhvr>
                                    </p:animMotion>
                                  </p:childTnLst>
                                </p:cTn>
                              </p:par>
                              <p:par>
                                <p:cTn id="24" presetID="1"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0" presetClass="path" presetSubtype="0" repeatCount="3000" accel="50000" decel="50000" fill="hold" grpId="1" nodeType="withEffect">
                                  <p:stCondLst>
                                    <p:cond delay="0"/>
                                  </p:stCondLst>
                                  <p:childTnLst>
                                    <p:animMotion origin="layout" path="M 0 0 C -0.00382 0.12777 -0.00764 0.25555 0.01042 0.3125 C 0.02848 0.36944 0.05677 0.33634 0.10834 0.34166 C 0.1599 0.34699 0.28073 0.33125 0.3198 0.34444 C 0.35886 0.35763 0.3507 0.38912 0.34271 0.42083 " pathEditMode="relative" ptsTypes="aaaaA">
                                      <p:cBhvr>
                                        <p:cTn id="27" dur="2000" fill="hold"/>
                                        <p:tgtEl>
                                          <p:spTgt spid="45"/>
                                        </p:tgtEl>
                                        <p:attrNameLst>
                                          <p:attrName>ppt_x</p:attrName>
                                          <p:attrName>ppt_y</p:attrName>
                                        </p:attrNameLst>
                                      </p:cBhvr>
                                    </p:animMotion>
                                  </p:childTnLst>
                                </p:cTn>
                              </p:par>
                              <p:par>
                                <p:cTn id="28" presetID="1" presetClass="entr" presetSubtype="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childTnLst>
                                </p:cTn>
                              </p:par>
                              <p:par>
                                <p:cTn id="36" presetID="0" presetClass="path" presetSubtype="0" repeatCount="3000" accel="50000" decel="50000" fill="hold" grpId="1" nodeType="withEffect">
                                  <p:stCondLst>
                                    <p:cond delay="0"/>
                                  </p:stCondLst>
                                  <p:childTnLst>
                                    <p:animMotion origin="layout" path="M 0 0 C -0.00451 0.10347 -0.00902 0.20717 0.00105 0.26111 C 0.01111 0.31505 0.03959 0.31227 0.06042 0.32361 C 0.08125 0.33495 0.11355 0.31505 0.12605 0.32917 C 0.13855 0.34329 0.13698 0.37569 0.13542 0.40833 " pathEditMode="relative" ptsTypes="aaaaA">
                                      <p:cBhvr>
                                        <p:cTn id="37" dur="2000" fill="hold"/>
                                        <p:tgtEl>
                                          <p:spTgt spid="68"/>
                                        </p:tgtEl>
                                        <p:attrNameLst>
                                          <p:attrName>ppt_x</p:attrName>
                                          <p:attrName>ppt_y</p:attrName>
                                        </p:attrNameLst>
                                      </p:cBhvr>
                                    </p:animMotion>
                                  </p:childTnLst>
                                </p:cTn>
                              </p:par>
                              <p:par>
                                <p:cTn id="38" presetID="0" presetClass="path" presetSubtype="0" repeatCount="3000" accel="50000" decel="50000" fill="hold" grpId="1" nodeType="withEffect">
                                  <p:stCondLst>
                                    <p:cond delay="0"/>
                                  </p:stCondLst>
                                  <p:childTnLst>
                                    <p:animMotion origin="layout" path="M 0 0 C -0.00799 0.1044 -0.01597 0.20903 -0.00417 0.2625 C 0.00764 0.31597 0.04965 0.31134 0.07083 0.32083 C 0.09201 0.33032 0.09861 0.31991 0.12292 0.31944 C 0.14722 0.31898 0.19826 0.30393 0.21667 0.31805 C 0.23507 0.33217 0.2342 0.36805 0.23333 0.40417 " pathEditMode="relative" ptsTypes="aaaaaA">
                                      <p:cBhvr>
                                        <p:cTn id="39" dur="2000" fill="hold"/>
                                        <p:tgtEl>
                                          <p:spTgt spid="69"/>
                                        </p:tgtEl>
                                        <p:attrNameLst>
                                          <p:attrName>ppt_x</p:attrName>
                                          <p:attrName>ppt_y</p:attrName>
                                        </p:attrNameLst>
                                      </p:cBhvr>
                                    </p:animMotion>
                                  </p:childTnLst>
                                </p:cTn>
                              </p:par>
                              <p:par>
                                <p:cTn id="40" presetID="0" presetClass="path" presetSubtype="0" repeatCount="3000" accel="50000" decel="50000" fill="hold" grpId="1" nodeType="withEffect">
                                  <p:stCondLst>
                                    <p:cond delay="0"/>
                                  </p:stCondLst>
                                  <p:childTnLst>
                                    <p:animMotion origin="layout" path="M 0 0 C -0.00729 0.1125 -0.01441 0.22523 0 0.27917 C 0.01441 0.3331 0.0684 0.3162 0.08646 0.32361 C 0.10451 0.33102 0.07274 0.32269 0.10833 0.32361 C 0.14392 0.32454 0.26458 0.31505 0.3 0.32917 C 0.33542 0.34329 0.32813 0.37569 0.32083 0.40833 " pathEditMode="relative" ptsTypes="aaaaaA">
                                      <p:cBhvr>
                                        <p:cTn id="41" dur="2000" fill="hold"/>
                                        <p:tgtEl>
                                          <p:spTgt spid="71"/>
                                        </p:tgtEl>
                                        <p:attrNameLst>
                                          <p:attrName>ppt_x</p:attrName>
                                          <p:attrName>ppt_y</p:attrName>
                                        </p:attrNameLst>
                                      </p:cBhvr>
                                    </p:animMotion>
                                  </p:childTnLst>
                                </p:cTn>
                              </p:par>
                              <p:par>
                                <p:cTn id="42" presetID="0" presetClass="path" presetSubtype="0" repeatCount="3000" accel="50000" decel="50000" fill="hold" grpId="1" nodeType="withEffect">
                                  <p:stCondLst>
                                    <p:cond delay="0"/>
                                  </p:stCondLst>
                                  <p:childTnLst>
                                    <p:animMotion origin="layout" path="M 0 0 C -0.00955 0.11019 -0.01892 0.22037 -0.00104 0.27222 C 0.01684 0.32407 0.02691 0.30208 0.10729 0.31111 C 0.18767 0.32014 0.41389 0.30949 0.48125 0.32639 C 0.54861 0.34329 0.53003 0.37778 0.51146 0.4125 " pathEditMode="relative" ptsTypes="aaaaA">
                                      <p:cBhvr>
                                        <p:cTn id="43" dur="2000" fill="hold"/>
                                        <p:tgtEl>
                                          <p:spTgt spid="72"/>
                                        </p:tgtEl>
                                        <p:attrNameLst>
                                          <p:attrName>ppt_x</p:attrName>
                                          <p:attrName>ppt_y</p:attrName>
                                        </p:attrNameLst>
                                      </p:cBhvr>
                                    </p:animMotion>
                                  </p:childTnLst>
                                </p:cTn>
                              </p:par>
                            </p:childTnLst>
                          </p:cTn>
                        </p:par>
                        <p:par>
                          <p:cTn id="44" fill="hold">
                            <p:stCondLst>
                              <p:cond delay="8000"/>
                            </p:stCondLst>
                            <p:childTnLst>
                              <p:par>
                                <p:cTn id="45" presetID="16" presetClass="exit" presetSubtype="26" fill="hold" grpId="0" nodeType="afterEffect">
                                  <p:stCondLst>
                                    <p:cond delay="0"/>
                                  </p:stCondLst>
                                  <p:childTnLst>
                                    <p:animEffect transition="out" filter="barn(inHorizontal)">
                                      <p:cBhvr>
                                        <p:cTn id="46" dur="500"/>
                                        <p:tgtEl>
                                          <p:spTgt spid="70"/>
                                        </p:tgtEl>
                                      </p:cBhvr>
                                    </p:animEffect>
                                    <p:set>
                                      <p:cBhvr>
                                        <p:cTn id="47" dur="1" fill="hold">
                                          <p:stCondLst>
                                            <p:cond delay="499"/>
                                          </p:stCondLst>
                                        </p:cTn>
                                        <p:tgtEl>
                                          <p:spTgt spid="70"/>
                                        </p:tgtEl>
                                        <p:attrNameLst>
                                          <p:attrName>style.visibility</p:attrName>
                                        </p:attrNameLst>
                                      </p:cBhvr>
                                      <p:to>
                                        <p:strVal val="hidden"/>
                                      </p:to>
                                    </p:set>
                                  </p:childTnLst>
                                </p:cTn>
                              </p:par>
                              <p:par>
                                <p:cTn id="48" presetID="16" presetClass="exit" presetSubtype="26" fill="hold" grpId="0" nodeType="withEffect">
                                  <p:stCondLst>
                                    <p:cond delay="0"/>
                                  </p:stCondLst>
                                  <p:childTnLst>
                                    <p:animEffect transition="out" filter="barn(inHorizontal)">
                                      <p:cBhvr>
                                        <p:cTn id="49" dur="500"/>
                                        <p:tgtEl>
                                          <p:spTgt spid="61"/>
                                        </p:tgtEl>
                                      </p:cBhvr>
                                    </p:animEffect>
                                    <p:set>
                                      <p:cBhvr>
                                        <p:cTn id="50" dur="1" fill="hold">
                                          <p:stCondLst>
                                            <p:cond delay="499"/>
                                          </p:stCondLst>
                                        </p:cTn>
                                        <p:tgtEl>
                                          <p:spTgt spid="61"/>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000"/>
                                        <p:tgtEl>
                                          <p:spTgt spid="54"/>
                                        </p:tgtEl>
                                      </p:cBhvr>
                                    </p:animEffect>
                                    <p:set>
                                      <p:cBhvr>
                                        <p:cTn id="53" dur="1" fill="hold">
                                          <p:stCondLst>
                                            <p:cond delay="1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0" grpId="0" animBg="1"/>
      <p:bldP spid="60" grpId="1" animBg="1"/>
      <p:bldP spid="61" grpId="0" animBg="1"/>
      <p:bldP spid="62" grpId="0" animBg="1"/>
      <p:bldP spid="62" grpId="1" animBg="1"/>
      <p:bldP spid="45" grpId="0" animBg="1"/>
      <p:bldP spid="45" grpId="1" animBg="1"/>
      <p:bldP spid="54" grpId="0" animBg="1"/>
      <p:bldP spid="54" grpId="1" animBg="1"/>
      <p:bldP spid="58" grpId="0" animBg="1"/>
      <p:bldP spid="68" grpId="0" animBg="1"/>
      <p:bldP spid="68" grpId="1" animBg="1"/>
      <p:bldP spid="69" grpId="0" animBg="1"/>
      <p:bldP spid="69" grpId="1" animBg="1"/>
      <p:bldP spid="70" grpId="0" animBg="1"/>
      <p:bldP spid="71" grpId="0" animBg="1"/>
      <p:bldP spid="71" grpId="1" animBg="1"/>
      <p:bldP spid="72" grpId="0" animBg="1"/>
      <p:bldP spid="7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bwMode="auto">
          <a:xfrm rot="5400000">
            <a:off x="485775" y="2371725"/>
            <a:ext cx="1771650"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74" name="Straight Connector 73"/>
          <p:cNvCxnSpPr/>
          <p:nvPr/>
        </p:nvCxnSpPr>
        <p:spPr bwMode="auto">
          <a:xfrm rot="5400000">
            <a:off x="1495424" y="1743076"/>
            <a:ext cx="514352" cy="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bwMode="auto">
          <a:xfrm rot="5400000">
            <a:off x="3248706" y="1743076"/>
            <a:ext cx="514352" cy="1"/>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291218" y="2257426"/>
            <a:ext cx="514352" cy="1"/>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549485"/>
          </a:xfrm>
        </p:spPr>
        <p:txBody>
          <a:bodyPr/>
          <a:lstStyle/>
          <a:p>
            <a:r>
              <a:rPr lang="en-US" sz="3300" dirty="0" smtClean="0"/>
              <a:t>Parallel Load with </a:t>
            </a:r>
            <a:r>
              <a:rPr lang="en-US" sz="3300" dirty="0" err="1" smtClean="0"/>
              <a:t>Informatica</a:t>
            </a:r>
            <a:r>
              <a:rPr lang="en-US" sz="3300" dirty="0" smtClean="0"/>
              <a:t>, </a:t>
            </a:r>
            <a:r>
              <a:rPr lang="en-US" sz="3300" dirty="0" err="1" smtClean="0"/>
              <a:t>Pentaho</a:t>
            </a:r>
            <a:r>
              <a:rPr lang="en-US" sz="3300" dirty="0" smtClean="0"/>
              <a:t>, etc.</a:t>
            </a:r>
            <a:endParaRPr lang="en-US" sz="3300" dirty="0"/>
          </a:p>
        </p:txBody>
      </p:sp>
      <p:cxnSp>
        <p:nvCxnSpPr>
          <p:cNvPr id="7" name="Straight Connector 6"/>
          <p:cNvCxnSpPr/>
          <p:nvPr/>
        </p:nvCxnSpPr>
        <p:spPr bwMode="auto">
          <a:xfrm rot="5400000">
            <a:off x="4289633" y="3028950"/>
            <a:ext cx="457198" cy="0"/>
          </a:xfrm>
          <a:prstGeom prst="line">
            <a:avLst/>
          </a:prstGeom>
          <a:ln w="57150"/>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3" cstate="print"/>
          <a:srcRect/>
          <a:stretch>
            <a:fillRect/>
          </a:stretch>
        </p:blipFill>
        <p:spPr bwMode="gray">
          <a:xfrm>
            <a:off x="4038600" y="2704807"/>
            <a:ext cx="922522" cy="216062"/>
          </a:xfrm>
          <a:prstGeom prst="rect">
            <a:avLst/>
          </a:prstGeom>
          <a:noFill/>
          <a:ln w="9525">
            <a:noFill/>
            <a:miter lim="800000"/>
            <a:headEnd/>
            <a:tailEnd/>
          </a:ln>
        </p:spPr>
      </p:pic>
      <p:sp>
        <p:nvSpPr>
          <p:cNvPr id="9" name="Rounded Rectangle 8"/>
          <p:cNvSpPr/>
          <p:nvPr/>
        </p:nvSpPr>
        <p:spPr bwMode="auto">
          <a:xfrm>
            <a:off x="4038807" y="2474119"/>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406452" y="3473649"/>
            <a:ext cx="432196"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283546" y="3480792"/>
            <a:ext cx="446485" cy="1"/>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2286001" y="3563542"/>
            <a:ext cx="785813" cy="383121"/>
            <a:chOff x="457200" y="2341751"/>
            <a:chExt cx="991517" cy="482083"/>
          </a:xfrm>
        </p:grpSpPr>
        <p:pic>
          <p:nvPicPr>
            <p:cNvPr id="40"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168229" y="3563542"/>
            <a:ext cx="785086" cy="383121"/>
            <a:chOff x="457200" y="2341751"/>
            <a:chExt cx="990600" cy="482083"/>
          </a:xfrm>
        </p:grpSpPr>
        <p:pic>
          <p:nvPicPr>
            <p:cNvPr id="38"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5" name="Group 97"/>
          <p:cNvGrpSpPr>
            <a:grpSpLocks/>
          </p:cNvGrpSpPr>
          <p:nvPr/>
        </p:nvGrpSpPr>
        <p:grpSpPr bwMode="auto">
          <a:xfrm>
            <a:off x="2320107" y="3958408"/>
            <a:ext cx="787289" cy="410934"/>
            <a:chOff x="579969" y="4145590"/>
            <a:chExt cx="936932" cy="661239"/>
          </a:xfrm>
        </p:grpSpPr>
        <p:pic>
          <p:nvPicPr>
            <p:cNvPr id="36"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37"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6" name="Group 100"/>
          <p:cNvGrpSpPr>
            <a:grpSpLocks/>
          </p:cNvGrpSpPr>
          <p:nvPr/>
        </p:nvGrpSpPr>
        <p:grpSpPr bwMode="auto">
          <a:xfrm>
            <a:off x="3170652" y="3958408"/>
            <a:ext cx="787289" cy="410934"/>
            <a:chOff x="579969" y="4145590"/>
            <a:chExt cx="936932" cy="661239"/>
          </a:xfrm>
        </p:grpSpPr>
        <p:pic>
          <p:nvPicPr>
            <p:cNvPr id="34"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35"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cxnSp>
        <p:nvCxnSpPr>
          <p:cNvPr id="16" name="Straight Connector 15"/>
          <p:cNvCxnSpPr/>
          <p:nvPr/>
        </p:nvCxnSpPr>
        <p:spPr bwMode="auto">
          <a:xfrm rot="5400000">
            <a:off x="4188223" y="3461147"/>
            <a:ext cx="392908"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01137" y="3461146"/>
            <a:ext cx="392906" cy="0"/>
          </a:xfrm>
          <a:prstGeom prst="line">
            <a:avLst/>
          </a:prstGeom>
          <a:ln w="57150"/>
        </p:spPr>
        <p:style>
          <a:lnRef idx="2">
            <a:schemeClr val="accent5"/>
          </a:lnRef>
          <a:fillRef idx="0">
            <a:schemeClr val="accent5"/>
          </a:fillRef>
          <a:effectRef idx="1">
            <a:schemeClr val="accent5"/>
          </a:effectRef>
          <a:fontRef idx="minor">
            <a:schemeClr val="tx1"/>
          </a:fontRef>
        </p:style>
      </p:cxnSp>
      <p:grpSp>
        <p:nvGrpSpPr>
          <p:cNvPr id="12" name="Group 16"/>
          <p:cNvGrpSpPr>
            <a:grpSpLocks/>
          </p:cNvGrpSpPr>
          <p:nvPr/>
        </p:nvGrpSpPr>
        <p:grpSpPr bwMode="auto">
          <a:xfrm>
            <a:off x="4019551" y="3569496"/>
            <a:ext cx="785813" cy="383381"/>
            <a:chOff x="457190" y="2341426"/>
            <a:chExt cx="991517" cy="482408"/>
          </a:xfrm>
        </p:grpSpPr>
        <p:pic>
          <p:nvPicPr>
            <p:cNvPr id="32"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33" name="Rounded Rectangle 18"/>
            <p:cNvSpPr>
              <a:spLocks noChangeArrowheads="1"/>
            </p:cNvSpPr>
            <p:nvPr/>
          </p:nvSpPr>
          <p:spPr bwMode="auto">
            <a:xfrm>
              <a:off x="457190" y="2341426"/>
              <a:ext cx="991517"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spc="-150" dirty="0">
                  <a:solidFill>
                    <a:srgbClr val="FFFFFF"/>
                  </a:solidFill>
                  <a:latin typeface="+mj-lt"/>
                  <a:ea typeface="+mn-ea"/>
                </a:rPr>
                <a:t>Segment</a:t>
              </a:r>
            </a:p>
          </p:txBody>
        </p:sp>
      </p:grpSp>
      <p:grpSp>
        <p:nvGrpSpPr>
          <p:cNvPr id="13" name="Group 16"/>
          <p:cNvGrpSpPr>
            <a:grpSpLocks/>
          </p:cNvGrpSpPr>
          <p:nvPr/>
        </p:nvGrpSpPr>
        <p:grpSpPr bwMode="auto">
          <a:xfrm>
            <a:off x="5755503" y="3569496"/>
            <a:ext cx="785086" cy="383381"/>
            <a:chOff x="457200" y="2341426"/>
            <a:chExt cx="990600" cy="482408"/>
          </a:xfrm>
        </p:grpSpPr>
        <p:pic>
          <p:nvPicPr>
            <p:cNvPr id="30" name="Picture 184" descr="server"/>
            <p:cNvPicPr>
              <a:picLocks noChangeAspect="1" noChangeArrowheads="1"/>
            </p:cNvPicPr>
            <p:nvPr/>
          </p:nvPicPr>
          <p:blipFill>
            <a:blip r:embed="rId3" cstate="print"/>
            <a:srcRect/>
            <a:stretch>
              <a:fillRect/>
            </a:stretch>
          </p:blipFill>
          <p:spPr bwMode="gray">
            <a:xfrm>
              <a:off x="457200" y="2590800"/>
              <a:ext cx="990600" cy="233034"/>
            </a:xfrm>
            <a:prstGeom prst="rect">
              <a:avLst/>
            </a:prstGeom>
            <a:noFill/>
            <a:ln w="9525">
              <a:noFill/>
              <a:miter lim="800000"/>
              <a:headEnd/>
              <a:tailEnd/>
            </a:ln>
          </p:spPr>
        </p:pic>
        <p:sp>
          <p:nvSpPr>
            <p:cNvPr id="31" name="Rounded Rectangle 18"/>
            <p:cNvSpPr>
              <a:spLocks noChangeArrowheads="1"/>
            </p:cNvSpPr>
            <p:nvPr/>
          </p:nvSpPr>
          <p:spPr bwMode="auto">
            <a:xfrm>
              <a:off x="458174" y="2341426"/>
              <a:ext cx="989514"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4" name="Group 93"/>
          <p:cNvGrpSpPr>
            <a:grpSpLocks/>
          </p:cNvGrpSpPr>
          <p:nvPr/>
        </p:nvGrpSpPr>
        <p:grpSpPr bwMode="auto">
          <a:xfrm>
            <a:off x="4033901" y="3964615"/>
            <a:ext cx="787293" cy="410933"/>
            <a:chOff x="579969" y="4145590"/>
            <a:chExt cx="936932" cy="661239"/>
          </a:xfrm>
        </p:grpSpPr>
        <p:pic>
          <p:nvPicPr>
            <p:cNvPr id="28"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29"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grpSp>
        <p:nvGrpSpPr>
          <p:cNvPr id="15" name="Group 100"/>
          <p:cNvGrpSpPr>
            <a:grpSpLocks/>
          </p:cNvGrpSpPr>
          <p:nvPr/>
        </p:nvGrpSpPr>
        <p:grpSpPr bwMode="auto">
          <a:xfrm>
            <a:off x="5757928" y="3964614"/>
            <a:ext cx="787293" cy="410933"/>
            <a:chOff x="579969" y="4145590"/>
            <a:chExt cx="936932" cy="661239"/>
          </a:xfrm>
        </p:grpSpPr>
        <p:pic>
          <p:nvPicPr>
            <p:cNvPr id="26" name="Picture 78" descr="Storage_icon_01"/>
            <p:cNvPicPr>
              <a:picLocks noChangeAspect="1" noChangeArrowheads="1"/>
            </p:cNvPicPr>
            <p:nvPr/>
          </p:nvPicPr>
          <p:blipFill>
            <a:blip r:embed="rId4" cstate="print"/>
            <a:srcRect/>
            <a:stretch>
              <a:fillRect/>
            </a:stretch>
          </p:blipFill>
          <p:spPr bwMode="auto">
            <a:xfrm>
              <a:off x="579969" y="4145590"/>
              <a:ext cx="511577" cy="661239"/>
            </a:xfrm>
            <a:prstGeom prst="rect">
              <a:avLst/>
            </a:prstGeom>
            <a:noFill/>
            <a:ln w="9525">
              <a:noFill/>
              <a:miter lim="800000"/>
              <a:headEnd/>
              <a:tailEnd/>
            </a:ln>
          </p:spPr>
        </p:pic>
        <p:pic>
          <p:nvPicPr>
            <p:cNvPr id="27" name="Picture 78" descr="Storage_icon_01"/>
            <p:cNvPicPr>
              <a:picLocks noChangeAspect="1" noChangeArrowheads="1"/>
            </p:cNvPicPr>
            <p:nvPr/>
          </p:nvPicPr>
          <p:blipFill>
            <a:blip r:embed="rId4" cstate="print"/>
            <a:srcRect/>
            <a:stretch>
              <a:fillRect/>
            </a:stretch>
          </p:blipFill>
          <p:spPr bwMode="auto">
            <a:xfrm>
              <a:off x="1005324" y="4145590"/>
              <a:ext cx="511577" cy="661239"/>
            </a:xfrm>
            <a:prstGeom prst="rect">
              <a:avLst/>
            </a:prstGeom>
            <a:noFill/>
            <a:ln w="9525">
              <a:noFill/>
              <a:miter lim="800000"/>
              <a:headEnd/>
              <a:tailEnd/>
            </a:ln>
          </p:spPr>
        </p:pic>
      </p:grpSp>
      <p:sp>
        <p:nvSpPr>
          <p:cNvPr id="22" name="Rectangle 103"/>
          <p:cNvSpPr>
            <a:spLocks noChangeArrowheads="1"/>
          </p:cNvSpPr>
          <p:nvPr/>
        </p:nvSpPr>
        <p:spPr bwMode="auto">
          <a:xfrm>
            <a:off x="4968397" y="3472314"/>
            <a:ext cx="697627" cy="707886"/>
          </a:xfrm>
          <a:prstGeom prst="rect">
            <a:avLst/>
          </a:prstGeom>
          <a:noFill/>
          <a:ln w="9525">
            <a:noFill/>
            <a:miter lim="800000"/>
            <a:headEnd/>
            <a:tailEnd/>
          </a:ln>
        </p:spPr>
        <p:txBody>
          <a:bodyPr wrap="none">
            <a:spAutoFit/>
          </a:bodyPr>
          <a:lstStyle/>
          <a:p>
            <a:r>
              <a:rPr lang="en-US" sz="4000" dirty="0"/>
              <a:t>…</a:t>
            </a:r>
          </a:p>
        </p:txBody>
      </p:sp>
      <p:cxnSp>
        <p:nvCxnSpPr>
          <p:cNvPr id="48" name="Straight Connector 47"/>
          <p:cNvCxnSpPr/>
          <p:nvPr/>
        </p:nvCxnSpPr>
        <p:spPr bwMode="auto">
          <a:xfrm rot="10800000">
            <a:off x="1676400" y="2000250"/>
            <a:ext cx="3962400"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3" cstate="print"/>
          <a:srcRect/>
          <a:stretch>
            <a:fillRect/>
          </a:stretch>
        </p:blipFill>
        <p:spPr bwMode="gray">
          <a:xfrm>
            <a:off x="3048001" y="1316795"/>
            <a:ext cx="922523" cy="216062"/>
          </a:xfrm>
          <a:prstGeom prst="rect">
            <a:avLst/>
          </a:prstGeom>
          <a:noFill/>
          <a:ln w="9525">
            <a:noFill/>
            <a:miter lim="800000"/>
            <a:headEnd/>
            <a:tailEnd/>
          </a:ln>
        </p:spPr>
      </p:pic>
      <p:sp>
        <p:nvSpPr>
          <p:cNvPr id="54" name="Rectangle 53"/>
          <p:cNvSpPr/>
          <p:nvPr/>
        </p:nvSpPr>
        <p:spPr>
          <a:xfrm>
            <a:off x="4648200" y="1485900"/>
            <a:ext cx="381000" cy="5715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Ii  </a:t>
            </a:r>
            <a:r>
              <a:rPr lang="en-US" sz="600" dirty="0" err="1" smtClean="0"/>
              <a:t>tw</a:t>
            </a:r>
            <a:r>
              <a:rPr lang="en-US" sz="600" dirty="0" smtClean="0"/>
              <a:t>  </a:t>
            </a:r>
            <a:endParaRPr lang="en-US" sz="600" dirty="0"/>
          </a:p>
        </p:txBody>
      </p:sp>
      <p:cxnSp>
        <p:nvCxnSpPr>
          <p:cNvPr id="49" name="Straight Connector 48"/>
          <p:cNvCxnSpPr/>
          <p:nvPr/>
        </p:nvCxnSpPr>
        <p:spPr bwMode="auto">
          <a:xfrm rot="5400000">
            <a:off x="4611686" y="1743076"/>
            <a:ext cx="514352" cy="1"/>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3" name="Picture 184" descr="server"/>
          <p:cNvPicPr>
            <a:picLocks noChangeAspect="1" noChangeArrowheads="1"/>
          </p:cNvPicPr>
          <p:nvPr/>
        </p:nvPicPr>
        <p:blipFill>
          <a:blip r:embed="rId3" cstate="print"/>
          <a:srcRect/>
          <a:stretch>
            <a:fillRect/>
          </a:stretch>
        </p:blipFill>
        <p:spPr bwMode="gray">
          <a:xfrm>
            <a:off x="4410981" y="1316795"/>
            <a:ext cx="922523" cy="216062"/>
          </a:xfrm>
          <a:prstGeom prst="rect">
            <a:avLst/>
          </a:prstGeom>
          <a:noFill/>
          <a:ln w="9525">
            <a:noFill/>
            <a:miter lim="800000"/>
            <a:headEnd/>
            <a:tailEnd/>
          </a:ln>
        </p:spPr>
      </p:pic>
      <p:sp>
        <p:nvSpPr>
          <p:cNvPr id="56" name="Rounded Rectangle 55"/>
          <p:cNvSpPr/>
          <p:nvPr/>
        </p:nvSpPr>
        <p:spPr bwMode="auto">
          <a:xfrm>
            <a:off x="441166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pic>
        <p:nvPicPr>
          <p:cNvPr id="63" name="Picture 184" descr="server"/>
          <p:cNvPicPr>
            <a:picLocks noChangeAspect="1" noChangeArrowheads="1"/>
          </p:cNvPicPr>
          <p:nvPr/>
        </p:nvPicPr>
        <p:blipFill>
          <a:blip r:embed="rId3" cstate="print"/>
          <a:srcRect/>
          <a:stretch>
            <a:fillRect/>
          </a:stretch>
        </p:blipFill>
        <p:spPr bwMode="gray">
          <a:xfrm>
            <a:off x="990601" y="1316795"/>
            <a:ext cx="922523" cy="216062"/>
          </a:xfrm>
          <a:prstGeom prst="rect">
            <a:avLst/>
          </a:prstGeom>
          <a:noFill/>
          <a:ln w="9525">
            <a:noFill/>
            <a:miter lim="800000"/>
            <a:headEnd/>
            <a:tailEnd/>
          </a:ln>
        </p:spPr>
      </p:pic>
      <p:sp>
        <p:nvSpPr>
          <p:cNvPr id="64" name="Rounded Rectangle 63"/>
          <p:cNvSpPr/>
          <p:nvPr/>
        </p:nvSpPr>
        <p:spPr bwMode="auto">
          <a:xfrm>
            <a:off x="991282" y="857250"/>
            <a:ext cx="922339" cy="4417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ETL Host</a:t>
            </a:r>
          </a:p>
          <a:p>
            <a:pPr algn="ctr" fontAlgn="auto">
              <a:spcBef>
                <a:spcPts val="0"/>
              </a:spcBef>
              <a:spcAft>
                <a:spcPts val="0"/>
              </a:spcAft>
              <a:defRPr/>
            </a:pPr>
            <a:endParaRPr lang="en-US" sz="1000" b="1" dirty="0" smtClean="0">
              <a:solidFill>
                <a:srgbClr val="FFFFFF"/>
              </a:solidFill>
              <a:latin typeface="+mj-lt"/>
            </a:endParaRPr>
          </a:p>
          <a:p>
            <a:pPr algn="ctr" fontAlgn="auto">
              <a:spcBef>
                <a:spcPts val="0"/>
              </a:spcBef>
              <a:spcAft>
                <a:spcPts val="0"/>
              </a:spcAft>
              <a:defRPr/>
            </a:pPr>
            <a:endParaRPr lang="en-US" sz="1000" b="1" dirty="0">
              <a:solidFill>
                <a:srgbClr val="FFFFFF"/>
              </a:solidFill>
              <a:latin typeface="+mj-lt"/>
              <a:ea typeface="+mn-ea"/>
            </a:endParaRPr>
          </a:p>
        </p:txBody>
      </p:sp>
      <p:sp>
        <p:nvSpPr>
          <p:cNvPr id="67" name="Rectangle 103"/>
          <p:cNvSpPr>
            <a:spLocks noChangeArrowheads="1"/>
          </p:cNvSpPr>
          <p:nvPr/>
        </p:nvSpPr>
        <p:spPr bwMode="auto">
          <a:xfrm>
            <a:off x="2121742" y="800101"/>
            <a:ext cx="697627" cy="707886"/>
          </a:xfrm>
          <a:prstGeom prst="rect">
            <a:avLst/>
          </a:prstGeom>
          <a:noFill/>
          <a:ln w="9525">
            <a:noFill/>
            <a:miter lim="800000"/>
            <a:headEnd/>
            <a:tailEnd/>
          </a:ln>
        </p:spPr>
        <p:txBody>
          <a:bodyPr wrap="none">
            <a:spAutoFit/>
          </a:bodyPr>
          <a:lstStyle/>
          <a:p>
            <a:r>
              <a:rPr lang="en-US" sz="4000" dirty="0"/>
              <a:t>…</a:t>
            </a:r>
          </a:p>
        </p:txBody>
      </p:sp>
      <p:sp>
        <p:nvSpPr>
          <p:cNvPr id="66" name="Rounded Rectangle 65"/>
          <p:cNvSpPr/>
          <p:nvPr/>
        </p:nvSpPr>
        <p:spPr bwMode="auto">
          <a:xfrm>
            <a:off x="990600" y="1128713"/>
            <a:ext cx="914400" cy="17145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Informatica</a:t>
            </a:r>
            <a:endParaRPr lang="en-US" sz="1000" b="1" dirty="0">
              <a:solidFill>
                <a:srgbClr val="FFFFFF"/>
              </a:solidFill>
              <a:latin typeface="+mj-lt"/>
              <a:ea typeface="+mn-ea"/>
            </a:endParaRPr>
          </a:p>
        </p:txBody>
      </p:sp>
      <p:cxnSp>
        <p:nvCxnSpPr>
          <p:cNvPr id="47" name="Straight Connector 46"/>
          <p:cNvCxnSpPr/>
          <p:nvPr/>
        </p:nvCxnSpPr>
        <p:spPr bwMode="auto">
          <a:xfrm rot="5400000">
            <a:off x="2239963" y="2371725"/>
            <a:ext cx="1771650" cy="0"/>
          </a:xfrm>
          <a:prstGeom prst="line">
            <a:avLst/>
          </a:prstGeom>
          <a:ln w="57150"/>
        </p:spPr>
        <p:style>
          <a:lnRef idx="2">
            <a:schemeClr val="accent5"/>
          </a:lnRef>
          <a:fillRef idx="0">
            <a:schemeClr val="accent5"/>
          </a:fillRef>
          <a:effectRef idx="1">
            <a:schemeClr val="accent5"/>
          </a:effectRef>
          <a:fontRef idx="minor">
            <a:schemeClr val="tx1"/>
          </a:fontRef>
        </p:style>
      </p:cxnSp>
      <p:cxnSp>
        <p:nvCxnSpPr>
          <p:cNvPr id="43" name="Straight Connector 42"/>
          <p:cNvCxnSpPr/>
          <p:nvPr/>
        </p:nvCxnSpPr>
        <p:spPr bwMode="auto">
          <a:xfrm rot="10800000">
            <a:off x="1295400" y="3257549"/>
            <a:ext cx="6172200" cy="0"/>
          </a:xfrm>
          <a:prstGeom prst="line">
            <a:avLst/>
          </a:prstGeom>
          <a:ln w="57150"/>
          <a:effectLst/>
        </p:spPr>
        <p:style>
          <a:lnRef idx="2">
            <a:schemeClr val="accent5"/>
          </a:lnRef>
          <a:fillRef idx="0">
            <a:schemeClr val="accent5"/>
          </a:fillRef>
          <a:effectRef idx="1">
            <a:schemeClr val="accent5"/>
          </a:effectRef>
          <a:fontRef idx="minor">
            <a:schemeClr val="tx1"/>
          </a:fontRef>
        </p:style>
      </p:cxnSp>
      <p:sp>
        <p:nvSpPr>
          <p:cNvPr id="65" name="Rounded Rectangle 64"/>
          <p:cNvSpPr/>
          <p:nvPr/>
        </p:nvSpPr>
        <p:spPr bwMode="auto">
          <a:xfrm>
            <a:off x="3048001" y="857250"/>
            <a:ext cx="922339" cy="4417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ETL Host</a:t>
            </a:r>
          </a:p>
          <a:p>
            <a:pPr algn="ctr" fontAlgn="auto">
              <a:spcBef>
                <a:spcPts val="0"/>
              </a:spcBef>
              <a:spcAft>
                <a:spcPts val="0"/>
              </a:spcAft>
              <a:defRPr/>
            </a:pPr>
            <a:endParaRPr lang="en-US" sz="1000" b="1" dirty="0" smtClean="0">
              <a:solidFill>
                <a:srgbClr val="FFFFFF"/>
              </a:solidFill>
              <a:latin typeface="+mj-lt"/>
            </a:endParaRPr>
          </a:p>
          <a:p>
            <a:pPr algn="ctr" fontAlgn="auto">
              <a:spcBef>
                <a:spcPts val="0"/>
              </a:spcBef>
              <a:spcAft>
                <a:spcPts val="0"/>
              </a:spcAft>
              <a:defRPr/>
            </a:pPr>
            <a:endParaRPr lang="en-US" sz="1000" b="1" dirty="0">
              <a:solidFill>
                <a:srgbClr val="FFFFFF"/>
              </a:solidFill>
              <a:latin typeface="+mj-lt"/>
              <a:ea typeface="+mn-ea"/>
            </a:endParaRPr>
          </a:p>
        </p:txBody>
      </p:sp>
      <p:sp>
        <p:nvSpPr>
          <p:cNvPr id="73" name="Rounded Rectangle 72"/>
          <p:cNvSpPr/>
          <p:nvPr/>
        </p:nvSpPr>
        <p:spPr bwMode="auto">
          <a:xfrm>
            <a:off x="3047319" y="1128713"/>
            <a:ext cx="914400" cy="17145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Informatica</a:t>
            </a:r>
            <a:endParaRPr lang="en-US" sz="1000" b="1" dirty="0">
              <a:solidFill>
                <a:srgbClr val="FFFFFF"/>
              </a:solidFill>
              <a:latin typeface="+mj-lt"/>
              <a:ea typeface="+mn-ea"/>
            </a:endParaRPr>
          </a:p>
        </p:txBody>
      </p:sp>
    </p:spTree>
    <p:extLst>
      <p:ext uri="{BB962C8B-B14F-4D97-AF65-F5344CB8AC3E}">
        <p14:creationId xmlns:p14="http://schemas.microsoft.com/office/powerpoint/2010/main" val="14044653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1519999"/>
            <a:ext cx="6048375" cy="1230080"/>
          </a:xfrm>
        </p:spPr>
        <p:txBody>
          <a:bodyPr/>
          <a:lstStyle/>
          <a:p>
            <a:pPr fontAlgn="auto">
              <a:spcAft>
                <a:spcPts val="0"/>
              </a:spcAft>
              <a:defRPr/>
            </a:pPr>
            <a:r>
              <a:rPr lang="en-US" dirty="0" smtClean="0"/>
              <a:t>Data Distribution and Partitioning</a:t>
            </a:r>
            <a:endParaRPr dirty="0"/>
          </a:p>
        </p:txBody>
      </p:sp>
    </p:spTree>
    <p:extLst>
      <p:ext uri="{BB962C8B-B14F-4D97-AF65-F5344CB8AC3E}">
        <p14:creationId xmlns:p14="http://schemas.microsoft.com/office/powerpoint/2010/main" val="11975114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and Data Distribution</a:t>
            </a:r>
            <a:endParaRPr lang="en-US" dirty="0"/>
          </a:p>
        </p:txBody>
      </p:sp>
      <p:sp>
        <p:nvSpPr>
          <p:cNvPr id="3" name="Content Placeholder 2"/>
          <p:cNvSpPr>
            <a:spLocks noGrp="1"/>
          </p:cNvSpPr>
          <p:nvPr>
            <p:ph sz="quarter" idx="10"/>
          </p:nvPr>
        </p:nvSpPr>
        <p:spPr/>
        <p:txBody>
          <a:bodyPr>
            <a:normAutofit fontScale="92500" lnSpcReduction="20000"/>
          </a:bodyPr>
          <a:lstStyle/>
          <a:p>
            <a:pPr marL="228600" lvl="1" indent="-228600">
              <a:spcBef>
                <a:spcPts val="1200"/>
              </a:spcBef>
              <a:buFont typeface="Arial" pitchFamily="34" charset="0"/>
              <a:buChar char="•"/>
            </a:pPr>
            <a:r>
              <a:rPr lang="en-US" sz="2800" dirty="0" smtClean="0"/>
              <a:t>Technique for balancing workload across all nodes</a:t>
            </a:r>
          </a:p>
          <a:p>
            <a:pPr lvl="1"/>
            <a:r>
              <a:rPr lang="en-US" dirty="0" smtClean="0"/>
              <a:t>All database tables are distributed across all Segments</a:t>
            </a:r>
          </a:p>
          <a:p>
            <a:pPr lvl="1"/>
            <a:r>
              <a:rPr lang="en-US" dirty="0" smtClean="0"/>
              <a:t>Distribution Policy determines how the data in the tables is distributed</a:t>
            </a:r>
          </a:p>
          <a:p>
            <a:r>
              <a:rPr lang="en-US" dirty="0" smtClean="0"/>
              <a:t>Hash Distribution (Default)</a:t>
            </a:r>
          </a:p>
          <a:p>
            <a:pPr lvl="1"/>
            <a:r>
              <a:rPr lang="en-US" dirty="0" smtClean="0"/>
              <a:t>One or more columns used as distribution key</a:t>
            </a:r>
          </a:p>
          <a:p>
            <a:pPr lvl="2"/>
            <a:r>
              <a:rPr lang="en-US" dirty="0" smtClean="0"/>
              <a:t>Hashed into “Buckets” for each Segment</a:t>
            </a:r>
          </a:p>
          <a:p>
            <a:pPr lvl="1"/>
            <a:r>
              <a:rPr lang="en-US" dirty="0" smtClean="0"/>
              <a:t>Unique keys assure even distribution</a:t>
            </a:r>
          </a:p>
          <a:p>
            <a:pPr lvl="1"/>
            <a:r>
              <a:rPr lang="en-US" dirty="0" smtClean="0"/>
              <a:t>When key is unspecified - uses Primary key or first column</a:t>
            </a:r>
          </a:p>
          <a:p>
            <a:r>
              <a:rPr lang="en-US" dirty="0" smtClean="0"/>
              <a:t>Random Distribution</a:t>
            </a:r>
          </a:p>
          <a:p>
            <a:pPr lvl="1"/>
            <a:r>
              <a:rPr lang="en-US" dirty="0" smtClean="0"/>
              <a:t>Round-Robin distribution of rows to Segments</a:t>
            </a:r>
          </a:p>
          <a:p>
            <a:pPr lvl="1"/>
            <a:r>
              <a:rPr lang="en-US" dirty="0" smtClean="0"/>
              <a:t>Evenly distributes data but may be less efficient at query time</a:t>
            </a:r>
            <a:endParaRPr lang="en-US" dirty="0"/>
          </a:p>
        </p:txBody>
      </p:sp>
    </p:spTree>
    <p:extLst>
      <p:ext uri="{BB962C8B-B14F-4D97-AF65-F5344CB8AC3E}">
        <p14:creationId xmlns:p14="http://schemas.microsoft.com/office/powerpoint/2010/main" val="19608264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Distribution</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12"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3"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132"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133"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95" name="Group 94"/>
          <p:cNvGrpSpPr/>
          <p:nvPr/>
        </p:nvGrpSpPr>
        <p:grpSpPr>
          <a:xfrm>
            <a:off x="4038600" y="1485900"/>
            <a:ext cx="685800" cy="57150"/>
            <a:chOff x="4572000" y="1295400"/>
            <a:chExt cx="685800" cy="76200"/>
          </a:xfrm>
        </p:grpSpPr>
        <p:sp>
          <p:nvSpPr>
            <p:cNvPr id="96" name="Rectangle 9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97" name="Rectangle 96"/>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1" name="Group 100"/>
          <p:cNvGrpSpPr/>
          <p:nvPr/>
        </p:nvGrpSpPr>
        <p:grpSpPr>
          <a:xfrm>
            <a:off x="4038600" y="1428750"/>
            <a:ext cx="685800" cy="5715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4" name="Group 103"/>
          <p:cNvGrpSpPr/>
          <p:nvPr/>
        </p:nvGrpSpPr>
        <p:grpSpPr>
          <a:xfrm>
            <a:off x="4038600" y="1371600"/>
            <a:ext cx="685800" cy="57150"/>
            <a:chOff x="4572000" y="1295400"/>
            <a:chExt cx="685800" cy="76200"/>
          </a:xfrm>
        </p:grpSpPr>
        <p:sp>
          <p:nvSpPr>
            <p:cNvPr id="105" name="Rectangle 10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6" name="Rectangle 105"/>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7" name="Group 106"/>
          <p:cNvGrpSpPr/>
          <p:nvPr/>
        </p:nvGrpSpPr>
        <p:grpSpPr>
          <a:xfrm>
            <a:off x="4038600" y="1314450"/>
            <a:ext cx="685800" cy="57150"/>
            <a:chOff x="4572000" y="1295400"/>
            <a:chExt cx="685800" cy="76200"/>
          </a:xfrm>
        </p:grpSpPr>
        <p:sp>
          <p:nvSpPr>
            <p:cNvPr id="108" name="Rectangle 10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9" name="Rectangle 108"/>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0" name="Group 109"/>
          <p:cNvGrpSpPr/>
          <p:nvPr/>
        </p:nvGrpSpPr>
        <p:grpSpPr>
          <a:xfrm>
            <a:off x="4038600" y="1257300"/>
            <a:ext cx="685800" cy="57150"/>
            <a:chOff x="4572000" y="1295400"/>
            <a:chExt cx="685800" cy="76200"/>
          </a:xfrm>
        </p:grpSpPr>
        <p:sp>
          <p:nvSpPr>
            <p:cNvPr id="111" name="Rectangle 11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2" name="Rectangle 111"/>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3" name="Group 112"/>
          <p:cNvGrpSpPr/>
          <p:nvPr/>
        </p:nvGrpSpPr>
        <p:grpSpPr>
          <a:xfrm>
            <a:off x="4038600" y="1200150"/>
            <a:ext cx="685800" cy="5715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6" name="Group 115"/>
          <p:cNvGrpSpPr/>
          <p:nvPr/>
        </p:nvGrpSpPr>
        <p:grpSpPr>
          <a:xfrm>
            <a:off x="4038600" y="1143000"/>
            <a:ext cx="685800" cy="57150"/>
            <a:chOff x="4572000" y="1295400"/>
            <a:chExt cx="685800" cy="76200"/>
          </a:xfrm>
        </p:grpSpPr>
        <p:sp>
          <p:nvSpPr>
            <p:cNvPr id="117" name="Rectangle 11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8" name="Rectangle 117"/>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9" name="Group 118"/>
          <p:cNvGrpSpPr/>
          <p:nvPr/>
        </p:nvGrpSpPr>
        <p:grpSpPr>
          <a:xfrm>
            <a:off x="4038600" y="1085850"/>
            <a:ext cx="685800" cy="57150"/>
            <a:chOff x="4572000" y="1295400"/>
            <a:chExt cx="685800" cy="76200"/>
          </a:xfrm>
        </p:grpSpPr>
        <p:sp>
          <p:nvSpPr>
            <p:cNvPr id="120" name="Rectangle 11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1" name="Rectangle 120"/>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2" name="Group 121"/>
          <p:cNvGrpSpPr/>
          <p:nvPr/>
        </p:nvGrpSpPr>
        <p:grpSpPr>
          <a:xfrm>
            <a:off x="4038600" y="1028700"/>
            <a:ext cx="685800" cy="57150"/>
            <a:chOff x="4572000" y="1295400"/>
            <a:chExt cx="685800" cy="76200"/>
          </a:xfrm>
        </p:grpSpPr>
        <p:sp>
          <p:nvSpPr>
            <p:cNvPr id="123" name="Rectangle 12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4" name="Rectangle 123"/>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5" name="Group 124"/>
          <p:cNvGrpSpPr/>
          <p:nvPr/>
        </p:nvGrpSpPr>
        <p:grpSpPr>
          <a:xfrm>
            <a:off x="4038600" y="971550"/>
            <a:ext cx="685800" cy="5715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8" name="Group 127"/>
          <p:cNvGrpSpPr/>
          <p:nvPr/>
        </p:nvGrpSpPr>
        <p:grpSpPr>
          <a:xfrm>
            <a:off x="4038600" y="914400"/>
            <a:ext cx="685800" cy="57150"/>
            <a:chOff x="4572000" y="1295400"/>
            <a:chExt cx="685800" cy="76200"/>
          </a:xfrm>
        </p:grpSpPr>
        <p:sp>
          <p:nvSpPr>
            <p:cNvPr id="129" name="Rectangle 12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572000" y="12954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6" name="Group 135"/>
          <p:cNvGrpSpPr/>
          <p:nvPr/>
        </p:nvGrpSpPr>
        <p:grpSpPr>
          <a:xfrm>
            <a:off x="4038600" y="857250"/>
            <a:ext cx="685800" cy="57150"/>
            <a:chOff x="4572000" y="1295400"/>
            <a:chExt cx="685800" cy="76200"/>
          </a:xfrm>
        </p:grpSpPr>
        <p:sp>
          <p:nvSpPr>
            <p:cNvPr id="137" name="Rectangle 13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8" name="Rectangle 137"/>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5" name="Rounded Rectangle 134"/>
          <p:cNvSpPr/>
          <p:nvPr/>
        </p:nvSpPr>
        <p:spPr>
          <a:xfrm>
            <a:off x="152400" y="971550"/>
            <a:ext cx="2743200" cy="6286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Courier New" pitchFamily="49" charset="0"/>
                <a:cs typeface="Courier New" pitchFamily="49" charset="0"/>
              </a:rPr>
              <a:t>Create Table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Distributed by </a:t>
            </a:r>
            <a:r>
              <a:rPr lang="en-US" sz="1400" dirty="0" err="1" smtClean="0">
                <a:latin typeface="Courier New" pitchFamily="49" charset="0"/>
                <a:cs typeface="Courier New" pitchFamily="49" charset="0"/>
              </a:rPr>
              <a:t>CustomerID</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nvGrpSpPr>
          <p:cNvPr id="141" name="Group 140"/>
          <p:cNvGrpSpPr/>
          <p:nvPr/>
        </p:nvGrpSpPr>
        <p:grpSpPr>
          <a:xfrm>
            <a:off x="1066800" y="3028950"/>
            <a:ext cx="6325967" cy="1619994"/>
            <a:chOff x="1066800" y="4038600"/>
            <a:chExt cx="6325967" cy="2159992"/>
          </a:xfrm>
        </p:grpSpPr>
        <p:sp>
          <p:nvSpPr>
            <p:cNvPr id="139" name="Rectangle 138"/>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Tree>
    <p:extLst>
      <p:ext uri="{BB962C8B-B14F-4D97-AF65-F5344CB8AC3E}">
        <p14:creationId xmlns:p14="http://schemas.microsoft.com/office/powerpoint/2010/main" val="1055221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hold" grpId="1" nodeType="clickEffect">
                                  <p:stCondLst>
                                    <p:cond delay="0"/>
                                  </p:stCondLst>
                                  <p:childTnLst>
                                    <p:animClr clrSpc="rgb" dir="cw">
                                      <p:cBhvr override="childStyle">
                                        <p:cTn id="11" dur="250" autoRev="1" fill="hold"/>
                                        <p:tgtEl>
                                          <p:spTgt spid="135"/>
                                        </p:tgtEl>
                                        <p:attrNameLst>
                                          <p:attrName>style.color</p:attrName>
                                        </p:attrNameLst>
                                      </p:cBhvr>
                                      <p:to>
                                        <a:schemeClr val="bg1"/>
                                      </p:to>
                                    </p:animClr>
                                    <p:animClr clrSpc="rgb" dir="cw">
                                      <p:cBhvr>
                                        <p:cTn id="12" dur="250" autoRev="1" fill="hold"/>
                                        <p:tgtEl>
                                          <p:spTgt spid="135"/>
                                        </p:tgtEl>
                                        <p:attrNameLst>
                                          <p:attrName>fillcolor</p:attrName>
                                        </p:attrNameLst>
                                      </p:cBhvr>
                                      <p:to>
                                        <a:schemeClr val="bg1"/>
                                      </p:to>
                                    </p:animClr>
                                    <p:set>
                                      <p:cBhvr>
                                        <p:cTn id="13" dur="250" autoRev="1" fill="hold"/>
                                        <p:tgtEl>
                                          <p:spTgt spid="135"/>
                                        </p:tgtEl>
                                        <p:attrNameLst>
                                          <p:attrName>fill.type</p:attrName>
                                        </p:attrNameLst>
                                      </p:cBhvr>
                                      <p:to>
                                        <p:strVal val="solid"/>
                                      </p:to>
                                    </p:set>
                                    <p:set>
                                      <p:cBhvr>
                                        <p:cTn id="14" dur="250" autoRev="1" fill="hold"/>
                                        <p:tgtEl>
                                          <p:spTgt spid="135"/>
                                        </p:tgtEl>
                                        <p:attrNameLst>
                                          <p:attrName>fill.on</p:attrName>
                                        </p:attrNameLst>
                                      </p:cBhvr>
                                      <p:to>
                                        <p:strVal val="tru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41"/>
                                        </p:tgtEl>
                                        <p:attrNameLst>
                                          <p:attrName>style.visibility</p:attrName>
                                        </p:attrNameLst>
                                      </p:cBhvr>
                                      <p:to>
                                        <p:strVal val="visible"/>
                                      </p:to>
                                    </p:set>
                                    <p:animEffect transition="in" filter="fade">
                                      <p:cBhvr>
                                        <p:cTn id="18" dur="500"/>
                                        <p:tgtEl>
                                          <p:spTgt spid="1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par>
                                <p:cTn id="24" presetID="10" presetClass="entr" presetSubtype="0" fill="hold" nodeType="with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fade">
                                      <p:cBhvr>
                                        <p:cTn id="26" dur="500"/>
                                        <p:tgtEl>
                                          <p:spTgt spid="101"/>
                                        </p:tgtEl>
                                      </p:cBhvr>
                                    </p:animEffect>
                                  </p:childTnLst>
                                </p:cTn>
                              </p:par>
                              <p:par>
                                <p:cTn id="27" presetID="10" presetClass="entr" presetSubtype="0"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fade">
                                      <p:cBhvr>
                                        <p:cTn id="29" dur="500"/>
                                        <p:tgtEl>
                                          <p:spTgt spid="104"/>
                                        </p:tgtEl>
                                      </p:cBhvr>
                                    </p:animEffect>
                                  </p:childTnLst>
                                </p:cTn>
                              </p:par>
                              <p:par>
                                <p:cTn id="30" presetID="10" presetClass="entr" presetSubtype="0" fill="hold" nodeType="with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par>
                                <p:cTn id="33" presetID="10" presetClass="entr" presetSubtype="0" fill="hold" nodeType="with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fade">
                                      <p:cBhvr>
                                        <p:cTn id="35" dur="500"/>
                                        <p:tgtEl>
                                          <p:spTgt spid="110"/>
                                        </p:tgtEl>
                                      </p:cBhvr>
                                    </p:animEffect>
                                  </p:childTnLst>
                                </p:cTn>
                              </p:par>
                              <p:par>
                                <p:cTn id="36" presetID="10" presetClass="entr" presetSubtype="0" fill="hold"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par>
                                <p:cTn id="39" presetID="10" presetClass="entr" presetSubtype="0" fill="hold" nodeType="withEffect">
                                  <p:stCondLst>
                                    <p:cond delay="0"/>
                                  </p:stCondLst>
                                  <p:childTnLst>
                                    <p:set>
                                      <p:cBhvr>
                                        <p:cTn id="40" dur="1" fill="hold">
                                          <p:stCondLst>
                                            <p:cond delay="0"/>
                                          </p:stCondLst>
                                        </p:cTn>
                                        <p:tgtEl>
                                          <p:spTgt spid="116"/>
                                        </p:tgtEl>
                                        <p:attrNameLst>
                                          <p:attrName>style.visibility</p:attrName>
                                        </p:attrNameLst>
                                      </p:cBhvr>
                                      <p:to>
                                        <p:strVal val="visible"/>
                                      </p:to>
                                    </p:set>
                                    <p:animEffect transition="in" filter="fade">
                                      <p:cBhvr>
                                        <p:cTn id="41" dur="500"/>
                                        <p:tgtEl>
                                          <p:spTgt spid="116"/>
                                        </p:tgtEl>
                                      </p:cBhvr>
                                    </p:animEffect>
                                  </p:childTnLst>
                                </p:cTn>
                              </p:par>
                              <p:par>
                                <p:cTn id="42" presetID="10" presetClass="entr" presetSubtype="0" fill="hold" nodeType="withEffect">
                                  <p:stCondLst>
                                    <p:cond delay="0"/>
                                  </p:stCondLst>
                                  <p:childTnLst>
                                    <p:set>
                                      <p:cBhvr>
                                        <p:cTn id="43" dur="1" fill="hold">
                                          <p:stCondLst>
                                            <p:cond delay="0"/>
                                          </p:stCondLst>
                                        </p:cTn>
                                        <p:tgtEl>
                                          <p:spTgt spid="119"/>
                                        </p:tgtEl>
                                        <p:attrNameLst>
                                          <p:attrName>style.visibility</p:attrName>
                                        </p:attrNameLst>
                                      </p:cBhvr>
                                      <p:to>
                                        <p:strVal val="visible"/>
                                      </p:to>
                                    </p:set>
                                    <p:animEffect transition="in" filter="fade">
                                      <p:cBhvr>
                                        <p:cTn id="44" dur="500"/>
                                        <p:tgtEl>
                                          <p:spTgt spid="119"/>
                                        </p:tgtEl>
                                      </p:cBhvr>
                                    </p:animEffect>
                                  </p:childTnLst>
                                </p:cTn>
                              </p:par>
                              <p:par>
                                <p:cTn id="45" presetID="10" presetClass="entr" presetSubtype="0"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par>
                                <p:cTn id="48" presetID="10" presetClass="entr" presetSubtype="0" fill="hold"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fade">
                                      <p:cBhvr>
                                        <p:cTn id="50" dur="500"/>
                                        <p:tgtEl>
                                          <p:spTgt spid="125"/>
                                        </p:tgtEl>
                                      </p:cBhvr>
                                    </p:animEffect>
                                  </p:childTnLst>
                                </p:cTn>
                              </p:par>
                              <p:par>
                                <p:cTn id="51" presetID="10" presetClass="entr" presetSubtype="0" fill="hold" nodeType="with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childTnLst>
                                </p:cTn>
                              </p:par>
                              <p:par>
                                <p:cTn id="54" presetID="10" presetClass="entr" presetSubtype="0" fill="hold" nodeType="withEffect">
                                  <p:stCondLst>
                                    <p:cond delay="0"/>
                                  </p:stCondLst>
                                  <p:childTnLst>
                                    <p:set>
                                      <p:cBhvr>
                                        <p:cTn id="55" dur="1" fill="hold">
                                          <p:stCondLst>
                                            <p:cond delay="0"/>
                                          </p:stCondLst>
                                        </p:cTn>
                                        <p:tgtEl>
                                          <p:spTgt spid="136"/>
                                        </p:tgtEl>
                                        <p:attrNameLst>
                                          <p:attrName>style.visibility</p:attrName>
                                        </p:attrNameLst>
                                      </p:cBhvr>
                                      <p:to>
                                        <p:strVal val="visible"/>
                                      </p:to>
                                    </p:set>
                                    <p:animEffect transition="in" filter="fade">
                                      <p:cBhvr>
                                        <p:cTn id="56" dur="500"/>
                                        <p:tgtEl>
                                          <p:spTgt spid="136"/>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3.33333E-6 0.01389 C -0.00139 0.02246 -0.00261 0.03125 3.33333E-6 0.03473 C 0.0026 0.0382 0.01284 0.03218 0.01562 0.03473 C 0.0184 0.03727 0.01632 0.02848 0.01666 0.05 C 0.01701 0.07153 0.02205 0.1419 0.01771 0.16389 C 0.01336 0.18588 0.00711 0.17917 -0.00938 0.18195 C -0.02587 0.18473 -0.04688 0.18056 -0.08125 0.18056 C -0.11563 0.18056 -0.18993 0.17778 -0.21563 0.18195 C -0.24132 0.18612 -0.23229 0.17987 -0.23542 0.20556 C -0.23854 0.23125 -0.23455 0.31412 -0.23438 0.33612 " pathEditMode="relative" ptsTypes="aaaaaaaaaA">
                                      <p:cBhvr>
                                        <p:cTn id="60" dur="2000" fill="hold"/>
                                        <p:tgtEl>
                                          <p:spTgt spid="95"/>
                                        </p:tgtEl>
                                        <p:attrNameLst>
                                          <p:attrName>ppt_x</p:attrName>
                                          <p:attrName>ppt_y</p:attrName>
                                        </p:attrNameLst>
                                      </p:cBhvr>
                                    </p:animMotion>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00104 0.01389 C -0.00174 0.02523 -0.00243 0.03658 3.33333E-6 0.04167 C 0.00243 0.04676 0.01024 0.03727 0.01354 0.04445 C 0.01684 0.05162 0.01892 0.06366 0.01979 0.08473 C 0.02066 0.10579 0.02222 0.15232 0.01875 0.17084 C 0.01527 0.18936 0.01441 0.19144 -0.00104 0.19584 C -0.0165 0.20023 -0.05973 0.18959 -0.07396 0.19723 C -0.0882 0.20486 -0.08455 0.21783 -0.08646 0.24167 C -0.08837 0.26551 -0.08559 0.32292 -0.08542 0.34028 " pathEditMode="relative" ptsTypes="aaaaaaaaA">
                                      <p:cBhvr>
                                        <p:cTn id="63" dur="1000" fill="hold"/>
                                        <p:tgtEl>
                                          <p:spTgt spid="101"/>
                                        </p:tgtEl>
                                        <p:attrNameLst>
                                          <p:attrName>ppt_x</p:attrName>
                                          <p:attrName>ppt_y</p:attrName>
                                        </p:attrNameLst>
                                      </p:cBhvr>
                                    </p:animMotion>
                                  </p:childTnLst>
                                </p:cTn>
                              </p:par>
                            </p:childTnLst>
                          </p:cTn>
                        </p:par>
                        <p:par>
                          <p:cTn id="64" fill="hold">
                            <p:stCondLst>
                              <p:cond delay="3000"/>
                            </p:stCondLst>
                            <p:childTnLst>
                              <p:par>
                                <p:cTn id="65" presetID="0" presetClass="path" presetSubtype="0" accel="50000" decel="50000" fill="hold" nodeType="afterEffect">
                                  <p:stCondLst>
                                    <p:cond delay="0"/>
                                  </p:stCondLst>
                                  <p:childTnLst>
                                    <p:animMotion origin="layout" path="M 3.33333E-6 0.01389 C -0.00191 0.03033 -0.00365 0.04699 -0.00104 0.05417 C 0.00156 0.06134 0.01232 0.05023 0.01562 0.05695 C 0.01892 0.06366 0.0184 0.07153 0.01875 0.09445 C 0.01909 0.11736 0.01545 0.17593 0.01771 0.19445 C 0.01996 0.21297 0.02621 0.20347 0.03229 0.20556 C 0.03836 0.20764 0.04982 0.20023 0.05416 0.20695 C 0.0585 0.21366 0.05711 0.22153 0.05833 0.24584 C 0.05955 0.27014 0.06041 0.31134 0.06146 0.35278 " pathEditMode="relative" ptsTypes="aaaaaaaaA">
                                      <p:cBhvr>
                                        <p:cTn id="66" dur="1000" fill="hold"/>
                                        <p:tgtEl>
                                          <p:spTgt spid="104"/>
                                        </p:tgtEl>
                                        <p:attrNameLst>
                                          <p:attrName>ppt_x</p:attrName>
                                          <p:attrName>ppt_y</p:attrName>
                                        </p:attrNameLst>
                                      </p:cBhvr>
                                    </p:animMotion>
                                  </p:childTnLst>
                                </p:cTn>
                              </p:par>
                            </p:childTnLst>
                          </p:cTn>
                        </p:par>
                        <p:par>
                          <p:cTn id="67" fill="hold">
                            <p:stCondLst>
                              <p:cond delay="4000"/>
                            </p:stCondLst>
                            <p:childTnLst>
                              <p:par>
                                <p:cTn id="68" presetID="0" presetClass="path" presetSubtype="0" accel="50000" decel="50000" fill="hold" nodeType="afterEffect">
                                  <p:stCondLst>
                                    <p:cond delay="0"/>
                                  </p:stCondLst>
                                  <p:childTnLst>
                                    <p:animMotion origin="layout" path="M -0.00104 0.01806 C -0.00295 0.03472 -0.00469 0.05162 -0.00209 0.05972 C 0.00052 0.06783 0.01128 0.06019 0.01458 0.06667 C 0.01788 0.07315 0.01701 0.07593 0.01771 0.09861 C 0.0184 0.1213 0.02326 0.1838 0.01875 0.20278 C 0.01423 0.22176 0.03107 0.20995 -0.00938 0.2125 C -0.04983 0.21505 -0.18646 0.18889 -0.22396 0.21806 C -0.26146 0.24722 -0.24792 0.31736 -0.23438 0.3875 " pathEditMode="relative" ptsTypes="aaaaaaaA">
                                      <p:cBhvr>
                                        <p:cTn id="69" dur="1000" fill="hold"/>
                                        <p:tgtEl>
                                          <p:spTgt spid="107"/>
                                        </p:tgtEl>
                                        <p:attrNameLst>
                                          <p:attrName>ppt_x</p:attrName>
                                          <p:attrName>ppt_y</p:attrName>
                                        </p:attrNameLst>
                                      </p:cBhvr>
                                    </p:animMotion>
                                  </p:childTnLst>
                                </p:cTn>
                              </p:par>
                            </p:childTnLst>
                          </p:cTn>
                        </p:par>
                        <p:par>
                          <p:cTn id="70" fill="hold">
                            <p:stCondLst>
                              <p:cond delay="5000"/>
                            </p:stCondLst>
                            <p:childTnLst>
                              <p:par>
                                <p:cTn id="71" presetID="0" presetClass="path" presetSubtype="0" accel="50000" decel="50000" fill="hold" nodeType="afterEffect">
                                  <p:stCondLst>
                                    <p:cond delay="0"/>
                                  </p:stCondLst>
                                  <p:childTnLst>
                                    <p:animMotion origin="layout" path="M -0.00104 0.01528 C -0.00243 0.03773 -0.00382 0.06042 -0.00104 0.07083 C 0.00173 0.08125 0.01215 0.06944 0.01562 0.07778 C 0.01909 0.08611 0.01909 0.09977 0.01979 0.12083 C 0.02048 0.1419 0.01823 0.18634 0.01979 0.20417 C 0.02135 0.22199 0.0033 0.22407 0.02916 0.22778 C 0.05503 0.23148 0.14774 0.22106 0.175 0.22639 C 0.20225 0.23171 0.18958 0.23426 0.19271 0.25972 C 0.19583 0.28519 0.19479 0.33218 0.19375 0.37917 " pathEditMode="relative" ptsTypes="aaaaaaaaA">
                                      <p:cBhvr>
                                        <p:cTn id="72" dur="1000" fill="hold"/>
                                        <p:tgtEl>
                                          <p:spTgt spid="110"/>
                                        </p:tgtEl>
                                        <p:attrNameLst>
                                          <p:attrName>ppt_x</p:attrName>
                                          <p:attrName>ppt_y</p:attrName>
                                        </p:attrNameLst>
                                      </p:cBhvr>
                                    </p:animMotion>
                                  </p:childTnLst>
                                </p:cTn>
                              </p:par>
                            </p:childTnLst>
                          </p:cTn>
                        </p:par>
                        <p:par>
                          <p:cTn id="73" fill="hold">
                            <p:stCondLst>
                              <p:cond delay="6000"/>
                            </p:stCondLst>
                            <p:childTnLst>
                              <p:par>
                                <p:cTn id="74" presetID="0" presetClass="path" presetSubtype="0" accel="50000" decel="50000" fill="hold" nodeType="afterEffect">
                                  <p:stCondLst>
                                    <p:cond delay="0"/>
                                  </p:stCondLst>
                                  <p:childTnLst>
                                    <p:animMotion origin="layout" path="M 3.33333E-6 0.01157 C -0.00157 0.03863 -0.00295 0.06593 -0.00087 0.07865 C 0.00121 0.09137 0.00902 0.08143 0.01215 0.08791 C 0.01527 0.09438 0.01684 0.0967 0.01823 0.11705 C 0.01961 0.13741 0.01788 0.19061 0.02083 0.21074 C 0.02378 0.23086 0.03073 0.23271 0.03559 0.23757 C 0.04045 0.24243 0.04652 0.23757 0.05034 0.23988 C 0.05416 0.2422 0.05711 0.22415 0.05902 0.25145 C 0.06093 0.27874 0.06128 0.34097 0.06163 0.4032 " pathEditMode="relative" ptsTypes="aaaaaaaaA">
                                      <p:cBhvr>
                                        <p:cTn id="75" dur="1000" fill="hold"/>
                                        <p:tgtEl>
                                          <p:spTgt spid="1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Distribution</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6" name="Group 16"/>
          <p:cNvGrpSpPr>
            <a:grpSpLocks/>
          </p:cNvGrpSpPr>
          <p:nvPr/>
        </p:nvGrpSpPr>
        <p:grpSpPr bwMode="auto">
          <a:xfrm>
            <a:off x="5831703" y="2769397"/>
            <a:ext cx="785086" cy="383381"/>
            <a:chOff x="457200" y="2341426"/>
            <a:chExt cx="990600" cy="482408"/>
          </a:xfrm>
        </p:grpSpPr>
        <p:pic>
          <p:nvPicPr>
            <p:cNvPr id="3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1" name="Rounded Rectangle 18"/>
            <p:cNvSpPr>
              <a:spLocks noChangeArrowheads="1"/>
            </p:cNvSpPr>
            <p:nvPr/>
          </p:nvSpPr>
          <p:spPr bwMode="auto">
            <a:xfrm>
              <a:off x="458174" y="2341426"/>
              <a:ext cx="989514"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98" name="Group 97"/>
          <p:cNvGrpSpPr/>
          <p:nvPr/>
        </p:nvGrpSpPr>
        <p:grpSpPr>
          <a:xfrm>
            <a:off x="1949396" y="320040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1" name="Group 100"/>
          <p:cNvGrpSpPr/>
          <p:nvPr/>
        </p:nvGrpSpPr>
        <p:grpSpPr>
          <a:xfrm>
            <a:off x="3276600" y="3200400"/>
            <a:ext cx="685800" cy="57150"/>
            <a:chOff x="4572000" y="1295400"/>
            <a:chExt cx="685800" cy="76200"/>
          </a:xfrm>
        </p:grpSpPr>
        <p:sp>
          <p:nvSpPr>
            <p:cNvPr id="104" name="Rectangle 10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0" name="Group 109"/>
          <p:cNvGrpSpPr/>
          <p:nvPr/>
        </p:nvGrpSpPr>
        <p:grpSpPr>
          <a:xfrm>
            <a:off x="1949396" y="3429000"/>
            <a:ext cx="685800" cy="57150"/>
            <a:chOff x="4572000" y="1295400"/>
            <a:chExt cx="685800" cy="76200"/>
          </a:xfrm>
        </p:grpSpPr>
        <p:sp>
          <p:nvSpPr>
            <p:cNvPr id="113" name="Rectangle 11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6" name="Rectangle 115"/>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9" name="Group 118"/>
          <p:cNvGrpSpPr/>
          <p:nvPr/>
        </p:nvGrpSpPr>
        <p:grpSpPr>
          <a:xfrm>
            <a:off x="5887943" y="3314700"/>
            <a:ext cx="685800" cy="57150"/>
            <a:chOff x="4572000" y="1295400"/>
            <a:chExt cx="685800" cy="76200"/>
          </a:xfrm>
        </p:grpSpPr>
        <p:sp>
          <p:nvSpPr>
            <p:cNvPr id="122" name="Rectangle 12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5" name="Rectangle 124"/>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8" name="Group 127"/>
          <p:cNvGrpSpPr/>
          <p:nvPr/>
        </p:nvGrpSpPr>
        <p:grpSpPr>
          <a:xfrm>
            <a:off x="4583261" y="3314700"/>
            <a:ext cx="685800" cy="57150"/>
            <a:chOff x="4572000" y="1295400"/>
            <a:chExt cx="685800" cy="76200"/>
          </a:xfrm>
        </p:grpSpPr>
        <p:sp>
          <p:nvSpPr>
            <p:cNvPr id="131" name="Rectangle 13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2" name="Rectangle 131"/>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3" name="Group 132"/>
          <p:cNvGrpSpPr/>
          <p:nvPr/>
        </p:nvGrpSpPr>
        <p:grpSpPr>
          <a:xfrm>
            <a:off x="3276600" y="3314700"/>
            <a:ext cx="685800" cy="57150"/>
            <a:chOff x="4572000" y="1295400"/>
            <a:chExt cx="685800" cy="76200"/>
          </a:xfrm>
        </p:grpSpPr>
        <p:sp>
          <p:nvSpPr>
            <p:cNvPr id="134" name="Rectangle 13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5" name="Rectangle 134"/>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6" name="Group 135"/>
          <p:cNvGrpSpPr/>
          <p:nvPr/>
        </p:nvGrpSpPr>
        <p:grpSpPr>
          <a:xfrm>
            <a:off x="4583261" y="3200400"/>
            <a:ext cx="685800" cy="57150"/>
            <a:chOff x="4572000" y="1295400"/>
            <a:chExt cx="685800" cy="76200"/>
          </a:xfrm>
        </p:grpSpPr>
        <p:sp>
          <p:nvSpPr>
            <p:cNvPr id="137" name="Rectangle 13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8" name="Rectangle 137"/>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9" name="Group 138"/>
          <p:cNvGrpSpPr/>
          <p:nvPr/>
        </p:nvGrpSpPr>
        <p:grpSpPr>
          <a:xfrm>
            <a:off x="5887943" y="3429000"/>
            <a:ext cx="685800" cy="57150"/>
            <a:chOff x="4572000" y="1295400"/>
            <a:chExt cx="685800" cy="76200"/>
          </a:xfrm>
        </p:grpSpPr>
        <p:sp>
          <p:nvSpPr>
            <p:cNvPr id="140" name="Rectangle 13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1" name="Rectangle 140"/>
            <p:cNvSpPr/>
            <p:nvPr/>
          </p:nvSpPr>
          <p:spPr>
            <a:xfrm>
              <a:off x="4572000" y="12954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2" name="Group 141"/>
          <p:cNvGrpSpPr/>
          <p:nvPr/>
        </p:nvGrpSpPr>
        <p:grpSpPr>
          <a:xfrm>
            <a:off x="1949396" y="3314700"/>
            <a:ext cx="685800" cy="57150"/>
            <a:chOff x="4572000" y="1295400"/>
            <a:chExt cx="685800" cy="76200"/>
          </a:xfrm>
        </p:grpSpPr>
        <p:sp>
          <p:nvSpPr>
            <p:cNvPr id="143" name="Rectangle 14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4" name="Rectangle 143"/>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5" name="Group 144"/>
          <p:cNvGrpSpPr/>
          <p:nvPr/>
        </p:nvGrpSpPr>
        <p:grpSpPr>
          <a:xfrm>
            <a:off x="3276600" y="3429000"/>
            <a:ext cx="685800" cy="57150"/>
            <a:chOff x="4572000" y="1295400"/>
            <a:chExt cx="685800" cy="76200"/>
          </a:xfrm>
        </p:grpSpPr>
        <p:sp>
          <p:nvSpPr>
            <p:cNvPr id="146" name="Rectangle 14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7" name="Rectangle 146"/>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8" name="Group 147"/>
          <p:cNvGrpSpPr/>
          <p:nvPr/>
        </p:nvGrpSpPr>
        <p:grpSpPr>
          <a:xfrm>
            <a:off x="4583261" y="3429000"/>
            <a:ext cx="685800" cy="57150"/>
            <a:chOff x="4572000" y="1295400"/>
            <a:chExt cx="685800" cy="76200"/>
          </a:xfrm>
        </p:grpSpPr>
        <p:sp>
          <p:nvSpPr>
            <p:cNvPr id="149" name="Rectangle 14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0" name="Rectangle 149"/>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1" name="Group 150"/>
          <p:cNvGrpSpPr/>
          <p:nvPr/>
        </p:nvGrpSpPr>
        <p:grpSpPr>
          <a:xfrm>
            <a:off x="5887943" y="3200400"/>
            <a:ext cx="685800" cy="57150"/>
            <a:chOff x="4572000" y="1295400"/>
            <a:chExt cx="685800" cy="76200"/>
          </a:xfrm>
        </p:grpSpPr>
        <p:sp>
          <p:nvSpPr>
            <p:cNvPr id="152" name="Rectangle 15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3" name="Rectangle 152"/>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4" name="Group 16"/>
          <p:cNvGrpSpPr>
            <a:grpSpLocks/>
          </p:cNvGrpSpPr>
          <p:nvPr/>
        </p:nvGrpSpPr>
        <p:grpSpPr bwMode="auto">
          <a:xfrm>
            <a:off x="4548914" y="2761090"/>
            <a:ext cx="785086" cy="383381"/>
            <a:chOff x="457200" y="2341426"/>
            <a:chExt cx="990600" cy="482408"/>
          </a:xfrm>
        </p:grpSpPr>
        <p:pic>
          <p:nvPicPr>
            <p:cNvPr id="155"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156" name="Rounded Rectangle 18"/>
            <p:cNvSpPr>
              <a:spLocks noChangeArrowheads="1"/>
            </p:cNvSpPr>
            <p:nvPr/>
          </p:nvSpPr>
          <p:spPr bwMode="auto">
            <a:xfrm>
              <a:off x="458174" y="2341426"/>
              <a:ext cx="989514" cy="229220"/>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sp>
        <p:nvSpPr>
          <p:cNvPr id="64" name="Rounded Rectangle 63"/>
          <p:cNvSpPr/>
          <p:nvPr/>
        </p:nvSpPr>
        <p:spPr>
          <a:xfrm>
            <a:off x="152400" y="971550"/>
            <a:ext cx="2743200" cy="6286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Courier New" pitchFamily="49" charset="0"/>
                <a:cs typeface="Courier New" pitchFamily="49" charset="0"/>
              </a:rPr>
              <a:t>Create Table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Distributed by </a:t>
            </a:r>
            <a:r>
              <a:rPr lang="en-US" sz="1400" dirty="0" err="1" smtClean="0">
                <a:latin typeface="Courier New" pitchFamily="49" charset="0"/>
                <a:cs typeface="Courier New" pitchFamily="49" charset="0"/>
              </a:rPr>
              <a:t>CustomerID</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nvGrpSpPr>
          <p:cNvPr id="65" name="Group 64"/>
          <p:cNvGrpSpPr/>
          <p:nvPr/>
        </p:nvGrpSpPr>
        <p:grpSpPr>
          <a:xfrm>
            <a:off x="1066800" y="3028950"/>
            <a:ext cx="6325967" cy="1619994"/>
            <a:chOff x="1066800" y="4038600"/>
            <a:chExt cx="6325967" cy="2159992"/>
          </a:xfrm>
        </p:grpSpPr>
        <p:sp>
          <p:nvSpPr>
            <p:cNvPr id="66" name="Rectangle 65"/>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Tree>
    <p:extLst>
      <p:ext uri="{BB962C8B-B14F-4D97-AF65-F5344CB8AC3E}">
        <p14:creationId xmlns:p14="http://schemas.microsoft.com/office/powerpoint/2010/main" val="3515047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Distribution</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98" name="Group 121"/>
          <p:cNvGrpSpPr/>
          <p:nvPr/>
        </p:nvGrpSpPr>
        <p:grpSpPr>
          <a:xfrm>
            <a:off x="4114800" y="148590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1" name="Group 103"/>
          <p:cNvGrpSpPr/>
          <p:nvPr/>
        </p:nvGrpSpPr>
        <p:grpSpPr>
          <a:xfrm>
            <a:off x="4114800" y="1428750"/>
            <a:ext cx="685800" cy="57150"/>
            <a:chOff x="4572000" y="1295400"/>
            <a:chExt cx="685800" cy="76200"/>
          </a:xfrm>
        </p:grpSpPr>
        <p:sp>
          <p:nvSpPr>
            <p:cNvPr id="104" name="Rectangle 10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0" name="Group 121"/>
          <p:cNvGrpSpPr/>
          <p:nvPr/>
        </p:nvGrpSpPr>
        <p:grpSpPr>
          <a:xfrm>
            <a:off x="4114800" y="1371600"/>
            <a:ext cx="685800" cy="57150"/>
            <a:chOff x="4572000" y="1295400"/>
            <a:chExt cx="685800" cy="76200"/>
          </a:xfrm>
        </p:grpSpPr>
        <p:sp>
          <p:nvSpPr>
            <p:cNvPr id="113" name="Rectangle 11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6" name="Rectangle 115"/>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9" name="Group 121"/>
          <p:cNvGrpSpPr/>
          <p:nvPr/>
        </p:nvGrpSpPr>
        <p:grpSpPr>
          <a:xfrm>
            <a:off x="4114800" y="1314450"/>
            <a:ext cx="685800" cy="57150"/>
            <a:chOff x="4572000" y="1295400"/>
            <a:chExt cx="685800" cy="76200"/>
          </a:xfrm>
        </p:grpSpPr>
        <p:sp>
          <p:nvSpPr>
            <p:cNvPr id="122" name="Rectangle 12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5" name="Rectangle 124"/>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8" name="Group 121"/>
          <p:cNvGrpSpPr/>
          <p:nvPr/>
        </p:nvGrpSpPr>
        <p:grpSpPr>
          <a:xfrm>
            <a:off x="4114800" y="1200150"/>
            <a:ext cx="685800" cy="57150"/>
            <a:chOff x="4572000" y="1295400"/>
            <a:chExt cx="685800" cy="76200"/>
          </a:xfrm>
        </p:grpSpPr>
        <p:sp>
          <p:nvSpPr>
            <p:cNvPr id="132" name="Rectangle 13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3" name="Rectangle 132"/>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4" name="Group 121"/>
          <p:cNvGrpSpPr/>
          <p:nvPr/>
        </p:nvGrpSpPr>
        <p:grpSpPr>
          <a:xfrm>
            <a:off x="4114800" y="1028700"/>
            <a:ext cx="685800" cy="57150"/>
            <a:chOff x="4572000" y="1295400"/>
            <a:chExt cx="685800" cy="76200"/>
          </a:xfrm>
        </p:grpSpPr>
        <p:sp>
          <p:nvSpPr>
            <p:cNvPr id="135" name="Rectangle 13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6" name="Rectangle 135"/>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7" name="Group 121"/>
          <p:cNvGrpSpPr/>
          <p:nvPr/>
        </p:nvGrpSpPr>
        <p:grpSpPr>
          <a:xfrm>
            <a:off x="4114800" y="914400"/>
            <a:ext cx="685800" cy="57150"/>
            <a:chOff x="4572000" y="1295400"/>
            <a:chExt cx="685800" cy="76200"/>
          </a:xfrm>
        </p:grpSpPr>
        <p:sp>
          <p:nvSpPr>
            <p:cNvPr id="138" name="Rectangle 13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9" name="Rectangle 138"/>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0" name="Group 103"/>
          <p:cNvGrpSpPr/>
          <p:nvPr/>
        </p:nvGrpSpPr>
        <p:grpSpPr>
          <a:xfrm>
            <a:off x="4114800" y="1257300"/>
            <a:ext cx="685800" cy="57150"/>
            <a:chOff x="4572000" y="1295400"/>
            <a:chExt cx="685800" cy="76200"/>
          </a:xfrm>
        </p:grpSpPr>
        <p:sp>
          <p:nvSpPr>
            <p:cNvPr id="141" name="Rectangle 14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2" name="Rectangle 141"/>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3" name="Group 103"/>
          <p:cNvGrpSpPr/>
          <p:nvPr/>
        </p:nvGrpSpPr>
        <p:grpSpPr>
          <a:xfrm>
            <a:off x="4114800" y="1143000"/>
            <a:ext cx="685800" cy="57150"/>
            <a:chOff x="4572000" y="1295400"/>
            <a:chExt cx="685800" cy="76200"/>
          </a:xfrm>
        </p:grpSpPr>
        <p:sp>
          <p:nvSpPr>
            <p:cNvPr id="144" name="Rectangle 14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5" name="Rectangle 144"/>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6" name="Group 103"/>
          <p:cNvGrpSpPr/>
          <p:nvPr/>
        </p:nvGrpSpPr>
        <p:grpSpPr>
          <a:xfrm>
            <a:off x="4114800" y="1085850"/>
            <a:ext cx="685800" cy="57150"/>
            <a:chOff x="4572000" y="1295400"/>
            <a:chExt cx="685800" cy="76200"/>
          </a:xfrm>
        </p:grpSpPr>
        <p:sp>
          <p:nvSpPr>
            <p:cNvPr id="147" name="Rectangle 14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8" name="Rectangle 147"/>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9" name="Group 103"/>
          <p:cNvGrpSpPr/>
          <p:nvPr/>
        </p:nvGrpSpPr>
        <p:grpSpPr>
          <a:xfrm>
            <a:off x="4114800" y="857250"/>
            <a:ext cx="685800" cy="57150"/>
            <a:chOff x="4572000" y="1295400"/>
            <a:chExt cx="685800" cy="76200"/>
          </a:xfrm>
        </p:grpSpPr>
        <p:sp>
          <p:nvSpPr>
            <p:cNvPr id="150" name="Rectangle 14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1" name="Rectangle 150"/>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2" name="Group 103"/>
          <p:cNvGrpSpPr/>
          <p:nvPr/>
        </p:nvGrpSpPr>
        <p:grpSpPr>
          <a:xfrm>
            <a:off x="4114800" y="971550"/>
            <a:ext cx="685800" cy="57150"/>
            <a:chOff x="4572000" y="1295400"/>
            <a:chExt cx="685800" cy="76200"/>
          </a:xfrm>
        </p:grpSpPr>
        <p:sp>
          <p:nvSpPr>
            <p:cNvPr id="153" name="Rectangle 15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4" name="Rectangle 153"/>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65" name="Rounded Rectangle 64"/>
          <p:cNvSpPr/>
          <p:nvPr/>
        </p:nvSpPr>
        <p:spPr>
          <a:xfrm>
            <a:off x="152400" y="971550"/>
            <a:ext cx="2743200" cy="6286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Courier New" pitchFamily="49" charset="0"/>
                <a:cs typeface="Courier New" pitchFamily="49" charset="0"/>
              </a:rPr>
              <a:t>Create Table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Distributed by Gender;</a:t>
            </a:r>
            <a:endParaRPr lang="en-US" sz="1400" dirty="0">
              <a:latin typeface="Courier New" pitchFamily="49" charset="0"/>
              <a:cs typeface="Courier New" pitchFamily="49" charset="0"/>
            </a:endParaRPr>
          </a:p>
        </p:txBody>
      </p:sp>
      <p:grpSp>
        <p:nvGrpSpPr>
          <p:cNvPr id="66" name="Group 65"/>
          <p:cNvGrpSpPr/>
          <p:nvPr/>
        </p:nvGrpSpPr>
        <p:grpSpPr>
          <a:xfrm>
            <a:off x="1066800" y="3028950"/>
            <a:ext cx="6325967" cy="1619994"/>
            <a:chOff x="1066800" y="4038600"/>
            <a:chExt cx="6325967" cy="2159992"/>
          </a:xfrm>
        </p:grpSpPr>
        <p:sp>
          <p:nvSpPr>
            <p:cNvPr id="67" name="Rectangle 66"/>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Tree>
    <p:extLst>
      <p:ext uri="{BB962C8B-B14F-4D97-AF65-F5344CB8AC3E}">
        <p14:creationId xmlns:p14="http://schemas.microsoft.com/office/powerpoint/2010/main" val="132017845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par>
                                <p:cTn id="20" presetID="10" presetClass="entr" presetSubtype="0" fill="hold" nodeType="with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fade">
                                      <p:cBhvr>
                                        <p:cTn id="22" dur="500"/>
                                        <p:tgtEl>
                                          <p:spTgt spid="110"/>
                                        </p:tgtEl>
                                      </p:cBhvr>
                                    </p:animEffect>
                                  </p:childTnLst>
                                </p:cTn>
                              </p:par>
                              <p:par>
                                <p:cTn id="23" presetID="10" presetClass="entr" presetSubtype="0" fill="hold" nodeType="with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fade">
                                      <p:cBhvr>
                                        <p:cTn id="25" dur="500"/>
                                        <p:tgtEl>
                                          <p:spTgt spid="119"/>
                                        </p:tgtEl>
                                      </p:cBhvr>
                                    </p:animEffect>
                                  </p:childTnLst>
                                </p:cTn>
                              </p:par>
                              <p:par>
                                <p:cTn id="26" presetID="10" presetClass="entr" presetSubtype="0" fill="hold" nodeType="with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fade">
                                      <p:cBhvr>
                                        <p:cTn id="28" dur="500"/>
                                        <p:tgtEl>
                                          <p:spTgt spid="128"/>
                                        </p:tgtEl>
                                      </p:cBhvr>
                                    </p:animEffect>
                                  </p:childTnLst>
                                </p:cTn>
                              </p:par>
                              <p:par>
                                <p:cTn id="29" presetID="10" presetClass="entr" presetSubtype="0" fill="hold" nodeType="with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fade">
                                      <p:cBhvr>
                                        <p:cTn id="31" dur="500"/>
                                        <p:tgtEl>
                                          <p:spTgt spid="134"/>
                                        </p:tgtEl>
                                      </p:cBhvr>
                                    </p:animEffect>
                                  </p:childTnLst>
                                </p:cTn>
                              </p:par>
                              <p:par>
                                <p:cTn id="32" presetID="10" presetClass="entr" presetSubtype="0" fill="hold" nodeType="withEffect">
                                  <p:stCondLst>
                                    <p:cond delay="0"/>
                                  </p:stCondLst>
                                  <p:childTnLst>
                                    <p:set>
                                      <p:cBhvr>
                                        <p:cTn id="33" dur="1" fill="hold">
                                          <p:stCondLst>
                                            <p:cond delay="0"/>
                                          </p:stCondLst>
                                        </p:cTn>
                                        <p:tgtEl>
                                          <p:spTgt spid="137"/>
                                        </p:tgtEl>
                                        <p:attrNameLst>
                                          <p:attrName>style.visibility</p:attrName>
                                        </p:attrNameLst>
                                      </p:cBhvr>
                                      <p:to>
                                        <p:strVal val="visible"/>
                                      </p:to>
                                    </p:set>
                                    <p:animEffect transition="in" filter="fade">
                                      <p:cBhvr>
                                        <p:cTn id="34" dur="500"/>
                                        <p:tgtEl>
                                          <p:spTgt spid="137"/>
                                        </p:tgtEl>
                                      </p:cBhvr>
                                    </p:animEffect>
                                  </p:childTnLst>
                                </p:cTn>
                              </p:par>
                              <p:par>
                                <p:cTn id="35" presetID="10" presetClass="entr" presetSubtype="0" fill="hold" nodeType="with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fade">
                                      <p:cBhvr>
                                        <p:cTn id="37" dur="500"/>
                                        <p:tgtEl>
                                          <p:spTgt spid="140"/>
                                        </p:tgtEl>
                                      </p:cBhvr>
                                    </p:animEffect>
                                  </p:childTnLst>
                                </p:cTn>
                              </p:par>
                              <p:par>
                                <p:cTn id="38" presetID="10" presetClass="entr" presetSubtype="0" fill="hold" nodeType="with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par>
                                <p:cTn id="41" presetID="10" presetClass="entr" presetSubtype="0" fill="hold" nodeType="with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fade">
                                      <p:cBhvr>
                                        <p:cTn id="43" dur="500"/>
                                        <p:tgtEl>
                                          <p:spTgt spid="146"/>
                                        </p:tgtEl>
                                      </p:cBhvr>
                                    </p:animEffect>
                                  </p:childTnLst>
                                </p:cTn>
                              </p:par>
                              <p:par>
                                <p:cTn id="44" presetID="10" presetClass="entr" presetSubtype="0"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fade">
                                      <p:cBhvr>
                                        <p:cTn id="46" dur="500"/>
                                        <p:tgtEl>
                                          <p:spTgt spid="149"/>
                                        </p:tgtEl>
                                      </p:cBhvr>
                                    </p:animEffect>
                                  </p:childTnLst>
                                </p:cTn>
                              </p:par>
                              <p:par>
                                <p:cTn id="47" presetID="10" presetClass="entr" presetSubtype="0" fill="hold" nodeType="withEffect">
                                  <p:stCondLst>
                                    <p:cond delay="0"/>
                                  </p:stCondLst>
                                  <p:childTnLst>
                                    <p:set>
                                      <p:cBhvr>
                                        <p:cTn id="48" dur="1" fill="hold">
                                          <p:stCondLst>
                                            <p:cond delay="0"/>
                                          </p:stCondLst>
                                        </p:cTn>
                                        <p:tgtEl>
                                          <p:spTgt spid="152"/>
                                        </p:tgtEl>
                                        <p:attrNameLst>
                                          <p:attrName>style.visibility</p:attrName>
                                        </p:attrNameLst>
                                      </p:cBhvr>
                                      <p:to>
                                        <p:strVal val="visible"/>
                                      </p:to>
                                    </p:set>
                                    <p:animEffect transition="in" filter="fade">
                                      <p:cBhvr>
                                        <p:cTn id="49" dur="500"/>
                                        <p:tgtEl>
                                          <p:spTgt spid="152"/>
                                        </p:tgtEl>
                                      </p:cBhvr>
                                    </p:animEffec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0.00052 0.00578 C -0.00122 0.01596 -0.00174 0.02614 -0.00052 0.03123 C 0.00069 0.03632 0.00538 0.03053 0.00729 0.03701 C 0.0092 0.04349 0.01007 0.04997 0.01076 0.07078 C 0.01146 0.0916 0.01493 0.14388 0.01163 0.16216 C 0.00833 0.18043 0.02708 0.17696 -0.0092 0.18089 C -0.04549 0.18483 -0.16771 0.17372 -0.2066 0.18552 C -0.24549 0.19732 -0.23663 0.22669 -0.24236 0.25145 C -0.24809 0.2762 -0.24444 0.30488 -0.24062 0.3338 " pathEditMode="relative" ptsTypes="aaaaaaaaA">
                                      <p:cBhvr>
                                        <p:cTn id="53" dur="500" fill="hold"/>
                                        <p:tgtEl>
                                          <p:spTgt spid="98"/>
                                        </p:tgtEl>
                                        <p:attrNameLst>
                                          <p:attrName>ppt_x</p:attrName>
                                          <p:attrName>ppt_y</p:attrName>
                                        </p:attrNameLst>
                                      </p:cBhvr>
                                    </p:animMotion>
                                  </p:childTnLst>
                                </p:cTn>
                              </p:par>
                            </p:childTnLst>
                          </p:cTn>
                        </p:par>
                        <p:par>
                          <p:cTn id="54" fill="hold">
                            <p:stCondLst>
                              <p:cond delay="500"/>
                            </p:stCondLst>
                            <p:childTnLst>
                              <p:par>
                                <p:cTn id="55" presetID="0" presetClass="path" presetSubtype="0" accel="50000" decel="50000" fill="hold" nodeType="afterEffect">
                                  <p:stCondLst>
                                    <p:cond delay="0"/>
                                  </p:stCondLst>
                                  <p:childTnLst>
                                    <p:animMotion origin="layout" path="M -1.11111E-6 -7.35832E-6 C -0.00087 0.0148 -0.00156 0.02983 -1.11111E-6 0.03816 C 0.00156 0.04649 0.00764 0.02706 0.00955 0.04973 C 0.01146 0.0724 0.00833 0.1492 0.01129 0.17372 C 0.01424 0.19824 0.02136 0.19292 0.02691 0.19708 C 0.03247 0.20124 0.04132 0.19014 0.04514 0.19939 C 0.04896 0.20865 0.04896 0.22831 0.05035 0.2526 C 0.05174 0.27689 0.05278 0.31112 0.05382 0.34536 " pathEditMode="relative" ptsTypes="aaaaaaaA">
                                      <p:cBhvr>
                                        <p:cTn id="56" dur="500" fill="hold"/>
                                        <p:tgtEl>
                                          <p:spTgt spid="101"/>
                                        </p:tgtEl>
                                        <p:attrNameLst>
                                          <p:attrName>ppt_x</p:attrName>
                                          <p:attrName>ppt_y</p:attrName>
                                        </p:attrNameLst>
                                      </p:cBhvr>
                                    </p:animMotion>
                                  </p:childTnLst>
                                </p:cTn>
                              </p:par>
                            </p:childTnLst>
                          </p:cTn>
                        </p:par>
                        <p:par>
                          <p:cTn id="57" fill="hold">
                            <p:stCondLst>
                              <p:cond delay="1000"/>
                            </p:stCondLst>
                            <p:childTnLst>
                              <p:par>
                                <p:cTn id="58" presetID="0" presetClass="path" presetSubtype="0" accel="50000" decel="50000" fill="hold" nodeType="afterEffect">
                                  <p:stCondLst>
                                    <p:cond delay="0"/>
                                  </p:stCondLst>
                                  <p:childTnLst>
                                    <p:animMotion origin="layout" path="M -0.00139 0.00602 C -0.00174 0.02221 -0.00208 0.0384 -0.00052 0.0465 C 0.00104 0.0546 0.00642 0.03956 0.00816 0.0546 C 0.0099 0.06963 0.00972 0.11613 0.0099 0.13695 C 0.01007 0.15776 0.01302 0.16933 0.00903 0.17974 C 0.00503 0.19015 0.02101 0.19524 -0.01441 0.19963 C -0.04983 0.20403 -0.16562 0.19547 -0.20312 0.20657 C -0.24062 0.21768 -0.23316 0.23757 -0.23976 0.26672 C -0.24635 0.29586 -0.24479 0.33866 -0.24323 0.38145 " pathEditMode="relative" ptsTypes="aaaaaaaaA">
                                      <p:cBhvr>
                                        <p:cTn id="59" dur="500" fill="hold"/>
                                        <p:tgtEl>
                                          <p:spTgt spid="110"/>
                                        </p:tgtEl>
                                        <p:attrNameLst>
                                          <p:attrName>ppt_x</p:attrName>
                                          <p:attrName>ppt_y</p:attrName>
                                        </p:attrNameLst>
                                      </p:cBhvr>
                                    </p:animMotion>
                                  </p:childTnLst>
                                </p:cTn>
                              </p:par>
                            </p:childTnLst>
                          </p:cTn>
                        </p:par>
                        <p:par>
                          <p:cTn id="60" fill="hold">
                            <p:stCondLst>
                              <p:cond delay="1500"/>
                            </p:stCondLst>
                            <p:childTnLst>
                              <p:par>
                                <p:cTn id="61" presetID="0" presetClass="path" presetSubtype="0" accel="50000" decel="50000" fill="hold" nodeType="afterEffect">
                                  <p:stCondLst>
                                    <p:cond delay="0"/>
                                  </p:stCondLst>
                                  <p:childTnLst>
                                    <p:animMotion origin="layout" path="M 0 9.02151E-8 C -0.00139 0.02267 -0.00278 0.04534 -0.00087 0.05667 C 0.00104 0.06801 0.0092 0.06269 0.01128 0.0687 C 0.01337 0.07495 0.01111 0.07425 0.01128 0.09368 C 0.01146 0.11312 0.01597 0.16516 0.01215 0.18483 C 0.00833 0.20449 0.0224 0.20726 -0.01215 0.21235 C -0.0467 0.21721 -0.15694 0.20333 -0.19462 0.21467 C -0.23229 0.226 -0.23038 0.24728 -0.23819 0.28105 C -0.24583 0.3146 -0.24392 0.36526 -0.24167 0.41638 " pathEditMode="relative" rAng="0" ptsTypes="aaaaaaaaA">
                                      <p:cBhvr>
                                        <p:cTn id="62" dur="500" fill="hold"/>
                                        <p:tgtEl>
                                          <p:spTgt spid="119"/>
                                        </p:tgtEl>
                                        <p:attrNameLst>
                                          <p:attrName>ppt_x</p:attrName>
                                          <p:attrName>ppt_y</p:attrName>
                                        </p:attrNameLst>
                                      </p:cBhvr>
                                      <p:rCtr x="-11200" y="20800"/>
                                    </p:animMotion>
                                  </p:childTnLst>
                                </p:cTn>
                              </p:par>
                            </p:childTnLst>
                          </p:cTn>
                        </p:par>
                        <p:par>
                          <p:cTn id="63" fill="hold">
                            <p:stCondLst>
                              <p:cond delay="2000"/>
                            </p:stCondLst>
                            <p:childTnLst>
                              <p:par>
                                <p:cTn id="64" presetID="0" presetClass="path" presetSubtype="0" accel="50000" decel="50000" fill="hold" nodeType="afterEffect">
                                  <p:stCondLst>
                                    <p:cond delay="0"/>
                                  </p:stCondLst>
                                  <p:childTnLst>
                                    <p:animMotion origin="layout" path="M -0.00017 3.49063E-6 C -0.00087 0.02706 -0.00122 0.05436 0.00069 0.06662 C 0.00278 0.07934 0.01094 0.05389 0.0125 0.07494 C 0.01424 0.09646 0.00903 0.16909 0.01094 0.19546 C 0.01267 0.22183 0.0191 0.22762 0.02361 0.23409 C 0.02813 0.24057 0.0342 0.23178 0.03889 0.23409 C 0.0434 0.23664 0.04896 0.22021 0.05156 0.24844 C 0.05417 0.27666 0.05417 0.34073 0.05417 0.40527 " pathEditMode="relative" rAng="0" ptsTypes="aaaaaaaA">
                                      <p:cBhvr>
                                        <p:cTn id="65" dur="500" fill="hold"/>
                                        <p:tgtEl>
                                          <p:spTgt spid="140"/>
                                        </p:tgtEl>
                                        <p:attrNameLst>
                                          <p:attrName>ppt_x</p:attrName>
                                          <p:attrName>ppt_y</p:attrName>
                                        </p:attrNameLst>
                                      </p:cBhvr>
                                      <p:rCtr x="2700" y="20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Distribution</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26" name="Group 121"/>
          <p:cNvGrpSpPr/>
          <p:nvPr/>
        </p:nvGrpSpPr>
        <p:grpSpPr>
          <a:xfrm>
            <a:off x="1981200" y="320040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7" name="Group 103"/>
          <p:cNvGrpSpPr/>
          <p:nvPr/>
        </p:nvGrpSpPr>
        <p:grpSpPr>
          <a:xfrm>
            <a:off x="4572000" y="3200400"/>
            <a:ext cx="685800" cy="57150"/>
            <a:chOff x="4572000" y="1295400"/>
            <a:chExt cx="685800" cy="76200"/>
          </a:xfrm>
        </p:grpSpPr>
        <p:sp>
          <p:nvSpPr>
            <p:cNvPr id="104" name="Rectangle 10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1" name="Group 121"/>
          <p:cNvGrpSpPr/>
          <p:nvPr/>
        </p:nvGrpSpPr>
        <p:grpSpPr>
          <a:xfrm>
            <a:off x="1981200" y="3314700"/>
            <a:ext cx="685800" cy="5715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5" name="Group 121"/>
          <p:cNvGrpSpPr/>
          <p:nvPr/>
        </p:nvGrpSpPr>
        <p:grpSpPr>
          <a:xfrm>
            <a:off x="1981200" y="3429000"/>
            <a:ext cx="685800" cy="57150"/>
            <a:chOff x="4572000" y="1295400"/>
            <a:chExt cx="685800" cy="76200"/>
          </a:xfrm>
        </p:grpSpPr>
        <p:sp>
          <p:nvSpPr>
            <p:cNvPr id="106" name="Rectangle 10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8" name="Rectangle 107"/>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09" name="Group 121"/>
          <p:cNvGrpSpPr/>
          <p:nvPr/>
        </p:nvGrpSpPr>
        <p:grpSpPr>
          <a:xfrm>
            <a:off x="1981200" y="3543300"/>
            <a:ext cx="685800" cy="57150"/>
            <a:chOff x="4572000" y="1295400"/>
            <a:chExt cx="685800" cy="76200"/>
          </a:xfrm>
        </p:grpSpPr>
        <p:sp>
          <p:nvSpPr>
            <p:cNvPr id="110" name="Rectangle 10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1" name="Rectangle 110"/>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2" name="Group 121"/>
          <p:cNvGrpSpPr/>
          <p:nvPr/>
        </p:nvGrpSpPr>
        <p:grpSpPr>
          <a:xfrm>
            <a:off x="1981200" y="3657600"/>
            <a:ext cx="685800" cy="5715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7" name="Group 121"/>
          <p:cNvGrpSpPr/>
          <p:nvPr/>
        </p:nvGrpSpPr>
        <p:grpSpPr>
          <a:xfrm>
            <a:off x="1981200" y="3771900"/>
            <a:ext cx="685800" cy="57150"/>
            <a:chOff x="4572000" y="1295400"/>
            <a:chExt cx="685800" cy="76200"/>
          </a:xfrm>
        </p:grpSpPr>
        <p:sp>
          <p:nvSpPr>
            <p:cNvPr id="118" name="Rectangle 11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9" name="Rectangle 118"/>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0" name="Group 103"/>
          <p:cNvGrpSpPr/>
          <p:nvPr/>
        </p:nvGrpSpPr>
        <p:grpSpPr>
          <a:xfrm>
            <a:off x="4572000" y="3314700"/>
            <a:ext cx="685800" cy="57150"/>
            <a:chOff x="4572000" y="1295400"/>
            <a:chExt cx="685800" cy="76200"/>
          </a:xfrm>
        </p:grpSpPr>
        <p:sp>
          <p:nvSpPr>
            <p:cNvPr id="121" name="Rectangle 12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3" name="Rectangle 122"/>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4" name="Group 103"/>
          <p:cNvGrpSpPr/>
          <p:nvPr/>
        </p:nvGrpSpPr>
        <p:grpSpPr>
          <a:xfrm>
            <a:off x="4572000" y="3429000"/>
            <a:ext cx="685800" cy="5715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28" name="Group 103"/>
          <p:cNvGrpSpPr/>
          <p:nvPr/>
        </p:nvGrpSpPr>
        <p:grpSpPr>
          <a:xfrm>
            <a:off x="4572000" y="3543300"/>
            <a:ext cx="685800" cy="57150"/>
            <a:chOff x="4572000" y="1295400"/>
            <a:chExt cx="685800" cy="76200"/>
          </a:xfrm>
        </p:grpSpPr>
        <p:sp>
          <p:nvSpPr>
            <p:cNvPr id="129" name="Rectangle 12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4" name="Group 103"/>
          <p:cNvGrpSpPr/>
          <p:nvPr/>
        </p:nvGrpSpPr>
        <p:grpSpPr>
          <a:xfrm>
            <a:off x="4572000" y="3657600"/>
            <a:ext cx="685800" cy="57150"/>
            <a:chOff x="4572000" y="1295400"/>
            <a:chExt cx="685800" cy="76200"/>
          </a:xfrm>
        </p:grpSpPr>
        <p:sp>
          <p:nvSpPr>
            <p:cNvPr id="137" name="Rectangle 13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0" name="Rectangle 139"/>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3" name="Group 103"/>
          <p:cNvGrpSpPr/>
          <p:nvPr/>
        </p:nvGrpSpPr>
        <p:grpSpPr>
          <a:xfrm>
            <a:off x="4572000" y="3771900"/>
            <a:ext cx="685800" cy="57150"/>
            <a:chOff x="4572000" y="1295400"/>
            <a:chExt cx="685800" cy="76200"/>
          </a:xfrm>
        </p:grpSpPr>
        <p:sp>
          <p:nvSpPr>
            <p:cNvPr id="146" name="Rectangle 14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9" name="Rectangle 148"/>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4" name="Group 63"/>
          <p:cNvGrpSpPr/>
          <p:nvPr/>
        </p:nvGrpSpPr>
        <p:grpSpPr>
          <a:xfrm>
            <a:off x="1066800" y="3028950"/>
            <a:ext cx="6325967" cy="1619994"/>
            <a:chOff x="1066800" y="4038600"/>
            <a:chExt cx="6325967" cy="2159992"/>
          </a:xfrm>
        </p:grpSpPr>
        <p:sp>
          <p:nvSpPr>
            <p:cNvPr id="65" name="Rectangle 64"/>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
        <p:nvSpPr>
          <p:cNvPr id="67" name="TextBox 66"/>
          <p:cNvSpPr txBox="1"/>
          <p:nvPr/>
        </p:nvSpPr>
        <p:spPr>
          <a:xfrm>
            <a:off x="1524000" y="4000500"/>
            <a:ext cx="5486400" cy="369332"/>
          </a:xfrm>
          <a:prstGeom prst="rect">
            <a:avLst/>
          </a:prstGeom>
          <a:noFill/>
        </p:spPr>
        <p:txBody>
          <a:bodyPr wrap="square" rtlCol="0">
            <a:spAutoFit/>
          </a:bodyPr>
          <a:lstStyle/>
          <a:p>
            <a:pPr algn="ctr"/>
            <a:r>
              <a:rPr lang="en-US" dirty="0" smtClean="0"/>
              <a:t>Choosing a poor distribution value causes Skew</a:t>
            </a:r>
            <a:endParaRPr lang="en-US" dirty="0"/>
          </a:p>
        </p:txBody>
      </p:sp>
    </p:spTree>
    <p:extLst>
      <p:ext uri="{BB962C8B-B14F-4D97-AF65-F5344CB8AC3E}">
        <p14:creationId xmlns:p14="http://schemas.microsoft.com/office/powerpoint/2010/main" val="19887215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noFill/>
          <a:ln>
            <a:miter lim="800000"/>
            <a:headEnd/>
            <a:tailEnd/>
          </a:ln>
        </p:spPr>
        <p:txBody>
          <a:bodyPr vert="horz" wrap="square" numCol="1" compatLnSpc="1">
            <a:prstTxWarp prst="textNoShape">
              <a:avLst/>
            </a:prstTxWarp>
          </a:bodyPr>
          <a:lstStyle/>
          <a:p>
            <a:pPr eaLnBrk="1" hangingPunct="1"/>
            <a:r>
              <a:rPr lang="en-US" dirty="0" smtClean="0">
                <a:latin typeface="Arial" pitchFamily="34" charset="0"/>
                <a:ea typeface="ＭＳ Ｐゴシック" pitchFamily="34" charset="-128"/>
                <a:cs typeface="Arial" pitchFamily="34" charset="0"/>
              </a:rPr>
              <a:t>Pivotal </a:t>
            </a:r>
            <a:r>
              <a:rPr lang="en-US" dirty="0" err="1" smtClean="0">
                <a:latin typeface="Arial" pitchFamily="34" charset="0"/>
                <a:ea typeface="ＭＳ Ｐゴシック" pitchFamily="34" charset="-128"/>
                <a:cs typeface="Arial" pitchFamily="34" charset="0"/>
              </a:rPr>
              <a:t>Greenplum</a:t>
            </a:r>
            <a:r>
              <a:rPr lang="en-US" dirty="0" smtClean="0">
                <a:latin typeface="Arial" pitchFamily="34" charset="0"/>
                <a:ea typeface="ＭＳ Ｐゴシック" pitchFamily="34" charset="-128"/>
                <a:cs typeface="Arial" pitchFamily="34" charset="0"/>
              </a:rPr>
              <a:t> Database</a:t>
            </a:r>
            <a:endParaRPr lang="en-US" sz="2000" i="1" dirty="0" smtClean="0">
              <a:solidFill>
                <a:srgbClr val="FF6600"/>
              </a:solidFill>
              <a:latin typeface="Arial" pitchFamily="34" charset="0"/>
              <a:ea typeface="ＭＳ Ｐゴシック" pitchFamily="34" charset="-128"/>
              <a:cs typeface="Arial" pitchFamily="34" charset="0"/>
            </a:endParaRPr>
          </a:p>
        </p:txBody>
      </p:sp>
      <p:sp>
        <p:nvSpPr>
          <p:cNvPr id="3" name="Rounded Rectangle 2"/>
          <p:cNvSpPr/>
          <p:nvPr/>
        </p:nvSpPr>
        <p:spPr>
          <a:xfrm>
            <a:off x="3679295" y="2079083"/>
            <a:ext cx="1808162" cy="1314450"/>
          </a:xfrm>
          <a:prstGeom prst="roundRect">
            <a:avLst>
              <a:gd name="adj" fmla="val 6031"/>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ounded Rectangle 21"/>
          <p:cNvSpPr/>
          <p:nvPr/>
        </p:nvSpPr>
        <p:spPr>
          <a:xfrm>
            <a:off x="951970" y="1728245"/>
            <a:ext cx="7350125" cy="1911350"/>
          </a:xfrm>
          <a:prstGeom prst="roundRect">
            <a:avLst>
              <a:gd name="adj" fmla="val 2707"/>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ounded Rectangle 22"/>
          <p:cNvSpPr/>
          <p:nvPr/>
        </p:nvSpPr>
        <p:spPr>
          <a:xfrm>
            <a:off x="1144057" y="1883820"/>
            <a:ext cx="6977063" cy="1576388"/>
          </a:xfrm>
          <a:prstGeom prst="roundRect">
            <a:avLst>
              <a:gd name="adj" fmla="val 3791"/>
            </a:avLst>
          </a:prstGeom>
          <a:solidFill>
            <a:schemeClr val="accent1"/>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3" name="TextBox 40"/>
          <p:cNvSpPr txBox="1">
            <a:spLocks noChangeArrowheads="1"/>
          </p:cNvSpPr>
          <p:nvPr/>
        </p:nvSpPr>
        <p:spPr bwMode="auto">
          <a:xfrm>
            <a:off x="2501370" y="3431633"/>
            <a:ext cx="1585912" cy="215900"/>
          </a:xfrm>
          <a:prstGeom prst="rect">
            <a:avLst/>
          </a:prstGeom>
          <a:noFill/>
          <a:ln w="9525">
            <a:noFill/>
            <a:miter lim="800000"/>
            <a:headEnd/>
            <a:tailEnd/>
          </a:ln>
        </p:spPr>
        <p:txBody>
          <a:bodyPr>
            <a:spAutoFit/>
          </a:bodyPr>
          <a:lstStyle/>
          <a:p>
            <a:pPr algn="ctr"/>
            <a:r>
              <a:rPr lang="en-US" sz="800" b="1"/>
              <a:t>High-Speed Integration</a:t>
            </a:r>
          </a:p>
        </p:txBody>
      </p:sp>
      <p:sp>
        <p:nvSpPr>
          <p:cNvPr id="15384" name="TextBox 41"/>
          <p:cNvSpPr txBox="1">
            <a:spLocks noChangeArrowheads="1"/>
          </p:cNvSpPr>
          <p:nvPr/>
        </p:nvSpPr>
        <p:spPr bwMode="auto">
          <a:xfrm>
            <a:off x="4590520" y="3436395"/>
            <a:ext cx="3363912" cy="215900"/>
          </a:xfrm>
          <a:prstGeom prst="rect">
            <a:avLst/>
          </a:prstGeom>
          <a:noFill/>
          <a:ln w="9525">
            <a:noFill/>
            <a:miter lim="800000"/>
            <a:headEnd/>
            <a:tailEnd/>
          </a:ln>
        </p:spPr>
        <p:txBody>
          <a:bodyPr>
            <a:spAutoFit/>
          </a:bodyPr>
          <a:lstStyle/>
          <a:p>
            <a:pPr algn="ctr"/>
            <a:r>
              <a:rPr lang="en-US" sz="800" b="1"/>
              <a:t>Data provisioning, shared security, coordinated transformation</a:t>
            </a:r>
          </a:p>
        </p:txBody>
      </p:sp>
      <p:sp>
        <p:nvSpPr>
          <p:cNvPr id="26" name="Rounded Rectangle 25"/>
          <p:cNvSpPr/>
          <p:nvPr/>
        </p:nvSpPr>
        <p:spPr>
          <a:xfrm>
            <a:off x="1521882" y="2025108"/>
            <a:ext cx="1808163" cy="1312862"/>
          </a:xfrm>
          <a:prstGeom prst="roundRect">
            <a:avLst>
              <a:gd name="adj" fmla="val 5064"/>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7" name="Picture 26"/>
          <p:cNvPicPr>
            <a:picLocks noChangeAspect="1"/>
          </p:cNvPicPr>
          <p:nvPr/>
        </p:nvPicPr>
        <p:blipFill>
          <a:blip r:embed="rId3" cstate="print"/>
          <a:srcRect/>
          <a:stretch>
            <a:fillRect/>
          </a:stretch>
        </p:blipFill>
        <p:spPr bwMode="auto">
          <a:xfrm>
            <a:off x="2198157" y="2739483"/>
            <a:ext cx="457200" cy="457200"/>
          </a:xfrm>
          <a:prstGeom prst="rect">
            <a:avLst/>
          </a:prstGeom>
          <a:noFill/>
          <a:ln w="9525">
            <a:noFill/>
            <a:miter lim="800000"/>
            <a:headEnd/>
            <a:tailEnd/>
          </a:ln>
          <a:effectLst>
            <a:outerShdw dist="38100" dir="2700000" rotWithShape="0">
              <a:srgbClr val="808080">
                <a:alpha val="42999"/>
              </a:srgbClr>
            </a:outerShdw>
          </a:effectLst>
        </p:spPr>
      </p:pic>
      <p:sp>
        <p:nvSpPr>
          <p:cNvPr id="15387" name="TextBox 44"/>
          <p:cNvSpPr txBox="1">
            <a:spLocks noChangeArrowheads="1"/>
          </p:cNvSpPr>
          <p:nvPr/>
        </p:nvSpPr>
        <p:spPr bwMode="auto">
          <a:xfrm>
            <a:off x="1459970" y="2144170"/>
            <a:ext cx="1949450" cy="522288"/>
          </a:xfrm>
          <a:prstGeom prst="rect">
            <a:avLst/>
          </a:prstGeom>
          <a:noFill/>
          <a:ln w="9525">
            <a:noFill/>
            <a:miter lim="800000"/>
            <a:headEnd/>
            <a:tailEnd/>
          </a:ln>
        </p:spPr>
        <p:txBody>
          <a:bodyPr>
            <a:spAutoFit/>
          </a:bodyPr>
          <a:lstStyle/>
          <a:p>
            <a:pPr algn="ctr"/>
            <a:r>
              <a:rPr lang="en-US" sz="1400"/>
              <a:t>(Big) Data Staging Platform</a:t>
            </a:r>
          </a:p>
        </p:txBody>
      </p:sp>
      <p:sp>
        <p:nvSpPr>
          <p:cNvPr id="29" name="Rounded Rectangle 28"/>
          <p:cNvSpPr/>
          <p:nvPr/>
        </p:nvSpPr>
        <p:spPr>
          <a:xfrm>
            <a:off x="3679295" y="2020345"/>
            <a:ext cx="1808162" cy="1312863"/>
          </a:xfrm>
          <a:prstGeom prst="roundRect">
            <a:avLst>
              <a:gd name="adj" fmla="val 6031"/>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9" name="TextBox 47"/>
          <p:cNvSpPr txBox="1">
            <a:spLocks noChangeArrowheads="1"/>
          </p:cNvSpPr>
          <p:nvPr/>
        </p:nvSpPr>
        <p:spPr bwMode="auto">
          <a:xfrm>
            <a:off x="3615795" y="2134645"/>
            <a:ext cx="1949450" cy="523875"/>
          </a:xfrm>
          <a:prstGeom prst="rect">
            <a:avLst/>
          </a:prstGeom>
          <a:noFill/>
          <a:ln w="9525">
            <a:noFill/>
            <a:miter lim="800000"/>
            <a:headEnd/>
            <a:tailEnd/>
          </a:ln>
        </p:spPr>
        <p:txBody>
          <a:bodyPr>
            <a:spAutoFit/>
          </a:bodyPr>
          <a:lstStyle/>
          <a:p>
            <a:pPr algn="ctr"/>
            <a:r>
              <a:rPr lang="en-US" sz="1400"/>
              <a:t>Analytic </a:t>
            </a:r>
          </a:p>
          <a:p>
            <a:pPr algn="ctr"/>
            <a:r>
              <a:rPr lang="en-US" sz="1400"/>
              <a:t>Data Warehouse</a:t>
            </a:r>
          </a:p>
        </p:txBody>
      </p:sp>
      <p:sp>
        <p:nvSpPr>
          <p:cNvPr id="31" name="Rounded Rectangle 30"/>
          <p:cNvSpPr/>
          <p:nvPr/>
        </p:nvSpPr>
        <p:spPr>
          <a:xfrm>
            <a:off x="5803370" y="2015583"/>
            <a:ext cx="1809750" cy="1312862"/>
          </a:xfrm>
          <a:prstGeom prst="roundRect">
            <a:avLst>
              <a:gd name="adj" fmla="val 6998"/>
            </a:avLst>
          </a:prstGeom>
          <a:solidFill>
            <a:srgbClr val="FFFFFF"/>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391" name="Picture 49" descr="https://encrypted-tbn1.gstatic.com/images?q=tbn:ANd9GcRwkh8VuEN3-8VwXJNpSXqB0ahKV9faFsz8EsiFR3-93NeS7CzI"/>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205007" y="2774408"/>
            <a:ext cx="1125538" cy="265112"/>
          </a:xfrm>
          <a:prstGeom prst="rect">
            <a:avLst/>
          </a:prstGeom>
          <a:noFill/>
          <a:ln w="9525">
            <a:noFill/>
            <a:miter lim="800000"/>
            <a:headEnd/>
            <a:tailEnd/>
          </a:ln>
        </p:spPr>
      </p:pic>
      <p:sp>
        <p:nvSpPr>
          <p:cNvPr id="15392" name="TextBox 50"/>
          <p:cNvSpPr txBox="1">
            <a:spLocks noChangeArrowheads="1"/>
          </p:cNvSpPr>
          <p:nvPr/>
        </p:nvSpPr>
        <p:spPr bwMode="auto">
          <a:xfrm>
            <a:off x="5719232" y="2152108"/>
            <a:ext cx="1949450" cy="523875"/>
          </a:xfrm>
          <a:prstGeom prst="rect">
            <a:avLst/>
          </a:prstGeom>
          <a:noFill/>
          <a:ln w="9525">
            <a:noFill/>
            <a:miter lim="800000"/>
            <a:headEnd/>
            <a:tailEnd/>
          </a:ln>
        </p:spPr>
        <p:txBody>
          <a:bodyPr>
            <a:spAutoFit/>
          </a:bodyPr>
          <a:lstStyle/>
          <a:p>
            <a:pPr algn="ctr"/>
            <a:r>
              <a:rPr lang="en-US" sz="1400"/>
              <a:t>In Memory</a:t>
            </a:r>
            <a:br>
              <a:rPr lang="en-US" sz="1400"/>
            </a:br>
            <a:r>
              <a:rPr lang="en-US" sz="1400"/>
              <a:t>Data Grid</a:t>
            </a:r>
          </a:p>
        </p:txBody>
      </p:sp>
      <p:grpSp>
        <p:nvGrpSpPr>
          <p:cNvPr id="15395" name="Group 35"/>
          <p:cNvGrpSpPr>
            <a:grpSpLocks/>
          </p:cNvGrpSpPr>
          <p:nvPr/>
        </p:nvGrpSpPr>
        <p:grpSpPr bwMode="auto">
          <a:xfrm>
            <a:off x="4279370" y="2710908"/>
            <a:ext cx="603250" cy="511175"/>
            <a:chOff x="4207932" y="2630487"/>
            <a:chExt cx="690934" cy="585213"/>
          </a:xfrm>
        </p:grpSpPr>
        <p:pic>
          <p:nvPicPr>
            <p:cNvPr id="15396" name="Picture 116" descr="Generic Database.png"/>
            <p:cNvPicPr>
              <a:picLocks noChangeAspect="1"/>
            </p:cNvPicPr>
            <p:nvPr/>
          </p:nvPicPr>
          <p:blipFill>
            <a:blip r:embed="rId5" cstate="print"/>
            <a:srcRect/>
            <a:stretch>
              <a:fillRect/>
            </a:stretch>
          </p:blipFill>
          <p:spPr bwMode="auto">
            <a:xfrm>
              <a:off x="4207932" y="2630487"/>
              <a:ext cx="690934" cy="585213"/>
            </a:xfrm>
            <a:prstGeom prst="rect">
              <a:avLst/>
            </a:prstGeom>
            <a:noFill/>
            <a:ln w="9525">
              <a:noFill/>
              <a:miter lim="800000"/>
              <a:headEnd/>
              <a:tailEnd/>
            </a:ln>
          </p:spPr>
        </p:pic>
        <p:pic>
          <p:nvPicPr>
            <p:cNvPr id="15397" name="Picture 16" descr="Greenplum_blk_grn_R_RGB.eps"/>
            <p:cNvPicPr>
              <a:picLocks noChangeAspect="1"/>
            </p:cNvPicPr>
            <p:nvPr/>
          </p:nvPicPr>
          <p:blipFill>
            <a:blip r:embed="rId6" cstate="print"/>
            <a:srcRect l="25529" r="27785" b="31409"/>
            <a:stretch>
              <a:fillRect/>
            </a:stretch>
          </p:blipFill>
          <p:spPr bwMode="auto">
            <a:xfrm>
              <a:off x="4360333" y="2809873"/>
              <a:ext cx="406400" cy="314327"/>
            </a:xfrm>
            <a:prstGeom prst="rect">
              <a:avLst/>
            </a:prstGeom>
            <a:noFill/>
            <a:ln w="9525">
              <a:noFill/>
              <a:miter lim="800000"/>
              <a:headEnd/>
              <a:tailEnd/>
            </a:ln>
          </p:spPr>
        </p:pic>
      </p:grpSp>
      <p:sp>
        <p:nvSpPr>
          <p:cNvPr id="19" name="Rounded Rectangle 18"/>
          <p:cNvSpPr/>
          <p:nvPr/>
        </p:nvSpPr>
        <p:spPr>
          <a:xfrm>
            <a:off x="1531940" y="2007661"/>
            <a:ext cx="1809750" cy="1312863"/>
          </a:xfrm>
          <a:prstGeom prst="roundRect">
            <a:avLst>
              <a:gd name="adj" fmla="val 6998"/>
            </a:avLst>
          </a:prstGeom>
          <a:solidFill>
            <a:srgbClr val="FFFFFF">
              <a:alpha val="81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ounded Rectangle 19"/>
          <p:cNvSpPr/>
          <p:nvPr/>
        </p:nvSpPr>
        <p:spPr>
          <a:xfrm>
            <a:off x="5808135" y="2016128"/>
            <a:ext cx="1809750" cy="1312863"/>
          </a:xfrm>
          <a:prstGeom prst="roundRect">
            <a:avLst>
              <a:gd name="adj" fmla="val 6998"/>
            </a:avLst>
          </a:prstGeom>
          <a:solidFill>
            <a:srgbClr val="FFFFFF">
              <a:alpha val="81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2758745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smtClean="0"/>
              <a:t>Table Partitioning</a:t>
            </a:r>
          </a:p>
        </p:txBody>
      </p:sp>
      <p:sp>
        <p:nvSpPr>
          <p:cNvPr id="10" name="Content Placeholder 9"/>
          <p:cNvSpPr>
            <a:spLocks noGrp="1"/>
          </p:cNvSpPr>
          <p:nvPr>
            <p:ph sz="quarter" idx="10"/>
          </p:nvPr>
        </p:nvSpPr>
        <p:spPr/>
        <p:txBody>
          <a:bodyPr>
            <a:normAutofit fontScale="85000" lnSpcReduction="20000"/>
          </a:bodyPr>
          <a:lstStyle/>
          <a:p>
            <a:r>
              <a:rPr lang="en-US" dirty="0" smtClean="0"/>
              <a:t>Technique for eliminating rows at query time</a:t>
            </a:r>
          </a:p>
          <a:p>
            <a:r>
              <a:rPr lang="en-US" dirty="0" smtClean="0"/>
              <a:t>Logically divides a large table into smaller parts</a:t>
            </a:r>
          </a:p>
          <a:p>
            <a:r>
              <a:rPr lang="en-US" dirty="0" smtClean="0"/>
              <a:t>Significantly improves query performance</a:t>
            </a:r>
          </a:p>
          <a:p>
            <a:r>
              <a:rPr lang="en-US" dirty="0" smtClean="0"/>
              <a:t>Facilitates database maintenance</a:t>
            </a:r>
          </a:p>
          <a:p>
            <a:r>
              <a:rPr lang="en-US" dirty="0" smtClean="0"/>
              <a:t>Two types</a:t>
            </a:r>
          </a:p>
          <a:p>
            <a:pPr lvl="2"/>
            <a:r>
              <a:rPr lang="en-US" dirty="0" smtClean="0"/>
              <a:t>  Range partitioning</a:t>
            </a:r>
          </a:p>
          <a:p>
            <a:pPr lvl="2"/>
            <a:r>
              <a:rPr lang="en-US" dirty="0" smtClean="0"/>
              <a:t>  List partitioning</a:t>
            </a:r>
          </a:p>
          <a:p>
            <a:r>
              <a:rPr lang="en-US" dirty="0" smtClean="0"/>
              <a:t>Partitioning in Greenplum works using table inheritance and CHECK table constraints</a:t>
            </a:r>
          </a:p>
          <a:p>
            <a:r>
              <a:rPr lang="en-US" dirty="0" smtClean="0"/>
              <a:t>Partitioned tables also have distribution keys</a:t>
            </a:r>
          </a:p>
        </p:txBody>
      </p:sp>
    </p:spTree>
    <p:extLst>
      <p:ext uri="{BB962C8B-B14F-4D97-AF65-F5344CB8AC3E}">
        <p14:creationId xmlns:p14="http://schemas.microsoft.com/office/powerpoint/2010/main" val="32697651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Partitions</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139" name="Group 138"/>
          <p:cNvGrpSpPr/>
          <p:nvPr/>
        </p:nvGrpSpPr>
        <p:grpSpPr>
          <a:xfrm>
            <a:off x="4038600" y="1028700"/>
            <a:ext cx="685800" cy="57150"/>
            <a:chOff x="4038600" y="1371600"/>
            <a:chExt cx="685800" cy="76200"/>
          </a:xfrm>
        </p:grpSpPr>
        <p:grpSp>
          <p:nvGrpSpPr>
            <p:cNvPr id="37" name="Group 121"/>
            <p:cNvGrpSpPr/>
            <p:nvPr/>
          </p:nvGrpSpPr>
          <p:grpSpPr>
            <a:xfrm>
              <a:off x="4038600" y="1371600"/>
              <a:ext cx="685800" cy="76200"/>
              <a:chOff x="4572000" y="1295400"/>
              <a:chExt cx="685800" cy="76200"/>
            </a:xfrm>
          </p:grpSpPr>
          <p:sp>
            <p:nvSpPr>
              <p:cNvPr id="123" name="Rectangle 12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4" name="Rectangle 123"/>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04" name="Rectangle 103"/>
            <p:cNvSpPr/>
            <p:nvPr/>
          </p:nvSpPr>
          <p:spPr>
            <a:xfrm>
              <a:off x="4572000" y="13716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98" name="Group 85"/>
          <p:cNvGrpSpPr/>
          <p:nvPr/>
        </p:nvGrpSpPr>
        <p:grpSpPr>
          <a:xfrm>
            <a:off x="4038600" y="85725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1" name="Rectangle 100"/>
            <p:cNvSpPr/>
            <p:nvPr/>
          </p:nvSpPr>
          <p:spPr>
            <a:xfrm>
              <a:off x="5105400" y="1295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7" name="Group 136"/>
          <p:cNvGrpSpPr/>
          <p:nvPr/>
        </p:nvGrpSpPr>
        <p:grpSpPr>
          <a:xfrm>
            <a:off x="4038600" y="914400"/>
            <a:ext cx="685800" cy="57150"/>
            <a:chOff x="4800600" y="1219200"/>
            <a:chExt cx="685800" cy="76200"/>
          </a:xfrm>
        </p:grpSpPr>
        <p:sp>
          <p:nvSpPr>
            <p:cNvPr id="129" name="Rectangle 128"/>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8" name="Group 137"/>
          <p:cNvGrpSpPr/>
          <p:nvPr/>
        </p:nvGrpSpPr>
        <p:grpSpPr>
          <a:xfrm>
            <a:off x="4038600" y="971550"/>
            <a:ext cx="685800" cy="57150"/>
            <a:chOff x="4038600" y="1295400"/>
            <a:chExt cx="685800" cy="76200"/>
          </a:xfrm>
        </p:grpSpPr>
        <p:grpSp>
          <p:nvGrpSpPr>
            <p:cNvPr id="42" name="Group 124"/>
            <p:cNvGrpSpPr/>
            <p:nvPr/>
          </p:nvGrpSpPr>
          <p:grpSpPr>
            <a:xfrm>
              <a:off x="4038600" y="1295400"/>
              <a:ext cx="685800" cy="7620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10" name="Rectangle 109"/>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4" name="Group 143"/>
          <p:cNvGrpSpPr/>
          <p:nvPr/>
        </p:nvGrpSpPr>
        <p:grpSpPr>
          <a:xfrm>
            <a:off x="4038600" y="1371600"/>
            <a:ext cx="685800" cy="57150"/>
            <a:chOff x="4038600" y="1828800"/>
            <a:chExt cx="685800" cy="76200"/>
          </a:xfrm>
        </p:grpSpPr>
        <p:grpSp>
          <p:nvGrpSpPr>
            <p:cNvPr id="28" name="Group 103"/>
            <p:cNvGrpSpPr/>
            <p:nvPr/>
          </p:nvGrpSpPr>
          <p:grpSpPr>
            <a:xfrm>
              <a:off x="4038600" y="1828800"/>
              <a:ext cx="685800" cy="76200"/>
              <a:chOff x="4572000" y="1295400"/>
              <a:chExt cx="685800" cy="76200"/>
            </a:xfrm>
          </p:grpSpPr>
          <p:sp>
            <p:nvSpPr>
              <p:cNvPr id="105" name="Rectangle 10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6" name="Rectangle 105"/>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2" name="Rectangle 121"/>
            <p:cNvSpPr/>
            <p:nvPr/>
          </p:nvSpPr>
          <p:spPr>
            <a:xfrm>
              <a:off x="4572000" y="1828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7" name="Group 146"/>
          <p:cNvGrpSpPr/>
          <p:nvPr/>
        </p:nvGrpSpPr>
        <p:grpSpPr>
          <a:xfrm>
            <a:off x="4038600" y="1200150"/>
            <a:ext cx="685800" cy="57150"/>
            <a:chOff x="4038600" y="1600200"/>
            <a:chExt cx="685800" cy="76200"/>
          </a:xfrm>
        </p:grpSpPr>
        <p:grpSp>
          <p:nvGrpSpPr>
            <p:cNvPr id="34" name="Group 112"/>
            <p:cNvGrpSpPr/>
            <p:nvPr/>
          </p:nvGrpSpPr>
          <p:grpSpPr>
            <a:xfrm>
              <a:off x="4038600" y="1600200"/>
              <a:ext cx="685800" cy="7620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5" name="Rectangle 124"/>
            <p:cNvSpPr/>
            <p:nvPr/>
          </p:nvSpPr>
          <p:spPr>
            <a:xfrm>
              <a:off x="4572000" y="16002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1" name="Group 140"/>
          <p:cNvGrpSpPr/>
          <p:nvPr/>
        </p:nvGrpSpPr>
        <p:grpSpPr>
          <a:xfrm>
            <a:off x="4038600" y="1143000"/>
            <a:ext cx="685800" cy="57150"/>
            <a:chOff x="4038600" y="1524000"/>
            <a:chExt cx="685800" cy="76200"/>
          </a:xfrm>
        </p:grpSpPr>
        <p:grpSp>
          <p:nvGrpSpPr>
            <p:cNvPr id="35" name="Group 115"/>
            <p:cNvGrpSpPr/>
            <p:nvPr/>
          </p:nvGrpSpPr>
          <p:grpSpPr>
            <a:xfrm>
              <a:off x="4038600" y="1524000"/>
              <a:ext cx="685800" cy="76200"/>
              <a:chOff x="4572000" y="1295400"/>
              <a:chExt cx="685800" cy="76200"/>
            </a:xfrm>
          </p:grpSpPr>
          <p:sp>
            <p:nvSpPr>
              <p:cNvPr id="117" name="Rectangle 11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8" name="Rectangle 117"/>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8" name="Rectangle 127"/>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3" name="Group 142"/>
          <p:cNvGrpSpPr/>
          <p:nvPr/>
        </p:nvGrpSpPr>
        <p:grpSpPr>
          <a:xfrm>
            <a:off x="4038600" y="1428750"/>
            <a:ext cx="685800" cy="57150"/>
            <a:chOff x="4038600" y="1905000"/>
            <a:chExt cx="685800" cy="76200"/>
          </a:xfrm>
        </p:grpSpPr>
        <p:grpSp>
          <p:nvGrpSpPr>
            <p:cNvPr id="27" name="Group 100"/>
            <p:cNvGrpSpPr/>
            <p:nvPr/>
          </p:nvGrpSpPr>
          <p:grpSpPr>
            <a:xfrm>
              <a:off x="4038600" y="1905000"/>
              <a:ext cx="685800" cy="7620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2" name="Rectangle 131"/>
            <p:cNvSpPr/>
            <p:nvPr/>
          </p:nvSpPr>
          <p:spPr>
            <a:xfrm>
              <a:off x="4572000" y="1905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5" name="Group 144"/>
          <p:cNvGrpSpPr/>
          <p:nvPr/>
        </p:nvGrpSpPr>
        <p:grpSpPr>
          <a:xfrm>
            <a:off x="4038600" y="1314450"/>
            <a:ext cx="685800" cy="57150"/>
            <a:chOff x="4038600" y="1752600"/>
            <a:chExt cx="685800" cy="76200"/>
          </a:xfrm>
        </p:grpSpPr>
        <p:grpSp>
          <p:nvGrpSpPr>
            <p:cNvPr id="29" name="Group 106"/>
            <p:cNvGrpSpPr/>
            <p:nvPr/>
          </p:nvGrpSpPr>
          <p:grpSpPr>
            <a:xfrm>
              <a:off x="4038600" y="1752600"/>
              <a:ext cx="685800" cy="76200"/>
              <a:chOff x="4572000" y="1295400"/>
              <a:chExt cx="685800" cy="76200"/>
            </a:xfrm>
          </p:grpSpPr>
          <p:sp>
            <p:nvSpPr>
              <p:cNvPr id="108" name="Rectangle 10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9" name="Rectangle 108"/>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3" name="Rectangle 132"/>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0" name="Group 139"/>
          <p:cNvGrpSpPr/>
          <p:nvPr/>
        </p:nvGrpSpPr>
        <p:grpSpPr>
          <a:xfrm>
            <a:off x="4038600" y="1085850"/>
            <a:ext cx="685800" cy="57150"/>
            <a:chOff x="4038600" y="1447800"/>
            <a:chExt cx="685800" cy="76200"/>
          </a:xfrm>
        </p:grpSpPr>
        <p:grpSp>
          <p:nvGrpSpPr>
            <p:cNvPr id="36" name="Group 118"/>
            <p:cNvGrpSpPr/>
            <p:nvPr/>
          </p:nvGrpSpPr>
          <p:grpSpPr>
            <a:xfrm>
              <a:off x="4038600" y="1447800"/>
              <a:ext cx="685800" cy="76200"/>
              <a:chOff x="4572000" y="1295400"/>
              <a:chExt cx="685800" cy="76200"/>
            </a:xfrm>
          </p:grpSpPr>
          <p:sp>
            <p:nvSpPr>
              <p:cNvPr id="120" name="Rectangle 11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1" name="Rectangle 120"/>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4" name="Rectangle 133"/>
            <p:cNvSpPr/>
            <p:nvPr/>
          </p:nvSpPr>
          <p:spPr>
            <a:xfrm>
              <a:off x="4572000" y="14478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2" name="Group 141"/>
          <p:cNvGrpSpPr/>
          <p:nvPr/>
        </p:nvGrpSpPr>
        <p:grpSpPr>
          <a:xfrm>
            <a:off x="4038600" y="1485900"/>
            <a:ext cx="685800" cy="57150"/>
            <a:chOff x="4038600" y="1981200"/>
            <a:chExt cx="685800" cy="76200"/>
          </a:xfrm>
        </p:grpSpPr>
        <p:grpSp>
          <p:nvGrpSpPr>
            <p:cNvPr id="26" name="Group 94"/>
            <p:cNvGrpSpPr/>
            <p:nvPr/>
          </p:nvGrpSpPr>
          <p:grpSpPr>
            <a:xfrm>
              <a:off x="4038600" y="1981200"/>
              <a:ext cx="685800" cy="76200"/>
              <a:chOff x="4572000" y="1295400"/>
              <a:chExt cx="685800" cy="76200"/>
            </a:xfrm>
          </p:grpSpPr>
          <p:sp>
            <p:nvSpPr>
              <p:cNvPr id="96" name="Rectangle 9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97" name="Rectangle 96"/>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5" name="Rectangle 134"/>
            <p:cNvSpPr/>
            <p:nvPr/>
          </p:nvSpPr>
          <p:spPr>
            <a:xfrm>
              <a:off x="4572000" y="1981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6" name="Group 145"/>
          <p:cNvGrpSpPr/>
          <p:nvPr/>
        </p:nvGrpSpPr>
        <p:grpSpPr>
          <a:xfrm>
            <a:off x="4038600" y="1257300"/>
            <a:ext cx="685800" cy="57150"/>
            <a:chOff x="4038600" y="1676400"/>
            <a:chExt cx="685800" cy="76200"/>
          </a:xfrm>
        </p:grpSpPr>
        <p:grpSp>
          <p:nvGrpSpPr>
            <p:cNvPr id="33" name="Group 109"/>
            <p:cNvGrpSpPr/>
            <p:nvPr/>
          </p:nvGrpSpPr>
          <p:grpSpPr>
            <a:xfrm>
              <a:off x="4038600" y="1676400"/>
              <a:ext cx="685800" cy="76200"/>
              <a:chOff x="4572000" y="1295400"/>
              <a:chExt cx="685800" cy="76200"/>
            </a:xfrm>
          </p:grpSpPr>
          <p:sp>
            <p:nvSpPr>
              <p:cNvPr id="111" name="Rectangle 11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2" name="Rectangle 111"/>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6" name="Rectangle 135"/>
            <p:cNvSpPr/>
            <p:nvPr/>
          </p:nvSpPr>
          <p:spPr>
            <a:xfrm>
              <a:off x="4572000" y="1676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8" name="Rounded Rectangle 147"/>
          <p:cNvSpPr/>
          <p:nvPr/>
        </p:nvSpPr>
        <p:spPr>
          <a:xfrm>
            <a:off x="152400" y="971550"/>
            <a:ext cx="2743200" cy="1257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mj-lt"/>
                <a:cs typeface="Courier New" pitchFamily="49" charset="0"/>
              </a:rPr>
              <a:t>Single Partition</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Create Table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Distributed by </a:t>
            </a:r>
            <a:r>
              <a:rPr lang="en-US" sz="1400" dirty="0" err="1" smtClean="0">
                <a:latin typeface="Courier New" pitchFamily="49" charset="0"/>
                <a:cs typeface="Courier New" pitchFamily="49" charset="0"/>
              </a:rPr>
              <a:t>CustomerID</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nvGrpSpPr>
          <p:cNvPr id="149" name="Group 148"/>
          <p:cNvGrpSpPr/>
          <p:nvPr/>
        </p:nvGrpSpPr>
        <p:grpSpPr>
          <a:xfrm>
            <a:off x="1066800" y="3028950"/>
            <a:ext cx="6325967" cy="1619994"/>
            <a:chOff x="1066800" y="4038600"/>
            <a:chExt cx="6325967" cy="2159992"/>
          </a:xfrm>
        </p:grpSpPr>
        <p:sp>
          <p:nvSpPr>
            <p:cNvPr id="150" name="Rectangle 149"/>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Tree>
    <p:extLst>
      <p:ext uri="{BB962C8B-B14F-4D97-AF65-F5344CB8AC3E}">
        <p14:creationId xmlns:p14="http://schemas.microsoft.com/office/powerpoint/2010/main" val="231312539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fade">
                                      <p:cBhvr>
                                        <p:cTn id="11" dur="500"/>
                                        <p:tgtEl>
                                          <p:spTgt spid="1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fade">
                                      <p:cBhvr>
                                        <p:cTn id="16" dur="500"/>
                                        <p:tgtEl>
                                          <p:spTgt spid="139"/>
                                        </p:tgtEl>
                                      </p:cBhvr>
                                    </p:animEffect>
                                  </p:childTnLst>
                                </p:cTn>
                              </p:par>
                              <p:par>
                                <p:cTn id="17" presetID="10" presetClass="entr" presetSubtype="0"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par>
                                <p:cTn id="20" presetID="10" presetClass="entr" presetSubtype="0" fill="hold" nodeType="with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500"/>
                                        <p:tgtEl>
                                          <p:spTgt spid="137"/>
                                        </p:tgtEl>
                                      </p:cBhvr>
                                    </p:animEffect>
                                  </p:childTnLst>
                                </p:cTn>
                              </p:par>
                              <p:par>
                                <p:cTn id="23" presetID="10" presetClass="entr" presetSubtype="0" fill="hold" nodeType="withEffect">
                                  <p:stCondLst>
                                    <p:cond delay="0"/>
                                  </p:stCondLst>
                                  <p:childTnLst>
                                    <p:set>
                                      <p:cBhvr>
                                        <p:cTn id="24" dur="1" fill="hold">
                                          <p:stCondLst>
                                            <p:cond delay="0"/>
                                          </p:stCondLst>
                                        </p:cTn>
                                        <p:tgtEl>
                                          <p:spTgt spid="138"/>
                                        </p:tgtEl>
                                        <p:attrNameLst>
                                          <p:attrName>style.visibility</p:attrName>
                                        </p:attrNameLst>
                                      </p:cBhvr>
                                      <p:to>
                                        <p:strVal val="visible"/>
                                      </p:to>
                                    </p:set>
                                    <p:animEffect transition="in" filter="fade">
                                      <p:cBhvr>
                                        <p:cTn id="25" dur="500"/>
                                        <p:tgtEl>
                                          <p:spTgt spid="138"/>
                                        </p:tgtEl>
                                      </p:cBhvr>
                                    </p:animEffect>
                                  </p:childTnLst>
                                </p:cTn>
                              </p:par>
                              <p:par>
                                <p:cTn id="26" presetID="10" presetClass="entr" presetSubtype="0"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Effect transition="in" filter="fade">
                                      <p:cBhvr>
                                        <p:cTn id="28" dur="500"/>
                                        <p:tgtEl>
                                          <p:spTgt spid="144"/>
                                        </p:tgtEl>
                                      </p:cBhvr>
                                    </p:animEffect>
                                  </p:childTnLst>
                                </p:cTn>
                              </p:par>
                              <p:par>
                                <p:cTn id="29" presetID="10" presetClass="entr" presetSubtype="0" fill="hold" nodeType="withEffect">
                                  <p:stCondLst>
                                    <p:cond delay="0"/>
                                  </p:stCondLst>
                                  <p:childTnLst>
                                    <p:set>
                                      <p:cBhvr>
                                        <p:cTn id="30" dur="1" fill="hold">
                                          <p:stCondLst>
                                            <p:cond delay="0"/>
                                          </p:stCondLst>
                                        </p:cTn>
                                        <p:tgtEl>
                                          <p:spTgt spid="147"/>
                                        </p:tgtEl>
                                        <p:attrNameLst>
                                          <p:attrName>style.visibility</p:attrName>
                                        </p:attrNameLst>
                                      </p:cBhvr>
                                      <p:to>
                                        <p:strVal val="visible"/>
                                      </p:to>
                                    </p:set>
                                    <p:animEffect transition="in" filter="fade">
                                      <p:cBhvr>
                                        <p:cTn id="31" dur="500"/>
                                        <p:tgtEl>
                                          <p:spTgt spid="147"/>
                                        </p:tgtEl>
                                      </p:cBhvr>
                                    </p:animEffect>
                                  </p:childTnLst>
                                </p:cTn>
                              </p:par>
                              <p:par>
                                <p:cTn id="32" presetID="10" presetClass="entr" presetSubtype="0" fill="hold" nodeType="with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fade">
                                      <p:cBhvr>
                                        <p:cTn id="34" dur="500"/>
                                        <p:tgtEl>
                                          <p:spTgt spid="141"/>
                                        </p:tgtEl>
                                      </p:cBhvr>
                                    </p:animEffect>
                                  </p:childTnLst>
                                </p:cTn>
                              </p:par>
                              <p:par>
                                <p:cTn id="35" presetID="10" presetClass="entr" presetSubtype="0" fill="hold" nodeType="with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500"/>
                                        <p:tgtEl>
                                          <p:spTgt spid="143"/>
                                        </p:tgtEl>
                                      </p:cBhvr>
                                    </p:animEffect>
                                  </p:childTnLst>
                                </p:cTn>
                              </p:par>
                              <p:par>
                                <p:cTn id="38" presetID="10" presetClass="entr" presetSubtype="0" fill="hold" nodeType="withEffect">
                                  <p:stCondLst>
                                    <p:cond delay="0"/>
                                  </p:stCondLst>
                                  <p:childTnLst>
                                    <p:set>
                                      <p:cBhvr>
                                        <p:cTn id="39" dur="1" fill="hold">
                                          <p:stCondLst>
                                            <p:cond delay="0"/>
                                          </p:stCondLst>
                                        </p:cTn>
                                        <p:tgtEl>
                                          <p:spTgt spid="145"/>
                                        </p:tgtEl>
                                        <p:attrNameLst>
                                          <p:attrName>style.visibility</p:attrName>
                                        </p:attrNameLst>
                                      </p:cBhvr>
                                      <p:to>
                                        <p:strVal val="visible"/>
                                      </p:to>
                                    </p:set>
                                    <p:animEffect transition="in" filter="fade">
                                      <p:cBhvr>
                                        <p:cTn id="40" dur="500"/>
                                        <p:tgtEl>
                                          <p:spTgt spid="145"/>
                                        </p:tgtEl>
                                      </p:cBhvr>
                                    </p:animEffect>
                                  </p:childTnLst>
                                </p:cTn>
                              </p:par>
                              <p:par>
                                <p:cTn id="41" presetID="10" presetClass="entr" presetSubtype="0" fill="hold"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500"/>
                                        <p:tgtEl>
                                          <p:spTgt spid="140"/>
                                        </p:tgtEl>
                                      </p:cBhvr>
                                    </p:animEffect>
                                  </p:childTnLst>
                                </p:cTn>
                              </p:par>
                              <p:par>
                                <p:cTn id="44" presetID="10" presetClass="entr" presetSubtype="0" fill="hold" nodeType="withEffect">
                                  <p:stCondLst>
                                    <p:cond delay="0"/>
                                  </p:stCondLst>
                                  <p:childTnLst>
                                    <p:set>
                                      <p:cBhvr>
                                        <p:cTn id="45" dur="1" fill="hold">
                                          <p:stCondLst>
                                            <p:cond delay="0"/>
                                          </p:stCondLst>
                                        </p:cTn>
                                        <p:tgtEl>
                                          <p:spTgt spid="142"/>
                                        </p:tgtEl>
                                        <p:attrNameLst>
                                          <p:attrName>style.visibility</p:attrName>
                                        </p:attrNameLst>
                                      </p:cBhvr>
                                      <p:to>
                                        <p:strVal val="visible"/>
                                      </p:to>
                                    </p:set>
                                    <p:animEffect transition="in" filter="fade">
                                      <p:cBhvr>
                                        <p:cTn id="46" dur="500"/>
                                        <p:tgtEl>
                                          <p:spTgt spid="142"/>
                                        </p:tgtEl>
                                      </p:cBhvr>
                                    </p:animEffect>
                                  </p:childTnLst>
                                </p:cTn>
                              </p:par>
                              <p:par>
                                <p:cTn id="47" presetID="10" presetClass="entr" presetSubtype="0" fill="hold" nodeType="withEffect">
                                  <p:stCondLst>
                                    <p:cond delay="0"/>
                                  </p:stCondLst>
                                  <p:childTnLst>
                                    <p:set>
                                      <p:cBhvr>
                                        <p:cTn id="48" dur="1" fill="hold">
                                          <p:stCondLst>
                                            <p:cond delay="0"/>
                                          </p:stCondLst>
                                        </p:cTn>
                                        <p:tgtEl>
                                          <p:spTgt spid="146"/>
                                        </p:tgtEl>
                                        <p:attrNameLst>
                                          <p:attrName>style.visibility</p:attrName>
                                        </p:attrNameLst>
                                      </p:cBhvr>
                                      <p:to>
                                        <p:strVal val="visible"/>
                                      </p:to>
                                    </p:set>
                                    <p:animEffect transition="in" filter="fade">
                                      <p:cBhvr>
                                        <p:cTn id="49" dur="500"/>
                                        <p:tgtEl>
                                          <p:spTgt spid="146"/>
                                        </p:tgtEl>
                                      </p:cBhvr>
                                    </p:animEffec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0.00087 0.00694 C -0.00157 0.02174 -0.00209 0.03655 0.00086 0.04303 C 0.00382 0.0495 0.01354 0.04094 0.01649 0.0465 C 0.01944 0.05205 0.01892 0.05714 0.01909 0.07657 C 0.01927 0.096 0.02205 0.14619 0.01736 0.16331 C 0.01267 0.18043 0.03021 0.1758 -0.00868 0.17974 C -0.04757 0.18367 -0.17674 0.18506 -0.21563 0.18668 C -0.25452 0.1883 -0.23872 0.16447 -0.24184 0.18899 C -0.24497 0.21351 -0.23959 0.27365 -0.23403 0.3338 " pathEditMode="relative" ptsTypes="aaaaaaaaA">
                                      <p:cBhvr>
                                        <p:cTn id="53" dur="500" fill="hold"/>
                                        <p:tgtEl>
                                          <p:spTgt spid="142"/>
                                        </p:tgtEl>
                                        <p:attrNameLst>
                                          <p:attrName>ppt_x</p:attrName>
                                          <p:attrName>ppt_y</p:attrName>
                                        </p:attrNameLst>
                                      </p:cBhvr>
                                    </p:animMotion>
                                  </p:childTnLst>
                                </p:cTn>
                              </p:par>
                            </p:childTnLst>
                          </p:cTn>
                        </p:par>
                        <p:par>
                          <p:cTn id="54" fill="hold">
                            <p:stCondLst>
                              <p:cond delay="500"/>
                            </p:stCondLst>
                            <p:childTnLst>
                              <p:par>
                                <p:cTn id="55" presetID="0" presetClass="path" presetSubtype="0" accel="50000" decel="50000" fill="hold" nodeType="afterEffect">
                                  <p:stCondLst>
                                    <p:cond delay="0"/>
                                  </p:stCondLst>
                                  <p:childTnLst>
                                    <p:animMotion origin="layout" path="M 3.33333E-6 3.28938E-6 C -0.00139 0.01688 -0.00278 0.03423 3.33333E-6 0.04187 C 0.00277 0.0495 0.01371 0.04163 0.01649 0.04672 C 0.01927 0.05181 0.01632 0.04973 0.01649 0.07217 C 0.01666 0.09438 0.02118 0.16076 0.01736 0.18043 C 0.01354 0.20055 0.00833 0.19037 -0.00608 0.19292 C -0.02049 0.19523 -0.05539 0.19084 -0.06875 0.19523 C -0.08212 0.19986 -0.08351 0.19477 -0.08611 0.22045 C -0.08872 0.24612 -0.08664 0.29771 -0.08438 0.34975 " pathEditMode="relative" rAng="0" ptsTypes="aaaaaaaaA">
                                      <p:cBhvr>
                                        <p:cTn id="56" dur="500" fill="hold"/>
                                        <p:tgtEl>
                                          <p:spTgt spid="143"/>
                                        </p:tgtEl>
                                        <p:attrNameLst>
                                          <p:attrName>ppt_x</p:attrName>
                                          <p:attrName>ppt_y</p:attrName>
                                        </p:attrNameLst>
                                      </p:cBhvr>
                                      <p:rCtr x="-3400" y="17500"/>
                                    </p:animMotion>
                                  </p:childTnLst>
                                </p:cTn>
                              </p:par>
                            </p:childTnLst>
                          </p:cTn>
                        </p:par>
                        <p:par>
                          <p:cTn id="57" fill="hold">
                            <p:stCondLst>
                              <p:cond delay="1000"/>
                            </p:stCondLst>
                            <p:childTnLst>
                              <p:par>
                                <p:cTn id="58" presetID="0" presetClass="path" presetSubtype="0" accel="50000" decel="50000" fill="hold" nodeType="afterEffect">
                                  <p:stCondLst>
                                    <p:cond delay="0"/>
                                  </p:stCondLst>
                                  <p:childTnLst>
                                    <p:animMotion origin="layout" path="M 0.00104 0.00602 C 0.00034 0.01897 3.33333E-6 0.03262 0.00104 0.04118 C 0.00225 0.0502 0.00625 0.05483 0.00885 0.05783 C 0.01146 0.06061 0.0151 0.0539 0.01666 0.05922 C 0.01823 0.06408 0.01736 0.06709 0.0184 0.08791 C 0.01944 0.10849 0.01944 0.16447 0.02274 0.1839 C 0.02604 0.2038 0.0335 0.20172 0.03836 0.20565 C 0.04323 0.20981 0.04843 0.20195 0.05225 0.20819 C 0.05607 0.21398 0.05955 0.21606 0.06093 0.2415 C 0.0625 0.26672 0.06093 0.34051 0.06093 0.36086 " pathEditMode="relative" rAng="0" ptsTypes="aaaaaaaaaA">
                                      <p:cBhvr>
                                        <p:cTn id="59" dur="500" fill="hold"/>
                                        <p:tgtEl>
                                          <p:spTgt spid="144"/>
                                        </p:tgtEl>
                                        <p:attrNameLst>
                                          <p:attrName>ppt_x</p:attrName>
                                          <p:attrName>ppt_y</p:attrName>
                                        </p:attrNameLst>
                                      </p:cBhvr>
                                      <p:rCtr x="3000" y="17700"/>
                                    </p:animMotion>
                                  </p:childTnLst>
                                </p:cTn>
                              </p:par>
                            </p:childTnLst>
                          </p:cTn>
                        </p:par>
                        <p:par>
                          <p:cTn id="60" fill="hold">
                            <p:stCondLst>
                              <p:cond delay="1500"/>
                            </p:stCondLst>
                            <p:childTnLst>
                              <p:par>
                                <p:cTn id="61" presetID="0" presetClass="path" presetSubtype="0" accel="50000" decel="50000" fill="hold" nodeType="afterEffect">
                                  <p:stCondLst>
                                    <p:cond delay="0"/>
                                  </p:stCondLst>
                                  <p:childTnLst>
                                    <p:animMotion origin="layout" path="M -0.00139 9.02151E-8 C -0.00087 0.0229 -0.00018 0.04626 0.00208 0.05667 C 0.00451 0.06662 0.00989 0.05644 0.01284 0.05991 C 0.01597 0.06384 0.01909 0.05922 0.02083 0.07911 C 0.02274 0.09901 0.02691 0.15776 0.02361 0.17974 C 0.02014 0.20125 0.04027 0.20333 0.00034 0.20935 C -0.03924 0.21536 -0.17535 0.2031 -0.21476 0.21652 C -0.25417 0.22993 -0.23368 0.26024 -0.23733 0.28961 C -0.2408 0.31945 -0.23872 0.3567 -0.23646 0.39417 " pathEditMode="relative" rAng="0" ptsTypes="aaaaaaaaA">
                                      <p:cBhvr>
                                        <p:cTn id="62" dur="500" fill="hold"/>
                                        <p:tgtEl>
                                          <p:spTgt spid="145"/>
                                        </p:tgtEl>
                                        <p:attrNameLst>
                                          <p:attrName>ppt_x</p:attrName>
                                          <p:attrName>ppt_y</p:attrName>
                                        </p:attrNameLst>
                                      </p:cBhvr>
                                      <p:rCtr x="-10600" y="19700"/>
                                    </p:animMotion>
                                  </p:childTnLst>
                                </p:cTn>
                              </p:par>
                            </p:childTnLst>
                          </p:cTn>
                        </p:par>
                        <p:par>
                          <p:cTn id="63" fill="hold">
                            <p:stCondLst>
                              <p:cond delay="2000"/>
                            </p:stCondLst>
                            <p:childTnLst>
                              <p:par>
                                <p:cTn id="64" presetID="0" presetClass="path" presetSubtype="0" accel="50000" decel="50000" fill="hold" nodeType="afterEffect">
                                  <p:stCondLst>
                                    <p:cond delay="0"/>
                                  </p:stCondLst>
                                  <p:childTnLst>
                                    <p:animMotion origin="layout" path="M 3.33333E-6 0.0111 C -0.00122 0.03701 -0.00209 0.06338 3.33333E-6 0.07541 C 0.0026 0.08767 0.01146 0.05945 0.0151 0.0835 C 0.01875 0.10779 0.01614 0.19708 0.02205 0.22068 C 0.0283 0.24497 0.02517 0.22715 0.05139 0.229 C 0.07743 0.23085 0.15416 0.22669 0.17899 0.23247 C 0.20364 0.23849 0.19618 0.23895 0.20017 0.26393 C 0.20416 0.28892 0.20295 0.33564 0.20191 0.38306 " pathEditMode="relative" rAng="0" ptsTypes="aaaaaaaA">
                                      <p:cBhvr>
                                        <p:cTn id="65" dur="500" fill="hold"/>
                                        <p:tgtEl>
                                          <p:spTgt spid="146"/>
                                        </p:tgtEl>
                                        <p:attrNameLst>
                                          <p:attrName>ppt_x</p:attrName>
                                          <p:attrName>ppt_y</p:attrName>
                                        </p:attrNameLst>
                                      </p:cBhvr>
                                      <p:rCtr x="10100" y="18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Partitions</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26" name="Group 138"/>
          <p:cNvGrpSpPr/>
          <p:nvPr/>
        </p:nvGrpSpPr>
        <p:grpSpPr>
          <a:xfrm>
            <a:off x="4572000" y="3429000"/>
            <a:ext cx="685800" cy="57150"/>
            <a:chOff x="4038600" y="1371600"/>
            <a:chExt cx="685800" cy="76200"/>
          </a:xfrm>
        </p:grpSpPr>
        <p:grpSp>
          <p:nvGrpSpPr>
            <p:cNvPr id="27" name="Group 121"/>
            <p:cNvGrpSpPr/>
            <p:nvPr/>
          </p:nvGrpSpPr>
          <p:grpSpPr>
            <a:xfrm>
              <a:off x="4038600" y="1371600"/>
              <a:ext cx="685800" cy="76200"/>
              <a:chOff x="4572000" y="1295400"/>
              <a:chExt cx="685800" cy="76200"/>
            </a:xfrm>
          </p:grpSpPr>
          <p:sp>
            <p:nvSpPr>
              <p:cNvPr id="123" name="Rectangle 12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4" name="Rectangle 123"/>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04" name="Rectangle 103"/>
            <p:cNvSpPr/>
            <p:nvPr/>
          </p:nvSpPr>
          <p:spPr>
            <a:xfrm>
              <a:off x="4572000" y="13716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8" name="Group 85"/>
          <p:cNvGrpSpPr/>
          <p:nvPr/>
        </p:nvGrpSpPr>
        <p:grpSpPr>
          <a:xfrm>
            <a:off x="3276600" y="342900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1" name="Rectangle 100"/>
            <p:cNvSpPr/>
            <p:nvPr/>
          </p:nvSpPr>
          <p:spPr>
            <a:xfrm>
              <a:off x="5105400" y="1295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9" name="Group 136"/>
          <p:cNvGrpSpPr/>
          <p:nvPr/>
        </p:nvGrpSpPr>
        <p:grpSpPr>
          <a:xfrm>
            <a:off x="5867400" y="3429000"/>
            <a:ext cx="685800" cy="57150"/>
            <a:chOff x="4800600" y="1219200"/>
            <a:chExt cx="685800" cy="76200"/>
          </a:xfrm>
        </p:grpSpPr>
        <p:sp>
          <p:nvSpPr>
            <p:cNvPr id="129" name="Rectangle 128"/>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3" name="Group 137"/>
          <p:cNvGrpSpPr/>
          <p:nvPr/>
        </p:nvGrpSpPr>
        <p:grpSpPr>
          <a:xfrm>
            <a:off x="5867400" y="3314700"/>
            <a:ext cx="685800" cy="57150"/>
            <a:chOff x="4038600" y="1295400"/>
            <a:chExt cx="685800" cy="76200"/>
          </a:xfrm>
        </p:grpSpPr>
        <p:grpSp>
          <p:nvGrpSpPr>
            <p:cNvPr id="34" name="Group 124"/>
            <p:cNvGrpSpPr/>
            <p:nvPr/>
          </p:nvGrpSpPr>
          <p:grpSpPr>
            <a:xfrm>
              <a:off x="4038600" y="1295400"/>
              <a:ext cx="685800" cy="7620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10" name="Rectangle 109"/>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5" name="Group 143"/>
          <p:cNvGrpSpPr/>
          <p:nvPr/>
        </p:nvGrpSpPr>
        <p:grpSpPr>
          <a:xfrm>
            <a:off x="4572000" y="3200400"/>
            <a:ext cx="685800" cy="57150"/>
            <a:chOff x="4038600" y="1828800"/>
            <a:chExt cx="685800" cy="76200"/>
          </a:xfrm>
        </p:grpSpPr>
        <p:grpSp>
          <p:nvGrpSpPr>
            <p:cNvPr id="36" name="Group 103"/>
            <p:cNvGrpSpPr/>
            <p:nvPr/>
          </p:nvGrpSpPr>
          <p:grpSpPr>
            <a:xfrm>
              <a:off x="4038600" y="1828800"/>
              <a:ext cx="685800" cy="76200"/>
              <a:chOff x="4572000" y="1295400"/>
              <a:chExt cx="685800" cy="76200"/>
            </a:xfrm>
          </p:grpSpPr>
          <p:sp>
            <p:nvSpPr>
              <p:cNvPr id="105" name="Rectangle 10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6" name="Rectangle 105"/>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2" name="Rectangle 121"/>
            <p:cNvSpPr/>
            <p:nvPr/>
          </p:nvSpPr>
          <p:spPr>
            <a:xfrm>
              <a:off x="4572000" y="1828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7" name="Group 146"/>
          <p:cNvGrpSpPr/>
          <p:nvPr/>
        </p:nvGrpSpPr>
        <p:grpSpPr>
          <a:xfrm>
            <a:off x="4572000" y="3314700"/>
            <a:ext cx="685800" cy="57150"/>
            <a:chOff x="4038600" y="1600200"/>
            <a:chExt cx="685800" cy="76200"/>
          </a:xfrm>
        </p:grpSpPr>
        <p:grpSp>
          <p:nvGrpSpPr>
            <p:cNvPr id="42" name="Group 112"/>
            <p:cNvGrpSpPr/>
            <p:nvPr/>
          </p:nvGrpSpPr>
          <p:grpSpPr>
            <a:xfrm>
              <a:off x="4038600" y="1600200"/>
              <a:ext cx="685800" cy="7620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5" name="Rectangle 124"/>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4" name="Group 140"/>
          <p:cNvGrpSpPr/>
          <p:nvPr/>
        </p:nvGrpSpPr>
        <p:grpSpPr>
          <a:xfrm>
            <a:off x="3276600" y="3314700"/>
            <a:ext cx="685800" cy="57150"/>
            <a:chOff x="4038600" y="1524000"/>
            <a:chExt cx="685800" cy="76200"/>
          </a:xfrm>
        </p:grpSpPr>
        <p:grpSp>
          <p:nvGrpSpPr>
            <p:cNvPr id="45" name="Group 115"/>
            <p:cNvGrpSpPr/>
            <p:nvPr/>
          </p:nvGrpSpPr>
          <p:grpSpPr>
            <a:xfrm>
              <a:off x="4038600" y="1524000"/>
              <a:ext cx="685800" cy="76200"/>
              <a:chOff x="4572000" y="1295400"/>
              <a:chExt cx="685800" cy="76200"/>
            </a:xfrm>
          </p:grpSpPr>
          <p:sp>
            <p:nvSpPr>
              <p:cNvPr id="117" name="Rectangle 11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8" name="Rectangle 117"/>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8" name="Rectangle 127"/>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6" name="Group 142"/>
          <p:cNvGrpSpPr/>
          <p:nvPr/>
        </p:nvGrpSpPr>
        <p:grpSpPr>
          <a:xfrm>
            <a:off x="3276600" y="3200400"/>
            <a:ext cx="685800" cy="57150"/>
            <a:chOff x="4038600" y="1905000"/>
            <a:chExt cx="685800" cy="76200"/>
          </a:xfrm>
        </p:grpSpPr>
        <p:grpSp>
          <p:nvGrpSpPr>
            <p:cNvPr id="47" name="Group 100"/>
            <p:cNvGrpSpPr/>
            <p:nvPr/>
          </p:nvGrpSpPr>
          <p:grpSpPr>
            <a:xfrm>
              <a:off x="4038600" y="1905000"/>
              <a:ext cx="685800" cy="7620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2" name="Rectangle 131"/>
            <p:cNvSpPr/>
            <p:nvPr/>
          </p:nvSpPr>
          <p:spPr>
            <a:xfrm>
              <a:off x="4572000" y="1905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9" name="Group 144"/>
          <p:cNvGrpSpPr/>
          <p:nvPr/>
        </p:nvGrpSpPr>
        <p:grpSpPr>
          <a:xfrm>
            <a:off x="1905000" y="3314700"/>
            <a:ext cx="685800" cy="57150"/>
            <a:chOff x="4038600" y="1752600"/>
            <a:chExt cx="685800" cy="76200"/>
          </a:xfrm>
        </p:grpSpPr>
        <p:grpSp>
          <p:nvGrpSpPr>
            <p:cNvPr id="53" name="Group 106"/>
            <p:cNvGrpSpPr/>
            <p:nvPr/>
          </p:nvGrpSpPr>
          <p:grpSpPr>
            <a:xfrm>
              <a:off x="4038600" y="1752600"/>
              <a:ext cx="685800" cy="76200"/>
              <a:chOff x="4572000" y="1295400"/>
              <a:chExt cx="685800" cy="76200"/>
            </a:xfrm>
          </p:grpSpPr>
          <p:sp>
            <p:nvSpPr>
              <p:cNvPr id="108" name="Rectangle 10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9" name="Rectangle 108"/>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3" name="Rectangle 132"/>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4" name="Group 139"/>
          <p:cNvGrpSpPr/>
          <p:nvPr/>
        </p:nvGrpSpPr>
        <p:grpSpPr>
          <a:xfrm>
            <a:off x="1905000" y="3429000"/>
            <a:ext cx="685800" cy="57150"/>
            <a:chOff x="4038600" y="1447800"/>
            <a:chExt cx="685800" cy="76200"/>
          </a:xfrm>
        </p:grpSpPr>
        <p:grpSp>
          <p:nvGrpSpPr>
            <p:cNvPr id="57" name="Group 118"/>
            <p:cNvGrpSpPr/>
            <p:nvPr/>
          </p:nvGrpSpPr>
          <p:grpSpPr>
            <a:xfrm>
              <a:off x="4038600" y="1447800"/>
              <a:ext cx="685800" cy="76200"/>
              <a:chOff x="4572000" y="1295400"/>
              <a:chExt cx="685800" cy="76200"/>
            </a:xfrm>
          </p:grpSpPr>
          <p:sp>
            <p:nvSpPr>
              <p:cNvPr id="120" name="Rectangle 11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1" name="Rectangle 120"/>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4" name="Rectangle 133"/>
            <p:cNvSpPr/>
            <p:nvPr/>
          </p:nvSpPr>
          <p:spPr>
            <a:xfrm>
              <a:off x="4572000" y="1447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8" name="Group 141"/>
          <p:cNvGrpSpPr/>
          <p:nvPr/>
        </p:nvGrpSpPr>
        <p:grpSpPr>
          <a:xfrm>
            <a:off x="1905000" y="3200400"/>
            <a:ext cx="685800" cy="57150"/>
            <a:chOff x="4038600" y="1981200"/>
            <a:chExt cx="685800" cy="76200"/>
          </a:xfrm>
        </p:grpSpPr>
        <p:grpSp>
          <p:nvGrpSpPr>
            <p:cNvPr id="59" name="Group 94"/>
            <p:cNvGrpSpPr/>
            <p:nvPr/>
          </p:nvGrpSpPr>
          <p:grpSpPr>
            <a:xfrm>
              <a:off x="4038600" y="1981200"/>
              <a:ext cx="685800" cy="76200"/>
              <a:chOff x="4572000" y="1295400"/>
              <a:chExt cx="685800" cy="76200"/>
            </a:xfrm>
          </p:grpSpPr>
          <p:sp>
            <p:nvSpPr>
              <p:cNvPr id="96" name="Rectangle 9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97" name="Rectangle 96"/>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5" name="Rectangle 134"/>
            <p:cNvSpPr/>
            <p:nvPr/>
          </p:nvSpPr>
          <p:spPr>
            <a:xfrm>
              <a:off x="4572000" y="1981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0" name="Group 145"/>
          <p:cNvGrpSpPr/>
          <p:nvPr/>
        </p:nvGrpSpPr>
        <p:grpSpPr>
          <a:xfrm>
            <a:off x="5867400" y="3200400"/>
            <a:ext cx="685800" cy="57150"/>
            <a:chOff x="4038600" y="1676400"/>
            <a:chExt cx="685800" cy="76200"/>
          </a:xfrm>
        </p:grpSpPr>
        <p:grpSp>
          <p:nvGrpSpPr>
            <p:cNvPr id="62" name="Group 109"/>
            <p:cNvGrpSpPr/>
            <p:nvPr/>
          </p:nvGrpSpPr>
          <p:grpSpPr>
            <a:xfrm>
              <a:off x="4038600" y="1676400"/>
              <a:ext cx="685800" cy="76200"/>
              <a:chOff x="4572000" y="1295400"/>
              <a:chExt cx="685800" cy="76200"/>
            </a:xfrm>
          </p:grpSpPr>
          <p:sp>
            <p:nvSpPr>
              <p:cNvPr id="111" name="Rectangle 11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2" name="Rectangle 111"/>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6" name="Rectangle 135"/>
            <p:cNvSpPr/>
            <p:nvPr/>
          </p:nvSpPr>
          <p:spPr>
            <a:xfrm>
              <a:off x="4572000" y="1676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7" name="Group 141"/>
          <p:cNvGrpSpPr/>
          <p:nvPr/>
        </p:nvGrpSpPr>
        <p:grpSpPr>
          <a:xfrm>
            <a:off x="1905000" y="3543300"/>
            <a:ext cx="685800" cy="57150"/>
            <a:chOff x="4038600" y="1981200"/>
            <a:chExt cx="685800" cy="76200"/>
          </a:xfrm>
        </p:grpSpPr>
        <p:grpSp>
          <p:nvGrpSpPr>
            <p:cNvPr id="138" name="Group 94"/>
            <p:cNvGrpSpPr/>
            <p:nvPr/>
          </p:nvGrpSpPr>
          <p:grpSpPr>
            <a:xfrm>
              <a:off x="4038600" y="1981200"/>
              <a:ext cx="685800" cy="76200"/>
              <a:chOff x="4572000" y="1295400"/>
              <a:chExt cx="685800" cy="76200"/>
            </a:xfrm>
          </p:grpSpPr>
          <p:sp>
            <p:nvSpPr>
              <p:cNvPr id="140" name="Rectangle 13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1" name="Rectangle 140"/>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9" name="Rectangle 138"/>
            <p:cNvSpPr/>
            <p:nvPr/>
          </p:nvSpPr>
          <p:spPr>
            <a:xfrm>
              <a:off x="4572000" y="1981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2" name="Group 139"/>
          <p:cNvGrpSpPr/>
          <p:nvPr/>
        </p:nvGrpSpPr>
        <p:grpSpPr>
          <a:xfrm>
            <a:off x="1905000" y="3657600"/>
            <a:ext cx="685800" cy="57150"/>
            <a:chOff x="4038600" y="1447800"/>
            <a:chExt cx="685800" cy="76200"/>
          </a:xfrm>
        </p:grpSpPr>
        <p:grpSp>
          <p:nvGrpSpPr>
            <p:cNvPr id="143" name="Group 118"/>
            <p:cNvGrpSpPr/>
            <p:nvPr/>
          </p:nvGrpSpPr>
          <p:grpSpPr>
            <a:xfrm>
              <a:off x="4038600" y="1447800"/>
              <a:ext cx="685800" cy="76200"/>
              <a:chOff x="4572000" y="1295400"/>
              <a:chExt cx="685800" cy="76200"/>
            </a:xfrm>
          </p:grpSpPr>
          <p:sp>
            <p:nvSpPr>
              <p:cNvPr id="145" name="Rectangle 14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6" name="Rectangle 145"/>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4" name="Rectangle 143"/>
            <p:cNvSpPr/>
            <p:nvPr/>
          </p:nvSpPr>
          <p:spPr>
            <a:xfrm>
              <a:off x="4572000" y="14478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7" name="Group 144"/>
          <p:cNvGrpSpPr/>
          <p:nvPr/>
        </p:nvGrpSpPr>
        <p:grpSpPr>
          <a:xfrm>
            <a:off x="1905000" y="3771900"/>
            <a:ext cx="685800" cy="57150"/>
            <a:chOff x="4038600" y="1752600"/>
            <a:chExt cx="685800" cy="76200"/>
          </a:xfrm>
        </p:grpSpPr>
        <p:grpSp>
          <p:nvGrpSpPr>
            <p:cNvPr id="148" name="Group 106"/>
            <p:cNvGrpSpPr/>
            <p:nvPr/>
          </p:nvGrpSpPr>
          <p:grpSpPr>
            <a:xfrm>
              <a:off x="4038600" y="1752600"/>
              <a:ext cx="685800" cy="76200"/>
              <a:chOff x="4572000" y="1295400"/>
              <a:chExt cx="685800" cy="76200"/>
            </a:xfrm>
          </p:grpSpPr>
          <p:sp>
            <p:nvSpPr>
              <p:cNvPr id="150" name="Rectangle 14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1" name="Rectangle 150"/>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9" name="Rectangle 148"/>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2" name="Group 140"/>
          <p:cNvGrpSpPr/>
          <p:nvPr/>
        </p:nvGrpSpPr>
        <p:grpSpPr>
          <a:xfrm>
            <a:off x="3276600" y="3543300"/>
            <a:ext cx="685800" cy="57150"/>
            <a:chOff x="4038600" y="1524000"/>
            <a:chExt cx="685800" cy="76200"/>
          </a:xfrm>
        </p:grpSpPr>
        <p:grpSp>
          <p:nvGrpSpPr>
            <p:cNvPr id="153" name="Group 115"/>
            <p:cNvGrpSpPr/>
            <p:nvPr/>
          </p:nvGrpSpPr>
          <p:grpSpPr>
            <a:xfrm>
              <a:off x="4038600" y="1524000"/>
              <a:ext cx="685800" cy="76200"/>
              <a:chOff x="4572000" y="1295400"/>
              <a:chExt cx="685800" cy="76200"/>
            </a:xfrm>
          </p:grpSpPr>
          <p:sp>
            <p:nvSpPr>
              <p:cNvPr id="155" name="Rectangle 15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6" name="Rectangle 15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4" name="Rectangle 153"/>
            <p:cNvSpPr/>
            <p:nvPr/>
          </p:nvSpPr>
          <p:spPr>
            <a:xfrm>
              <a:off x="4572000" y="15240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7" name="Group 140"/>
          <p:cNvGrpSpPr/>
          <p:nvPr/>
        </p:nvGrpSpPr>
        <p:grpSpPr>
          <a:xfrm>
            <a:off x="3276600" y="3657600"/>
            <a:ext cx="685800" cy="57150"/>
            <a:chOff x="4038600" y="1524000"/>
            <a:chExt cx="685800" cy="76200"/>
          </a:xfrm>
        </p:grpSpPr>
        <p:grpSp>
          <p:nvGrpSpPr>
            <p:cNvPr id="158" name="Group 115"/>
            <p:cNvGrpSpPr/>
            <p:nvPr/>
          </p:nvGrpSpPr>
          <p:grpSpPr>
            <a:xfrm>
              <a:off x="4038600" y="1524000"/>
              <a:ext cx="685800" cy="76200"/>
              <a:chOff x="4572000" y="1295400"/>
              <a:chExt cx="685800" cy="76200"/>
            </a:xfrm>
          </p:grpSpPr>
          <p:sp>
            <p:nvSpPr>
              <p:cNvPr id="160" name="Rectangle 15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1" name="Rectangle 160"/>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9" name="Rectangle 158"/>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62" name="Group 140"/>
          <p:cNvGrpSpPr/>
          <p:nvPr/>
        </p:nvGrpSpPr>
        <p:grpSpPr>
          <a:xfrm>
            <a:off x="3276600" y="3771900"/>
            <a:ext cx="685800" cy="57150"/>
            <a:chOff x="4038600" y="1524000"/>
            <a:chExt cx="685800" cy="76200"/>
          </a:xfrm>
        </p:grpSpPr>
        <p:grpSp>
          <p:nvGrpSpPr>
            <p:cNvPr id="163" name="Group 115"/>
            <p:cNvGrpSpPr/>
            <p:nvPr/>
          </p:nvGrpSpPr>
          <p:grpSpPr>
            <a:xfrm>
              <a:off x="4038600" y="1524000"/>
              <a:ext cx="685800" cy="76200"/>
              <a:chOff x="4572000" y="1295400"/>
              <a:chExt cx="685800" cy="76200"/>
            </a:xfrm>
          </p:grpSpPr>
          <p:sp>
            <p:nvSpPr>
              <p:cNvPr id="165" name="Rectangle 16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6" name="Rectangle 16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4" name="Rectangle 163"/>
            <p:cNvSpPr/>
            <p:nvPr/>
          </p:nvSpPr>
          <p:spPr>
            <a:xfrm>
              <a:off x="4572000" y="15240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67" name="Group 138"/>
          <p:cNvGrpSpPr/>
          <p:nvPr/>
        </p:nvGrpSpPr>
        <p:grpSpPr>
          <a:xfrm>
            <a:off x="4572000" y="3543300"/>
            <a:ext cx="685800" cy="57150"/>
            <a:chOff x="4038600" y="1371600"/>
            <a:chExt cx="685800" cy="76200"/>
          </a:xfrm>
        </p:grpSpPr>
        <p:grpSp>
          <p:nvGrpSpPr>
            <p:cNvPr id="168" name="Group 121"/>
            <p:cNvGrpSpPr/>
            <p:nvPr/>
          </p:nvGrpSpPr>
          <p:grpSpPr>
            <a:xfrm>
              <a:off x="4038600" y="1371600"/>
              <a:ext cx="685800" cy="76200"/>
              <a:chOff x="4572000" y="1295400"/>
              <a:chExt cx="685800" cy="76200"/>
            </a:xfrm>
          </p:grpSpPr>
          <p:sp>
            <p:nvSpPr>
              <p:cNvPr id="170" name="Rectangle 16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1" name="Rectangle 170"/>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9" name="Rectangle 168"/>
            <p:cNvSpPr/>
            <p:nvPr/>
          </p:nvSpPr>
          <p:spPr>
            <a:xfrm>
              <a:off x="4572000" y="1371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72" name="Group 146"/>
          <p:cNvGrpSpPr/>
          <p:nvPr/>
        </p:nvGrpSpPr>
        <p:grpSpPr>
          <a:xfrm>
            <a:off x="4572000" y="3657600"/>
            <a:ext cx="685800" cy="57150"/>
            <a:chOff x="4038600" y="1600200"/>
            <a:chExt cx="685800" cy="76200"/>
          </a:xfrm>
        </p:grpSpPr>
        <p:grpSp>
          <p:nvGrpSpPr>
            <p:cNvPr id="173" name="Group 112"/>
            <p:cNvGrpSpPr/>
            <p:nvPr/>
          </p:nvGrpSpPr>
          <p:grpSpPr>
            <a:xfrm>
              <a:off x="4038600" y="1600200"/>
              <a:ext cx="685800" cy="76200"/>
              <a:chOff x="4572000" y="1295400"/>
              <a:chExt cx="685800" cy="76200"/>
            </a:xfrm>
          </p:grpSpPr>
          <p:sp>
            <p:nvSpPr>
              <p:cNvPr id="175" name="Rectangle 17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6" name="Rectangle 175"/>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4" name="Rectangle 173"/>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77" name="Group 143"/>
          <p:cNvGrpSpPr/>
          <p:nvPr/>
        </p:nvGrpSpPr>
        <p:grpSpPr>
          <a:xfrm>
            <a:off x="4572000" y="3771900"/>
            <a:ext cx="685800" cy="57150"/>
            <a:chOff x="4038600" y="1828800"/>
            <a:chExt cx="685800" cy="76200"/>
          </a:xfrm>
        </p:grpSpPr>
        <p:grpSp>
          <p:nvGrpSpPr>
            <p:cNvPr id="178" name="Group 103"/>
            <p:cNvGrpSpPr/>
            <p:nvPr/>
          </p:nvGrpSpPr>
          <p:grpSpPr>
            <a:xfrm>
              <a:off x="4038600" y="1828800"/>
              <a:ext cx="685800" cy="76200"/>
              <a:chOff x="4572000" y="1295400"/>
              <a:chExt cx="685800" cy="76200"/>
            </a:xfrm>
          </p:grpSpPr>
          <p:sp>
            <p:nvSpPr>
              <p:cNvPr id="180" name="Rectangle 17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1" name="Rectangle 180"/>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9" name="Rectangle 178"/>
            <p:cNvSpPr/>
            <p:nvPr/>
          </p:nvSpPr>
          <p:spPr>
            <a:xfrm>
              <a:off x="4572000" y="18288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82" name="Group 145"/>
          <p:cNvGrpSpPr/>
          <p:nvPr/>
        </p:nvGrpSpPr>
        <p:grpSpPr>
          <a:xfrm>
            <a:off x="5867400" y="3543300"/>
            <a:ext cx="685800" cy="57150"/>
            <a:chOff x="4038600" y="1676400"/>
            <a:chExt cx="685800" cy="76200"/>
          </a:xfrm>
        </p:grpSpPr>
        <p:grpSp>
          <p:nvGrpSpPr>
            <p:cNvPr id="183" name="Group 109"/>
            <p:cNvGrpSpPr/>
            <p:nvPr/>
          </p:nvGrpSpPr>
          <p:grpSpPr>
            <a:xfrm>
              <a:off x="4038600" y="1676400"/>
              <a:ext cx="685800" cy="76200"/>
              <a:chOff x="4572000" y="1295400"/>
              <a:chExt cx="685800" cy="76200"/>
            </a:xfrm>
          </p:grpSpPr>
          <p:sp>
            <p:nvSpPr>
              <p:cNvPr id="185" name="Rectangle 18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6" name="Rectangle 185"/>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4" name="Rectangle 183"/>
            <p:cNvSpPr/>
            <p:nvPr/>
          </p:nvSpPr>
          <p:spPr>
            <a:xfrm>
              <a:off x="4572000" y="1676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87" name="Group 137"/>
          <p:cNvGrpSpPr/>
          <p:nvPr/>
        </p:nvGrpSpPr>
        <p:grpSpPr>
          <a:xfrm>
            <a:off x="5867400" y="3657600"/>
            <a:ext cx="685800" cy="57150"/>
            <a:chOff x="4038600" y="1295400"/>
            <a:chExt cx="685800" cy="76200"/>
          </a:xfrm>
        </p:grpSpPr>
        <p:grpSp>
          <p:nvGrpSpPr>
            <p:cNvPr id="188" name="Group 124"/>
            <p:cNvGrpSpPr/>
            <p:nvPr/>
          </p:nvGrpSpPr>
          <p:grpSpPr>
            <a:xfrm>
              <a:off x="4038600" y="1295400"/>
              <a:ext cx="685800" cy="76200"/>
              <a:chOff x="4572000" y="1295400"/>
              <a:chExt cx="685800" cy="76200"/>
            </a:xfrm>
          </p:grpSpPr>
          <p:sp>
            <p:nvSpPr>
              <p:cNvPr id="190" name="Rectangle 18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1" name="Rectangle 190"/>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9" name="Rectangle 188"/>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92" name="Group 136"/>
          <p:cNvGrpSpPr/>
          <p:nvPr/>
        </p:nvGrpSpPr>
        <p:grpSpPr>
          <a:xfrm>
            <a:off x="5867400" y="3771900"/>
            <a:ext cx="685800" cy="57150"/>
            <a:chOff x="4800600" y="1219200"/>
            <a:chExt cx="685800" cy="76200"/>
          </a:xfrm>
        </p:grpSpPr>
        <p:sp>
          <p:nvSpPr>
            <p:cNvPr id="193" name="Rectangle 192"/>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4" name="Rectangle 193"/>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5" name="Rectangle 194"/>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96" name="Group 195"/>
          <p:cNvGrpSpPr/>
          <p:nvPr/>
        </p:nvGrpSpPr>
        <p:grpSpPr>
          <a:xfrm>
            <a:off x="1066800" y="3028950"/>
            <a:ext cx="6325967" cy="1619994"/>
            <a:chOff x="1066800" y="4038600"/>
            <a:chExt cx="6325967" cy="2159992"/>
          </a:xfrm>
        </p:grpSpPr>
        <p:sp>
          <p:nvSpPr>
            <p:cNvPr id="197" name="Rectangle 196"/>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
        <p:nvSpPr>
          <p:cNvPr id="199" name="Rounded Rectangle 198"/>
          <p:cNvSpPr/>
          <p:nvPr/>
        </p:nvSpPr>
        <p:spPr>
          <a:xfrm>
            <a:off x="152400" y="971550"/>
            <a:ext cx="2743200" cy="1257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mj-lt"/>
                <a:cs typeface="Courier New" pitchFamily="49" charset="0"/>
              </a:rPr>
              <a:t>Single Partition</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Create Table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Distributed by </a:t>
            </a:r>
            <a:r>
              <a:rPr lang="en-US" sz="1400" dirty="0" err="1" smtClean="0">
                <a:latin typeface="Courier New" pitchFamily="49" charset="0"/>
                <a:cs typeface="Courier New" pitchFamily="49" charset="0"/>
              </a:rPr>
              <a:t>CustomerID</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9278130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Partitions</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12" name="Group 138"/>
          <p:cNvGrpSpPr/>
          <p:nvPr/>
        </p:nvGrpSpPr>
        <p:grpSpPr>
          <a:xfrm>
            <a:off x="4572000" y="3429000"/>
            <a:ext cx="685800" cy="57150"/>
            <a:chOff x="4038600" y="1371600"/>
            <a:chExt cx="685800" cy="76200"/>
          </a:xfrm>
        </p:grpSpPr>
        <p:grpSp>
          <p:nvGrpSpPr>
            <p:cNvPr id="13" name="Group 121"/>
            <p:cNvGrpSpPr/>
            <p:nvPr/>
          </p:nvGrpSpPr>
          <p:grpSpPr>
            <a:xfrm>
              <a:off x="4038600" y="1371600"/>
              <a:ext cx="685800" cy="76200"/>
              <a:chOff x="4572000" y="1295400"/>
              <a:chExt cx="685800" cy="76200"/>
            </a:xfrm>
          </p:grpSpPr>
          <p:sp>
            <p:nvSpPr>
              <p:cNvPr id="123" name="Rectangle 12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4" name="Rectangle 123"/>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04" name="Rectangle 103"/>
            <p:cNvSpPr/>
            <p:nvPr/>
          </p:nvSpPr>
          <p:spPr>
            <a:xfrm>
              <a:off x="4572000" y="13716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 name="Group 85"/>
          <p:cNvGrpSpPr/>
          <p:nvPr/>
        </p:nvGrpSpPr>
        <p:grpSpPr>
          <a:xfrm>
            <a:off x="3276600" y="342900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1" name="Rectangle 100"/>
            <p:cNvSpPr/>
            <p:nvPr/>
          </p:nvSpPr>
          <p:spPr>
            <a:xfrm>
              <a:off x="5105400" y="1295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 name="Group 136"/>
          <p:cNvGrpSpPr/>
          <p:nvPr/>
        </p:nvGrpSpPr>
        <p:grpSpPr>
          <a:xfrm>
            <a:off x="5867400" y="3429000"/>
            <a:ext cx="685800" cy="57150"/>
            <a:chOff x="4800600" y="1219200"/>
            <a:chExt cx="685800" cy="76200"/>
          </a:xfrm>
        </p:grpSpPr>
        <p:sp>
          <p:nvSpPr>
            <p:cNvPr id="129" name="Rectangle 128"/>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8" name="Group 137"/>
          <p:cNvGrpSpPr/>
          <p:nvPr/>
        </p:nvGrpSpPr>
        <p:grpSpPr>
          <a:xfrm>
            <a:off x="5867400" y="3314700"/>
            <a:ext cx="685800" cy="57150"/>
            <a:chOff x="4038600" y="1295400"/>
            <a:chExt cx="685800" cy="76200"/>
          </a:xfrm>
        </p:grpSpPr>
        <p:grpSp>
          <p:nvGrpSpPr>
            <p:cNvPr id="19" name="Group 124"/>
            <p:cNvGrpSpPr/>
            <p:nvPr/>
          </p:nvGrpSpPr>
          <p:grpSpPr>
            <a:xfrm>
              <a:off x="4038600" y="1295400"/>
              <a:ext cx="685800" cy="7620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10" name="Rectangle 109"/>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0" name="Group 143"/>
          <p:cNvGrpSpPr/>
          <p:nvPr/>
        </p:nvGrpSpPr>
        <p:grpSpPr>
          <a:xfrm>
            <a:off x="4572000" y="3200400"/>
            <a:ext cx="685800" cy="57150"/>
            <a:chOff x="4038600" y="1828800"/>
            <a:chExt cx="685800" cy="76200"/>
          </a:xfrm>
        </p:grpSpPr>
        <p:grpSp>
          <p:nvGrpSpPr>
            <p:cNvPr id="21" name="Group 103"/>
            <p:cNvGrpSpPr/>
            <p:nvPr/>
          </p:nvGrpSpPr>
          <p:grpSpPr>
            <a:xfrm>
              <a:off x="4038600" y="1828800"/>
              <a:ext cx="685800" cy="76200"/>
              <a:chOff x="4572000" y="1295400"/>
              <a:chExt cx="685800" cy="76200"/>
            </a:xfrm>
          </p:grpSpPr>
          <p:sp>
            <p:nvSpPr>
              <p:cNvPr id="105" name="Rectangle 10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6" name="Rectangle 105"/>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2" name="Rectangle 121"/>
            <p:cNvSpPr/>
            <p:nvPr/>
          </p:nvSpPr>
          <p:spPr>
            <a:xfrm>
              <a:off x="4572000" y="1828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2" name="Group 146"/>
          <p:cNvGrpSpPr/>
          <p:nvPr/>
        </p:nvGrpSpPr>
        <p:grpSpPr>
          <a:xfrm>
            <a:off x="4572000" y="3314700"/>
            <a:ext cx="685800" cy="57150"/>
            <a:chOff x="4038600" y="1600200"/>
            <a:chExt cx="685800" cy="76200"/>
          </a:xfrm>
        </p:grpSpPr>
        <p:grpSp>
          <p:nvGrpSpPr>
            <p:cNvPr id="23" name="Group 112"/>
            <p:cNvGrpSpPr/>
            <p:nvPr/>
          </p:nvGrpSpPr>
          <p:grpSpPr>
            <a:xfrm>
              <a:off x="4038600" y="1600200"/>
              <a:ext cx="685800" cy="7620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5" name="Rectangle 124"/>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4" name="Group 140"/>
          <p:cNvGrpSpPr/>
          <p:nvPr/>
        </p:nvGrpSpPr>
        <p:grpSpPr>
          <a:xfrm>
            <a:off x="3276600" y="3314700"/>
            <a:ext cx="685800" cy="57150"/>
            <a:chOff x="4038600" y="1524000"/>
            <a:chExt cx="685800" cy="76200"/>
          </a:xfrm>
        </p:grpSpPr>
        <p:grpSp>
          <p:nvGrpSpPr>
            <p:cNvPr id="25" name="Group 115"/>
            <p:cNvGrpSpPr/>
            <p:nvPr/>
          </p:nvGrpSpPr>
          <p:grpSpPr>
            <a:xfrm>
              <a:off x="4038600" y="1524000"/>
              <a:ext cx="685800" cy="76200"/>
              <a:chOff x="4572000" y="1295400"/>
              <a:chExt cx="685800" cy="76200"/>
            </a:xfrm>
          </p:grpSpPr>
          <p:sp>
            <p:nvSpPr>
              <p:cNvPr id="117" name="Rectangle 11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8" name="Rectangle 117"/>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8" name="Rectangle 127"/>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6" name="Group 142"/>
          <p:cNvGrpSpPr/>
          <p:nvPr/>
        </p:nvGrpSpPr>
        <p:grpSpPr>
          <a:xfrm>
            <a:off x="3276600" y="3200400"/>
            <a:ext cx="685800" cy="57150"/>
            <a:chOff x="4038600" y="1905000"/>
            <a:chExt cx="685800" cy="76200"/>
          </a:xfrm>
        </p:grpSpPr>
        <p:grpSp>
          <p:nvGrpSpPr>
            <p:cNvPr id="27" name="Group 100"/>
            <p:cNvGrpSpPr/>
            <p:nvPr/>
          </p:nvGrpSpPr>
          <p:grpSpPr>
            <a:xfrm>
              <a:off x="4038600" y="1905000"/>
              <a:ext cx="685800" cy="7620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2" name="Rectangle 131"/>
            <p:cNvSpPr/>
            <p:nvPr/>
          </p:nvSpPr>
          <p:spPr>
            <a:xfrm>
              <a:off x="4572000" y="1905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8" name="Group 144"/>
          <p:cNvGrpSpPr/>
          <p:nvPr/>
        </p:nvGrpSpPr>
        <p:grpSpPr>
          <a:xfrm>
            <a:off x="1905000" y="3314700"/>
            <a:ext cx="685800" cy="57150"/>
            <a:chOff x="4038600" y="1752600"/>
            <a:chExt cx="685800" cy="76200"/>
          </a:xfrm>
        </p:grpSpPr>
        <p:grpSp>
          <p:nvGrpSpPr>
            <p:cNvPr id="29" name="Group 106"/>
            <p:cNvGrpSpPr/>
            <p:nvPr/>
          </p:nvGrpSpPr>
          <p:grpSpPr>
            <a:xfrm>
              <a:off x="4038600" y="1752600"/>
              <a:ext cx="685800" cy="76200"/>
              <a:chOff x="4572000" y="1295400"/>
              <a:chExt cx="685800" cy="76200"/>
            </a:xfrm>
          </p:grpSpPr>
          <p:sp>
            <p:nvSpPr>
              <p:cNvPr id="108" name="Rectangle 10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9" name="Rectangle 108"/>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3" name="Rectangle 132"/>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3" name="Group 139"/>
          <p:cNvGrpSpPr/>
          <p:nvPr/>
        </p:nvGrpSpPr>
        <p:grpSpPr>
          <a:xfrm>
            <a:off x="1905000" y="3429000"/>
            <a:ext cx="685800" cy="57150"/>
            <a:chOff x="4038600" y="1447800"/>
            <a:chExt cx="685800" cy="76200"/>
          </a:xfrm>
        </p:grpSpPr>
        <p:grpSp>
          <p:nvGrpSpPr>
            <p:cNvPr id="34" name="Group 118"/>
            <p:cNvGrpSpPr/>
            <p:nvPr/>
          </p:nvGrpSpPr>
          <p:grpSpPr>
            <a:xfrm>
              <a:off x="4038600" y="1447800"/>
              <a:ext cx="685800" cy="76200"/>
              <a:chOff x="4572000" y="1295400"/>
              <a:chExt cx="685800" cy="76200"/>
            </a:xfrm>
          </p:grpSpPr>
          <p:sp>
            <p:nvSpPr>
              <p:cNvPr id="120" name="Rectangle 11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1" name="Rectangle 120"/>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4" name="Rectangle 133"/>
            <p:cNvSpPr/>
            <p:nvPr/>
          </p:nvSpPr>
          <p:spPr>
            <a:xfrm>
              <a:off x="4572000" y="1447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5" name="Group 141"/>
          <p:cNvGrpSpPr/>
          <p:nvPr/>
        </p:nvGrpSpPr>
        <p:grpSpPr>
          <a:xfrm>
            <a:off x="1905000" y="3200400"/>
            <a:ext cx="685800" cy="57150"/>
            <a:chOff x="4038600" y="1981200"/>
            <a:chExt cx="685800" cy="76200"/>
          </a:xfrm>
        </p:grpSpPr>
        <p:grpSp>
          <p:nvGrpSpPr>
            <p:cNvPr id="36" name="Group 94"/>
            <p:cNvGrpSpPr/>
            <p:nvPr/>
          </p:nvGrpSpPr>
          <p:grpSpPr>
            <a:xfrm>
              <a:off x="4038600" y="1981200"/>
              <a:ext cx="685800" cy="76200"/>
              <a:chOff x="4572000" y="1295400"/>
              <a:chExt cx="685800" cy="76200"/>
            </a:xfrm>
          </p:grpSpPr>
          <p:sp>
            <p:nvSpPr>
              <p:cNvPr id="96" name="Rectangle 9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97" name="Rectangle 96"/>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5" name="Rectangle 134"/>
            <p:cNvSpPr/>
            <p:nvPr/>
          </p:nvSpPr>
          <p:spPr>
            <a:xfrm>
              <a:off x="4572000" y="1981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7" name="Group 145"/>
          <p:cNvGrpSpPr/>
          <p:nvPr/>
        </p:nvGrpSpPr>
        <p:grpSpPr>
          <a:xfrm>
            <a:off x="5867400" y="3200400"/>
            <a:ext cx="685800" cy="57150"/>
            <a:chOff x="4038600" y="1676400"/>
            <a:chExt cx="685800" cy="76200"/>
          </a:xfrm>
        </p:grpSpPr>
        <p:grpSp>
          <p:nvGrpSpPr>
            <p:cNvPr id="42" name="Group 109"/>
            <p:cNvGrpSpPr/>
            <p:nvPr/>
          </p:nvGrpSpPr>
          <p:grpSpPr>
            <a:xfrm>
              <a:off x="4038600" y="1676400"/>
              <a:ext cx="685800" cy="76200"/>
              <a:chOff x="4572000" y="1295400"/>
              <a:chExt cx="685800" cy="76200"/>
            </a:xfrm>
          </p:grpSpPr>
          <p:sp>
            <p:nvSpPr>
              <p:cNvPr id="111" name="Rectangle 11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2" name="Rectangle 111"/>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6" name="Rectangle 135"/>
            <p:cNvSpPr/>
            <p:nvPr/>
          </p:nvSpPr>
          <p:spPr>
            <a:xfrm>
              <a:off x="4572000" y="1676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4" name="Group 141"/>
          <p:cNvGrpSpPr/>
          <p:nvPr/>
        </p:nvGrpSpPr>
        <p:grpSpPr>
          <a:xfrm>
            <a:off x="1905000" y="3543300"/>
            <a:ext cx="685800" cy="57150"/>
            <a:chOff x="4038600" y="1981200"/>
            <a:chExt cx="685800" cy="76200"/>
          </a:xfrm>
        </p:grpSpPr>
        <p:grpSp>
          <p:nvGrpSpPr>
            <p:cNvPr id="45" name="Group 94"/>
            <p:cNvGrpSpPr/>
            <p:nvPr/>
          </p:nvGrpSpPr>
          <p:grpSpPr>
            <a:xfrm>
              <a:off x="4038600" y="1981200"/>
              <a:ext cx="685800" cy="76200"/>
              <a:chOff x="4572000" y="1295400"/>
              <a:chExt cx="685800" cy="76200"/>
            </a:xfrm>
          </p:grpSpPr>
          <p:sp>
            <p:nvSpPr>
              <p:cNvPr id="140" name="Rectangle 13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1" name="Rectangle 140"/>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9" name="Rectangle 138"/>
            <p:cNvSpPr/>
            <p:nvPr/>
          </p:nvSpPr>
          <p:spPr>
            <a:xfrm>
              <a:off x="4572000" y="1981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6" name="Group 139"/>
          <p:cNvGrpSpPr/>
          <p:nvPr/>
        </p:nvGrpSpPr>
        <p:grpSpPr>
          <a:xfrm>
            <a:off x="1905000" y="3657600"/>
            <a:ext cx="685800" cy="57150"/>
            <a:chOff x="4038600" y="1447800"/>
            <a:chExt cx="685800" cy="76200"/>
          </a:xfrm>
        </p:grpSpPr>
        <p:grpSp>
          <p:nvGrpSpPr>
            <p:cNvPr id="47" name="Group 118"/>
            <p:cNvGrpSpPr/>
            <p:nvPr/>
          </p:nvGrpSpPr>
          <p:grpSpPr>
            <a:xfrm>
              <a:off x="4038600" y="1447800"/>
              <a:ext cx="685800" cy="76200"/>
              <a:chOff x="4572000" y="1295400"/>
              <a:chExt cx="685800" cy="76200"/>
            </a:xfrm>
          </p:grpSpPr>
          <p:sp>
            <p:nvSpPr>
              <p:cNvPr id="145" name="Rectangle 14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6" name="Rectangle 145"/>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4" name="Rectangle 143"/>
            <p:cNvSpPr/>
            <p:nvPr/>
          </p:nvSpPr>
          <p:spPr>
            <a:xfrm>
              <a:off x="4572000" y="14478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9" name="Group 144"/>
          <p:cNvGrpSpPr/>
          <p:nvPr/>
        </p:nvGrpSpPr>
        <p:grpSpPr>
          <a:xfrm>
            <a:off x="1905000" y="3771900"/>
            <a:ext cx="685800" cy="57150"/>
            <a:chOff x="4038600" y="1752600"/>
            <a:chExt cx="685800" cy="76200"/>
          </a:xfrm>
        </p:grpSpPr>
        <p:grpSp>
          <p:nvGrpSpPr>
            <p:cNvPr id="53" name="Group 106"/>
            <p:cNvGrpSpPr/>
            <p:nvPr/>
          </p:nvGrpSpPr>
          <p:grpSpPr>
            <a:xfrm>
              <a:off x="4038600" y="1752600"/>
              <a:ext cx="685800" cy="76200"/>
              <a:chOff x="4572000" y="1295400"/>
              <a:chExt cx="685800" cy="76200"/>
            </a:xfrm>
          </p:grpSpPr>
          <p:sp>
            <p:nvSpPr>
              <p:cNvPr id="150" name="Rectangle 14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1" name="Rectangle 150"/>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9" name="Rectangle 148"/>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4" name="Group 140"/>
          <p:cNvGrpSpPr/>
          <p:nvPr/>
        </p:nvGrpSpPr>
        <p:grpSpPr>
          <a:xfrm>
            <a:off x="3276600" y="3543300"/>
            <a:ext cx="685800" cy="57150"/>
            <a:chOff x="4038600" y="1524000"/>
            <a:chExt cx="685800" cy="76200"/>
          </a:xfrm>
        </p:grpSpPr>
        <p:grpSp>
          <p:nvGrpSpPr>
            <p:cNvPr id="56" name="Group 115"/>
            <p:cNvGrpSpPr/>
            <p:nvPr/>
          </p:nvGrpSpPr>
          <p:grpSpPr>
            <a:xfrm>
              <a:off x="4038600" y="1524000"/>
              <a:ext cx="685800" cy="76200"/>
              <a:chOff x="4572000" y="1295400"/>
              <a:chExt cx="685800" cy="76200"/>
            </a:xfrm>
          </p:grpSpPr>
          <p:sp>
            <p:nvSpPr>
              <p:cNvPr id="155" name="Rectangle 15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6" name="Rectangle 15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4" name="Rectangle 153"/>
            <p:cNvSpPr/>
            <p:nvPr/>
          </p:nvSpPr>
          <p:spPr>
            <a:xfrm>
              <a:off x="4572000" y="15240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7" name="Group 140"/>
          <p:cNvGrpSpPr/>
          <p:nvPr/>
        </p:nvGrpSpPr>
        <p:grpSpPr>
          <a:xfrm>
            <a:off x="3276600" y="3657600"/>
            <a:ext cx="685800" cy="57150"/>
            <a:chOff x="4038600" y="1524000"/>
            <a:chExt cx="685800" cy="76200"/>
          </a:xfrm>
        </p:grpSpPr>
        <p:grpSp>
          <p:nvGrpSpPr>
            <p:cNvPr id="58" name="Group 115"/>
            <p:cNvGrpSpPr/>
            <p:nvPr/>
          </p:nvGrpSpPr>
          <p:grpSpPr>
            <a:xfrm>
              <a:off x="4038600" y="1524000"/>
              <a:ext cx="685800" cy="76200"/>
              <a:chOff x="4572000" y="1295400"/>
              <a:chExt cx="685800" cy="76200"/>
            </a:xfrm>
          </p:grpSpPr>
          <p:sp>
            <p:nvSpPr>
              <p:cNvPr id="160" name="Rectangle 15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1" name="Rectangle 160"/>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9" name="Rectangle 158"/>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9" name="Group 140"/>
          <p:cNvGrpSpPr/>
          <p:nvPr/>
        </p:nvGrpSpPr>
        <p:grpSpPr>
          <a:xfrm>
            <a:off x="3276600" y="3771900"/>
            <a:ext cx="685800" cy="57150"/>
            <a:chOff x="4038600" y="1524000"/>
            <a:chExt cx="685800" cy="76200"/>
          </a:xfrm>
        </p:grpSpPr>
        <p:grpSp>
          <p:nvGrpSpPr>
            <p:cNvPr id="60" name="Group 115"/>
            <p:cNvGrpSpPr/>
            <p:nvPr/>
          </p:nvGrpSpPr>
          <p:grpSpPr>
            <a:xfrm>
              <a:off x="4038600" y="1524000"/>
              <a:ext cx="685800" cy="76200"/>
              <a:chOff x="4572000" y="1295400"/>
              <a:chExt cx="685800" cy="76200"/>
            </a:xfrm>
          </p:grpSpPr>
          <p:sp>
            <p:nvSpPr>
              <p:cNvPr id="165" name="Rectangle 16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6" name="Rectangle 16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4" name="Rectangle 163"/>
            <p:cNvSpPr/>
            <p:nvPr/>
          </p:nvSpPr>
          <p:spPr>
            <a:xfrm>
              <a:off x="4572000" y="15240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1" name="Group 138"/>
          <p:cNvGrpSpPr/>
          <p:nvPr/>
        </p:nvGrpSpPr>
        <p:grpSpPr>
          <a:xfrm>
            <a:off x="4572000" y="3543300"/>
            <a:ext cx="685800" cy="57150"/>
            <a:chOff x="4038600" y="1371600"/>
            <a:chExt cx="685800" cy="76200"/>
          </a:xfrm>
        </p:grpSpPr>
        <p:grpSp>
          <p:nvGrpSpPr>
            <p:cNvPr id="62" name="Group 121"/>
            <p:cNvGrpSpPr/>
            <p:nvPr/>
          </p:nvGrpSpPr>
          <p:grpSpPr>
            <a:xfrm>
              <a:off x="4038600" y="1371600"/>
              <a:ext cx="685800" cy="76200"/>
              <a:chOff x="4572000" y="1295400"/>
              <a:chExt cx="685800" cy="76200"/>
            </a:xfrm>
          </p:grpSpPr>
          <p:sp>
            <p:nvSpPr>
              <p:cNvPr id="170" name="Rectangle 16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1" name="Rectangle 170"/>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9" name="Rectangle 168"/>
            <p:cNvSpPr/>
            <p:nvPr/>
          </p:nvSpPr>
          <p:spPr>
            <a:xfrm>
              <a:off x="4572000" y="1371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3" name="Group 146"/>
          <p:cNvGrpSpPr/>
          <p:nvPr/>
        </p:nvGrpSpPr>
        <p:grpSpPr>
          <a:xfrm>
            <a:off x="4572000" y="3657600"/>
            <a:ext cx="685800" cy="57150"/>
            <a:chOff x="4038600" y="1600200"/>
            <a:chExt cx="685800" cy="76200"/>
          </a:xfrm>
        </p:grpSpPr>
        <p:grpSp>
          <p:nvGrpSpPr>
            <p:cNvPr id="98" name="Group 112"/>
            <p:cNvGrpSpPr/>
            <p:nvPr/>
          </p:nvGrpSpPr>
          <p:grpSpPr>
            <a:xfrm>
              <a:off x="4038600" y="1600200"/>
              <a:ext cx="685800" cy="76200"/>
              <a:chOff x="4572000" y="1295400"/>
              <a:chExt cx="685800" cy="76200"/>
            </a:xfrm>
          </p:grpSpPr>
          <p:sp>
            <p:nvSpPr>
              <p:cNvPr id="175" name="Rectangle 17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6" name="Rectangle 175"/>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4" name="Rectangle 173"/>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3" name="Group 143"/>
          <p:cNvGrpSpPr/>
          <p:nvPr/>
        </p:nvGrpSpPr>
        <p:grpSpPr>
          <a:xfrm>
            <a:off x="4572000" y="3771900"/>
            <a:ext cx="685800" cy="57150"/>
            <a:chOff x="4038600" y="1828800"/>
            <a:chExt cx="685800" cy="76200"/>
          </a:xfrm>
        </p:grpSpPr>
        <p:grpSp>
          <p:nvGrpSpPr>
            <p:cNvPr id="116" name="Group 103"/>
            <p:cNvGrpSpPr/>
            <p:nvPr/>
          </p:nvGrpSpPr>
          <p:grpSpPr>
            <a:xfrm>
              <a:off x="4038600" y="1828800"/>
              <a:ext cx="685800" cy="76200"/>
              <a:chOff x="4572000" y="1295400"/>
              <a:chExt cx="685800" cy="76200"/>
            </a:xfrm>
          </p:grpSpPr>
          <p:sp>
            <p:nvSpPr>
              <p:cNvPr id="180" name="Rectangle 17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1" name="Rectangle 180"/>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9" name="Rectangle 178"/>
            <p:cNvSpPr/>
            <p:nvPr/>
          </p:nvSpPr>
          <p:spPr>
            <a:xfrm>
              <a:off x="4572000" y="18288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9" name="Group 145"/>
          <p:cNvGrpSpPr/>
          <p:nvPr/>
        </p:nvGrpSpPr>
        <p:grpSpPr>
          <a:xfrm>
            <a:off x="5867400" y="3543300"/>
            <a:ext cx="685800" cy="57150"/>
            <a:chOff x="4038600" y="1676400"/>
            <a:chExt cx="685800" cy="76200"/>
          </a:xfrm>
        </p:grpSpPr>
        <p:grpSp>
          <p:nvGrpSpPr>
            <p:cNvPr id="137" name="Group 109"/>
            <p:cNvGrpSpPr/>
            <p:nvPr/>
          </p:nvGrpSpPr>
          <p:grpSpPr>
            <a:xfrm>
              <a:off x="4038600" y="1676400"/>
              <a:ext cx="685800" cy="76200"/>
              <a:chOff x="4572000" y="1295400"/>
              <a:chExt cx="685800" cy="76200"/>
            </a:xfrm>
          </p:grpSpPr>
          <p:sp>
            <p:nvSpPr>
              <p:cNvPr id="185" name="Rectangle 18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6" name="Rectangle 185"/>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4" name="Rectangle 183"/>
            <p:cNvSpPr/>
            <p:nvPr/>
          </p:nvSpPr>
          <p:spPr>
            <a:xfrm>
              <a:off x="4572000" y="1676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8" name="Group 137"/>
          <p:cNvGrpSpPr/>
          <p:nvPr/>
        </p:nvGrpSpPr>
        <p:grpSpPr>
          <a:xfrm>
            <a:off x="5867400" y="3657600"/>
            <a:ext cx="685800" cy="57150"/>
            <a:chOff x="4038600" y="1295400"/>
            <a:chExt cx="685800" cy="76200"/>
          </a:xfrm>
        </p:grpSpPr>
        <p:grpSp>
          <p:nvGrpSpPr>
            <p:cNvPr id="142" name="Group 124"/>
            <p:cNvGrpSpPr/>
            <p:nvPr/>
          </p:nvGrpSpPr>
          <p:grpSpPr>
            <a:xfrm>
              <a:off x="4038600" y="1295400"/>
              <a:ext cx="685800" cy="76200"/>
              <a:chOff x="4572000" y="1295400"/>
              <a:chExt cx="685800" cy="76200"/>
            </a:xfrm>
          </p:grpSpPr>
          <p:sp>
            <p:nvSpPr>
              <p:cNvPr id="190" name="Rectangle 18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1" name="Rectangle 190"/>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9" name="Rectangle 188"/>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3" name="Group 136"/>
          <p:cNvGrpSpPr/>
          <p:nvPr/>
        </p:nvGrpSpPr>
        <p:grpSpPr>
          <a:xfrm>
            <a:off x="5867400" y="3771900"/>
            <a:ext cx="685800" cy="57150"/>
            <a:chOff x="4800600" y="1219200"/>
            <a:chExt cx="685800" cy="76200"/>
          </a:xfrm>
        </p:grpSpPr>
        <p:sp>
          <p:nvSpPr>
            <p:cNvPr id="193" name="Rectangle 192"/>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4" name="Rectangle 193"/>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5" name="Rectangle 194"/>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7" name="Group 146"/>
          <p:cNvGrpSpPr/>
          <p:nvPr/>
        </p:nvGrpSpPr>
        <p:grpSpPr>
          <a:xfrm>
            <a:off x="1066800" y="3028950"/>
            <a:ext cx="6325967" cy="1619994"/>
            <a:chOff x="1066800" y="4038600"/>
            <a:chExt cx="6325967" cy="2159992"/>
          </a:xfrm>
        </p:grpSpPr>
        <p:sp>
          <p:nvSpPr>
            <p:cNvPr id="148" name="Rectangle 147"/>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
        <p:nvSpPr>
          <p:cNvPr id="153" name="Rounded Rectangle 152"/>
          <p:cNvSpPr/>
          <p:nvPr/>
        </p:nvSpPr>
        <p:spPr>
          <a:xfrm>
            <a:off x="152400" y="971550"/>
            <a:ext cx="2743200" cy="1257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mj-lt"/>
                <a:cs typeface="Courier New" pitchFamily="49" charset="0"/>
              </a:rPr>
              <a:t>Query</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Select * from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Where Color = ‘Blue’;</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06526792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500" fill="hold"/>
                                        <p:tgtEl>
                                          <p:spTgt spid="28"/>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500" fill="hold"/>
                                        <p:tgtEl>
                                          <p:spTgt spid="26"/>
                                        </p:tgtEl>
                                        <p:attrNameLst>
                                          <p:attrName>style.visibility</p:attrName>
                                        </p:attrNameLst>
                                      </p:cBhvr>
                                      <p:tavLst>
                                        <p:tav tm="0">
                                          <p:val>
                                            <p:strVal val="hidden"/>
                                          </p:val>
                                        </p:tav>
                                        <p:tav tm="50000">
                                          <p:val>
                                            <p:strVal val="visible"/>
                                          </p:val>
                                        </p:tav>
                                      </p:tavLst>
                                    </p:anim>
                                  </p:childTnLst>
                                </p:cTn>
                              </p:par>
                              <p:par>
                                <p:cTn id="9" presetID="35" presetClass="emph" presetSubtype="0" fill="hold" nodeType="withEffect">
                                  <p:stCondLst>
                                    <p:cond delay="0"/>
                                  </p:stCondLst>
                                  <p:childTnLst>
                                    <p:anim calcmode="discrete" valueType="str">
                                      <p:cBhvr>
                                        <p:cTn id="10" dur="500" fill="hold"/>
                                        <p:tgtEl>
                                          <p:spTgt spid="61"/>
                                        </p:tgtEl>
                                        <p:attrNameLst>
                                          <p:attrName>style.visibility</p:attrName>
                                        </p:attrNameLst>
                                      </p:cBhvr>
                                      <p:tavLst>
                                        <p:tav tm="0">
                                          <p:val>
                                            <p:strVal val="hidden"/>
                                          </p:val>
                                        </p:tav>
                                        <p:tav tm="50000">
                                          <p:val>
                                            <p:strVal val="visible"/>
                                          </p:val>
                                        </p:tav>
                                      </p:tavLst>
                                    </p:anim>
                                  </p:childTnLst>
                                </p:cTn>
                              </p:par>
                              <p:par>
                                <p:cTn id="11" presetID="35" presetClass="emph" presetSubtype="0" fill="hold" nodeType="withEffect">
                                  <p:stCondLst>
                                    <p:cond delay="0"/>
                                  </p:stCondLst>
                                  <p:childTnLst>
                                    <p:anim calcmode="discrete" valueType="str">
                                      <p:cBhvr>
                                        <p:cTn id="12" dur="500" fill="hold"/>
                                        <p:tgtEl>
                                          <p:spTgt spid="15"/>
                                        </p:tgtEl>
                                        <p:attrNameLst>
                                          <p:attrName>style.visibility</p:attrName>
                                        </p:attrNameLst>
                                      </p:cBhvr>
                                      <p:tavLst>
                                        <p:tav tm="0">
                                          <p:val>
                                            <p:strVal val="hidden"/>
                                          </p:val>
                                        </p:tav>
                                        <p:tav tm="50000">
                                          <p:val>
                                            <p:strVal val="visible"/>
                                          </p:val>
                                        </p:tav>
                                      </p:tavLst>
                                    </p:anim>
                                  </p:childTnLst>
                                </p:cTn>
                              </p:par>
                            </p:childTnLst>
                          </p:cTn>
                        </p:par>
                        <p:par>
                          <p:cTn id="13" fill="hold">
                            <p:stCondLst>
                              <p:cond delay="500"/>
                            </p:stCondLst>
                            <p:childTnLst>
                              <p:par>
                                <p:cTn id="14" presetID="35" presetClass="emph" presetSubtype="0" fill="hold" nodeType="afterEffect">
                                  <p:stCondLst>
                                    <p:cond delay="0"/>
                                  </p:stCondLst>
                                  <p:childTnLst>
                                    <p:anim calcmode="discrete" valueType="str">
                                      <p:cBhvr>
                                        <p:cTn id="15" dur="500" fill="hold"/>
                                        <p:tgtEl>
                                          <p:spTgt spid="44"/>
                                        </p:tgtEl>
                                        <p:attrNameLst>
                                          <p:attrName>style.visibility</p:attrName>
                                        </p:attrNameLst>
                                      </p:cBhvr>
                                      <p:tavLst>
                                        <p:tav tm="0">
                                          <p:val>
                                            <p:strVal val="hidden"/>
                                          </p:val>
                                        </p:tav>
                                        <p:tav tm="50000">
                                          <p:val>
                                            <p:strVal val="visible"/>
                                          </p:val>
                                        </p:tav>
                                      </p:tavLst>
                                    </p:anim>
                                  </p:childTnLst>
                                </p:cTn>
                              </p:par>
                              <p:par>
                                <p:cTn id="16" presetID="35" presetClass="emph" presetSubtype="0" fill="hold" nodeType="withEffect">
                                  <p:stCondLst>
                                    <p:cond delay="0"/>
                                  </p:stCondLst>
                                  <p:childTnLst>
                                    <p:anim calcmode="discrete" valueType="str">
                                      <p:cBhvr>
                                        <p:cTn id="17" dur="500" fill="hold"/>
                                        <p:tgtEl>
                                          <p:spTgt spid="24"/>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500" fill="hold"/>
                                        <p:tgtEl>
                                          <p:spTgt spid="113"/>
                                        </p:tgtEl>
                                        <p:attrNameLst>
                                          <p:attrName>style.visibility</p:attrName>
                                        </p:attrNameLst>
                                      </p:cBhvr>
                                      <p:tavLst>
                                        <p:tav tm="0">
                                          <p:val>
                                            <p:strVal val="hidden"/>
                                          </p:val>
                                        </p:tav>
                                        <p:tav tm="50000">
                                          <p:val>
                                            <p:strVal val="visible"/>
                                          </p:val>
                                        </p:tav>
                                      </p:tavLst>
                                    </p:anim>
                                  </p:childTnLst>
                                </p:cTn>
                              </p:par>
                              <p:par>
                                <p:cTn id="20" presetID="35" presetClass="emph" presetSubtype="0" fill="hold" nodeType="withEffect">
                                  <p:stCondLst>
                                    <p:cond delay="0"/>
                                  </p:stCondLst>
                                  <p:childTnLst>
                                    <p:anim calcmode="discrete" valueType="str">
                                      <p:cBhvr>
                                        <p:cTn id="21" dur="500" fill="hold"/>
                                        <p:tgtEl>
                                          <p:spTgt spid="143"/>
                                        </p:tgtEl>
                                        <p:attrNameLst>
                                          <p:attrName>style.visibility</p:attrName>
                                        </p:attrNameLst>
                                      </p:cBhvr>
                                      <p:tavLst>
                                        <p:tav tm="0">
                                          <p:val>
                                            <p:strVal val="hidden"/>
                                          </p:val>
                                        </p:tav>
                                        <p:tav tm="50000">
                                          <p:val>
                                            <p:strVal val="visible"/>
                                          </p:val>
                                        </p:tav>
                                      </p:tavLst>
                                    </p:anim>
                                  </p:childTnLst>
                                </p:cTn>
                              </p:par>
                            </p:childTnLst>
                          </p:cTn>
                        </p:par>
                        <p:par>
                          <p:cTn id="22" fill="hold">
                            <p:stCondLst>
                              <p:cond delay="1000"/>
                            </p:stCondLst>
                            <p:childTnLst>
                              <p:par>
                                <p:cTn id="23" presetID="35" presetClass="emph" presetSubtype="0" fill="hold" nodeType="afterEffect">
                                  <p:stCondLst>
                                    <p:cond delay="0"/>
                                  </p:stCondLst>
                                  <p:childTnLst>
                                    <p:anim calcmode="discrete" valueType="str">
                                      <p:cBhvr>
                                        <p:cTn id="24" dur="500" fill="hold"/>
                                        <p:tgtEl>
                                          <p:spTgt spid="49"/>
                                        </p:tgtEl>
                                        <p:attrNameLst>
                                          <p:attrName>style.visibility</p:attrName>
                                        </p:attrNameLst>
                                      </p:cBhvr>
                                      <p:tavLst>
                                        <p:tav tm="0">
                                          <p:val>
                                            <p:strVal val="hidden"/>
                                          </p:val>
                                        </p:tav>
                                        <p:tav tm="50000">
                                          <p:val>
                                            <p:strVal val="visible"/>
                                          </p:val>
                                        </p:tav>
                                      </p:tavLst>
                                    </p:anim>
                                  </p:childTnLst>
                                </p:cTn>
                              </p:par>
                              <p:par>
                                <p:cTn id="25" presetID="35" presetClass="emph" presetSubtype="0" fill="hold" nodeType="withEffect">
                                  <p:stCondLst>
                                    <p:cond delay="0"/>
                                  </p:stCondLst>
                                  <p:childTnLst>
                                    <p:anim calcmode="discrete" valueType="str">
                                      <p:cBhvr>
                                        <p:cTn id="26" dur="5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Partitions</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26" name="Group 138"/>
          <p:cNvGrpSpPr/>
          <p:nvPr/>
        </p:nvGrpSpPr>
        <p:grpSpPr>
          <a:xfrm>
            <a:off x="4038600" y="1028700"/>
            <a:ext cx="685800" cy="57150"/>
            <a:chOff x="4038600" y="1371600"/>
            <a:chExt cx="685800" cy="76200"/>
          </a:xfrm>
        </p:grpSpPr>
        <p:grpSp>
          <p:nvGrpSpPr>
            <p:cNvPr id="27" name="Group 121"/>
            <p:cNvGrpSpPr/>
            <p:nvPr/>
          </p:nvGrpSpPr>
          <p:grpSpPr>
            <a:xfrm>
              <a:off x="4038600" y="1371600"/>
              <a:ext cx="685800" cy="76200"/>
              <a:chOff x="4572000" y="1295400"/>
              <a:chExt cx="685800" cy="76200"/>
            </a:xfrm>
          </p:grpSpPr>
          <p:sp>
            <p:nvSpPr>
              <p:cNvPr id="123" name="Rectangle 12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4" name="Rectangle 123"/>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04" name="Rectangle 103"/>
            <p:cNvSpPr/>
            <p:nvPr/>
          </p:nvSpPr>
          <p:spPr>
            <a:xfrm>
              <a:off x="4572000" y="13716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8" name="Group 85"/>
          <p:cNvGrpSpPr/>
          <p:nvPr/>
        </p:nvGrpSpPr>
        <p:grpSpPr>
          <a:xfrm>
            <a:off x="4038600" y="85725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1" name="Rectangle 100"/>
            <p:cNvSpPr/>
            <p:nvPr/>
          </p:nvSpPr>
          <p:spPr>
            <a:xfrm>
              <a:off x="5105400" y="1295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9" name="Group 136"/>
          <p:cNvGrpSpPr/>
          <p:nvPr/>
        </p:nvGrpSpPr>
        <p:grpSpPr>
          <a:xfrm>
            <a:off x="4038600" y="914400"/>
            <a:ext cx="685800" cy="57150"/>
            <a:chOff x="4800600" y="1219200"/>
            <a:chExt cx="685800" cy="76200"/>
          </a:xfrm>
        </p:grpSpPr>
        <p:sp>
          <p:nvSpPr>
            <p:cNvPr id="129" name="Rectangle 128"/>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3" name="Group 137"/>
          <p:cNvGrpSpPr/>
          <p:nvPr/>
        </p:nvGrpSpPr>
        <p:grpSpPr>
          <a:xfrm>
            <a:off x="4038600" y="971550"/>
            <a:ext cx="685800" cy="57150"/>
            <a:chOff x="4038600" y="1295400"/>
            <a:chExt cx="685800" cy="76200"/>
          </a:xfrm>
        </p:grpSpPr>
        <p:grpSp>
          <p:nvGrpSpPr>
            <p:cNvPr id="34" name="Group 124"/>
            <p:cNvGrpSpPr/>
            <p:nvPr/>
          </p:nvGrpSpPr>
          <p:grpSpPr>
            <a:xfrm>
              <a:off x="4038600" y="1295400"/>
              <a:ext cx="685800" cy="7620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10" name="Rectangle 109"/>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5" name="Group 143"/>
          <p:cNvGrpSpPr/>
          <p:nvPr/>
        </p:nvGrpSpPr>
        <p:grpSpPr>
          <a:xfrm>
            <a:off x="4038600" y="1371600"/>
            <a:ext cx="685800" cy="57150"/>
            <a:chOff x="4038600" y="1828800"/>
            <a:chExt cx="685800" cy="76200"/>
          </a:xfrm>
        </p:grpSpPr>
        <p:grpSp>
          <p:nvGrpSpPr>
            <p:cNvPr id="36" name="Group 103"/>
            <p:cNvGrpSpPr/>
            <p:nvPr/>
          </p:nvGrpSpPr>
          <p:grpSpPr>
            <a:xfrm>
              <a:off x="4038600" y="1828800"/>
              <a:ext cx="685800" cy="76200"/>
              <a:chOff x="4572000" y="1295400"/>
              <a:chExt cx="685800" cy="76200"/>
            </a:xfrm>
          </p:grpSpPr>
          <p:sp>
            <p:nvSpPr>
              <p:cNvPr id="105" name="Rectangle 10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6" name="Rectangle 105"/>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2" name="Rectangle 121"/>
            <p:cNvSpPr/>
            <p:nvPr/>
          </p:nvSpPr>
          <p:spPr>
            <a:xfrm>
              <a:off x="4572000" y="1828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7" name="Group 146"/>
          <p:cNvGrpSpPr/>
          <p:nvPr/>
        </p:nvGrpSpPr>
        <p:grpSpPr>
          <a:xfrm>
            <a:off x="4038600" y="1200150"/>
            <a:ext cx="685800" cy="57150"/>
            <a:chOff x="4038600" y="1600200"/>
            <a:chExt cx="685800" cy="76200"/>
          </a:xfrm>
        </p:grpSpPr>
        <p:grpSp>
          <p:nvGrpSpPr>
            <p:cNvPr id="42" name="Group 112"/>
            <p:cNvGrpSpPr/>
            <p:nvPr/>
          </p:nvGrpSpPr>
          <p:grpSpPr>
            <a:xfrm>
              <a:off x="4038600" y="1600200"/>
              <a:ext cx="685800" cy="7620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5" name="Rectangle 124"/>
            <p:cNvSpPr/>
            <p:nvPr/>
          </p:nvSpPr>
          <p:spPr>
            <a:xfrm>
              <a:off x="4572000" y="16002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4" name="Group 140"/>
          <p:cNvGrpSpPr/>
          <p:nvPr/>
        </p:nvGrpSpPr>
        <p:grpSpPr>
          <a:xfrm>
            <a:off x="4038600" y="1143000"/>
            <a:ext cx="685800" cy="57150"/>
            <a:chOff x="4038600" y="1524000"/>
            <a:chExt cx="685800" cy="76200"/>
          </a:xfrm>
        </p:grpSpPr>
        <p:grpSp>
          <p:nvGrpSpPr>
            <p:cNvPr id="45" name="Group 115"/>
            <p:cNvGrpSpPr/>
            <p:nvPr/>
          </p:nvGrpSpPr>
          <p:grpSpPr>
            <a:xfrm>
              <a:off x="4038600" y="1524000"/>
              <a:ext cx="685800" cy="76200"/>
              <a:chOff x="4572000" y="1295400"/>
              <a:chExt cx="685800" cy="76200"/>
            </a:xfrm>
          </p:grpSpPr>
          <p:sp>
            <p:nvSpPr>
              <p:cNvPr id="117" name="Rectangle 11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8" name="Rectangle 117"/>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8" name="Rectangle 127"/>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6" name="Group 142"/>
          <p:cNvGrpSpPr/>
          <p:nvPr/>
        </p:nvGrpSpPr>
        <p:grpSpPr>
          <a:xfrm>
            <a:off x="4038600" y="1428750"/>
            <a:ext cx="685800" cy="57150"/>
            <a:chOff x="4038600" y="1905000"/>
            <a:chExt cx="685800" cy="76200"/>
          </a:xfrm>
        </p:grpSpPr>
        <p:grpSp>
          <p:nvGrpSpPr>
            <p:cNvPr id="47" name="Group 100"/>
            <p:cNvGrpSpPr/>
            <p:nvPr/>
          </p:nvGrpSpPr>
          <p:grpSpPr>
            <a:xfrm>
              <a:off x="4038600" y="1905000"/>
              <a:ext cx="685800" cy="7620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2" name="Rectangle 131"/>
            <p:cNvSpPr/>
            <p:nvPr/>
          </p:nvSpPr>
          <p:spPr>
            <a:xfrm>
              <a:off x="4572000" y="1905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9" name="Group 144"/>
          <p:cNvGrpSpPr/>
          <p:nvPr/>
        </p:nvGrpSpPr>
        <p:grpSpPr>
          <a:xfrm>
            <a:off x="4038600" y="1314450"/>
            <a:ext cx="685800" cy="57150"/>
            <a:chOff x="4038600" y="1752600"/>
            <a:chExt cx="685800" cy="76200"/>
          </a:xfrm>
        </p:grpSpPr>
        <p:grpSp>
          <p:nvGrpSpPr>
            <p:cNvPr id="53" name="Group 106"/>
            <p:cNvGrpSpPr/>
            <p:nvPr/>
          </p:nvGrpSpPr>
          <p:grpSpPr>
            <a:xfrm>
              <a:off x="4038600" y="1752600"/>
              <a:ext cx="685800" cy="76200"/>
              <a:chOff x="4572000" y="1295400"/>
              <a:chExt cx="685800" cy="76200"/>
            </a:xfrm>
          </p:grpSpPr>
          <p:sp>
            <p:nvSpPr>
              <p:cNvPr id="108" name="Rectangle 10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9" name="Rectangle 108"/>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3" name="Rectangle 132"/>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4" name="Group 139"/>
          <p:cNvGrpSpPr/>
          <p:nvPr/>
        </p:nvGrpSpPr>
        <p:grpSpPr>
          <a:xfrm>
            <a:off x="4038600" y="1085850"/>
            <a:ext cx="685800" cy="57150"/>
            <a:chOff x="4038600" y="1447800"/>
            <a:chExt cx="685800" cy="76200"/>
          </a:xfrm>
        </p:grpSpPr>
        <p:grpSp>
          <p:nvGrpSpPr>
            <p:cNvPr id="57" name="Group 118"/>
            <p:cNvGrpSpPr/>
            <p:nvPr/>
          </p:nvGrpSpPr>
          <p:grpSpPr>
            <a:xfrm>
              <a:off x="4038600" y="1447800"/>
              <a:ext cx="685800" cy="76200"/>
              <a:chOff x="4572000" y="1295400"/>
              <a:chExt cx="685800" cy="76200"/>
            </a:xfrm>
          </p:grpSpPr>
          <p:sp>
            <p:nvSpPr>
              <p:cNvPr id="120" name="Rectangle 11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1" name="Rectangle 120"/>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4" name="Rectangle 133"/>
            <p:cNvSpPr/>
            <p:nvPr/>
          </p:nvSpPr>
          <p:spPr>
            <a:xfrm>
              <a:off x="4572000" y="14478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8" name="Group 141"/>
          <p:cNvGrpSpPr/>
          <p:nvPr/>
        </p:nvGrpSpPr>
        <p:grpSpPr>
          <a:xfrm>
            <a:off x="4038600" y="1485900"/>
            <a:ext cx="685800" cy="57150"/>
            <a:chOff x="4038600" y="1981200"/>
            <a:chExt cx="685800" cy="76200"/>
          </a:xfrm>
        </p:grpSpPr>
        <p:grpSp>
          <p:nvGrpSpPr>
            <p:cNvPr id="59" name="Group 94"/>
            <p:cNvGrpSpPr/>
            <p:nvPr/>
          </p:nvGrpSpPr>
          <p:grpSpPr>
            <a:xfrm>
              <a:off x="4038600" y="1981200"/>
              <a:ext cx="685800" cy="76200"/>
              <a:chOff x="4572000" y="1295400"/>
              <a:chExt cx="685800" cy="76200"/>
            </a:xfrm>
          </p:grpSpPr>
          <p:sp>
            <p:nvSpPr>
              <p:cNvPr id="96" name="Rectangle 9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97" name="Rectangle 96"/>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5" name="Rectangle 134"/>
            <p:cNvSpPr/>
            <p:nvPr/>
          </p:nvSpPr>
          <p:spPr>
            <a:xfrm>
              <a:off x="4572000" y="1981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0" name="Group 145"/>
          <p:cNvGrpSpPr/>
          <p:nvPr/>
        </p:nvGrpSpPr>
        <p:grpSpPr>
          <a:xfrm>
            <a:off x="4038600" y="1257300"/>
            <a:ext cx="685800" cy="57150"/>
            <a:chOff x="4038600" y="1676400"/>
            <a:chExt cx="685800" cy="76200"/>
          </a:xfrm>
        </p:grpSpPr>
        <p:grpSp>
          <p:nvGrpSpPr>
            <p:cNvPr id="62" name="Group 109"/>
            <p:cNvGrpSpPr/>
            <p:nvPr/>
          </p:nvGrpSpPr>
          <p:grpSpPr>
            <a:xfrm>
              <a:off x="4038600" y="1676400"/>
              <a:ext cx="685800" cy="76200"/>
              <a:chOff x="4572000" y="1295400"/>
              <a:chExt cx="685800" cy="76200"/>
            </a:xfrm>
          </p:grpSpPr>
          <p:sp>
            <p:nvSpPr>
              <p:cNvPr id="111" name="Rectangle 11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2" name="Rectangle 111"/>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6" name="Rectangle 135"/>
            <p:cNvSpPr/>
            <p:nvPr/>
          </p:nvSpPr>
          <p:spPr>
            <a:xfrm>
              <a:off x="4572000" y="1676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cxnSp>
        <p:nvCxnSpPr>
          <p:cNvPr id="137" name="Straight Connector 136"/>
          <p:cNvCxnSpPr/>
          <p:nvPr/>
        </p:nvCxnSpPr>
        <p:spPr>
          <a:xfrm>
            <a:off x="1524000" y="348615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524000" y="388620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524000" y="428625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524000" y="3167103"/>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990600" y="3314700"/>
            <a:ext cx="152400" cy="5715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8" name="Rectangle 147"/>
          <p:cNvSpPr/>
          <p:nvPr/>
        </p:nvSpPr>
        <p:spPr>
          <a:xfrm>
            <a:off x="990600" y="3657600"/>
            <a:ext cx="152400" cy="5715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3" name="Rectangle 152"/>
          <p:cNvSpPr/>
          <p:nvPr/>
        </p:nvSpPr>
        <p:spPr>
          <a:xfrm>
            <a:off x="990600" y="4057650"/>
            <a:ext cx="152400" cy="5715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1" name="Rounded Rectangle 140"/>
          <p:cNvSpPr/>
          <p:nvPr/>
        </p:nvSpPr>
        <p:spPr>
          <a:xfrm>
            <a:off x="152400" y="971550"/>
            <a:ext cx="2743200" cy="1257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mj-lt"/>
                <a:cs typeface="Courier New" pitchFamily="49" charset="0"/>
              </a:rPr>
              <a:t>Multiple Partitions</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Create Table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Distributed by </a:t>
            </a:r>
            <a:r>
              <a:rPr lang="en-US" sz="1400" dirty="0" err="1" smtClean="0">
                <a:latin typeface="Courier New" pitchFamily="49" charset="0"/>
                <a:cs typeface="Courier New" pitchFamily="49" charset="0"/>
              </a:rPr>
              <a:t>CustomerID</a:t>
            </a:r>
            <a:r>
              <a:rPr lang="en-US" sz="1400" dirty="0" smtClean="0">
                <a:latin typeface="Courier New" pitchFamily="49" charset="0"/>
                <a:cs typeface="Courier New" pitchFamily="49" charset="0"/>
              </a:rPr>
              <a:t> Partition by Color;</a:t>
            </a:r>
            <a:endParaRPr lang="en-US" sz="1400" dirty="0">
              <a:latin typeface="Courier New" pitchFamily="49" charset="0"/>
              <a:cs typeface="Courier New" pitchFamily="49" charset="0"/>
            </a:endParaRPr>
          </a:p>
        </p:txBody>
      </p:sp>
      <p:grpSp>
        <p:nvGrpSpPr>
          <p:cNvPr id="142" name="Group 141"/>
          <p:cNvGrpSpPr/>
          <p:nvPr/>
        </p:nvGrpSpPr>
        <p:grpSpPr>
          <a:xfrm>
            <a:off x="1066800" y="3028950"/>
            <a:ext cx="6325967" cy="1619994"/>
            <a:chOff x="1066800" y="4038600"/>
            <a:chExt cx="6325967" cy="2159992"/>
          </a:xfrm>
        </p:grpSpPr>
        <p:sp>
          <p:nvSpPr>
            <p:cNvPr id="144" name="Rectangle 143"/>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Tree>
    <p:extLst>
      <p:ext uri="{BB962C8B-B14F-4D97-AF65-F5344CB8AC3E}">
        <p14:creationId xmlns:p14="http://schemas.microsoft.com/office/powerpoint/2010/main" val="15994028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500"/>
                                        <p:tgtEl>
                                          <p:spTgt spid="142"/>
                                        </p:tgtEl>
                                      </p:cBhvr>
                                    </p:animEffect>
                                  </p:childTnLst>
                                </p:cTn>
                              </p:par>
                              <p:par>
                                <p:cTn id="13" presetID="10" presetClass="entr" presetSubtype="0" fill="hold" nodeType="with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fade">
                                      <p:cBhvr>
                                        <p:cTn id="15" dur="500"/>
                                        <p:tgtEl>
                                          <p:spTgt spid="140"/>
                                        </p:tgtEl>
                                      </p:cBhvr>
                                    </p:animEffect>
                                  </p:childTnLst>
                                </p:cTn>
                              </p:par>
                              <p:par>
                                <p:cTn id="16" presetID="10" presetClass="entr" presetSubtype="0" fill="hold" nodeType="withEffect">
                                  <p:stCondLst>
                                    <p:cond delay="0"/>
                                  </p:stCondLst>
                                  <p:childTnLst>
                                    <p:set>
                                      <p:cBhvr>
                                        <p:cTn id="17" dur="1" fill="hold">
                                          <p:stCondLst>
                                            <p:cond delay="0"/>
                                          </p:stCondLst>
                                        </p:cTn>
                                        <p:tgtEl>
                                          <p:spTgt spid="137"/>
                                        </p:tgtEl>
                                        <p:attrNameLst>
                                          <p:attrName>style.visibility</p:attrName>
                                        </p:attrNameLst>
                                      </p:cBhvr>
                                      <p:to>
                                        <p:strVal val="visible"/>
                                      </p:to>
                                    </p:set>
                                    <p:animEffect transition="in" filter="fade">
                                      <p:cBhvr>
                                        <p:cTn id="18" dur="500"/>
                                        <p:tgtEl>
                                          <p:spTgt spid="137"/>
                                        </p:tgtEl>
                                      </p:cBhvr>
                                    </p:animEffect>
                                  </p:childTnLst>
                                </p:cTn>
                              </p:par>
                              <p:par>
                                <p:cTn id="19" presetID="10" presetClass="entr" presetSubtype="0" fill="hold" nodeType="withEffect">
                                  <p:stCondLst>
                                    <p:cond delay="0"/>
                                  </p:stCondLst>
                                  <p:childTnLst>
                                    <p:set>
                                      <p:cBhvr>
                                        <p:cTn id="20" dur="1" fill="hold">
                                          <p:stCondLst>
                                            <p:cond delay="0"/>
                                          </p:stCondLst>
                                        </p:cTn>
                                        <p:tgtEl>
                                          <p:spTgt spid="138"/>
                                        </p:tgtEl>
                                        <p:attrNameLst>
                                          <p:attrName>style.visibility</p:attrName>
                                        </p:attrNameLst>
                                      </p:cBhvr>
                                      <p:to>
                                        <p:strVal val="visible"/>
                                      </p:to>
                                    </p:set>
                                    <p:animEffect transition="in" filter="fade">
                                      <p:cBhvr>
                                        <p:cTn id="21" dur="500"/>
                                        <p:tgtEl>
                                          <p:spTgt spid="138"/>
                                        </p:tgtEl>
                                      </p:cBhvr>
                                    </p:animEffect>
                                  </p:childTnLst>
                                </p:cTn>
                              </p:par>
                              <p:par>
                                <p:cTn id="22" presetID="10" presetClass="entr" presetSubtype="0" fill="hold" nodeType="with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8"/>
                                        </p:tgtEl>
                                        <p:attrNameLst>
                                          <p:attrName>style.visibility</p:attrName>
                                        </p:attrNameLst>
                                      </p:cBhvr>
                                      <p:to>
                                        <p:strVal val="visible"/>
                                      </p:to>
                                    </p:set>
                                    <p:animEffect transition="in" filter="fade">
                                      <p:cBhvr>
                                        <p:cTn id="30" dur="500"/>
                                        <p:tgtEl>
                                          <p:spTgt spid="1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fade">
                                      <p:cBhvr>
                                        <p:cTn id="33" dur="500"/>
                                        <p:tgtEl>
                                          <p:spTgt spid="15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nodeType="clickEffect">
                                  <p:stCondLst>
                                    <p:cond delay="0"/>
                                  </p:stCondLst>
                                  <p:childTnLst>
                                    <p:animMotion origin="layout" path="M -0.00087 0.00694 C -0.00191 0.01527 -0.00295 0.02359 3.33333E-6 0.02776 C 0.00295 0.03192 0.01371 0.02845 0.01649 0.03239 C 0.01927 0.03632 0.01614 0.02961 0.01736 0.05228 C 0.01857 0.07495 0.02552 0.14666 0.02343 0.16794 C 0.02135 0.18922 0.04236 0.17765 0.00434 0.17974 C -0.03368 0.18182 -0.16493 0.16539 -0.20434 0.18089 C -0.24375 0.19639 -0.22691 0.23687 -0.23229 0.27342 C -0.23768 0.30997 -0.23594 0.37705 -0.23664 0.40088 " pathEditMode="relative" ptsTypes="aaaaaaaaA">
                                      <p:cBhvr>
                                        <p:cTn id="75" dur="500" fill="hold"/>
                                        <p:tgtEl>
                                          <p:spTgt spid="58"/>
                                        </p:tgtEl>
                                        <p:attrNameLst>
                                          <p:attrName>ppt_x</p:attrName>
                                          <p:attrName>ppt_y</p:attrName>
                                        </p:attrNameLst>
                                      </p:cBhvr>
                                    </p:animMotion>
                                  </p:childTnLst>
                                </p:cTn>
                              </p:par>
                            </p:childTnLst>
                          </p:cTn>
                        </p:par>
                        <p:par>
                          <p:cTn id="76" fill="hold">
                            <p:stCondLst>
                              <p:cond delay="500"/>
                            </p:stCondLst>
                            <p:childTnLst>
                              <p:par>
                                <p:cTn id="77" presetID="0" presetClass="path" presetSubtype="0" accel="50000" decel="50000" fill="hold" nodeType="afterEffect">
                                  <p:stCondLst>
                                    <p:cond delay="0"/>
                                  </p:stCondLst>
                                  <p:childTnLst>
                                    <p:animMotion origin="layout" path="M -1.94444E-6 -3.77516E-6 C -0.00191 0.01342 -0.00382 0.02707 -0.00087 0.03354 C 0.00208 0.04002 0.01389 0.03169 0.01736 0.03817 C 0.02083 0.04465 0.01858 0.05043 0.01996 0.07194 C 0.02135 0.09345 0.02899 0.14874 0.02517 0.16794 C 0.02135 0.18714 0.01337 0.18413 -0.00261 0.18783 C -0.01858 0.19153 -0.05677 0.18274 -0.07049 0.19015 C -0.0842 0.19755 -0.08229 0.18367 -0.08524 0.23294 C -0.0882 0.28221 -0.08802 0.38376 -0.08785 0.48554 " pathEditMode="relative" ptsTypes="aaaaaaaaA">
                                      <p:cBhvr>
                                        <p:cTn id="78" dur="500" fill="hold"/>
                                        <p:tgtEl>
                                          <p:spTgt spid="46"/>
                                        </p:tgtEl>
                                        <p:attrNameLst>
                                          <p:attrName>ppt_x</p:attrName>
                                          <p:attrName>ppt_y</p:attrName>
                                        </p:attrNameLst>
                                      </p:cBhvr>
                                    </p:animMotion>
                                  </p:childTnLst>
                                </p:cTn>
                              </p:par>
                            </p:childTnLst>
                          </p:cTn>
                        </p:par>
                        <p:par>
                          <p:cTn id="79" fill="hold">
                            <p:stCondLst>
                              <p:cond delay="1000"/>
                            </p:stCondLst>
                            <p:childTnLst>
                              <p:par>
                                <p:cTn id="80" presetID="0" presetClass="path" presetSubtype="0" accel="50000" decel="50000" fill="hold" nodeType="afterEffect">
                                  <p:stCondLst>
                                    <p:cond delay="0"/>
                                  </p:stCondLst>
                                  <p:childTnLst>
                                    <p:animMotion origin="layout" path="M -0.00174 0.00602 C -0.00365 0.02175 -0.00556 0.03771 -0.00261 0.04534 C 0.00034 0.05298 0.0118 0.03863 0.01562 0.05113 C 0.01944 0.06362 0.02031 0.09831 0.02083 0.12075 C 0.02135 0.14319 0.01753 0.17095 0.01909 0.18552 C 0.02066 0.2001 0.02517 0.20449 0.03038 0.20773 C 0.03559 0.21097 0.04583 0.20148 0.05034 0.20542 C 0.05486 0.20935 0.05607 0.20542 0.05729 0.23086 C 0.0585 0.25631 0.05781 0.3072 0.05729 0.35832 " pathEditMode="relative" ptsTypes="aaaaaaaaA">
                                      <p:cBhvr>
                                        <p:cTn id="81" dur="500" fill="hold"/>
                                        <p:tgtEl>
                                          <p:spTgt spid="35"/>
                                        </p:tgtEl>
                                        <p:attrNameLst>
                                          <p:attrName>ppt_x</p:attrName>
                                          <p:attrName>ppt_y</p:attrName>
                                        </p:attrNameLst>
                                      </p:cBhvr>
                                    </p:animMotion>
                                  </p:childTnLst>
                                </p:cTn>
                              </p:par>
                            </p:childTnLst>
                          </p:cTn>
                        </p:par>
                        <p:par>
                          <p:cTn id="82" fill="hold">
                            <p:stCondLst>
                              <p:cond delay="1500"/>
                            </p:stCondLst>
                            <p:childTnLst>
                              <p:par>
                                <p:cTn id="83" presetID="0" presetClass="path" presetSubtype="0" accel="50000" decel="50000" fill="hold" nodeType="afterEffect">
                                  <p:stCondLst>
                                    <p:cond delay="0"/>
                                  </p:stCondLst>
                                  <p:childTnLst>
                                    <p:animMotion origin="layout" path="M -5.83333E-6 -1.70021E-6 C -0.00209 0.01874 -0.004 0.03748 -0.00088 0.04742 C 0.00225 0.05737 0.01562 0.04997 0.01909 0.05899 C 0.02256 0.06801 0.01926 0.0812 0.01996 0.10201 C 0.02065 0.12283 0.02656 0.16702 0.02343 0.18413 C 0.02031 0.20125 0.03437 0.20102 0.00086 0.20518 C -0.03265 0.20935 -0.14133 0.20773 -0.17744 0.20981 C -0.21355 0.21189 -0.20713 0.21189 -0.21563 0.21791 C -0.22414 0.22392 -0.2257 0.19778 -0.22883 0.24566 C -0.23195 0.29355 -0.23299 0.39926 -0.23404 0.50521 " pathEditMode="relative" ptsTypes="aaaaaaaaaA">
                                      <p:cBhvr>
                                        <p:cTn id="84" dur="500" fill="hold"/>
                                        <p:tgtEl>
                                          <p:spTgt spid="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8" grpId="0" animBg="1"/>
      <p:bldP spid="153" grpId="0" animBg="1"/>
      <p:bldP spid="1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Partitions</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12" name="Group 138"/>
          <p:cNvGrpSpPr/>
          <p:nvPr/>
        </p:nvGrpSpPr>
        <p:grpSpPr>
          <a:xfrm>
            <a:off x="4572000" y="3314700"/>
            <a:ext cx="685800" cy="57150"/>
            <a:chOff x="4038600" y="1371600"/>
            <a:chExt cx="685800" cy="76200"/>
          </a:xfrm>
        </p:grpSpPr>
        <p:grpSp>
          <p:nvGrpSpPr>
            <p:cNvPr id="13" name="Group 121"/>
            <p:cNvGrpSpPr/>
            <p:nvPr/>
          </p:nvGrpSpPr>
          <p:grpSpPr>
            <a:xfrm>
              <a:off x="4038600" y="1371600"/>
              <a:ext cx="685800" cy="76200"/>
              <a:chOff x="4572000" y="1295400"/>
              <a:chExt cx="685800" cy="76200"/>
            </a:xfrm>
          </p:grpSpPr>
          <p:sp>
            <p:nvSpPr>
              <p:cNvPr id="123" name="Rectangle 12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4" name="Rectangle 123"/>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04" name="Rectangle 103"/>
            <p:cNvSpPr/>
            <p:nvPr/>
          </p:nvSpPr>
          <p:spPr>
            <a:xfrm>
              <a:off x="4572000" y="13716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 name="Group 85"/>
          <p:cNvGrpSpPr/>
          <p:nvPr/>
        </p:nvGrpSpPr>
        <p:grpSpPr>
          <a:xfrm>
            <a:off x="3276600" y="331470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1" name="Rectangle 100"/>
            <p:cNvSpPr/>
            <p:nvPr/>
          </p:nvSpPr>
          <p:spPr>
            <a:xfrm>
              <a:off x="5105400" y="1295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 name="Group 136"/>
          <p:cNvGrpSpPr/>
          <p:nvPr/>
        </p:nvGrpSpPr>
        <p:grpSpPr>
          <a:xfrm>
            <a:off x="5867400" y="3943350"/>
            <a:ext cx="685800" cy="57150"/>
            <a:chOff x="4800600" y="1219200"/>
            <a:chExt cx="685800" cy="76200"/>
          </a:xfrm>
        </p:grpSpPr>
        <p:sp>
          <p:nvSpPr>
            <p:cNvPr id="129" name="Rectangle 128"/>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8" name="Group 137"/>
          <p:cNvGrpSpPr/>
          <p:nvPr/>
        </p:nvGrpSpPr>
        <p:grpSpPr>
          <a:xfrm>
            <a:off x="5867400" y="3543300"/>
            <a:ext cx="685800" cy="57150"/>
            <a:chOff x="4038600" y="1295400"/>
            <a:chExt cx="685800" cy="76200"/>
          </a:xfrm>
        </p:grpSpPr>
        <p:grpSp>
          <p:nvGrpSpPr>
            <p:cNvPr id="19" name="Group 124"/>
            <p:cNvGrpSpPr/>
            <p:nvPr/>
          </p:nvGrpSpPr>
          <p:grpSpPr>
            <a:xfrm>
              <a:off x="4038600" y="1295400"/>
              <a:ext cx="685800" cy="7620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10" name="Rectangle 109"/>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0" name="Group 143"/>
          <p:cNvGrpSpPr/>
          <p:nvPr/>
        </p:nvGrpSpPr>
        <p:grpSpPr>
          <a:xfrm>
            <a:off x="4572000" y="3200400"/>
            <a:ext cx="685800" cy="57150"/>
            <a:chOff x="4038600" y="1828800"/>
            <a:chExt cx="685800" cy="76200"/>
          </a:xfrm>
        </p:grpSpPr>
        <p:grpSp>
          <p:nvGrpSpPr>
            <p:cNvPr id="21" name="Group 103"/>
            <p:cNvGrpSpPr/>
            <p:nvPr/>
          </p:nvGrpSpPr>
          <p:grpSpPr>
            <a:xfrm>
              <a:off x="4038600" y="1828800"/>
              <a:ext cx="685800" cy="76200"/>
              <a:chOff x="4572000" y="1295400"/>
              <a:chExt cx="685800" cy="76200"/>
            </a:xfrm>
          </p:grpSpPr>
          <p:sp>
            <p:nvSpPr>
              <p:cNvPr id="105" name="Rectangle 10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6" name="Rectangle 105"/>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2" name="Rectangle 121"/>
            <p:cNvSpPr/>
            <p:nvPr/>
          </p:nvSpPr>
          <p:spPr>
            <a:xfrm>
              <a:off x="4572000" y="1828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2" name="Group 146"/>
          <p:cNvGrpSpPr/>
          <p:nvPr/>
        </p:nvGrpSpPr>
        <p:grpSpPr>
          <a:xfrm>
            <a:off x="4572000" y="3543300"/>
            <a:ext cx="685800" cy="57150"/>
            <a:chOff x="4038600" y="1600200"/>
            <a:chExt cx="685800" cy="76200"/>
          </a:xfrm>
        </p:grpSpPr>
        <p:grpSp>
          <p:nvGrpSpPr>
            <p:cNvPr id="23" name="Group 112"/>
            <p:cNvGrpSpPr/>
            <p:nvPr/>
          </p:nvGrpSpPr>
          <p:grpSpPr>
            <a:xfrm>
              <a:off x="4038600" y="1600200"/>
              <a:ext cx="685800" cy="7620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5" name="Rectangle 124"/>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4" name="Group 140"/>
          <p:cNvGrpSpPr/>
          <p:nvPr/>
        </p:nvGrpSpPr>
        <p:grpSpPr>
          <a:xfrm>
            <a:off x="3276600" y="4057650"/>
            <a:ext cx="685800" cy="57150"/>
            <a:chOff x="4038600" y="1524000"/>
            <a:chExt cx="685800" cy="76200"/>
          </a:xfrm>
        </p:grpSpPr>
        <p:grpSp>
          <p:nvGrpSpPr>
            <p:cNvPr id="25" name="Group 115"/>
            <p:cNvGrpSpPr/>
            <p:nvPr/>
          </p:nvGrpSpPr>
          <p:grpSpPr>
            <a:xfrm>
              <a:off x="4038600" y="1524000"/>
              <a:ext cx="685800" cy="76200"/>
              <a:chOff x="4572000" y="1295400"/>
              <a:chExt cx="685800" cy="76200"/>
            </a:xfrm>
          </p:grpSpPr>
          <p:sp>
            <p:nvSpPr>
              <p:cNvPr id="117" name="Rectangle 11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8" name="Rectangle 117"/>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8" name="Rectangle 127"/>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6" name="Group 142"/>
          <p:cNvGrpSpPr/>
          <p:nvPr/>
        </p:nvGrpSpPr>
        <p:grpSpPr>
          <a:xfrm>
            <a:off x="3276600" y="3943350"/>
            <a:ext cx="685800" cy="57150"/>
            <a:chOff x="4038600" y="1905000"/>
            <a:chExt cx="685800" cy="76200"/>
          </a:xfrm>
        </p:grpSpPr>
        <p:grpSp>
          <p:nvGrpSpPr>
            <p:cNvPr id="27" name="Group 100"/>
            <p:cNvGrpSpPr/>
            <p:nvPr/>
          </p:nvGrpSpPr>
          <p:grpSpPr>
            <a:xfrm>
              <a:off x="4038600" y="1905000"/>
              <a:ext cx="685800" cy="7620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2" name="Rectangle 131"/>
            <p:cNvSpPr/>
            <p:nvPr/>
          </p:nvSpPr>
          <p:spPr>
            <a:xfrm>
              <a:off x="4572000" y="1905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8" name="Group 144"/>
          <p:cNvGrpSpPr/>
          <p:nvPr/>
        </p:nvGrpSpPr>
        <p:grpSpPr>
          <a:xfrm>
            <a:off x="1905000" y="4057650"/>
            <a:ext cx="685800" cy="57150"/>
            <a:chOff x="4038600" y="1752600"/>
            <a:chExt cx="685800" cy="76200"/>
          </a:xfrm>
        </p:grpSpPr>
        <p:grpSp>
          <p:nvGrpSpPr>
            <p:cNvPr id="29" name="Group 106"/>
            <p:cNvGrpSpPr/>
            <p:nvPr/>
          </p:nvGrpSpPr>
          <p:grpSpPr>
            <a:xfrm>
              <a:off x="4038600" y="1752600"/>
              <a:ext cx="685800" cy="76200"/>
              <a:chOff x="4572000" y="1295400"/>
              <a:chExt cx="685800" cy="76200"/>
            </a:xfrm>
          </p:grpSpPr>
          <p:sp>
            <p:nvSpPr>
              <p:cNvPr id="108" name="Rectangle 10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9" name="Rectangle 108"/>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3" name="Rectangle 132"/>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3" name="Group 139"/>
          <p:cNvGrpSpPr/>
          <p:nvPr/>
        </p:nvGrpSpPr>
        <p:grpSpPr>
          <a:xfrm>
            <a:off x="1905000" y="3200400"/>
            <a:ext cx="685800" cy="57150"/>
            <a:chOff x="4038600" y="1447800"/>
            <a:chExt cx="685800" cy="76200"/>
          </a:xfrm>
        </p:grpSpPr>
        <p:grpSp>
          <p:nvGrpSpPr>
            <p:cNvPr id="34" name="Group 118"/>
            <p:cNvGrpSpPr/>
            <p:nvPr/>
          </p:nvGrpSpPr>
          <p:grpSpPr>
            <a:xfrm>
              <a:off x="4038600" y="1447800"/>
              <a:ext cx="685800" cy="76200"/>
              <a:chOff x="4572000" y="1295400"/>
              <a:chExt cx="685800" cy="76200"/>
            </a:xfrm>
          </p:grpSpPr>
          <p:sp>
            <p:nvSpPr>
              <p:cNvPr id="120" name="Rectangle 11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1" name="Rectangle 120"/>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4" name="Rectangle 133"/>
            <p:cNvSpPr/>
            <p:nvPr/>
          </p:nvSpPr>
          <p:spPr>
            <a:xfrm>
              <a:off x="4572000" y="1447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5" name="Group 141"/>
          <p:cNvGrpSpPr/>
          <p:nvPr/>
        </p:nvGrpSpPr>
        <p:grpSpPr>
          <a:xfrm>
            <a:off x="1905000" y="3543300"/>
            <a:ext cx="685800" cy="57150"/>
            <a:chOff x="4038600" y="1981200"/>
            <a:chExt cx="685800" cy="76200"/>
          </a:xfrm>
        </p:grpSpPr>
        <p:grpSp>
          <p:nvGrpSpPr>
            <p:cNvPr id="36" name="Group 94"/>
            <p:cNvGrpSpPr/>
            <p:nvPr/>
          </p:nvGrpSpPr>
          <p:grpSpPr>
            <a:xfrm>
              <a:off x="4038600" y="1981200"/>
              <a:ext cx="685800" cy="76200"/>
              <a:chOff x="4572000" y="1295400"/>
              <a:chExt cx="685800" cy="76200"/>
            </a:xfrm>
          </p:grpSpPr>
          <p:sp>
            <p:nvSpPr>
              <p:cNvPr id="96" name="Rectangle 9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97" name="Rectangle 96"/>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5" name="Rectangle 134"/>
            <p:cNvSpPr/>
            <p:nvPr/>
          </p:nvSpPr>
          <p:spPr>
            <a:xfrm>
              <a:off x="4572000" y="1981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7" name="Group 145"/>
          <p:cNvGrpSpPr/>
          <p:nvPr/>
        </p:nvGrpSpPr>
        <p:grpSpPr>
          <a:xfrm>
            <a:off x="5867400" y="3657600"/>
            <a:ext cx="685800" cy="57150"/>
            <a:chOff x="4038600" y="1676400"/>
            <a:chExt cx="685800" cy="76200"/>
          </a:xfrm>
        </p:grpSpPr>
        <p:grpSp>
          <p:nvGrpSpPr>
            <p:cNvPr id="42" name="Group 109"/>
            <p:cNvGrpSpPr/>
            <p:nvPr/>
          </p:nvGrpSpPr>
          <p:grpSpPr>
            <a:xfrm>
              <a:off x="4038600" y="1676400"/>
              <a:ext cx="685800" cy="76200"/>
              <a:chOff x="4572000" y="1295400"/>
              <a:chExt cx="685800" cy="76200"/>
            </a:xfrm>
          </p:grpSpPr>
          <p:sp>
            <p:nvSpPr>
              <p:cNvPr id="111" name="Rectangle 11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2" name="Rectangle 111"/>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6" name="Rectangle 135"/>
            <p:cNvSpPr/>
            <p:nvPr/>
          </p:nvSpPr>
          <p:spPr>
            <a:xfrm>
              <a:off x="4572000" y="1676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4" name="Group 141"/>
          <p:cNvGrpSpPr/>
          <p:nvPr/>
        </p:nvGrpSpPr>
        <p:grpSpPr>
          <a:xfrm>
            <a:off x="1905000" y="3943350"/>
            <a:ext cx="685800" cy="57150"/>
            <a:chOff x="4038600" y="1981200"/>
            <a:chExt cx="685800" cy="76200"/>
          </a:xfrm>
        </p:grpSpPr>
        <p:grpSp>
          <p:nvGrpSpPr>
            <p:cNvPr id="45" name="Group 94"/>
            <p:cNvGrpSpPr/>
            <p:nvPr/>
          </p:nvGrpSpPr>
          <p:grpSpPr>
            <a:xfrm>
              <a:off x="4038600" y="1981200"/>
              <a:ext cx="685800" cy="76200"/>
              <a:chOff x="4572000" y="1295400"/>
              <a:chExt cx="685800" cy="76200"/>
            </a:xfrm>
          </p:grpSpPr>
          <p:sp>
            <p:nvSpPr>
              <p:cNvPr id="140" name="Rectangle 13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1" name="Rectangle 140"/>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9" name="Rectangle 138"/>
            <p:cNvSpPr/>
            <p:nvPr/>
          </p:nvSpPr>
          <p:spPr>
            <a:xfrm>
              <a:off x="4572000" y="1981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6" name="Group 139"/>
          <p:cNvGrpSpPr/>
          <p:nvPr/>
        </p:nvGrpSpPr>
        <p:grpSpPr>
          <a:xfrm>
            <a:off x="1905000" y="3657600"/>
            <a:ext cx="685800" cy="57150"/>
            <a:chOff x="4038600" y="1447800"/>
            <a:chExt cx="685800" cy="76200"/>
          </a:xfrm>
        </p:grpSpPr>
        <p:grpSp>
          <p:nvGrpSpPr>
            <p:cNvPr id="47" name="Group 118"/>
            <p:cNvGrpSpPr/>
            <p:nvPr/>
          </p:nvGrpSpPr>
          <p:grpSpPr>
            <a:xfrm>
              <a:off x="4038600" y="1447800"/>
              <a:ext cx="685800" cy="76200"/>
              <a:chOff x="4572000" y="1295400"/>
              <a:chExt cx="685800" cy="76200"/>
            </a:xfrm>
          </p:grpSpPr>
          <p:sp>
            <p:nvSpPr>
              <p:cNvPr id="145" name="Rectangle 14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6" name="Rectangle 145"/>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4" name="Rectangle 143"/>
            <p:cNvSpPr/>
            <p:nvPr/>
          </p:nvSpPr>
          <p:spPr>
            <a:xfrm>
              <a:off x="4572000" y="14478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9" name="Group 144"/>
          <p:cNvGrpSpPr/>
          <p:nvPr/>
        </p:nvGrpSpPr>
        <p:grpSpPr>
          <a:xfrm>
            <a:off x="1905000" y="4171950"/>
            <a:ext cx="685800" cy="57150"/>
            <a:chOff x="4038600" y="1752600"/>
            <a:chExt cx="685800" cy="76200"/>
          </a:xfrm>
        </p:grpSpPr>
        <p:grpSp>
          <p:nvGrpSpPr>
            <p:cNvPr id="53" name="Group 106"/>
            <p:cNvGrpSpPr/>
            <p:nvPr/>
          </p:nvGrpSpPr>
          <p:grpSpPr>
            <a:xfrm>
              <a:off x="4038600" y="1752600"/>
              <a:ext cx="685800" cy="76200"/>
              <a:chOff x="4572000" y="1295400"/>
              <a:chExt cx="685800" cy="76200"/>
            </a:xfrm>
          </p:grpSpPr>
          <p:sp>
            <p:nvSpPr>
              <p:cNvPr id="150" name="Rectangle 14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1" name="Rectangle 150"/>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9" name="Rectangle 148"/>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4" name="Group 140"/>
          <p:cNvGrpSpPr/>
          <p:nvPr/>
        </p:nvGrpSpPr>
        <p:grpSpPr>
          <a:xfrm>
            <a:off x="3276600" y="3543300"/>
            <a:ext cx="685800" cy="57150"/>
            <a:chOff x="4038600" y="1524000"/>
            <a:chExt cx="685800" cy="76200"/>
          </a:xfrm>
        </p:grpSpPr>
        <p:grpSp>
          <p:nvGrpSpPr>
            <p:cNvPr id="56" name="Group 115"/>
            <p:cNvGrpSpPr/>
            <p:nvPr/>
          </p:nvGrpSpPr>
          <p:grpSpPr>
            <a:xfrm>
              <a:off x="4038600" y="1524000"/>
              <a:ext cx="685800" cy="76200"/>
              <a:chOff x="4572000" y="1295400"/>
              <a:chExt cx="685800" cy="76200"/>
            </a:xfrm>
          </p:grpSpPr>
          <p:sp>
            <p:nvSpPr>
              <p:cNvPr id="155" name="Rectangle 15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6" name="Rectangle 15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4" name="Rectangle 153"/>
            <p:cNvSpPr/>
            <p:nvPr/>
          </p:nvSpPr>
          <p:spPr>
            <a:xfrm>
              <a:off x="4572000" y="15240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7" name="Group 140"/>
          <p:cNvGrpSpPr/>
          <p:nvPr/>
        </p:nvGrpSpPr>
        <p:grpSpPr>
          <a:xfrm>
            <a:off x="3276600" y="4171950"/>
            <a:ext cx="685800" cy="57150"/>
            <a:chOff x="4038600" y="1524000"/>
            <a:chExt cx="685800" cy="76200"/>
          </a:xfrm>
        </p:grpSpPr>
        <p:grpSp>
          <p:nvGrpSpPr>
            <p:cNvPr id="58" name="Group 115"/>
            <p:cNvGrpSpPr/>
            <p:nvPr/>
          </p:nvGrpSpPr>
          <p:grpSpPr>
            <a:xfrm>
              <a:off x="4038600" y="1524000"/>
              <a:ext cx="685800" cy="76200"/>
              <a:chOff x="4572000" y="1295400"/>
              <a:chExt cx="685800" cy="76200"/>
            </a:xfrm>
          </p:grpSpPr>
          <p:sp>
            <p:nvSpPr>
              <p:cNvPr id="160" name="Rectangle 15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1" name="Rectangle 160"/>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9" name="Rectangle 158"/>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9" name="Group 140"/>
          <p:cNvGrpSpPr/>
          <p:nvPr/>
        </p:nvGrpSpPr>
        <p:grpSpPr>
          <a:xfrm>
            <a:off x="3276600" y="3200400"/>
            <a:ext cx="685800" cy="57150"/>
            <a:chOff x="4038600" y="1524000"/>
            <a:chExt cx="685800" cy="76200"/>
          </a:xfrm>
        </p:grpSpPr>
        <p:grpSp>
          <p:nvGrpSpPr>
            <p:cNvPr id="60" name="Group 115"/>
            <p:cNvGrpSpPr/>
            <p:nvPr/>
          </p:nvGrpSpPr>
          <p:grpSpPr>
            <a:xfrm>
              <a:off x="4038600" y="1524000"/>
              <a:ext cx="685800" cy="76200"/>
              <a:chOff x="4572000" y="1295400"/>
              <a:chExt cx="685800" cy="76200"/>
            </a:xfrm>
          </p:grpSpPr>
          <p:sp>
            <p:nvSpPr>
              <p:cNvPr id="165" name="Rectangle 16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6" name="Rectangle 16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4" name="Rectangle 163"/>
            <p:cNvSpPr/>
            <p:nvPr/>
          </p:nvSpPr>
          <p:spPr>
            <a:xfrm>
              <a:off x="4572000" y="15240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1" name="Group 138"/>
          <p:cNvGrpSpPr/>
          <p:nvPr/>
        </p:nvGrpSpPr>
        <p:grpSpPr>
          <a:xfrm>
            <a:off x="4572000" y="3943350"/>
            <a:ext cx="685800" cy="57150"/>
            <a:chOff x="4038600" y="1371600"/>
            <a:chExt cx="685800" cy="76200"/>
          </a:xfrm>
        </p:grpSpPr>
        <p:grpSp>
          <p:nvGrpSpPr>
            <p:cNvPr id="62" name="Group 121"/>
            <p:cNvGrpSpPr/>
            <p:nvPr/>
          </p:nvGrpSpPr>
          <p:grpSpPr>
            <a:xfrm>
              <a:off x="4038600" y="1371600"/>
              <a:ext cx="685800" cy="76200"/>
              <a:chOff x="4572000" y="1295400"/>
              <a:chExt cx="685800" cy="76200"/>
            </a:xfrm>
          </p:grpSpPr>
          <p:sp>
            <p:nvSpPr>
              <p:cNvPr id="170" name="Rectangle 16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1" name="Rectangle 170"/>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9" name="Rectangle 168"/>
            <p:cNvSpPr/>
            <p:nvPr/>
          </p:nvSpPr>
          <p:spPr>
            <a:xfrm>
              <a:off x="4572000" y="1371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3" name="Group 146"/>
          <p:cNvGrpSpPr/>
          <p:nvPr/>
        </p:nvGrpSpPr>
        <p:grpSpPr>
          <a:xfrm>
            <a:off x="4572000" y="3657600"/>
            <a:ext cx="685800" cy="57150"/>
            <a:chOff x="4038600" y="1600200"/>
            <a:chExt cx="685800" cy="76200"/>
          </a:xfrm>
        </p:grpSpPr>
        <p:grpSp>
          <p:nvGrpSpPr>
            <p:cNvPr id="98" name="Group 112"/>
            <p:cNvGrpSpPr/>
            <p:nvPr/>
          </p:nvGrpSpPr>
          <p:grpSpPr>
            <a:xfrm>
              <a:off x="4038600" y="1600200"/>
              <a:ext cx="685800" cy="76200"/>
              <a:chOff x="4572000" y="1295400"/>
              <a:chExt cx="685800" cy="76200"/>
            </a:xfrm>
          </p:grpSpPr>
          <p:sp>
            <p:nvSpPr>
              <p:cNvPr id="175" name="Rectangle 17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6" name="Rectangle 175"/>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4" name="Rectangle 173"/>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3" name="Group 143"/>
          <p:cNvGrpSpPr/>
          <p:nvPr/>
        </p:nvGrpSpPr>
        <p:grpSpPr>
          <a:xfrm>
            <a:off x="4572000" y="4057650"/>
            <a:ext cx="685800" cy="57150"/>
            <a:chOff x="4038600" y="1828800"/>
            <a:chExt cx="685800" cy="76200"/>
          </a:xfrm>
        </p:grpSpPr>
        <p:grpSp>
          <p:nvGrpSpPr>
            <p:cNvPr id="116" name="Group 103"/>
            <p:cNvGrpSpPr/>
            <p:nvPr/>
          </p:nvGrpSpPr>
          <p:grpSpPr>
            <a:xfrm>
              <a:off x="4038600" y="1828800"/>
              <a:ext cx="685800" cy="76200"/>
              <a:chOff x="4572000" y="1295400"/>
              <a:chExt cx="685800" cy="76200"/>
            </a:xfrm>
          </p:grpSpPr>
          <p:sp>
            <p:nvSpPr>
              <p:cNvPr id="180" name="Rectangle 17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1" name="Rectangle 180"/>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9" name="Rectangle 178"/>
            <p:cNvSpPr/>
            <p:nvPr/>
          </p:nvSpPr>
          <p:spPr>
            <a:xfrm>
              <a:off x="4572000" y="18288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9" name="Group 145"/>
          <p:cNvGrpSpPr/>
          <p:nvPr/>
        </p:nvGrpSpPr>
        <p:grpSpPr>
          <a:xfrm>
            <a:off x="5867400" y="3200400"/>
            <a:ext cx="685800" cy="57150"/>
            <a:chOff x="4038600" y="1676400"/>
            <a:chExt cx="685800" cy="76200"/>
          </a:xfrm>
        </p:grpSpPr>
        <p:grpSp>
          <p:nvGrpSpPr>
            <p:cNvPr id="137" name="Group 109"/>
            <p:cNvGrpSpPr/>
            <p:nvPr/>
          </p:nvGrpSpPr>
          <p:grpSpPr>
            <a:xfrm>
              <a:off x="4038600" y="1676400"/>
              <a:ext cx="685800" cy="76200"/>
              <a:chOff x="4572000" y="1295400"/>
              <a:chExt cx="685800" cy="76200"/>
            </a:xfrm>
          </p:grpSpPr>
          <p:sp>
            <p:nvSpPr>
              <p:cNvPr id="185" name="Rectangle 18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6" name="Rectangle 185"/>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4" name="Rectangle 183"/>
            <p:cNvSpPr/>
            <p:nvPr/>
          </p:nvSpPr>
          <p:spPr>
            <a:xfrm>
              <a:off x="4572000" y="1676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8" name="Group 137"/>
          <p:cNvGrpSpPr/>
          <p:nvPr/>
        </p:nvGrpSpPr>
        <p:grpSpPr>
          <a:xfrm>
            <a:off x="5867400" y="3771900"/>
            <a:ext cx="685800" cy="57150"/>
            <a:chOff x="4038600" y="1295400"/>
            <a:chExt cx="685800" cy="76200"/>
          </a:xfrm>
        </p:grpSpPr>
        <p:grpSp>
          <p:nvGrpSpPr>
            <p:cNvPr id="142" name="Group 124"/>
            <p:cNvGrpSpPr/>
            <p:nvPr/>
          </p:nvGrpSpPr>
          <p:grpSpPr>
            <a:xfrm>
              <a:off x="4038600" y="1295400"/>
              <a:ext cx="685800" cy="76200"/>
              <a:chOff x="4572000" y="1295400"/>
              <a:chExt cx="685800" cy="76200"/>
            </a:xfrm>
          </p:grpSpPr>
          <p:sp>
            <p:nvSpPr>
              <p:cNvPr id="190" name="Rectangle 18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1" name="Rectangle 190"/>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9" name="Rectangle 188"/>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3" name="Group 136"/>
          <p:cNvGrpSpPr/>
          <p:nvPr/>
        </p:nvGrpSpPr>
        <p:grpSpPr>
          <a:xfrm>
            <a:off x="5867400" y="4057650"/>
            <a:ext cx="685800" cy="57150"/>
            <a:chOff x="4800600" y="1219200"/>
            <a:chExt cx="685800" cy="76200"/>
          </a:xfrm>
        </p:grpSpPr>
        <p:sp>
          <p:nvSpPr>
            <p:cNvPr id="193" name="Rectangle 192"/>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4" name="Rectangle 193"/>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5" name="Rectangle 194"/>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cxnSp>
        <p:nvCxnSpPr>
          <p:cNvPr id="148" name="Straight Connector 147"/>
          <p:cNvCxnSpPr/>
          <p:nvPr/>
        </p:nvCxnSpPr>
        <p:spPr>
          <a:xfrm>
            <a:off x="1524000" y="348615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524000" y="388620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524000" y="428625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524000" y="3167103"/>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990600" y="3314700"/>
            <a:ext cx="152400" cy="5715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2" name="Rectangle 161"/>
          <p:cNvSpPr/>
          <p:nvPr/>
        </p:nvSpPr>
        <p:spPr>
          <a:xfrm>
            <a:off x="990600" y="3657600"/>
            <a:ext cx="152400" cy="5715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3" name="Rectangle 162"/>
          <p:cNvSpPr/>
          <p:nvPr/>
        </p:nvSpPr>
        <p:spPr>
          <a:xfrm>
            <a:off x="990600" y="4057650"/>
            <a:ext cx="152400" cy="5715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nvGrpSpPr>
          <p:cNvPr id="167" name="Group 166"/>
          <p:cNvGrpSpPr/>
          <p:nvPr/>
        </p:nvGrpSpPr>
        <p:grpSpPr>
          <a:xfrm>
            <a:off x="1066800" y="3028950"/>
            <a:ext cx="6325967" cy="1619994"/>
            <a:chOff x="1066800" y="4038600"/>
            <a:chExt cx="6325967" cy="2159992"/>
          </a:xfrm>
        </p:grpSpPr>
        <p:sp>
          <p:nvSpPr>
            <p:cNvPr id="168" name="Rectangle 167"/>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
        <p:nvSpPr>
          <p:cNvPr id="173" name="Rounded Rectangle 172"/>
          <p:cNvSpPr/>
          <p:nvPr/>
        </p:nvSpPr>
        <p:spPr>
          <a:xfrm>
            <a:off x="152400" y="971550"/>
            <a:ext cx="2743200" cy="1257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mj-lt"/>
                <a:cs typeface="Courier New" pitchFamily="49" charset="0"/>
              </a:rPr>
              <a:t>Multiple Partitions</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Create Table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Distributed by </a:t>
            </a:r>
            <a:r>
              <a:rPr lang="en-US" sz="1400" dirty="0" err="1" smtClean="0">
                <a:latin typeface="Courier New" pitchFamily="49" charset="0"/>
                <a:cs typeface="Courier New" pitchFamily="49" charset="0"/>
              </a:rPr>
              <a:t>CustomerID</a:t>
            </a:r>
            <a:r>
              <a:rPr lang="en-US" sz="1400" dirty="0" smtClean="0">
                <a:latin typeface="Courier New" pitchFamily="49" charset="0"/>
                <a:cs typeface="Courier New" pitchFamily="49" charset="0"/>
              </a:rPr>
              <a:t> Partition by Color;</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4405442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bwMode="auto">
          <a:xfrm rot="5400000">
            <a:off x="3391584" y="1600201"/>
            <a:ext cx="228601" cy="0"/>
          </a:xfrm>
          <a:prstGeom prst="line">
            <a:avLst/>
          </a:prstGeo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rot="5400000">
            <a:off x="4462671" y="1800226"/>
            <a:ext cx="171451" cy="0"/>
          </a:xfrm>
          <a:prstGeom prst="line">
            <a:avLst/>
          </a:prstGeo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66713" y="152400"/>
            <a:ext cx="8410575" cy="476250"/>
          </a:xfrm>
        </p:spPr>
        <p:txBody>
          <a:bodyPr/>
          <a:lstStyle/>
          <a:p>
            <a:r>
              <a:rPr lang="en-US" dirty="0" smtClean="0"/>
              <a:t>Partitions</a:t>
            </a:r>
            <a:endParaRPr lang="en-US" dirty="0"/>
          </a:p>
        </p:txBody>
      </p:sp>
      <p:cxnSp>
        <p:nvCxnSpPr>
          <p:cNvPr id="7" name="Straight Connector 6"/>
          <p:cNvCxnSpPr/>
          <p:nvPr/>
        </p:nvCxnSpPr>
        <p:spPr bwMode="auto">
          <a:xfrm rot="5400000">
            <a:off x="4464057" y="2327076"/>
            <a:ext cx="260748" cy="0"/>
          </a:xfrm>
          <a:prstGeom prst="line">
            <a:avLst/>
          </a:prstGeom>
          <a:ln/>
          <a:effectLst/>
        </p:spPr>
        <p:style>
          <a:lnRef idx="2">
            <a:schemeClr val="accent5"/>
          </a:lnRef>
          <a:fillRef idx="0">
            <a:schemeClr val="accent5"/>
          </a:fillRef>
          <a:effectRef idx="1">
            <a:schemeClr val="accent5"/>
          </a:effectRef>
          <a:fontRef idx="minor">
            <a:schemeClr val="tx1"/>
          </a:fontRef>
        </p:style>
      </p:cxnSp>
      <p:pic>
        <p:nvPicPr>
          <p:cNvPr id="8" name="Picture 184" descr="server"/>
          <p:cNvPicPr>
            <a:picLocks noChangeAspect="1" noChangeArrowheads="1"/>
          </p:cNvPicPr>
          <p:nvPr/>
        </p:nvPicPr>
        <p:blipFill>
          <a:blip r:embed="rId2" cstate="print"/>
          <a:srcRect/>
          <a:stretch>
            <a:fillRect/>
          </a:stretch>
        </p:blipFill>
        <p:spPr bwMode="gray">
          <a:xfrm>
            <a:off x="4114800" y="2116639"/>
            <a:ext cx="922522" cy="216062"/>
          </a:xfrm>
          <a:prstGeom prst="rect">
            <a:avLst/>
          </a:prstGeom>
          <a:noFill/>
          <a:ln w="9525">
            <a:noFill/>
            <a:miter lim="800000"/>
            <a:headEnd/>
            <a:tailEnd/>
          </a:ln>
        </p:spPr>
      </p:pic>
      <p:sp>
        <p:nvSpPr>
          <p:cNvPr id="9" name="Rounded Rectangle 8"/>
          <p:cNvSpPr/>
          <p:nvPr/>
        </p:nvSpPr>
        <p:spPr bwMode="auto">
          <a:xfrm>
            <a:off x="4115007" y="1885951"/>
            <a:ext cx="922337" cy="211931"/>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Master</a:t>
            </a:r>
          </a:p>
        </p:txBody>
      </p:sp>
      <p:cxnSp>
        <p:nvCxnSpPr>
          <p:cNvPr id="10" name="Straight Connector 9"/>
          <p:cNvCxnSpPr/>
          <p:nvPr/>
        </p:nvCxnSpPr>
        <p:spPr bwMode="auto">
          <a:xfrm rot="5400000">
            <a:off x="2025452" y="2673551"/>
            <a:ext cx="43219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1" name="Straight Connector 10"/>
          <p:cNvCxnSpPr/>
          <p:nvPr/>
        </p:nvCxnSpPr>
        <p:spPr bwMode="auto">
          <a:xfrm rot="16200000" flipH="1">
            <a:off x="3359746" y="2680693"/>
            <a:ext cx="446485" cy="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3" name="Group 16"/>
          <p:cNvGrpSpPr>
            <a:grpSpLocks/>
          </p:cNvGrpSpPr>
          <p:nvPr/>
        </p:nvGrpSpPr>
        <p:grpSpPr bwMode="auto">
          <a:xfrm>
            <a:off x="1905001" y="2763443"/>
            <a:ext cx="785813" cy="383121"/>
            <a:chOff x="457200" y="2341751"/>
            <a:chExt cx="991517" cy="482083"/>
          </a:xfrm>
        </p:grpSpPr>
        <p:pic>
          <p:nvPicPr>
            <p:cNvPr id="40"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41" name="Rounded Rectangle 18"/>
            <p:cNvSpPr>
              <a:spLocks noChangeArrowheads="1"/>
            </p:cNvSpPr>
            <p:nvPr/>
          </p:nvSpPr>
          <p:spPr bwMode="auto">
            <a:xfrm>
              <a:off x="457200" y="2341751"/>
              <a:ext cx="991517"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4" name="Group 16"/>
          <p:cNvGrpSpPr>
            <a:grpSpLocks/>
          </p:cNvGrpSpPr>
          <p:nvPr/>
        </p:nvGrpSpPr>
        <p:grpSpPr bwMode="auto">
          <a:xfrm>
            <a:off x="3244429" y="2763443"/>
            <a:ext cx="785086" cy="383121"/>
            <a:chOff x="457200" y="2341751"/>
            <a:chExt cx="990600" cy="482083"/>
          </a:xfrm>
        </p:grpSpPr>
        <p:pic>
          <p:nvPicPr>
            <p:cNvPr id="38" name="Picture 184" descr="server"/>
            <p:cNvPicPr>
              <a:picLocks noChangeAspect="1" noChangeArrowheads="1"/>
            </p:cNvPicPr>
            <p:nvPr/>
          </p:nvPicPr>
          <p:blipFill>
            <a:blip r:embed="rId2" cstate="print"/>
            <a:srcRect/>
            <a:stretch>
              <a:fillRect/>
            </a:stretch>
          </p:blipFill>
          <p:spPr bwMode="gray">
            <a:xfrm>
              <a:off x="457200" y="2590800"/>
              <a:ext cx="990600" cy="233034"/>
            </a:xfrm>
            <a:prstGeom prst="rect">
              <a:avLst/>
            </a:prstGeom>
            <a:noFill/>
            <a:ln w="9525">
              <a:noFill/>
              <a:miter lim="800000"/>
              <a:headEnd/>
              <a:tailEnd/>
            </a:ln>
          </p:spPr>
        </p:pic>
        <p:sp>
          <p:nvSpPr>
            <p:cNvPr id="39" name="Rounded Rectangle 18"/>
            <p:cNvSpPr>
              <a:spLocks noChangeArrowheads="1"/>
            </p:cNvSpPr>
            <p:nvPr/>
          </p:nvSpPr>
          <p:spPr bwMode="auto">
            <a:xfrm>
              <a:off x="457731" y="2341751"/>
              <a:ext cx="989514" cy="229219"/>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16" name="Straight Connector 15"/>
          <p:cNvCxnSpPr/>
          <p:nvPr/>
        </p:nvCxnSpPr>
        <p:spPr bwMode="auto">
          <a:xfrm rot="5400000">
            <a:off x="4716861" y="2661048"/>
            <a:ext cx="392906"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auto">
          <a:xfrm rot="5400000">
            <a:off x="5977338" y="2661047"/>
            <a:ext cx="392905"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5" name="Group 131"/>
          <p:cNvGrpSpPr/>
          <p:nvPr/>
        </p:nvGrpSpPr>
        <p:grpSpPr>
          <a:xfrm>
            <a:off x="5831703" y="2769397"/>
            <a:ext cx="785086" cy="383381"/>
            <a:chOff x="5831703" y="3692530"/>
            <a:chExt cx="785086" cy="511174"/>
          </a:xfrm>
        </p:grpSpPr>
        <p:pic>
          <p:nvPicPr>
            <p:cNvPr id="30" name="Picture 184" descr="server"/>
            <p:cNvPicPr>
              <a:picLocks noChangeAspect="1" noChangeArrowheads="1"/>
            </p:cNvPicPr>
            <p:nvPr/>
          </p:nvPicPr>
          <p:blipFill>
            <a:blip r:embed="rId2" cstate="print"/>
            <a:srcRect/>
            <a:stretch>
              <a:fillRect/>
            </a:stretch>
          </p:blipFill>
          <p:spPr bwMode="gray">
            <a:xfrm>
              <a:off x="5831703" y="3956774"/>
              <a:ext cx="785086" cy="246930"/>
            </a:xfrm>
            <a:prstGeom prst="rect">
              <a:avLst/>
            </a:prstGeom>
            <a:noFill/>
            <a:ln w="9525">
              <a:noFill/>
              <a:miter lim="800000"/>
              <a:headEnd/>
              <a:tailEnd/>
            </a:ln>
          </p:spPr>
        </p:pic>
        <p:sp>
          <p:nvSpPr>
            <p:cNvPr id="31" name="Rounded Rectangle 18"/>
            <p:cNvSpPr>
              <a:spLocks noChangeArrowheads="1"/>
            </p:cNvSpPr>
            <p:nvPr/>
          </p:nvSpPr>
          <p:spPr bwMode="auto">
            <a:xfrm>
              <a:off x="5832475" y="3692530"/>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grpSp>
        <p:nvGrpSpPr>
          <p:cNvPr id="6" name="Group 132"/>
          <p:cNvGrpSpPr/>
          <p:nvPr/>
        </p:nvGrpSpPr>
        <p:grpSpPr>
          <a:xfrm>
            <a:off x="4548147" y="2767053"/>
            <a:ext cx="785134" cy="385725"/>
            <a:chOff x="4548147" y="3689404"/>
            <a:chExt cx="785134" cy="514300"/>
          </a:xfrm>
        </p:grpSpPr>
        <p:pic>
          <p:nvPicPr>
            <p:cNvPr id="32" name="Picture 184" descr="server"/>
            <p:cNvPicPr>
              <a:picLocks noChangeAspect="1" noChangeArrowheads="1"/>
            </p:cNvPicPr>
            <p:nvPr/>
          </p:nvPicPr>
          <p:blipFill>
            <a:blip r:embed="rId2" cstate="print"/>
            <a:srcRect/>
            <a:stretch>
              <a:fillRect/>
            </a:stretch>
          </p:blipFill>
          <p:spPr bwMode="gray">
            <a:xfrm>
              <a:off x="4548195" y="3956774"/>
              <a:ext cx="785086" cy="246930"/>
            </a:xfrm>
            <a:prstGeom prst="rect">
              <a:avLst/>
            </a:prstGeom>
            <a:noFill/>
            <a:ln w="9525">
              <a:noFill/>
              <a:miter lim="800000"/>
              <a:headEnd/>
              <a:tailEnd/>
            </a:ln>
          </p:spPr>
        </p:pic>
        <p:sp>
          <p:nvSpPr>
            <p:cNvPr id="131" name="Rounded Rectangle 18"/>
            <p:cNvSpPr>
              <a:spLocks noChangeArrowheads="1"/>
            </p:cNvSpPr>
            <p:nvPr/>
          </p:nvSpPr>
          <p:spPr bwMode="auto">
            <a:xfrm>
              <a:off x="4548147" y="3689404"/>
              <a:ext cx="784225" cy="242888"/>
            </a:xfrm>
            <a:prstGeom prst="roundRect">
              <a:avLst>
                <a:gd name="adj" fmla="val 16667"/>
              </a:avLst>
            </a:prstGeom>
            <a:solidFill>
              <a:schemeClr val="accent1"/>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a:solidFill>
                    <a:srgbClr val="FFFFFF"/>
                  </a:solidFill>
                  <a:latin typeface="+mj-lt"/>
                  <a:ea typeface="+mn-ea"/>
                </a:rPr>
                <a:t>Segment</a:t>
              </a:r>
            </a:p>
          </p:txBody>
        </p:sp>
      </p:grpSp>
      <p:cxnSp>
        <p:nvCxnSpPr>
          <p:cNvPr id="43" name="Straight Connector 42"/>
          <p:cNvCxnSpPr/>
          <p:nvPr/>
        </p:nvCxnSpPr>
        <p:spPr bwMode="auto">
          <a:xfrm rot="10800000">
            <a:off x="1371600" y="2457451"/>
            <a:ext cx="5791200" cy="0"/>
          </a:xfrm>
          <a:prstGeom prst="line">
            <a:avLst/>
          </a:prstGeom>
          <a:ln/>
          <a:effectLst/>
        </p:spPr>
        <p:style>
          <a:lnRef idx="2">
            <a:schemeClr val="accent5"/>
          </a:lnRef>
          <a:fillRef idx="0">
            <a:schemeClr val="accent5"/>
          </a:fillRef>
          <a:effectRef idx="1">
            <a:schemeClr val="accent5"/>
          </a:effectRef>
          <a:fontRef idx="minor">
            <a:schemeClr val="tx1"/>
          </a:fontRef>
        </p:style>
      </p:cxnSp>
      <p:cxnSp>
        <p:nvCxnSpPr>
          <p:cNvPr id="48" name="Straight Connector 47"/>
          <p:cNvCxnSpPr/>
          <p:nvPr/>
        </p:nvCxnSpPr>
        <p:spPr bwMode="auto">
          <a:xfrm rot="10800000">
            <a:off x="2590798" y="1714500"/>
            <a:ext cx="3352802" cy="0"/>
          </a:xfrm>
          <a:prstGeom prst="line">
            <a:avLst/>
          </a:prstGeom>
          <a:ln/>
          <a:effectLst/>
        </p:spPr>
        <p:style>
          <a:lnRef idx="2">
            <a:schemeClr val="accent1"/>
          </a:lnRef>
          <a:fillRef idx="0">
            <a:schemeClr val="accent1"/>
          </a:fillRef>
          <a:effectRef idx="1">
            <a:schemeClr val="accent1"/>
          </a:effectRef>
          <a:fontRef idx="minor">
            <a:schemeClr val="tx1"/>
          </a:fontRef>
        </p:style>
      </p:cxnSp>
      <p:pic>
        <p:nvPicPr>
          <p:cNvPr id="50" name="Picture 184" descr="server"/>
          <p:cNvPicPr>
            <a:picLocks noChangeAspect="1" noChangeArrowheads="1"/>
          </p:cNvPicPr>
          <p:nvPr/>
        </p:nvPicPr>
        <p:blipFill>
          <a:blip r:embed="rId2" cstate="print"/>
          <a:srcRect/>
          <a:stretch>
            <a:fillRect/>
          </a:stretch>
        </p:blipFill>
        <p:spPr bwMode="gray">
          <a:xfrm>
            <a:off x="3048001" y="1316795"/>
            <a:ext cx="922523" cy="216062"/>
          </a:xfrm>
          <a:prstGeom prst="rect">
            <a:avLst/>
          </a:prstGeom>
          <a:noFill/>
          <a:ln w="9525">
            <a:noFill/>
            <a:miter lim="800000"/>
            <a:headEnd/>
            <a:tailEnd/>
          </a:ln>
        </p:spPr>
      </p:pic>
      <p:sp>
        <p:nvSpPr>
          <p:cNvPr id="51" name="Rounded Rectangle 50"/>
          <p:cNvSpPr/>
          <p:nvPr/>
        </p:nvSpPr>
        <p:spPr bwMode="auto">
          <a:xfrm>
            <a:off x="3048682" y="1085850"/>
            <a:ext cx="922339" cy="213122"/>
          </a:xfrm>
          <a:prstGeom prst="roundRect">
            <a:avLst/>
          </a:prstGeom>
          <a:solidFill>
            <a:srgbClr val="4CA5D8"/>
          </a:solidFill>
          <a:ln w="19050" cap="flat" cmpd="sng" algn="ctr">
            <a:solidFill>
              <a:schemeClr val="bg2">
                <a:lumMod val="75000"/>
              </a:schemeClr>
            </a:solidFill>
            <a:prstDash val="solid"/>
            <a:round/>
            <a:headEnd type="none" w="med" len="med"/>
            <a:tailEnd type="none" w="med" len="med"/>
          </a:ln>
          <a:effectLst/>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grpSp>
        <p:nvGrpSpPr>
          <p:cNvPr id="12" name="Group 138"/>
          <p:cNvGrpSpPr/>
          <p:nvPr/>
        </p:nvGrpSpPr>
        <p:grpSpPr>
          <a:xfrm>
            <a:off x="4572000" y="3314700"/>
            <a:ext cx="685800" cy="57150"/>
            <a:chOff x="4038600" y="1371600"/>
            <a:chExt cx="685800" cy="76200"/>
          </a:xfrm>
        </p:grpSpPr>
        <p:grpSp>
          <p:nvGrpSpPr>
            <p:cNvPr id="13" name="Group 121"/>
            <p:cNvGrpSpPr/>
            <p:nvPr/>
          </p:nvGrpSpPr>
          <p:grpSpPr>
            <a:xfrm>
              <a:off x="4038600" y="1371600"/>
              <a:ext cx="685800" cy="76200"/>
              <a:chOff x="4572000" y="1295400"/>
              <a:chExt cx="685800" cy="76200"/>
            </a:xfrm>
          </p:grpSpPr>
          <p:sp>
            <p:nvSpPr>
              <p:cNvPr id="123" name="Rectangle 122"/>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4" name="Rectangle 123"/>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04" name="Rectangle 103"/>
            <p:cNvSpPr/>
            <p:nvPr/>
          </p:nvSpPr>
          <p:spPr>
            <a:xfrm>
              <a:off x="4572000" y="13716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 name="Group 85"/>
          <p:cNvGrpSpPr/>
          <p:nvPr/>
        </p:nvGrpSpPr>
        <p:grpSpPr>
          <a:xfrm>
            <a:off x="3276600" y="3314700"/>
            <a:ext cx="685800" cy="57150"/>
            <a:chOff x="4572000" y="1295400"/>
            <a:chExt cx="685800" cy="76200"/>
          </a:xfrm>
        </p:grpSpPr>
        <p:sp>
          <p:nvSpPr>
            <p:cNvPr id="99" name="Rectangle 98"/>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0" name="Rectangle 99"/>
            <p:cNvSpPr/>
            <p:nvPr/>
          </p:nvSpPr>
          <p:spPr>
            <a:xfrm>
              <a:off x="4572000" y="1295400"/>
              <a:ext cx="152400" cy="76200"/>
            </a:xfrm>
            <a:prstGeom prst="rect">
              <a:avLst/>
            </a:prstGeom>
            <a:solidFill>
              <a:schemeClr val="bg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1" name="Rectangle 100"/>
            <p:cNvSpPr/>
            <p:nvPr/>
          </p:nvSpPr>
          <p:spPr>
            <a:xfrm>
              <a:off x="5105400" y="1295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5" name="Group 136"/>
          <p:cNvGrpSpPr/>
          <p:nvPr/>
        </p:nvGrpSpPr>
        <p:grpSpPr>
          <a:xfrm>
            <a:off x="5867400" y="3943350"/>
            <a:ext cx="685800" cy="57150"/>
            <a:chOff x="4800600" y="1219200"/>
            <a:chExt cx="685800" cy="76200"/>
          </a:xfrm>
        </p:grpSpPr>
        <p:sp>
          <p:nvSpPr>
            <p:cNvPr id="129" name="Rectangle 128"/>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30" name="Rectangle 129"/>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7" name="Rectangle 106"/>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8" name="Group 137"/>
          <p:cNvGrpSpPr/>
          <p:nvPr/>
        </p:nvGrpSpPr>
        <p:grpSpPr>
          <a:xfrm>
            <a:off x="5867400" y="3543300"/>
            <a:ext cx="685800" cy="57150"/>
            <a:chOff x="4038600" y="1295400"/>
            <a:chExt cx="685800" cy="76200"/>
          </a:xfrm>
        </p:grpSpPr>
        <p:grpSp>
          <p:nvGrpSpPr>
            <p:cNvPr id="19" name="Group 124"/>
            <p:cNvGrpSpPr/>
            <p:nvPr/>
          </p:nvGrpSpPr>
          <p:grpSpPr>
            <a:xfrm>
              <a:off x="4038600" y="1295400"/>
              <a:ext cx="685800" cy="76200"/>
              <a:chOff x="4572000" y="1295400"/>
              <a:chExt cx="685800" cy="76200"/>
            </a:xfrm>
          </p:grpSpPr>
          <p:sp>
            <p:nvSpPr>
              <p:cNvPr id="126" name="Rectangle 12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7" name="Rectangle 126"/>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10" name="Rectangle 109"/>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0" name="Group 143"/>
          <p:cNvGrpSpPr/>
          <p:nvPr/>
        </p:nvGrpSpPr>
        <p:grpSpPr>
          <a:xfrm>
            <a:off x="4572000" y="3200400"/>
            <a:ext cx="685800" cy="57150"/>
            <a:chOff x="4038600" y="1828800"/>
            <a:chExt cx="685800" cy="76200"/>
          </a:xfrm>
        </p:grpSpPr>
        <p:grpSp>
          <p:nvGrpSpPr>
            <p:cNvPr id="21" name="Group 103"/>
            <p:cNvGrpSpPr/>
            <p:nvPr/>
          </p:nvGrpSpPr>
          <p:grpSpPr>
            <a:xfrm>
              <a:off x="4038600" y="1828800"/>
              <a:ext cx="685800" cy="76200"/>
              <a:chOff x="4572000" y="1295400"/>
              <a:chExt cx="685800" cy="76200"/>
            </a:xfrm>
          </p:grpSpPr>
          <p:sp>
            <p:nvSpPr>
              <p:cNvPr id="105" name="Rectangle 10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6" name="Rectangle 105"/>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2" name="Rectangle 121"/>
            <p:cNvSpPr/>
            <p:nvPr/>
          </p:nvSpPr>
          <p:spPr>
            <a:xfrm>
              <a:off x="4572000" y="1828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2" name="Group 146"/>
          <p:cNvGrpSpPr/>
          <p:nvPr/>
        </p:nvGrpSpPr>
        <p:grpSpPr>
          <a:xfrm>
            <a:off x="4572000" y="3543300"/>
            <a:ext cx="685800" cy="57150"/>
            <a:chOff x="4038600" y="1600200"/>
            <a:chExt cx="685800" cy="76200"/>
          </a:xfrm>
        </p:grpSpPr>
        <p:grpSp>
          <p:nvGrpSpPr>
            <p:cNvPr id="23" name="Group 112"/>
            <p:cNvGrpSpPr/>
            <p:nvPr/>
          </p:nvGrpSpPr>
          <p:grpSpPr>
            <a:xfrm>
              <a:off x="4038600" y="1600200"/>
              <a:ext cx="685800" cy="76200"/>
              <a:chOff x="4572000" y="1295400"/>
              <a:chExt cx="685800" cy="76200"/>
            </a:xfrm>
          </p:grpSpPr>
          <p:sp>
            <p:nvSpPr>
              <p:cNvPr id="114" name="Rectangle 113"/>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5" name="Rectangle 114"/>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5" name="Rectangle 124"/>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4" name="Group 140"/>
          <p:cNvGrpSpPr/>
          <p:nvPr/>
        </p:nvGrpSpPr>
        <p:grpSpPr>
          <a:xfrm>
            <a:off x="3276600" y="4057650"/>
            <a:ext cx="685800" cy="57150"/>
            <a:chOff x="4038600" y="1524000"/>
            <a:chExt cx="685800" cy="76200"/>
          </a:xfrm>
        </p:grpSpPr>
        <p:grpSp>
          <p:nvGrpSpPr>
            <p:cNvPr id="25" name="Group 115"/>
            <p:cNvGrpSpPr/>
            <p:nvPr/>
          </p:nvGrpSpPr>
          <p:grpSpPr>
            <a:xfrm>
              <a:off x="4038600" y="1524000"/>
              <a:ext cx="685800" cy="76200"/>
              <a:chOff x="4572000" y="1295400"/>
              <a:chExt cx="685800" cy="76200"/>
            </a:xfrm>
          </p:grpSpPr>
          <p:sp>
            <p:nvSpPr>
              <p:cNvPr id="117" name="Rectangle 116"/>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8" name="Rectangle 117"/>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28" name="Rectangle 127"/>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6" name="Group 142"/>
          <p:cNvGrpSpPr/>
          <p:nvPr/>
        </p:nvGrpSpPr>
        <p:grpSpPr>
          <a:xfrm>
            <a:off x="3276600" y="3943350"/>
            <a:ext cx="685800" cy="57150"/>
            <a:chOff x="4038600" y="1905000"/>
            <a:chExt cx="685800" cy="76200"/>
          </a:xfrm>
        </p:grpSpPr>
        <p:grpSp>
          <p:nvGrpSpPr>
            <p:cNvPr id="27" name="Group 100"/>
            <p:cNvGrpSpPr/>
            <p:nvPr/>
          </p:nvGrpSpPr>
          <p:grpSpPr>
            <a:xfrm>
              <a:off x="4038600" y="1905000"/>
              <a:ext cx="685800" cy="76200"/>
              <a:chOff x="4572000" y="1295400"/>
              <a:chExt cx="685800" cy="76200"/>
            </a:xfrm>
          </p:grpSpPr>
          <p:sp>
            <p:nvSpPr>
              <p:cNvPr id="102" name="Rectangle 101"/>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3" name="Rectangle 102"/>
              <p:cNvSpPr/>
              <p:nvPr/>
            </p:nvSpPr>
            <p:spPr>
              <a:xfrm>
                <a:off x="4572000" y="1295400"/>
                <a:ext cx="152400" cy="76200"/>
              </a:xfrm>
              <a:prstGeom prst="rect">
                <a:avLst/>
              </a:prstGeom>
              <a:solidFill>
                <a:schemeClr val="tx1">
                  <a:lumMod val="95000"/>
                  <a:lumOff val="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2" name="Rectangle 131"/>
            <p:cNvSpPr/>
            <p:nvPr/>
          </p:nvSpPr>
          <p:spPr>
            <a:xfrm>
              <a:off x="4572000" y="1905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28" name="Group 144"/>
          <p:cNvGrpSpPr/>
          <p:nvPr/>
        </p:nvGrpSpPr>
        <p:grpSpPr>
          <a:xfrm>
            <a:off x="1905000" y="4057650"/>
            <a:ext cx="685800" cy="57150"/>
            <a:chOff x="4038600" y="1752600"/>
            <a:chExt cx="685800" cy="76200"/>
          </a:xfrm>
        </p:grpSpPr>
        <p:grpSp>
          <p:nvGrpSpPr>
            <p:cNvPr id="29" name="Group 106"/>
            <p:cNvGrpSpPr/>
            <p:nvPr/>
          </p:nvGrpSpPr>
          <p:grpSpPr>
            <a:xfrm>
              <a:off x="4038600" y="1752600"/>
              <a:ext cx="685800" cy="76200"/>
              <a:chOff x="4572000" y="1295400"/>
              <a:chExt cx="685800" cy="76200"/>
            </a:xfrm>
          </p:grpSpPr>
          <p:sp>
            <p:nvSpPr>
              <p:cNvPr id="108" name="Rectangle 107"/>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09" name="Rectangle 108"/>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3" name="Rectangle 132"/>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3" name="Group 139"/>
          <p:cNvGrpSpPr/>
          <p:nvPr/>
        </p:nvGrpSpPr>
        <p:grpSpPr>
          <a:xfrm>
            <a:off x="1905000" y="3200400"/>
            <a:ext cx="685800" cy="57150"/>
            <a:chOff x="4038600" y="1447800"/>
            <a:chExt cx="685800" cy="76200"/>
          </a:xfrm>
        </p:grpSpPr>
        <p:grpSp>
          <p:nvGrpSpPr>
            <p:cNvPr id="34" name="Group 118"/>
            <p:cNvGrpSpPr/>
            <p:nvPr/>
          </p:nvGrpSpPr>
          <p:grpSpPr>
            <a:xfrm>
              <a:off x="4038600" y="1447800"/>
              <a:ext cx="685800" cy="76200"/>
              <a:chOff x="4572000" y="1295400"/>
              <a:chExt cx="685800" cy="76200"/>
            </a:xfrm>
          </p:grpSpPr>
          <p:sp>
            <p:nvSpPr>
              <p:cNvPr id="120" name="Rectangle 11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21" name="Rectangle 120"/>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4" name="Rectangle 133"/>
            <p:cNvSpPr/>
            <p:nvPr/>
          </p:nvSpPr>
          <p:spPr>
            <a:xfrm>
              <a:off x="4572000" y="14478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5" name="Group 141"/>
          <p:cNvGrpSpPr/>
          <p:nvPr/>
        </p:nvGrpSpPr>
        <p:grpSpPr>
          <a:xfrm>
            <a:off x="1905000" y="3543300"/>
            <a:ext cx="685800" cy="57150"/>
            <a:chOff x="4038600" y="1981200"/>
            <a:chExt cx="685800" cy="76200"/>
          </a:xfrm>
        </p:grpSpPr>
        <p:grpSp>
          <p:nvGrpSpPr>
            <p:cNvPr id="36" name="Group 94"/>
            <p:cNvGrpSpPr/>
            <p:nvPr/>
          </p:nvGrpSpPr>
          <p:grpSpPr>
            <a:xfrm>
              <a:off x="4038600" y="1981200"/>
              <a:ext cx="685800" cy="76200"/>
              <a:chOff x="4572000" y="1295400"/>
              <a:chExt cx="685800" cy="76200"/>
            </a:xfrm>
          </p:grpSpPr>
          <p:sp>
            <p:nvSpPr>
              <p:cNvPr id="96" name="Rectangle 95"/>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97" name="Rectangle 96"/>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5" name="Rectangle 134"/>
            <p:cNvSpPr/>
            <p:nvPr/>
          </p:nvSpPr>
          <p:spPr>
            <a:xfrm>
              <a:off x="4572000" y="1981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37" name="Group 145"/>
          <p:cNvGrpSpPr/>
          <p:nvPr/>
        </p:nvGrpSpPr>
        <p:grpSpPr>
          <a:xfrm>
            <a:off x="5867400" y="3657600"/>
            <a:ext cx="685800" cy="57150"/>
            <a:chOff x="4038600" y="1676400"/>
            <a:chExt cx="685800" cy="76200"/>
          </a:xfrm>
        </p:grpSpPr>
        <p:grpSp>
          <p:nvGrpSpPr>
            <p:cNvPr id="42" name="Group 109"/>
            <p:cNvGrpSpPr/>
            <p:nvPr/>
          </p:nvGrpSpPr>
          <p:grpSpPr>
            <a:xfrm>
              <a:off x="4038600" y="1676400"/>
              <a:ext cx="685800" cy="76200"/>
              <a:chOff x="4572000" y="1295400"/>
              <a:chExt cx="685800" cy="76200"/>
            </a:xfrm>
          </p:grpSpPr>
          <p:sp>
            <p:nvSpPr>
              <p:cNvPr id="111" name="Rectangle 110"/>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12" name="Rectangle 111"/>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6" name="Rectangle 135"/>
            <p:cNvSpPr/>
            <p:nvPr/>
          </p:nvSpPr>
          <p:spPr>
            <a:xfrm>
              <a:off x="4572000" y="1676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4" name="Group 141"/>
          <p:cNvGrpSpPr/>
          <p:nvPr/>
        </p:nvGrpSpPr>
        <p:grpSpPr>
          <a:xfrm>
            <a:off x="1905000" y="3943350"/>
            <a:ext cx="685800" cy="57150"/>
            <a:chOff x="4038600" y="1981200"/>
            <a:chExt cx="685800" cy="76200"/>
          </a:xfrm>
        </p:grpSpPr>
        <p:grpSp>
          <p:nvGrpSpPr>
            <p:cNvPr id="45" name="Group 94"/>
            <p:cNvGrpSpPr/>
            <p:nvPr/>
          </p:nvGrpSpPr>
          <p:grpSpPr>
            <a:xfrm>
              <a:off x="4038600" y="1981200"/>
              <a:ext cx="685800" cy="76200"/>
              <a:chOff x="4572000" y="1295400"/>
              <a:chExt cx="685800" cy="76200"/>
            </a:xfrm>
          </p:grpSpPr>
          <p:sp>
            <p:nvSpPr>
              <p:cNvPr id="140" name="Rectangle 13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1" name="Rectangle 140"/>
              <p:cNvSpPr/>
              <p:nvPr/>
            </p:nvSpPr>
            <p:spPr>
              <a:xfrm>
                <a:off x="4572000" y="1295400"/>
                <a:ext cx="152400" cy="76200"/>
              </a:xfrm>
              <a:prstGeom prst="rect">
                <a:avLst/>
              </a:prstGeom>
              <a:solidFill>
                <a:schemeClr val="tx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39" name="Rectangle 138"/>
            <p:cNvSpPr/>
            <p:nvPr/>
          </p:nvSpPr>
          <p:spPr>
            <a:xfrm>
              <a:off x="4572000" y="1981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6" name="Group 139"/>
          <p:cNvGrpSpPr/>
          <p:nvPr/>
        </p:nvGrpSpPr>
        <p:grpSpPr>
          <a:xfrm>
            <a:off x="1905000" y="3657600"/>
            <a:ext cx="685800" cy="57150"/>
            <a:chOff x="4038600" y="1447800"/>
            <a:chExt cx="685800" cy="76200"/>
          </a:xfrm>
        </p:grpSpPr>
        <p:grpSp>
          <p:nvGrpSpPr>
            <p:cNvPr id="47" name="Group 118"/>
            <p:cNvGrpSpPr/>
            <p:nvPr/>
          </p:nvGrpSpPr>
          <p:grpSpPr>
            <a:xfrm>
              <a:off x="4038600" y="1447800"/>
              <a:ext cx="685800" cy="76200"/>
              <a:chOff x="4572000" y="1295400"/>
              <a:chExt cx="685800" cy="76200"/>
            </a:xfrm>
          </p:grpSpPr>
          <p:sp>
            <p:nvSpPr>
              <p:cNvPr id="145" name="Rectangle 14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46" name="Rectangle 145"/>
              <p:cNvSpPr/>
              <p:nvPr/>
            </p:nvSpPr>
            <p:spPr>
              <a:xfrm>
                <a:off x="4572000" y="1295400"/>
                <a:ext cx="152400" cy="76200"/>
              </a:xfrm>
              <a:prstGeom prst="rect">
                <a:avLst/>
              </a:prstGeom>
              <a:solidFill>
                <a:schemeClr val="accent2">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4" name="Rectangle 143"/>
            <p:cNvSpPr/>
            <p:nvPr/>
          </p:nvSpPr>
          <p:spPr>
            <a:xfrm>
              <a:off x="4572000" y="14478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49" name="Group 144"/>
          <p:cNvGrpSpPr/>
          <p:nvPr/>
        </p:nvGrpSpPr>
        <p:grpSpPr>
          <a:xfrm>
            <a:off x="1905000" y="4171950"/>
            <a:ext cx="685800" cy="57150"/>
            <a:chOff x="4038600" y="1752600"/>
            <a:chExt cx="685800" cy="76200"/>
          </a:xfrm>
        </p:grpSpPr>
        <p:grpSp>
          <p:nvGrpSpPr>
            <p:cNvPr id="53" name="Group 106"/>
            <p:cNvGrpSpPr/>
            <p:nvPr/>
          </p:nvGrpSpPr>
          <p:grpSpPr>
            <a:xfrm>
              <a:off x="4038600" y="1752600"/>
              <a:ext cx="685800" cy="76200"/>
              <a:chOff x="4572000" y="1295400"/>
              <a:chExt cx="685800" cy="76200"/>
            </a:xfrm>
          </p:grpSpPr>
          <p:sp>
            <p:nvSpPr>
              <p:cNvPr id="150" name="Rectangle 14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1" name="Rectangle 150"/>
              <p:cNvSpPr/>
              <p:nvPr/>
            </p:nvSpPr>
            <p:spPr>
              <a:xfrm>
                <a:off x="4572000" y="1295400"/>
                <a:ext cx="152400" cy="76200"/>
              </a:xfrm>
              <a:prstGeom prst="rect">
                <a:avLst/>
              </a:prstGeom>
              <a:solidFill>
                <a:srgbClr val="FFFF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49" name="Rectangle 148"/>
            <p:cNvSpPr/>
            <p:nvPr/>
          </p:nvSpPr>
          <p:spPr>
            <a:xfrm>
              <a:off x="4572000" y="1752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4" name="Group 140"/>
          <p:cNvGrpSpPr/>
          <p:nvPr/>
        </p:nvGrpSpPr>
        <p:grpSpPr>
          <a:xfrm>
            <a:off x="3276600" y="3543300"/>
            <a:ext cx="685800" cy="57150"/>
            <a:chOff x="4038600" y="1524000"/>
            <a:chExt cx="685800" cy="76200"/>
          </a:xfrm>
        </p:grpSpPr>
        <p:grpSp>
          <p:nvGrpSpPr>
            <p:cNvPr id="56" name="Group 115"/>
            <p:cNvGrpSpPr/>
            <p:nvPr/>
          </p:nvGrpSpPr>
          <p:grpSpPr>
            <a:xfrm>
              <a:off x="4038600" y="1524000"/>
              <a:ext cx="685800" cy="76200"/>
              <a:chOff x="4572000" y="1295400"/>
              <a:chExt cx="685800" cy="76200"/>
            </a:xfrm>
          </p:grpSpPr>
          <p:sp>
            <p:nvSpPr>
              <p:cNvPr id="155" name="Rectangle 15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56" name="Rectangle 15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4" name="Rectangle 153"/>
            <p:cNvSpPr/>
            <p:nvPr/>
          </p:nvSpPr>
          <p:spPr>
            <a:xfrm>
              <a:off x="4572000" y="15240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7" name="Group 140"/>
          <p:cNvGrpSpPr/>
          <p:nvPr/>
        </p:nvGrpSpPr>
        <p:grpSpPr>
          <a:xfrm>
            <a:off x="3276600" y="4171950"/>
            <a:ext cx="685800" cy="57150"/>
            <a:chOff x="4038600" y="1524000"/>
            <a:chExt cx="685800" cy="76200"/>
          </a:xfrm>
        </p:grpSpPr>
        <p:grpSp>
          <p:nvGrpSpPr>
            <p:cNvPr id="58" name="Group 115"/>
            <p:cNvGrpSpPr/>
            <p:nvPr/>
          </p:nvGrpSpPr>
          <p:grpSpPr>
            <a:xfrm>
              <a:off x="4038600" y="1524000"/>
              <a:ext cx="685800" cy="76200"/>
              <a:chOff x="4572000" y="1295400"/>
              <a:chExt cx="685800" cy="76200"/>
            </a:xfrm>
          </p:grpSpPr>
          <p:sp>
            <p:nvSpPr>
              <p:cNvPr id="160" name="Rectangle 15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1" name="Rectangle 160"/>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59" name="Rectangle 158"/>
            <p:cNvSpPr/>
            <p:nvPr/>
          </p:nvSpPr>
          <p:spPr>
            <a:xfrm>
              <a:off x="4572000" y="15240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59" name="Group 140"/>
          <p:cNvGrpSpPr/>
          <p:nvPr/>
        </p:nvGrpSpPr>
        <p:grpSpPr>
          <a:xfrm>
            <a:off x="3276600" y="3200400"/>
            <a:ext cx="685800" cy="57150"/>
            <a:chOff x="4038600" y="1524000"/>
            <a:chExt cx="685800" cy="76200"/>
          </a:xfrm>
        </p:grpSpPr>
        <p:grpSp>
          <p:nvGrpSpPr>
            <p:cNvPr id="60" name="Group 115"/>
            <p:cNvGrpSpPr/>
            <p:nvPr/>
          </p:nvGrpSpPr>
          <p:grpSpPr>
            <a:xfrm>
              <a:off x="4038600" y="1524000"/>
              <a:ext cx="685800" cy="76200"/>
              <a:chOff x="4572000" y="1295400"/>
              <a:chExt cx="685800" cy="76200"/>
            </a:xfrm>
          </p:grpSpPr>
          <p:sp>
            <p:nvSpPr>
              <p:cNvPr id="165" name="Rectangle 16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6" name="Rectangle 165"/>
              <p:cNvSpPr/>
              <p:nvPr/>
            </p:nvSpPr>
            <p:spPr>
              <a:xfrm>
                <a:off x="4572000" y="1295400"/>
                <a:ext cx="152400" cy="76200"/>
              </a:xfrm>
              <a:prstGeom prst="rect">
                <a:avLst/>
              </a:prstGeom>
              <a:solidFill>
                <a:schemeClr val="accent6">
                  <a:lumMod val="75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4" name="Rectangle 163"/>
            <p:cNvSpPr/>
            <p:nvPr/>
          </p:nvSpPr>
          <p:spPr>
            <a:xfrm>
              <a:off x="4572000" y="15240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1" name="Group 138"/>
          <p:cNvGrpSpPr/>
          <p:nvPr/>
        </p:nvGrpSpPr>
        <p:grpSpPr>
          <a:xfrm>
            <a:off x="4572000" y="3943350"/>
            <a:ext cx="685800" cy="57150"/>
            <a:chOff x="4038600" y="1371600"/>
            <a:chExt cx="685800" cy="76200"/>
          </a:xfrm>
        </p:grpSpPr>
        <p:grpSp>
          <p:nvGrpSpPr>
            <p:cNvPr id="62" name="Group 121"/>
            <p:cNvGrpSpPr/>
            <p:nvPr/>
          </p:nvGrpSpPr>
          <p:grpSpPr>
            <a:xfrm>
              <a:off x="4038600" y="1371600"/>
              <a:ext cx="685800" cy="76200"/>
              <a:chOff x="4572000" y="1295400"/>
              <a:chExt cx="685800" cy="76200"/>
            </a:xfrm>
          </p:grpSpPr>
          <p:sp>
            <p:nvSpPr>
              <p:cNvPr id="170" name="Rectangle 16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1" name="Rectangle 170"/>
              <p:cNvSpPr/>
              <p:nvPr/>
            </p:nvSpPr>
            <p:spPr>
              <a:xfrm>
                <a:off x="4572000" y="12954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69" name="Rectangle 168"/>
            <p:cNvSpPr/>
            <p:nvPr/>
          </p:nvSpPr>
          <p:spPr>
            <a:xfrm>
              <a:off x="4572000" y="13716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63" name="Group 146"/>
          <p:cNvGrpSpPr/>
          <p:nvPr/>
        </p:nvGrpSpPr>
        <p:grpSpPr>
          <a:xfrm>
            <a:off x="4572000" y="3657600"/>
            <a:ext cx="685800" cy="57150"/>
            <a:chOff x="4038600" y="1600200"/>
            <a:chExt cx="685800" cy="76200"/>
          </a:xfrm>
        </p:grpSpPr>
        <p:grpSp>
          <p:nvGrpSpPr>
            <p:cNvPr id="98" name="Group 112"/>
            <p:cNvGrpSpPr/>
            <p:nvPr/>
          </p:nvGrpSpPr>
          <p:grpSpPr>
            <a:xfrm>
              <a:off x="4038600" y="1600200"/>
              <a:ext cx="685800" cy="76200"/>
              <a:chOff x="4572000" y="1295400"/>
              <a:chExt cx="685800" cy="76200"/>
            </a:xfrm>
          </p:grpSpPr>
          <p:sp>
            <p:nvSpPr>
              <p:cNvPr id="175" name="Rectangle 17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76" name="Rectangle 175"/>
              <p:cNvSpPr/>
              <p:nvPr/>
            </p:nvSpPr>
            <p:spPr>
              <a:xfrm>
                <a:off x="4572000" y="1295400"/>
                <a:ext cx="152400" cy="76200"/>
              </a:xfrm>
              <a:prstGeom prst="rect">
                <a:avLst/>
              </a:prstGeom>
              <a:solidFill>
                <a:schemeClr val="accent6">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4" name="Rectangle 173"/>
            <p:cNvSpPr/>
            <p:nvPr/>
          </p:nvSpPr>
          <p:spPr>
            <a:xfrm>
              <a:off x="4572000" y="16002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3" name="Group 143"/>
          <p:cNvGrpSpPr/>
          <p:nvPr/>
        </p:nvGrpSpPr>
        <p:grpSpPr>
          <a:xfrm>
            <a:off x="4572000" y="4057650"/>
            <a:ext cx="685800" cy="57150"/>
            <a:chOff x="4038600" y="1828800"/>
            <a:chExt cx="685800" cy="76200"/>
          </a:xfrm>
        </p:grpSpPr>
        <p:grpSp>
          <p:nvGrpSpPr>
            <p:cNvPr id="116" name="Group 103"/>
            <p:cNvGrpSpPr/>
            <p:nvPr/>
          </p:nvGrpSpPr>
          <p:grpSpPr>
            <a:xfrm>
              <a:off x="4038600" y="1828800"/>
              <a:ext cx="685800" cy="76200"/>
              <a:chOff x="4572000" y="1295400"/>
              <a:chExt cx="685800" cy="76200"/>
            </a:xfrm>
          </p:grpSpPr>
          <p:sp>
            <p:nvSpPr>
              <p:cNvPr id="180" name="Rectangle 17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1" name="Rectangle 180"/>
              <p:cNvSpPr/>
              <p:nvPr/>
            </p:nvSpPr>
            <p:spPr>
              <a:xfrm>
                <a:off x="4572000" y="1295400"/>
                <a:ext cx="152400" cy="76200"/>
              </a:xfrm>
              <a:prstGeom prst="rect">
                <a:avLst/>
              </a:prstGeom>
              <a:solidFill>
                <a:srgbClr val="FF000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79" name="Rectangle 178"/>
            <p:cNvSpPr/>
            <p:nvPr/>
          </p:nvSpPr>
          <p:spPr>
            <a:xfrm>
              <a:off x="4572000" y="18288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19" name="Group 145"/>
          <p:cNvGrpSpPr/>
          <p:nvPr/>
        </p:nvGrpSpPr>
        <p:grpSpPr>
          <a:xfrm>
            <a:off x="5867400" y="3200400"/>
            <a:ext cx="685800" cy="57150"/>
            <a:chOff x="4038600" y="1676400"/>
            <a:chExt cx="685800" cy="76200"/>
          </a:xfrm>
        </p:grpSpPr>
        <p:grpSp>
          <p:nvGrpSpPr>
            <p:cNvPr id="137" name="Group 109"/>
            <p:cNvGrpSpPr/>
            <p:nvPr/>
          </p:nvGrpSpPr>
          <p:grpSpPr>
            <a:xfrm>
              <a:off x="4038600" y="1676400"/>
              <a:ext cx="685800" cy="76200"/>
              <a:chOff x="4572000" y="1295400"/>
              <a:chExt cx="685800" cy="76200"/>
            </a:xfrm>
          </p:grpSpPr>
          <p:sp>
            <p:nvSpPr>
              <p:cNvPr id="185" name="Rectangle 184"/>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86" name="Rectangle 185"/>
              <p:cNvSpPr/>
              <p:nvPr/>
            </p:nvSpPr>
            <p:spPr>
              <a:xfrm>
                <a:off x="4572000" y="1295400"/>
                <a:ext cx="152400" cy="76200"/>
              </a:xfrm>
              <a:prstGeom prst="rect">
                <a:avLst/>
              </a:prstGeom>
              <a:solidFill>
                <a:srgbClr val="F00EC0"/>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4" name="Rectangle 183"/>
            <p:cNvSpPr/>
            <p:nvPr/>
          </p:nvSpPr>
          <p:spPr>
            <a:xfrm>
              <a:off x="4572000" y="1676400"/>
              <a:ext cx="152400" cy="7620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38" name="Group 137"/>
          <p:cNvGrpSpPr/>
          <p:nvPr/>
        </p:nvGrpSpPr>
        <p:grpSpPr>
          <a:xfrm>
            <a:off x="5867400" y="3771900"/>
            <a:ext cx="685800" cy="57150"/>
            <a:chOff x="4038600" y="1295400"/>
            <a:chExt cx="685800" cy="76200"/>
          </a:xfrm>
        </p:grpSpPr>
        <p:grpSp>
          <p:nvGrpSpPr>
            <p:cNvPr id="142" name="Group 124"/>
            <p:cNvGrpSpPr/>
            <p:nvPr/>
          </p:nvGrpSpPr>
          <p:grpSpPr>
            <a:xfrm>
              <a:off x="4038600" y="1295400"/>
              <a:ext cx="685800" cy="76200"/>
              <a:chOff x="4572000" y="1295400"/>
              <a:chExt cx="685800" cy="76200"/>
            </a:xfrm>
          </p:grpSpPr>
          <p:sp>
            <p:nvSpPr>
              <p:cNvPr id="190" name="Rectangle 189"/>
              <p:cNvSpPr/>
              <p:nvPr/>
            </p:nvSpPr>
            <p:spPr>
              <a:xfrm>
                <a:off x="4572000" y="12954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1" name="Rectangle 190"/>
              <p:cNvSpPr/>
              <p:nvPr/>
            </p:nvSpPr>
            <p:spPr>
              <a:xfrm>
                <a:off x="4572000" y="1295400"/>
                <a:ext cx="152400" cy="76200"/>
              </a:xfrm>
              <a:prstGeom prst="rect">
                <a:avLst/>
              </a:prstGeom>
              <a:solidFill>
                <a:schemeClr val="accent4">
                  <a:lumMod val="60000"/>
                  <a:lumOff val="4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sp>
          <p:nvSpPr>
            <p:cNvPr id="189" name="Rectangle 188"/>
            <p:cNvSpPr/>
            <p:nvPr/>
          </p:nvSpPr>
          <p:spPr>
            <a:xfrm>
              <a:off x="4572000" y="1295400"/>
              <a:ext cx="1524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grpSp>
        <p:nvGrpSpPr>
          <p:cNvPr id="143" name="Group 136"/>
          <p:cNvGrpSpPr/>
          <p:nvPr/>
        </p:nvGrpSpPr>
        <p:grpSpPr>
          <a:xfrm>
            <a:off x="5867400" y="4057650"/>
            <a:ext cx="685800" cy="57150"/>
            <a:chOff x="4800600" y="1219200"/>
            <a:chExt cx="685800" cy="76200"/>
          </a:xfrm>
        </p:grpSpPr>
        <p:sp>
          <p:nvSpPr>
            <p:cNvPr id="193" name="Rectangle 192"/>
            <p:cNvSpPr/>
            <p:nvPr/>
          </p:nvSpPr>
          <p:spPr>
            <a:xfrm>
              <a:off x="4800600" y="1219200"/>
              <a:ext cx="685800" cy="7620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4" name="Rectangle 193"/>
            <p:cNvSpPr/>
            <p:nvPr/>
          </p:nvSpPr>
          <p:spPr>
            <a:xfrm>
              <a:off x="4800600" y="1219200"/>
              <a:ext cx="152400" cy="76200"/>
            </a:xfrm>
            <a:prstGeom prst="rect">
              <a:avLst/>
            </a:prstGeom>
            <a:solidFill>
              <a:schemeClr val="accent1">
                <a:lumMod val="20000"/>
                <a:lumOff val="80000"/>
              </a:schemeClr>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95" name="Rectangle 194"/>
            <p:cNvSpPr/>
            <p:nvPr/>
          </p:nvSpPr>
          <p:spPr>
            <a:xfrm>
              <a:off x="5334000" y="1219200"/>
              <a:ext cx="152400" cy="7620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cxnSp>
        <p:nvCxnSpPr>
          <p:cNvPr id="148" name="Straight Connector 147"/>
          <p:cNvCxnSpPr/>
          <p:nvPr/>
        </p:nvCxnSpPr>
        <p:spPr>
          <a:xfrm>
            <a:off x="1524000" y="348615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524000" y="388620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524000" y="4286250"/>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524000" y="3167103"/>
            <a:ext cx="5257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990600" y="3314700"/>
            <a:ext cx="152400" cy="57150"/>
          </a:xfrm>
          <a:prstGeom prst="rect">
            <a:avLst/>
          </a:prstGeom>
          <a:solidFill>
            <a:srgbClr val="E10101"/>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2" name="Rectangle 161"/>
          <p:cNvSpPr/>
          <p:nvPr/>
        </p:nvSpPr>
        <p:spPr>
          <a:xfrm>
            <a:off x="990600" y="3657600"/>
            <a:ext cx="152400" cy="57150"/>
          </a:xfrm>
          <a:prstGeom prst="rect">
            <a:avLst/>
          </a:prstGeom>
          <a:no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sp>
        <p:nvSpPr>
          <p:cNvPr id="163" name="Rectangle 162"/>
          <p:cNvSpPr/>
          <p:nvPr/>
        </p:nvSpPr>
        <p:spPr>
          <a:xfrm>
            <a:off x="990600" y="4057650"/>
            <a:ext cx="152400" cy="57150"/>
          </a:xfrm>
          <a:prstGeom prst="rect">
            <a:avLst/>
          </a:prstGeom>
          <a:solidFill>
            <a:srgbClr val="2A04CE"/>
          </a:solidFill>
          <a:ln w="317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600" dirty="0" smtClean="0"/>
              <a:t> </a:t>
            </a:r>
            <a:endParaRPr lang="en-US" sz="600" dirty="0"/>
          </a:p>
        </p:txBody>
      </p:sp>
      <p:grpSp>
        <p:nvGrpSpPr>
          <p:cNvPr id="147" name="Group 166"/>
          <p:cNvGrpSpPr/>
          <p:nvPr/>
        </p:nvGrpSpPr>
        <p:grpSpPr>
          <a:xfrm>
            <a:off x="1066800" y="3028950"/>
            <a:ext cx="6325967" cy="1619994"/>
            <a:chOff x="1066800" y="4038600"/>
            <a:chExt cx="6325967" cy="2159992"/>
          </a:xfrm>
        </p:grpSpPr>
        <p:sp>
          <p:nvSpPr>
            <p:cNvPr id="168" name="Rectangle 167"/>
            <p:cNvSpPr/>
            <p:nvPr/>
          </p:nvSpPr>
          <p:spPr>
            <a:xfrm>
              <a:off x="1066800" y="4038600"/>
              <a:ext cx="6324600" cy="1752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6659148" y="5788223"/>
              <a:ext cx="733619" cy="410369"/>
            </a:xfrm>
            <a:prstGeom prst="rect">
              <a:avLst/>
            </a:prstGeom>
            <a:noFill/>
          </p:spPr>
          <p:txBody>
            <a:bodyPr wrap="none" rtlCol="0">
              <a:spAutoFit/>
            </a:bodyPr>
            <a:lstStyle/>
            <a:p>
              <a:r>
                <a:rPr lang="en-US" sz="1400" dirty="0" err="1" smtClean="0"/>
                <a:t>TableX</a:t>
              </a:r>
              <a:endParaRPr lang="en-US" sz="1400" dirty="0"/>
            </a:p>
          </p:txBody>
        </p:sp>
      </p:grpSp>
      <p:sp>
        <p:nvSpPr>
          <p:cNvPr id="173" name="Rounded Rectangle 172"/>
          <p:cNvSpPr/>
          <p:nvPr/>
        </p:nvSpPr>
        <p:spPr>
          <a:xfrm>
            <a:off x="152400" y="971550"/>
            <a:ext cx="2743200" cy="1257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latin typeface="+mj-lt"/>
                <a:cs typeface="Courier New" pitchFamily="49" charset="0"/>
              </a:rPr>
              <a:t>Query</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Select * from </a:t>
            </a:r>
            <a:r>
              <a:rPr lang="en-US" sz="1400" dirty="0" err="1" smtClean="0">
                <a:latin typeface="Courier New" pitchFamily="49" charset="0"/>
                <a:cs typeface="Courier New" pitchFamily="49" charset="0"/>
              </a:rPr>
              <a:t>tableX</a:t>
            </a:r>
            <a:r>
              <a:rPr lang="en-US" sz="1400" dirty="0" smtClean="0">
                <a:latin typeface="Courier New" pitchFamily="49" charset="0"/>
                <a:cs typeface="Courier New" pitchFamily="49" charset="0"/>
              </a:rPr>
              <a:t> … Where Color = ‘Blue’;</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408354586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500" fill="hold"/>
                                        <p:tgtEl>
                                          <p:spTgt spid="44"/>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500" fill="hold"/>
                                        <p:tgtEl>
                                          <p:spTgt spid="26"/>
                                        </p:tgtEl>
                                        <p:attrNameLst>
                                          <p:attrName>style.visibility</p:attrName>
                                        </p:attrNameLst>
                                      </p:cBhvr>
                                      <p:tavLst>
                                        <p:tav tm="0">
                                          <p:val>
                                            <p:strVal val="hidden"/>
                                          </p:val>
                                        </p:tav>
                                        <p:tav tm="50000">
                                          <p:val>
                                            <p:strVal val="visible"/>
                                          </p:val>
                                        </p:tav>
                                      </p:tavLst>
                                    </p:anim>
                                  </p:childTnLst>
                                </p:cTn>
                              </p:par>
                              <p:par>
                                <p:cTn id="9" presetID="35" presetClass="emph" presetSubtype="0" fill="hold" nodeType="withEffect">
                                  <p:stCondLst>
                                    <p:cond delay="0"/>
                                  </p:stCondLst>
                                  <p:childTnLst>
                                    <p:anim calcmode="discrete" valueType="str">
                                      <p:cBhvr>
                                        <p:cTn id="10" dur="500" fill="hold"/>
                                        <p:tgtEl>
                                          <p:spTgt spid="61"/>
                                        </p:tgtEl>
                                        <p:attrNameLst>
                                          <p:attrName>style.visibility</p:attrName>
                                        </p:attrNameLst>
                                      </p:cBhvr>
                                      <p:tavLst>
                                        <p:tav tm="0">
                                          <p:val>
                                            <p:strVal val="hidden"/>
                                          </p:val>
                                        </p:tav>
                                        <p:tav tm="50000">
                                          <p:val>
                                            <p:strVal val="visible"/>
                                          </p:val>
                                        </p:tav>
                                      </p:tavLst>
                                    </p:anim>
                                  </p:childTnLst>
                                </p:cTn>
                              </p:par>
                              <p:par>
                                <p:cTn id="11" presetID="35" presetClass="emph" presetSubtype="0" fill="hold" nodeType="withEffect">
                                  <p:stCondLst>
                                    <p:cond delay="0"/>
                                  </p:stCondLst>
                                  <p:childTnLst>
                                    <p:anim calcmode="discrete" valueType="str">
                                      <p:cBhvr>
                                        <p:cTn id="12" dur="500" fill="hold"/>
                                        <p:tgtEl>
                                          <p:spTgt spid="15"/>
                                        </p:tgtEl>
                                        <p:attrNameLst>
                                          <p:attrName>style.visibility</p:attrName>
                                        </p:attrNameLst>
                                      </p:cBhvr>
                                      <p:tavLst>
                                        <p:tav tm="0">
                                          <p:val>
                                            <p:strVal val="hidden"/>
                                          </p:val>
                                        </p:tav>
                                        <p:tav tm="50000">
                                          <p:val>
                                            <p:strVal val="visible"/>
                                          </p:val>
                                        </p:tav>
                                      </p:tavLst>
                                    </p:anim>
                                  </p:childTnLst>
                                </p:cTn>
                              </p:par>
                            </p:childTnLst>
                          </p:cTn>
                        </p:par>
                        <p:par>
                          <p:cTn id="13" fill="hold">
                            <p:stCondLst>
                              <p:cond delay="500"/>
                            </p:stCondLst>
                            <p:childTnLst>
                              <p:par>
                                <p:cTn id="14" presetID="35" presetClass="emph" presetSubtype="0" fill="hold" nodeType="afterEffect">
                                  <p:stCondLst>
                                    <p:cond delay="0"/>
                                  </p:stCondLst>
                                  <p:childTnLst>
                                    <p:anim calcmode="discrete" valueType="str">
                                      <p:cBhvr>
                                        <p:cTn id="15" dur="500" fill="hold"/>
                                        <p:tgtEl>
                                          <p:spTgt spid="28"/>
                                        </p:tgtEl>
                                        <p:attrNameLst>
                                          <p:attrName>style.visibility</p:attrName>
                                        </p:attrNameLst>
                                      </p:cBhvr>
                                      <p:tavLst>
                                        <p:tav tm="0">
                                          <p:val>
                                            <p:strVal val="hidden"/>
                                          </p:val>
                                        </p:tav>
                                        <p:tav tm="50000">
                                          <p:val>
                                            <p:strVal val="visible"/>
                                          </p:val>
                                        </p:tav>
                                      </p:tavLst>
                                    </p:anim>
                                  </p:childTnLst>
                                </p:cTn>
                              </p:par>
                              <p:par>
                                <p:cTn id="16" presetID="35" presetClass="emph" presetSubtype="0" fill="hold" nodeType="withEffect">
                                  <p:stCondLst>
                                    <p:cond delay="0"/>
                                  </p:stCondLst>
                                  <p:childTnLst>
                                    <p:anim calcmode="discrete" valueType="str">
                                      <p:cBhvr>
                                        <p:cTn id="17" dur="500" fill="hold"/>
                                        <p:tgtEl>
                                          <p:spTgt spid="24"/>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500" fill="hold"/>
                                        <p:tgtEl>
                                          <p:spTgt spid="113"/>
                                        </p:tgtEl>
                                        <p:attrNameLst>
                                          <p:attrName>style.visibility</p:attrName>
                                        </p:attrNameLst>
                                      </p:cBhvr>
                                      <p:tavLst>
                                        <p:tav tm="0">
                                          <p:val>
                                            <p:strVal val="hidden"/>
                                          </p:val>
                                        </p:tav>
                                        <p:tav tm="50000">
                                          <p:val>
                                            <p:strVal val="visible"/>
                                          </p:val>
                                        </p:tav>
                                      </p:tavLst>
                                    </p:anim>
                                  </p:childTnLst>
                                </p:cTn>
                              </p:par>
                              <p:par>
                                <p:cTn id="20" presetID="35" presetClass="emph" presetSubtype="0" fill="hold" nodeType="withEffect">
                                  <p:stCondLst>
                                    <p:cond delay="0"/>
                                  </p:stCondLst>
                                  <p:childTnLst>
                                    <p:anim calcmode="discrete" valueType="str">
                                      <p:cBhvr>
                                        <p:cTn id="21" dur="500" fill="hold"/>
                                        <p:tgtEl>
                                          <p:spTgt spid="143"/>
                                        </p:tgtEl>
                                        <p:attrNameLst>
                                          <p:attrName>style.visibility</p:attrName>
                                        </p:attrNameLst>
                                      </p:cBhvr>
                                      <p:tavLst>
                                        <p:tav tm="0">
                                          <p:val>
                                            <p:strVal val="hidden"/>
                                          </p:val>
                                        </p:tav>
                                        <p:tav tm="50000">
                                          <p:val>
                                            <p:strVal val="visible"/>
                                          </p:val>
                                        </p:tav>
                                      </p:tavLst>
                                    </p:anim>
                                  </p:childTnLst>
                                </p:cTn>
                              </p:par>
                            </p:childTnLst>
                          </p:cTn>
                        </p:par>
                        <p:par>
                          <p:cTn id="22" fill="hold">
                            <p:stCondLst>
                              <p:cond delay="1000"/>
                            </p:stCondLst>
                            <p:childTnLst>
                              <p:par>
                                <p:cTn id="23" presetID="35" presetClass="emph" presetSubtype="0" fill="hold" nodeType="afterEffect">
                                  <p:stCondLst>
                                    <p:cond delay="0"/>
                                  </p:stCondLst>
                                  <p:childTnLst>
                                    <p:anim calcmode="discrete" valueType="str">
                                      <p:cBhvr>
                                        <p:cTn id="24" dur="500" fill="hold"/>
                                        <p:tgtEl>
                                          <p:spTgt spid="49"/>
                                        </p:tgtEl>
                                        <p:attrNameLst>
                                          <p:attrName>style.visibility</p:attrName>
                                        </p:attrNameLst>
                                      </p:cBhvr>
                                      <p:tavLst>
                                        <p:tav tm="0">
                                          <p:val>
                                            <p:strVal val="hidden"/>
                                          </p:val>
                                        </p:tav>
                                        <p:tav tm="50000">
                                          <p:val>
                                            <p:strVal val="visible"/>
                                          </p:val>
                                        </p:tav>
                                      </p:tavLst>
                                    </p:anim>
                                  </p:childTnLst>
                                </p:cTn>
                              </p:par>
                              <p:par>
                                <p:cTn id="25" presetID="35" presetClass="emph" presetSubtype="0" fill="hold" nodeType="withEffect">
                                  <p:stCondLst>
                                    <p:cond delay="0"/>
                                  </p:stCondLst>
                                  <p:childTnLst>
                                    <p:anim calcmode="discrete" valueType="str">
                                      <p:cBhvr>
                                        <p:cTn id="26" dur="5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latin typeface="Arial" pitchFamily="34" charset="0"/>
                <a:cs typeface="Arial" pitchFamily="34" charset="0"/>
              </a:rPr>
              <a:t>When To Partition?</a:t>
            </a:r>
          </a:p>
        </p:txBody>
      </p:sp>
      <p:sp>
        <p:nvSpPr>
          <p:cNvPr id="7" name="Content Placeholder 6"/>
          <p:cNvSpPr>
            <a:spLocks noGrp="1"/>
          </p:cNvSpPr>
          <p:nvPr>
            <p:ph sz="quarter" idx="10"/>
          </p:nvPr>
        </p:nvSpPr>
        <p:spPr/>
        <p:txBody>
          <a:bodyPr/>
          <a:lstStyle/>
          <a:p>
            <a:pPr>
              <a:buFontTx/>
              <a:buChar char="•"/>
            </a:pPr>
            <a:r>
              <a:rPr lang="en-US" dirty="0" smtClean="0">
                <a:latin typeface="Arial" pitchFamily="34" charset="0"/>
                <a:cs typeface="Arial" pitchFamily="34" charset="0"/>
              </a:rPr>
              <a:t>Have a large (fact) table</a:t>
            </a:r>
          </a:p>
          <a:p>
            <a:pPr>
              <a:buFontTx/>
              <a:buChar char="•"/>
            </a:pPr>
            <a:r>
              <a:rPr lang="en-US" dirty="0" smtClean="0">
                <a:latin typeface="Arial" pitchFamily="34" charset="0"/>
                <a:cs typeface="Arial" pitchFamily="34" charset="0"/>
              </a:rPr>
              <a:t>Query predicates have identifiable access patterns</a:t>
            </a:r>
          </a:p>
          <a:p>
            <a:pPr lvl="1">
              <a:buFontTx/>
              <a:buChar char="•"/>
            </a:pPr>
            <a:r>
              <a:rPr lang="en-US" dirty="0" smtClean="0">
                <a:latin typeface="Arial" pitchFamily="34" charset="0"/>
                <a:cs typeface="Arial" pitchFamily="34" charset="0"/>
              </a:rPr>
              <a:t>e.g., WHERE </a:t>
            </a:r>
            <a:r>
              <a:rPr lang="en-US" dirty="0" err="1" smtClean="0">
                <a:latin typeface="Arial" pitchFamily="34" charset="0"/>
                <a:cs typeface="Arial" pitchFamily="34" charset="0"/>
              </a:rPr>
              <a:t>trans_date</a:t>
            </a:r>
            <a:r>
              <a:rPr lang="en-US" dirty="0" smtClean="0">
                <a:latin typeface="Arial" pitchFamily="34" charset="0"/>
                <a:cs typeface="Arial" pitchFamily="34" charset="0"/>
              </a:rPr>
              <a:t> &gt;= ’07/01/2012’) AND </a:t>
            </a:r>
            <a:r>
              <a:rPr lang="en-US" dirty="0" err="1" smtClean="0">
                <a:latin typeface="Arial" pitchFamily="34" charset="0"/>
                <a:cs typeface="Arial" pitchFamily="34" charset="0"/>
              </a:rPr>
              <a:t>trans_date</a:t>
            </a:r>
            <a:r>
              <a:rPr lang="en-US" dirty="0" smtClean="0">
                <a:latin typeface="Arial" pitchFamily="34" charset="0"/>
                <a:cs typeface="Arial" pitchFamily="34" charset="0"/>
              </a:rPr>
              <a:t> &lt; ’08/01/2012’</a:t>
            </a:r>
          </a:p>
          <a:p>
            <a:pPr>
              <a:buFontTx/>
              <a:buChar char="•"/>
            </a:pPr>
            <a:r>
              <a:rPr lang="en-US" dirty="0" smtClean="0">
                <a:latin typeface="Arial" pitchFamily="34" charset="0"/>
                <a:cs typeface="Arial" pitchFamily="34" charset="0"/>
              </a:rPr>
              <a:t>Need to maintain a “rolling window” of data</a:t>
            </a:r>
          </a:p>
          <a:p>
            <a:pPr>
              <a:buFontTx/>
              <a:buChar char="•"/>
            </a:pPr>
            <a:r>
              <a:rPr lang="en-US" dirty="0" smtClean="0">
                <a:latin typeface="Arial" pitchFamily="34" charset="0"/>
                <a:cs typeface="Arial" pitchFamily="34" charset="0"/>
              </a:rPr>
              <a:t>Data can be divided into somewhat equal parts based on some defining criteria</a:t>
            </a:r>
          </a:p>
          <a:p>
            <a:pPr>
              <a:buFontTx/>
              <a:buChar char="•"/>
            </a:pPr>
            <a:r>
              <a:rPr lang="en-US" dirty="0" smtClean="0">
                <a:latin typeface="Arial" pitchFamily="34" charset="0"/>
                <a:cs typeface="Arial" pitchFamily="34" charset="0"/>
              </a:rPr>
              <a:t>Experiencing unsatisfactory performance</a:t>
            </a:r>
          </a:p>
        </p:txBody>
      </p:sp>
    </p:spTree>
    <p:extLst>
      <p:ext uri="{BB962C8B-B14F-4D97-AF65-F5344CB8AC3E}">
        <p14:creationId xmlns:p14="http://schemas.microsoft.com/office/powerpoint/2010/main" val="2520213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2129396"/>
            <a:ext cx="6048375" cy="620683"/>
          </a:xfrm>
        </p:spPr>
        <p:txBody>
          <a:bodyPr/>
          <a:lstStyle/>
          <a:p>
            <a:pPr fontAlgn="auto">
              <a:spcAft>
                <a:spcPts val="0"/>
              </a:spcAft>
              <a:defRPr/>
            </a:pPr>
            <a:r>
              <a:rPr lang="en-US" dirty="0" smtClean="0"/>
              <a:t>Backup and Recovery</a:t>
            </a:r>
            <a:endParaRPr dirty="0"/>
          </a:p>
        </p:txBody>
      </p:sp>
    </p:spTree>
    <p:extLst>
      <p:ext uri="{BB962C8B-B14F-4D97-AF65-F5344CB8AC3E}">
        <p14:creationId xmlns:p14="http://schemas.microsoft.com/office/powerpoint/2010/main" val="11176056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037" y="808057"/>
            <a:ext cx="8229600" cy="3620982"/>
          </a:xfrm>
        </p:spPr>
        <p:txBody>
          <a:bodyPr>
            <a:normAutofit fontScale="55000" lnSpcReduction="20000"/>
          </a:bodyPr>
          <a:lstStyle/>
          <a:p>
            <a:r>
              <a:rPr lang="en-US" dirty="0" smtClean="0">
                <a:solidFill>
                  <a:schemeClr val="bg2"/>
                </a:solidFill>
              </a:rPr>
              <a:t>Option 1:  custom external tables</a:t>
            </a:r>
          </a:p>
          <a:p>
            <a:pPr lvl="1"/>
            <a:r>
              <a:rPr lang="en-US" dirty="0" smtClean="0">
                <a:solidFill>
                  <a:schemeClr val="bg2"/>
                </a:solidFill>
              </a:rPr>
              <a:t>Good control over which tables/data to backup</a:t>
            </a:r>
          </a:p>
          <a:p>
            <a:pPr lvl="1"/>
            <a:r>
              <a:rPr lang="en-US" dirty="0" smtClean="0">
                <a:solidFill>
                  <a:schemeClr val="bg2"/>
                </a:solidFill>
              </a:rPr>
              <a:t>Enables incremental backup</a:t>
            </a:r>
          </a:p>
          <a:p>
            <a:pPr lvl="1"/>
            <a:r>
              <a:rPr lang="en-US" dirty="0" smtClean="0">
                <a:solidFill>
                  <a:schemeClr val="bg2"/>
                </a:solidFill>
              </a:rPr>
              <a:t>Doesn’t include other objects, such as roles, resource queues, etc.</a:t>
            </a:r>
          </a:p>
          <a:p>
            <a:r>
              <a:rPr lang="en-US" dirty="0" smtClean="0">
                <a:solidFill>
                  <a:schemeClr val="bg2"/>
                </a:solidFill>
              </a:rPr>
              <a:t>Option 2:  </a:t>
            </a:r>
            <a:r>
              <a:rPr lang="en-US" dirty="0" err="1" smtClean="0">
                <a:solidFill>
                  <a:schemeClr val="bg2"/>
                </a:solidFill>
              </a:rPr>
              <a:t>pgdump</a:t>
            </a:r>
            <a:endParaRPr lang="en-US" dirty="0" smtClean="0">
              <a:solidFill>
                <a:schemeClr val="bg2"/>
              </a:solidFill>
            </a:endParaRPr>
          </a:p>
          <a:p>
            <a:pPr lvl="1"/>
            <a:r>
              <a:rPr lang="en-US" dirty="0" smtClean="0">
                <a:solidFill>
                  <a:schemeClr val="bg2"/>
                </a:solidFill>
              </a:rPr>
              <a:t>Free utility</a:t>
            </a:r>
          </a:p>
          <a:p>
            <a:pPr lvl="1"/>
            <a:r>
              <a:rPr lang="en-US" dirty="0" smtClean="0">
                <a:solidFill>
                  <a:schemeClr val="bg2"/>
                </a:solidFill>
              </a:rPr>
              <a:t>Not parallelized</a:t>
            </a:r>
          </a:p>
          <a:p>
            <a:pPr lvl="1"/>
            <a:r>
              <a:rPr lang="en-US" dirty="0" smtClean="0">
                <a:solidFill>
                  <a:schemeClr val="bg2"/>
                </a:solidFill>
              </a:rPr>
              <a:t>Creates one dump file on the master</a:t>
            </a:r>
          </a:p>
          <a:p>
            <a:r>
              <a:rPr lang="en-US" dirty="0" smtClean="0">
                <a:solidFill>
                  <a:schemeClr val="bg2"/>
                </a:solidFill>
              </a:rPr>
              <a:t>Option 3:  </a:t>
            </a:r>
            <a:r>
              <a:rPr lang="en-US" dirty="0" err="1" smtClean="0">
                <a:solidFill>
                  <a:schemeClr val="bg2"/>
                </a:solidFill>
              </a:rPr>
              <a:t>gpcrondump</a:t>
            </a:r>
            <a:endParaRPr lang="en-US" dirty="0" smtClean="0">
              <a:solidFill>
                <a:schemeClr val="bg2"/>
              </a:solidFill>
            </a:endParaRPr>
          </a:p>
          <a:p>
            <a:pPr lvl="1"/>
            <a:r>
              <a:rPr lang="en-US" dirty="0" smtClean="0">
                <a:solidFill>
                  <a:schemeClr val="bg2"/>
                </a:solidFill>
              </a:rPr>
              <a:t>Free utility</a:t>
            </a:r>
          </a:p>
          <a:p>
            <a:pPr lvl="1"/>
            <a:r>
              <a:rPr lang="en-US" dirty="0" smtClean="0">
                <a:solidFill>
                  <a:schemeClr val="bg2"/>
                </a:solidFill>
              </a:rPr>
              <a:t>Parallelized backup</a:t>
            </a:r>
          </a:p>
          <a:p>
            <a:pPr lvl="1"/>
            <a:r>
              <a:rPr lang="en-US" dirty="0" smtClean="0">
                <a:solidFill>
                  <a:schemeClr val="bg2"/>
                </a:solidFill>
              </a:rPr>
              <a:t>Creates SQL files on the master and segment hosts</a:t>
            </a:r>
          </a:p>
          <a:p>
            <a:pPr lvl="1"/>
            <a:r>
              <a:rPr lang="en-US" dirty="0" smtClean="0">
                <a:solidFill>
                  <a:schemeClr val="bg2"/>
                </a:solidFill>
              </a:rPr>
              <a:t>Must restore to same number of hosts/segments</a:t>
            </a:r>
          </a:p>
          <a:p>
            <a:pPr lvl="1"/>
            <a:r>
              <a:rPr lang="en-US" dirty="0" smtClean="0">
                <a:solidFill>
                  <a:schemeClr val="bg2"/>
                </a:solidFill>
              </a:rPr>
              <a:t>Incremental backup not supported</a:t>
            </a:r>
          </a:p>
          <a:p>
            <a:r>
              <a:rPr lang="en-US" dirty="0" smtClean="0">
                <a:solidFill>
                  <a:schemeClr val="bg2"/>
                </a:solidFill>
              </a:rPr>
              <a:t>Option 4:  Data Domain</a:t>
            </a:r>
          </a:p>
          <a:p>
            <a:pPr lvl="1"/>
            <a:r>
              <a:rPr lang="en-US" dirty="0" smtClean="0">
                <a:solidFill>
                  <a:schemeClr val="bg2"/>
                </a:solidFill>
              </a:rPr>
              <a:t>See next slide</a:t>
            </a:r>
          </a:p>
        </p:txBody>
      </p:sp>
      <p:sp>
        <p:nvSpPr>
          <p:cNvPr id="5" name="Title 4"/>
          <p:cNvSpPr>
            <a:spLocks noGrp="1"/>
          </p:cNvSpPr>
          <p:nvPr>
            <p:ph type="title"/>
          </p:nvPr>
        </p:nvSpPr>
        <p:spPr>
          <a:xfrm>
            <a:off x="366715" y="55811"/>
            <a:ext cx="8410575" cy="531961"/>
          </a:xfrm>
          <a:noFill/>
        </p:spPr>
        <p:txBody>
          <a:bodyPr lIns="0" tIns="0" rIns="0" bIns="0" anchor="b" anchorCtr="0"/>
          <a:lstStyle/>
          <a:p>
            <a:pPr>
              <a:lnSpc>
                <a:spcPts val="3600"/>
              </a:lnSpc>
            </a:pPr>
            <a:r>
              <a:rPr lang="en-US" dirty="0" smtClean="0">
                <a:solidFill>
                  <a:schemeClr val="tx2"/>
                </a:solidFill>
                <a:latin typeface="Verdana" pitchFamily="34" charset="0"/>
              </a:rPr>
              <a:t>Backup in a nutshell</a:t>
            </a:r>
            <a:endParaRPr lang="en-US" dirty="0">
              <a:solidFill>
                <a:schemeClr val="tx2"/>
              </a:solidFill>
              <a:latin typeface="Verdana" pitchFamily="34" charset="0"/>
            </a:endParaRPr>
          </a:p>
        </p:txBody>
      </p:sp>
    </p:spTree>
    <p:extLst>
      <p:ext uri="{BB962C8B-B14F-4D97-AF65-F5344CB8AC3E}">
        <p14:creationId xmlns:p14="http://schemas.microsoft.com/office/powerpoint/2010/main" val="29938768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1130300"/>
            <a:ext cx="6048375" cy="1230313"/>
          </a:xfrm>
        </p:spPr>
        <p:txBody>
          <a:bodyPr/>
          <a:lstStyle/>
          <a:p>
            <a:pPr fontAlgn="auto">
              <a:spcAft>
                <a:spcPts val="0"/>
              </a:spcAft>
              <a:defRPr/>
            </a:pPr>
            <a:r>
              <a:rPr smtClean="0"/>
              <a:t>The Analytic Data Warehouse</a:t>
            </a:r>
            <a:endParaRPr/>
          </a:p>
        </p:txBody>
      </p:sp>
      <p:sp>
        <p:nvSpPr>
          <p:cNvPr id="25603" name="Content Placeholder 2"/>
          <p:cNvSpPr>
            <a:spLocks noGrp="1"/>
          </p:cNvSpPr>
          <p:nvPr>
            <p:ph sz="quarter" idx="10"/>
          </p:nvPr>
        </p:nvSpPr>
        <p:spPr>
          <a:xfrm>
            <a:off x="1025525" y="2446338"/>
            <a:ext cx="6569075" cy="563562"/>
          </a:xfrm>
          <a:noFill/>
          <a:ln>
            <a:miter lim="800000"/>
            <a:headEnd/>
            <a:tailEnd/>
          </a:ln>
        </p:spPr>
        <p:txBody>
          <a:bodyPr vert="horz" wrap="square" numCol="1" anchor="t" anchorCtr="0" compatLnSpc="1">
            <a:prstTxWarp prst="textNoShape">
              <a:avLst/>
            </a:prstTxWarp>
          </a:bodyPr>
          <a:lstStyle/>
          <a:p>
            <a:r>
              <a:rPr lang="en-US" smtClean="0">
                <a:latin typeface="Arial" pitchFamily="-105" charset="0"/>
                <a:ea typeface="Arial" pitchFamily="-105" charset="0"/>
                <a:cs typeface="Arial" pitchFamily="-105" charset="0"/>
              </a:rPr>
              <a:t>Pivotal Greenplum Database Overview</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Efficient Backup/Restore with</a:t>
            </a:r>
            <a:br>
              <a:rPr lang="en-US" dirty="0" smtClean="0"/>
            </a:br>
            <a:r>
              <a:rPr lang="en-US" dirty="0" smtClean="0"/>
              <a:t>EMC Data Domain</a:t>
            </a:r>
            <a:endParaRPr lang="en-US" dirty="0"/>
          </a:p>
        </p:txBody>
      </p:sp>
      <p:sp>
        <p:nvSpPr>
          <p:cNvPr id="10" name="Content Placeholder 9"/>
          <p:cNvSpPr>
            <a:spLocks noGrp="1"/>
          </p:cNvSpPr>
          <p:nvPr>
            <p:ph sz="quarter" idx="10"/>
          </p:nvPr>
        </p:nvSpPr>
        <p:spPr>
          <a:xfrm>
            <a:off x="4170381" y="805609"/>
            <a:ext cx="4781176" cy="3817954"/>
          </a:xfrm>
        </p:spPr>
        <p:txBody>
          <a:bodyPr>
            <a:normAutofit fontScale="62500" lnSpcReduction="20000"/>
          </a:bodyPr>
          <a:lstStyle/>
          <a:p>
            <a:pPr>
              <a:lnSpc>
                <a:spcPct val="120000"/>
              </a:lnSpc>
            </a:pPr>
            <a:r>
              <a:rPr lang="en-US" dirty="0" smtClean="0"/>
              <a:t>Back up protocol options</a:t>
            </a:r>
          </a:p>
          <a:p>
            <a:pPr lvl="1">
              <a:lnSpc>
                <a:spcPct val="120000"/>
              </a:lnSpc>
            </a:pPr>
            <a:r>
              <a:rPr lang="en-US" dirty="0" smtClean="0"/>
              <a:t>NFS:  Data Domain device mounted as NFS storage. Direct IO option available in 4.1.2.3 or 4.2.2 or higher</a:t>
            </a:r>
          </a:p>
          <a:p>
            <a:pPr lvl="1">
              <a:lnSpc>
                <a:spcPct val="120000"/>
              </a:lnSpc>
            </a:pPr>
            <a:r>
              <a:rPr lang="en-US" dirty="0" smtClean="0"/>
              <a:t>DD Boost:  Native, client-side deduplication, dedicated communication.  Requires 4.2.1 or higher</a:t>
            </a:r>
          </a:p>
          <a:p>
            <a:pPr>
              <a:lnSpc>
                <a:spcPct val="120000"/>
              </a:lnSpc>
            </a:pPr>
            <a:r>
              <a:rPr lang="en-US" dirty="0" smtClean="0"/>
              <a:t>Data Domain deduplication is an ideal fit for Greenplum</a:t>
            </a:r>
            <a:endParaRPr lang="en-US" dirty="0"/>
          </a:p>
          <a:p>
            <a:pPr lvl="1">
              <a:lnSpc>
                <a:spcPct val="120000"/>
              </a:lnSpc>
            </a:pPr>
            <a:r>
              <a:rPr lang="en-US" dirty="0" smtClean="0"/>
              <a:t>Integrates seamlessly into standard Greenplum full backup data export and data restore procedures</a:t>
            </a:r>
          </a:p>
          <a:p>
            <a:pPr>
              <a:lnSpc>
                <a:spcPct val="120000"/>
              </a:lnSpc>
            </a:pPr>
            <a:r>
              <a:rPr lang="en-US" dirty="0" smtClean="0"/>
              <a:t>Drastic reduction in backup storage requirement</a:t>
            </a:r>
          </a:p>
          <a:p>
            <a:pPr>
              <a:lnSpc>
                <a:spcPct val="120000"/>
              </a:lnSpc>
            </a:pPr>
            <a:r>
              <a:rPr lang="en-US" dirty="0" smtClean="0"/>
              <a:t>Backup all segment servers in parallel directly to Data Domain</a:t>
            </a:r>
          </a:p>
          <a:p>
            <a:pPr>
              <a:lnSpc>
                <a:spcPct val="120000"/>
              </a:lnSpc>
            </a:pPr>
            <a:r>
              <a:rPr lang="en-US" dirty="0" smtClean="0"/>
              <a:t>Backup/Restore at Full or Table level</a:t>
            </a:r>
          </a:p>
        </p:txBody>
      </p:sp>
      <p:pic>
        <p:nvPicPr>
          <p:cNvPr id="8" name="Picture 2"/>
          <p:cNvPicPr>
            <a:picLocks noChangeAspect="1" noChangeArrowheads="1"/>
          </p:cNvPicPr>
          <p:nvPr/>
        </p:nvPicPr>
        <p:blipFill>
          <a:blip r:embed="rId3" cstate="print"/>
          <a:srcRect/>
          <a:stretch>
            <a:fillRect/>
          </a:stretch>
        </p:blipFill>
        <p:spPr bwMode="auto">
          <a:xfrm>
            <a:off x="227864" y="1366288"/>
            <a:ext cx="3834536" cy="3202998"/>
          </a:xfrm>
          <a:prstGeom prst="rect">
            <a:avLst/>
          </a:prstGeom>
          <a:noFill/>
          <a:ln w="9525">
            <a:noFill/>
            <a:miter lim="800000"/>
            <a:headEnd/>
            <a:tailEnd/>
          </a:ln>
        </p:spPr>
      </p:pic>
      <p:sp>
        <p:nvSpPr>
          <p:cNvPr id="2" name="Rectangle 1"/>
          <p:cNvSpPr/>
          <p:nvPr/>
        </p:nvSpPr>
        <p:spPr>
          <a:xfrm>
            <a:off x="167822" y="1492233"/>
            <a:ext cx="1418167" cy="313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8"/>
          <p:cNvGrpSpPr>
            <a:grpSpLocks noChangeAspect="1"/>
          </p:cNvGrpSpPr>
          <p:nvPr/>
        </p:nvGrpSpPr>
        <p:grpSpPr>
          <a:xfrm>
            <a:off x="257595" y="1518250"/>
            <a:ext cx="1367261" cy="3058668"/>
            <a:chOff x="7208033" y="2806847"/>
            <a:chExt cx="1060704" cy="3163824"/>
          </a:xfrm>
        </p:grpSpPr>
        <p:pic>
          <p:nvPicPr>
            <p:cNvPr id="11" name="Picture 10" descr="DW_Greenplum_product.png"/>
            <p:cNvPicPr>
              <a:picLocks/>
            </p:cNvPicPr>
            <p:nvPr/>
          </p:nvPicPr>
          <p:blipFill>
            <a:blip r:embed="rId4" cstate="print">
              <a:extLst>
                <a:ext uri="{28A0092B-C50C-407E-A947-70E740481C1C}">
                  <a14:useLocalDpi xmlns:a14="http://schemas.microsoft.com/office/drawing/2010/main"/>
                </a:ext>
              </a:extLst>
            </a:blip>
            <a:stretch>
              <a:fillRect/>
            </a:stretch>
          </p:blipFill>
          <p:spPr>
            <a:xfrm>
              <a:off x="7208033" y="2806847"/>
              <a:ext cx="1060704" cy="3163824"/>
            </a:xfrm>
            <a:prstGeom prst="rect">
              <a:avLst/>
            </a:prstGeom>
          </p:spPr>
        </p:pic>
        <p:cxnSp>
          <p:nvCxnSpPr>
            <p:cNvPr id="13" name="Straight Connector 12"/>
            <p:cNvCxnSpPr/>
            <p:nvPr/>
          </p:nvCxnSpPr>
          <p:spPr>
            <a:xfrm>
              <a:off x="7351121" y="3570233"/>
              <a:ext cx="782580" cy="0"/>
            </a:xfrm>
            <a:prstGeom prst="line">
              <a:avLst/>
            </a:prstGeom>
            <a:ln>
              <a:solidFill>
                <a:srgbClr val="5CD02D"/>
              </a:solidFill>
            </a:ln>
          </p:spPr>
          <p:style>
            <a:lnRef idx="2">
              <a:schemeClr val="accent1"/>
            </a:lnRef>
            <a:fillRef idx="0">
              <a:schemeClr val="accent1"/>
            </a:fillRef>
            <a:effectRef idx="1">
              <a:schemeClr val="accent1"/>
            </a:effectRef>
            <a:fontRef idx="minor">
              <a:schemeClr val="tx1"/>
            </a:fontRef>
          </p:style>
        </p:cxnSp>
      </p:grpSp>
      <p:sp>
        <p:nvSpPr>
          <p:cNvPr id="12" name="Rounded Rectangle 11"/>
          <p:cNvSpPr/>
          <p:nvPr/>
        </p:nvSpPr>
        <p:spPr>
          <a:xfrm>
            <a:off x="1672771" y="2665396"/>
            <a:ext cx="971550" cy="228600"/>
          </a:xfrm>
          <a:prstGeom prst="roundRect">
            <a:avLst/>
          </a:prstGeom>
          <a:solidFill>
            <a:srgbClr val="66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DD Boost or NFS</a:t>
            </a:r>
            <a:endParaRPr lang="en-US" sz="1100" dirty="0"/>
          </a:p>
        </p:txBody>
      </p:sp>
      <p:pic>
        <p:nvPicPr>
          <p:cNvPr id="1026" name="Picture 2"/>
          <p:cNvPicPr>
            <a:picLocks noChangeAspect="1" noChangeArrowheads="1"/>
          </p:cNvPicPr>
          <p:nvPr/>
        </p:nvPicPr>
        <p:blipFill>
          <a:blip r:embed="rId5" cstate="print"/>
          <a:srcRect/>
          <a:stretch>
            <a:fillRect/>
          </a:stretch>
        </p:blipFill>
        <p:spPr bwMode="auto">
          <a:xfrm>
            <a:off x="2746355" y="1494023"/>
            <a:ext cx="1356803" cy="3075420"/>
          </a:xfrm>
          <a:prstGeom prst="rect">
            <a:avLst/>
          </a:prstGeom>
          <a:noFill/>
          <a:ln w="9525">
            <a:noFill/>
            <a:miter lim="800000"/>
            <a:headEnd/>
            <a:tailEnd/>
          </a:ln>
        </p:spPr>
      </p:pic>
    </p:spTree>
    <p:extLst>
      <p:ext uri="{BB962C8B-B14F-4D97-AF65-F5344CB8AC3E}">
        <p14:creationId xmlns:p14="http://schemas.microsoft.com/office/powerpoint/2010/main" val="3358344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2129396"/>
            <a:ext cx="6048375" cy="620683"/>
          </a:xfrm>
        </p:spPr>
        <p:txBody>
          <a:bodyPr/>
          <a:lstStyle/>
          <a:p>
            <a:pPr fontAlgn="auto">
              <a:spcAft>
                <a:spcPts val="0"/>
              </a:spcAft>
              <a:defRPr/>
            </a:pPr>
            <a:r>
              <a:rPr lang="en-US" dirty="0" smtClean="0"/>
              <a:t>High Availability</a:t>
            </a:r>
            <a:endParaRPr dirty="0"/>
          </a:p>
        </p:txBody>
      </p:sp>
    </p:spTree>
    <p:extLst>
      <p:ext uri="{BB962C8B-B14F-4D97-AF65-F5344CB8AC3E}">
        <p14:creationId xmlns:p14="http://schemas.microsoft.com/office/powerpoint/2010/main" val="18153251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rot="5400000">
            <a:off x="4295775" y="322897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14400" y="3429000"/>
            <a:ext cx="716280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6955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sp>
        <p:nvSpPr>
          <p:cNvPr id="4" name="Rounded Rectangle 18"/>
          <p:cNvSpPr>
            <a:spLocks noChangeArrowheads="1"/>
          </p:cNvSpPr>
          <p:nvPr/>
        </p:nvSpPr>
        <p:spPr bwMode="auto">
          <a:xfrm>
            <a:off x="4114801" y="2914651"/>
            <a:ext cx="785813" cy="182165"/>
          </a:xfrm>
          <a:prstGeom prst="roundRect">
            <a:avLst>
              <a:gd name="adj" fmla="val 16667"/>
            </a:avLst>
          </a:prstGeom>
          <a:solidFill>
            <a:schemeClr val="accent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Master</a:t>
            </a:r>
            <a:endParaRPr lang="en-US" sz="1000" b="1" dirty="0">
              <a:solidFill>
                <a:srgbClr val="FFFFFF"/>
              </a:solidFill>
              <a:latin typeface="+mj-lt"/>
              <a:ea typeface="+mn-ea"/>
            </a:endParaRPr>
          </a:p>
        </p:txBody>
      </p:sp>
      <p:cxnSp>
        <p:nvCxnSpPr>
          <p:cNvPr id="27" name="Straight Connector 26"/>
          <p:cNvCxnSpPr/>
          <p:nvPr/>
        </p:nvCxnSpPr>
        <p:spPr>
          <a:xfrm rot="5400000">
            <a:off x="7143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7049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7623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7529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8197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68103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877175" y="3629025"/>
            <a:ext cx="400050" cy="0"/>
          </a:xfrm>
          <a:prstGeom prst="line">
            <a:avLst/>
          </a:prstGeom>
          <a:ln>
            <a:solidFill>
              <a:srgbClr val="FFC000"/>
            </a:solidFill>
            <a:prstDash val="dash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Greenplum Segments</a:t>
            </a:r>
            <a:endParaRPr lang="en-US" dirty="0"/>
          </a:p>
        </p:txBody>
      </p:sp>
      <p:sp>
        <p:nvSpPr>
          <p:cNvPr id="3" name="Content Placeholder 2"/>
          <p:cNvSpPr>
            <a:spLocks noGrp="1"/>
          </p:cNvSpPr>
          <p:nvPr>
            <p:ph idx="1"/>
          </p:nvPr>
        </p:nvSpPr>
        <p:spPr>
          <a:xfrm>
            <a:off x="457200" y="1085850"/>
            <a:ext cx="8229600" cy="1485900"/>
          </a:xfrm>
        </p:spPr>
        <p:txBody>
          <a:bodyPr/>
          <a:lstStyle/>
          <a:p>
            <a:r>
              <a:rPr lang="en-US" dirty="0" smtClean="0"/>
              <a:t>A database instance</a:t>
            </a:r>
          </a:p>
          <a:p>
            <a:r>
              <a:rPr lang="en-US" dirty="0" smtClean="0"/>
              <a:t>Works in parallel with other Segments (instances) to process SQL (loads and queries)</a:t>
            </a:r>
          </a:p>
        </p:txBody>
      </p:sp>
      <p:sp>
        <p:nvSpPr>
          <p:cNvPr id="5" name="Rounded Rectangle 18"/>
          <p:cNvSpPr>
            <a:spLocks noChangeArrowheads="1"/>
          </p:cNvSpPr>
          <p:nvPr/>
        </p:nvSpPr>
        <p:spPr bwMode="auto">
          <a:xfrm>
            <a:off x="533401" y="3829050"/>
            <a:ext cx="785813" cy="18216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Segment0</a:t>
            </a:r>
            <a:endParaRPr lang="en-US" sz="1000" b="1" dirty="0">
              <a:solidFill>
                <a:srgbClr val="FFFFFF"/>
              </a:solidFill>
              <a:latin typeface="+mj-lt"/>
              <a:ea typeface="+mn-ea"/>
            </a:endParaRPr>
          </a:p>
        </p:txBody>
      </p:sp>
      <p:sp>
        <p:nvSpPr>
          <p:cNvPr id="6" name="Rounded Rectangle 18"/>
          <p:cNvSpPr>
            <a:spLocks noChangeArrowheads="1"/>
          </p:cNvSpPr>
          <p:nvPr/>
        </p:nvSpPr>
        <p:spPr bwMode="auto">
          <a:xfrm>
            <a:off x="1553256" y="3829050"/>
            <a:ext cx="785813" cy="182165"/>
          </a:xfrm>
          <a:prstGeom prst="roundRect">
            <a:avLst>
              <a:gd name="adj" fmla="val 16667"/>
            </a:avLst>
          </a:prstGeom>
          <a:solidFill>
            <a:srgbClr val="0FDD3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Segment1</a:t>
            </a:r>
            <a:endParaRPr lang="en-US" sz="1000" b="1" dirty="0">
              <a:solidFill>
                <a:srgbClr val="FFFFFF"/>
              </a:solidFill>
              <a:latin typeface="+mj-lt"/>
              <a:ea typeface="+mn-ea"/>
            </a:endParaRPr>
          </a:p>
        </p:txBody>
      </p:sp>
      <p:sp>
        <p:nvSpPr>
          <p:cNvPr id="7" name="Rounded Rectangle 18"/>
          <p:cNvSpPr>
            <a:spLocks noChangeArrowheads="1"/>
          </p:cNvSpPr>
          <p:nvPr/>
        </p:nvSpPr>
        <p:spPr bwMode="auto">
          <a:xfrm>
            <a:off x="2573111" y="3829050"/>
            <a:ext cx="785813" cy="182165"/>
          </a:xfrm>
          <a:prstGeom prst="roundRect">
            <a:avLst>
              <a:gd name="adj" fmla="val 16667"/>
            </a:avLst>
          </a:prstGeom>
          <a:solidFill>
            <a:srgbClr val="FFC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Segment2</a:t>
            </a:r>
            <a:endParaRPr lang="en-US" sz="1000" b="1" dirty="0">
              <a:solidFill>
                <a:srgbClr val="FFFFFF"/>
              </a:solidFill>
              <a:latin typeface="+mj-lt"/>
              <a:ea typeface="+mn-ea"/>
            </a:endParaRPr>
          </a:p>
        </p:txBody>
      </p:sp>
      <p:sp>
        <p:nvSpPr>
          <p:cNvPr id="8" name="Rounded Rectangle 18"/>
          <p:cNvSpPr>
            <a:spLocks noChangeArrowheads="1"/>
          </p:cNvSpPr>
          <p:nvPr/>
        </p:nvSpPr>
        <p:spPr bwMode="auto">
          <a:xfrm>
            <a:off x="3592966" y="3829050"/>
            <a:ext cx="785813" cy="182165"/>
          </a:xfrm>
          <a:prstGeom prst="roundRect">
            <a:avLst>
              <a:gd name="adj" fmla="val 16667"/>
            </a:avLst>
          </a:prstGeom>
          <a:solidFill>
            <a:srgbClr val="C00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Segment3</a:t>
            </a:r>
            <a:endParaRPr lang="en-US" sz="1000" b="1" dirty="0">
              <a:solidFill>
                <a:srgbClr val="FFFFFF"/>
              </a:solidFill>
              <a:latin typeface="+mj-lt"/>
              <a:ea typeface="+mn-ea"/>
            </a:endParaRPr>
          </a:p>
        </p:txBody>
      </p:sp>
      <p:sp>
        <p:nvSpPr>
          <p:cNvPr id="9" name="Rounded Rectangle 18"/>
          <p:cNvSpPr>
            <a:spLocks noChangeArrowheads="1"/>
          </p:cNvSpPr>
          <p:nvPr/>
        </p:nvSpPr>
        <p:spPr bwMode="auto">
          <a:xfrm>
            <a:off x="4612821" y="3829050"/>
            <a:ext cx="785813" cy="182165"/>
          </a:xfrm>
          <a:prstGeom prst="roundRect">
            <a:avLst>
              <a:gd name="adj" fmla="val 16667"/>
            </a:avLst>
          </a:prstGeom>
          <a:solidFill>
            <a:srgbClr val="8E807C"/>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Segment4</a:t>
            </a:r>
            <a:endParaRPr lang="en-US" sz="1000" b="1" dirty="0">
              <a:solidFill>
                <a:srgbClr val="FFFFFF"/>
              </a:solidFill>
              <a:latin typeface="+mj-lt"/>
              <a:ea typeface="+mn-ea"/>
            </a:endParaRPr>
          </a:p>
        </p:txBody>
      </p:sp>
      <p:sp>
        <p:nvSpPr>
          <p:cNvPr id="10" name="Rounded Rectangle 18"/>
          <p:cNvSpPr>
            <a:spLocks noChangeArrowheads="1"/>
          </p:cNvSpPr>
          <p:nvPr/>
        </p:nvSpPr>
        <p:spPr bwMode="auto">
          <a:xfrm>
            <a:off x="5632676" y="3829050"/>
            <a:ext cx="785813" cy="182165"/>
          </a:xfrm>
          <a:prstGeom prst="roundRect">
            <a:avLst>
              <a:gd name="adj" fmla="val 16667"/>
            </a:avLst>
          </a:prstGeom>
          <a:solidFill>
            <a:srgbClr val="7030A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Segment5</a:t>
            </a:r>
            <a:endParaRPr lang="en-US" sz="1000" b="1" dirty="0">
              <a:solidFill>
                <a:srgbClr val="FFFFFF"/>
              </a:solidFill>
              <a:latin typeface="+mj-lt"/>
              <a:ea typeface="+mn-ea"/>
            </a:endParaRPr>
          </a:p>
        </p:txBody>
      </p:sp>
      <p:sp>
        <p:nvSpPr>
          <p:cNvPr id="11" name="Rounded Rectangle 18"/>
          <p:cNvSpPr>
            <a:spLocks noChangeArrowheads="1"/>
          </p:cNvSpPr>
          <p:nvPr/>
        </p:nvSpPr>
        <p:spPr bwMode="auto">
          <a:xfrm>
            <a:off x="6652531" y="3829050"/>
            <a:ext cx="785813" cy="182165"/>
          </a:xfrm>
          <a:prstGeom prst="roundRect">
            <a:avLst>
              <a:gd name="adj" fmla="val 16667"/>
            </a:avLst>
          </a:prstGeom>
          <a:solidFill>
            <a:schemeClr val="bg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Segment6</a:t>
            </a:r>
            <a:endParaRPr lang="en-US" sz="1000" b="1" dirty="0">
              <a:solidFill>
                <a:srgbClr val="FFFFFF"/>
              </a:solidFill>
              <a:latin typeface="+mj-lt"/>
              <a:ea typeface="+mn-ea"/>
            </a:endParaRPr>
          </a:p>
        </p:txBody>
      </p:sp>
      <p:sp>
        <p:nvSpPr>
          <p:cNvPr id="12" name="Rounded Rectangle 18"/>
          <p:cNvSpPr>
            <a:spLocks noChangeArrowheads="1"/>
          </p:cNvSpPr>
          <p:nvPr/>
        </p:nvSpPr>
        <p:spPr bwMode="auto">
          <a:xfrm>
            <a:off x="7672388" y="3829050"/>
            <a:ext cx="785813" cy="182165"/>
          </a:xfrm>
          <a:prstGeom prst="roundRect">
            <a:avLst>
              <a:gd name="adj" fmla="val 16667"/>
            </a:avLst>
          </a:prstGeom>
          <a:solidFill>
            <a:srgbClr val="2B0FFB"/>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Segment7</a:t>
            </a:r>
            <a:endParaRPr lang="en-US" sz="1000" b="1" dirty="0">
              <a:solidFill>
                <a:srgbClr val="FFFFFF"/>
              </a:solidFill>
              <a:latin typeface="+mj-lt"/>
              <a:ea typeface="+mn-ea"/>
            </a:endParaRPr>
          </a:p>
        </p:txBody>
      </p:sp>
      <p:sp>
        <p:nvSpPr>
          <p:cNvPr id="35" name="Rounded Rectangle 18"/>
          <p:cNvSpPr>
            <a:spLocks noChangeArrowheads="1"/>
          </p:cNvSpPr>
          <p:nvPr/>
        </p:nvSpPr>
        <p:spPr bwMode="auto">
          <a:xfrm>
            <a:off x="4114801" y="2514601"/>
            <a:ext cx="785813" cy="182165"/>
          </a:xfrm>
          <a:prstGeom prst="roundRect">
            <a:avLst>
              <a:gd name="adj" fmla="val 16667"/>
            </a:avLst>
          </a:prstGeom>
          <a:solidFill>
            <a:srgbClr val="00206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cxnSp>
        <p:nvCxnSpPr>
          <p:cNvPr id="37" name="Straight Connector 36"/>
          <p:cNvCxnSpPr>
            <a:stCxn id="35" idx="2"/>
            <a:endCxn id="4" idx="0"/>
          </p:cNvCxnSpPr>
          <p:nvPr/>
        </p:nvCxnSpPr>
        <p:spPr>
          <a:xfrm rot="5400000">
            <a:off x="4398766" y="2805707"/>
            <a:ext cx="2178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081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p:cNvCxnSpPr/>
          <p:nvPr/>
        </p:nvCxnSpPr>
        <p:spPr>
          <a:xfrm rot="5400000">
            <a:off x="1769585"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5400000">
            <a:off x="28685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3837083"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rot="5400000">
            <a:off x="50021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a:off x="5905500"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rot="5400000">
            <a:off x="7940865"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rot="5400000">
            <a:off x="69833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778066"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4295775" y="3228975"/>
            <a:ext cx="4000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19200" y="3429000"/>
            <a:ext cx="6629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1146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Rounded Rectangle 18"/>
          <p:cNvSpPr>
            <a:spLocks noChangeArrowheads="1"/>
          </p:cNvSpPr>
          <p:nvPr/>
        </p:nvSpPr>
        <p:spPr bwMode="auto">
          <a:xfrm>
            <a:off x="4114801" y="2914651"/>
            <a:ext cx="785813" cy="182165"/>
          </a:xfrm>
          <a:prstGeom prst="roundRect">
            <a:avLst>
              <a:gd name="adj" fmla="val 16667"/>
            </a:avLst>
          </a:prstGeom>
          <a:solidFill>
            <a:schemeClr val="accent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Master</a:t>
            </a:r>
            <a:endParaRPr lang="en-US" sz="1000" b="1" dirty="0">
              <a:solidFill>
                <a:srgbClr val="FFFFFF"/>
              </a:solidFill>
              <a:latin typeface="+mj-lt"/>
              <a:ea typeface="+mn-ea"/>
            </a:endParaRPr>
          </a:p>
        </p:txBody>
      </p:sp>
      <p:cxnSp>
        <p:nvCxnSpPr>
          <p:cNvPr id="27" name="Straight Connector 26"/>
          <p:cNvCxnSpPr/>
          <p:nvPr/>
        </p:nvCxnSpPr>
        <p:spPr>
          <a:xfrm rot="5400000">
            <a:off x="11334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5906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5718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1720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6292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2294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7628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Segment Hosts</a:t>
            </a:r>
            <a:endParaRPr lang="en-US" dirty="0"/>
          </a:p>
        </p:txBody>
      </p:sp>
      <p:sp>
        <p:nvSpPr>
          <p:cNvPr id="3" name="Content Placeholder 2"/>
          <p:cNvSpPr>
            <a:spLocks noGrp="1"/>
          </p:cNvSpPr>
          <p:nvPr>
            <p:ph idx="1"/>
          </p:nvPr>
        </p:nvSpPr>
        <p:spPr>
          <a:xfrm>
            <a:off x="457200" y="1085850"/>
            <a:ext cx="8229600" cy="1485900"/>
          </a:xfrm>
        </p:spPr>
        <p:txBody>
          <a:bodyPr>
            <a:normAutofit fontScale="77500" lnSpcReduction="20000"/>
          </a:bodyPr>
          <a:lstStyle/>
          <a:p>
            <a:r>
              <a:rPr lang="en-US" dirty="0" smtClean="0"/>
              <a:t>Physical servers that holds some number of Segments (instances)</a:t>
            </a:r>
          </a:p>
          <a:p>
            <a:r>
              <a:rPr lang="en-US" dirty="0" smtClean="0"/>
              <a:t>Dedicated CPU and storage that is not shared with other Hosts</a:t>
            </a:r>
          </a:p>
          <a:p>
            <a:r>
              <a:rPr lang="en-US" dirty="0" smtClean="0"/>
              <a:t>High speed interconnect between Segment Hosts</a:t>
            </a:r>
          </a:p>
        </p:txBody>
      </p:sp>
      <p:sp>
        <p:nvSpPr>
          <p:cNvPr id="5" name="Rounded Rectangle 18"/>
          <p:cNvSpPr>
            <a:spLocks noChangeArrowheads="1"/>
          </p:cNvSpPr>
          <p:nvPr/>
        </p:nvSpPr>
        <p:spPr bwMode="auto">
          <a:xfrm>
            <a:off x="533401" y="3657601"/>
            <a:ext cx="785813" cy="18216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Segment0</a:t>
            </a:r>
            <a:endParaRPr lang="en-US" sz="1000" b="1" dirty="0">
              <a:solidFill>
                <a:srgbClr val="FFFFFF"/>
              </a:solidFill>
              <a:latin typeface="+mj-lt"/>
              <a:ea typeface="+mn-ea"/>
            </a:endParaRPr>
          </a:p>
        </p:txBody>
      </p:sp>
      <p:sp>
        <p:nvSpPr>
          <p:cNvPr id="6" name="Rounded Rectangle 18"/>
          <p:cNvSpPr>
            <a:spLocks noChangeArrowheads="1"/>
          </p:cNvSpPr>
          <p:nvPr/>
        </p:nvSpPr>
        <p:spPr bwMode="auto">
          <a:xfrm>
            <a:off x="1553256" y="3657601"/>
            <a:ext cx="785813" cy="182165"/>
          </a:xfrm>
          <a:prstGeom prst="roundRect">
            <a:avLst>
              <a:gd name="adj" fmla="val 16667"/>
            </a:avLst>
          </a:prstGeom>
          <a:solidFill>
            <a:srgbClr val="0FDD3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Segment1</a:t>
            </a:r>
            <a:endParaRPr lang="en-US" sz="1000" b="1" dirty="0">
              <a:solidFill>
                <a:srgbClr val="FFFFFF"/>
              </a:solidFill>
              <a:latin typeface="+mj-lt"/>
              <a:ea typeface="+mn-ea"/>
            </a:endParaRPr>
          </a:p>
        </p:txBody>
      </p:sp>
      <p:sp>
        <p:nvSpPr>
          <p:cNvPr id="7" name="Rounded Rectangle 18"/>
          <p:cNvSpPr>
            <a:spLocks noChangeArrowheads="1"/>
          </p:cNvSpPr>
          <p:nvPr/>
        </p:nvSpPr>
        <p:spPr bwMode="auto">
          <a:xfrm>
            <a:off x="2573111" y="3657601"/>
            <a:ext cx="785813" cy="182165"/>
          </a:xfrm>
          <a:prstGeom prst="roundRect">
            <a:avLst>
              <a:gd name="adj" fmla="val 16667"/>
            </a:avLst>
          </a:prstGeom>
          <a:solidFill>
            <a:srgbClr val="FFC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Segment2</a:t>
            </a:r>
            <a:endParaRPr lang="en-US" sz="1000" b="1" dirty="0">
              <a:solidFill>
                <a:srgbClr val="FFFFFF"/>
              </a:solidFill>
              <a:latin typeface="+mj-lt"/>
              <a:ea typeface="+mn-ea"/>
            </a:endParaRPr>
          </a:p>
        </p:txBody>
      </p:sp>
      <p:sp>
        <p:nvSpPr>
          <p:cNvPr id="8" name="Rounded Rectangle 18"/>
          <p:cNvSpPr>
            <a:spLocks noChangeArrowheads="1"/>
          </p:cNvSpPr>
          <p:nvPr/>
        </p:nvSpPr>
        <p:spPr bwMode="auto">
          <a:xfrm>
            <a:off x="3592966" y="3657601"/>
            <a:ext cx="785813" cy="182165"/>
          </a:xfrm>
          <a:prstGeom prst="roundRect">
            <a:avLst>
              <a:gd name="adj" fmla="val 16667"/>
            </a:avLst>
          </a:prstGeom>
          <a:solidFill>
            <a:srgbClr val="C00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Segment3</a:t>
            </a:r>
            <a:endParaRPr lang="en-US" sz="1000" b="1" dirty="0">
              <a:solidFill>
                <a:srgbClr val="FFFFFF"/>
              </a:solidFill>
              <a:latin typeface="+mj-lt"/>
              <a:ea typeface="+mn-ea"/>
            </a:endParaRPr>
          </a:p>
        </p:txBody>
      </p:sp>
      <p:sp>
        <p:nvSpPr>
          <p:cNvPr id="9" name="Rounded Rectangle 18"/>
          <p:cNvSpPr>
            <a:spLocks noChangeArrowheads="1"/>
          </p:cNvSpPr>
          <p:nvPr/>
        </p:nvSpPr>
        <p:spPr bwMode="auto">
          <a:xfrm>
            <a:off x="4612821" y="3657601"/>
            <a:ext cx="785813" cy="182165"/>
          </a:xfrm>
          <a:prstGeom prst="roundRect">
            <a:avLst>
              <a:gd name="adj" fmla="val 16667"/>
            </a:avLst>
          </a:prstGeom>
          <a:solidFill>
            <a:srgbClr val="8E807C"/>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Segment4</a:t>
            </a:r>
            <a:endParaRPr lang="en-US" sz="1000" b="1" dirty="0">
              <a:solidFill>
                <a:srgbClr val="FFFFFF"/>
              </a:solidFill>
              <a:latin typeface="+mj-lt"/>
              <a:ea typeface="+mn-ea"/>
            </a:endParaRPr>
          </a:p>
        </p:txBody>
      </p:sp>
      <p:sp>
        <p:nvSpPr>
          <p:cNvPr id="10" name="Rounded Rectangle 18"/>
          <p:cNvSpPr>
            <a:spLocks noChangeArrowheads="1"/>
          </p:cNvSpPr>
          <p:nvPr/>
        </p:nvSpPr>
        <p:spPr bwMode="auto">
          <a:xfrm>
            <a:off x="5632676" y="3657601"/>
            <a:ext cx="785813" cy="182165"/>
          </a:xfrm>
          <a:prstGeom prst="roundRect">
            <a:avLst>
              <a:gd name="adj" fmla="val 16667"/>
            </a:avLst>
          </a:prstGeom>
          <a:solidFill>
            <a:srgbClr val="7030A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Segment5</a:t>
            </a:r>
            <a:endParaRPr lang="en-US" sz="1000" b="1" dirty="0">
              <a:solidFill>
                <a:srgbClr val="FFFFFF"/>
              </a:solidFill>
              <a:latin typeface="+mj-lt"/>
              <a:ea typeface="+mn-ea"/>
            </a:endParaRPr>
          </a:p>
        </p:txBody>
      </p:sp>
      <p:sp>
        <p:nvSpPr>
          <p:cNvPr id="11" name="Rounded Rectangle 18"/>
          <p:cNvSpPr>
            <a:spLocks noChangeArrowheads="1"/>
          </p:cNvSpPr>
          <p:nvPr/>
        </p:nvSpPr>
        <p:spPr bwMode="auto">
          <a:xfrm>
            <a:off x="6652531" y="3657601"/>
            <a:ext cx="785813" cy="182165"/>
          </a:xfrm>
          <a:prstGeom prst="roundRect">
            <a:avLst>
              <a:gd name="adj" fmla="val 16667"/>
            </a:avLst>
          </a:prstGeom>
          <a:solidFill>
            <a:schemeClr val="bg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Segment6</a:t>
            </a:r>
            <a:endParaRPr lang="en-US" sz="1000" b="1" dirty="0">
              <a:solidFill>
                <a:srgbClr val="FFFFFF"/>
              </a:solidFill>
              <a:latin typeface="+mj-lt"/>
              <a:ea typeface="+mn-ea"/>
            </a:endParaRPr>
          </a:p>
        </p:txBody>
      </p:sp>
      <p:sp>
        <p:nvSpPr>
          <p:cNvPr id="12" name="Rounded Rectangle 18"/>
          <p:cNvSpPr>
            <a:spLocks noChangeArrowheads="1"/>
          </p:cNvSpPr>
          <p:nvPr/>
        </p:nvSpPr>
        <p:spPr bwMode="auto">
          <a:xfrm>
            <a:off x="7672388" y="3657601"/>
            <a:ext cx="785813" cy="182165"/>
          </a:xfrm>
          <a:prstGeom prst="roundRect">
            <a:avLst>
              <a:gd name="adj" fmla="val 16667"/>
            </a:avLst>
          </a:prstGeom>
          <a:solidFill>
            <a:srgbClr val="2B0FFB"/>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Segment7</a:t>
            </a:r>
            <a:endParaRPr lang="en-US" sz="1000" b="1" dirty="0">
              <a:solidFill>
                <a:srgbClr val="FFFFFF"/>
              </a:solidFill>
              <a:latin typeface="+mj-lt"/>
              <a:ea typeface="+mn-ea"/>
            </a:endParaRPr>
          </a:p>
        </p:txBody>
      </p:sp>
      <p:sp>
        <p:nvSpPr>
          <p:cNvPr id="35" name="Rounded Rectangle 18"/>
          <p:cNvSpPr>
            <a:spLocks noChangeArrowheads="1"/>
          </p:cNvSpPr>
          <p:nvPr/>
        </p:nvSpPr>
        <p:spPr bwMode="auto">
          <a:xfrm>
            <a:off x="4114801" y="2514601"/>
            <a:ext cx="785813" cy="182165"/>
          </a:xfrm>
          <a:prstGeom prst="roundRect">
            <a:avLst>
              <a:gd name="adj" fmla="val 16667"/>
            </a:avLst>
          </a:prstGeom>
          <a:solidFill>
            <a:srgbClr val="00206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cxnSp>
        <p:nvCxnSpPr>
          <p:cNvPr id="37" name="Straight Connector 36"/>
          <p:cNvCxnSpPr>
            <a:stCxn id="35" idx="2"/>
            <a:endCxn id="4" idx="0"/>
          </p:cNvCxnSpPr>
          <p:nvPr/>
        </p:nvCxnSpPr>
        <p:spPr>
          <a:xfrm rot="5400000">
            <a:off x="4398766" y="2805707"/>
            <a:ext cx="21788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78315"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2514600"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4549966"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6596349"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 name="Picture 78" descr="Storage_icon_01"/>
          <p:cNvPicPr>
            <a:picLocks noChangeAspect="1" noChangeArrowheads="1"/>
          </p:cNvPicPr>
          <p:nvPr/>
        </p:nvPicPr>
        <p:blipFill>
          <a:blip r:embed="rId2" cstate="print"/>
          <a:srcRect/>
          <a:stretch>
            <a:fillRect/>
          </a:stretch>
        </p:blipFill>
        <p:spPr bwMode="auto">
          <a:xfrm>
            <a:off x="685800" y="4286250"/>
            <a:ext cx="429870" cy="410934"/>
          </a:xfrm>
          <a:prstGeom prst="rect">
            <a:avLst/>
          </a:prstGeom>
          <a:noFill/>
          <a:ln w="9525">
            <a:noFill/>
            <a:miter lim="800000"/>
            <a:headEnd/>
            <a:tailEnd/>
          </a:ln>
        </p:spPr>
      </p:pic>
      <p:pic>
        <p:nvPicPr>
          <p:cNvPr id="59" name="Picture 78" descr="Storage_icon_01"/>
          <p:cNvPicPr>
            <a:picLocks noChangeAspect="1" noChangeArrowheads="1"/>
          </p:cNvPicPr>
          <p:nvPr/>
        </p:nvPicPr>
        <p:blipFill>
          <a:blip r:embed="rId2" cstate="print"/>
          <a:srcRect/>
          <a:stretch>
            <a:fillRect/>
          </a:stretch>
        </p:blipFill>
        <p:spPr bwMode="auto">
          <a:xfrm>
            <a:off x="1676400" y="4286250"/>
            <a:ext cx="429870" cy="410934"/>
          </a:xfrm>
          <a:prstGeom prst="rect">
            <a:avLst/>
          </a:prstGeom>
          <a:noFill/>
          <a:ln w="9525">
            <a:noFill/>
            <a:miter lim="800000"/>
            <a:headEnd/>
            <a:tailEnd/>
          </a:ln>
        </p:spPr>
      </p:pic>
      <p:pic>
        <p:nvPicPr>
          <p:cNvPr id="60" name="Picture 78" descr="Storage_icon_01"/>
          <p:cNvPicPr>
            <a:picLocks noChangeAspect="1" noChangeArrowheads="1"/>
          </p:cNvPicPr>
          <p:nvPr/>
        </p:nvPicPr>
        <p:blipFill>
          <a:blip r:embed="rId2" cstate="print"/>
          <a:srcRect/>
          <a:stretch>
            <a:fillRect/>
          </a:stretch>
        </p:blipFill>
        <p:spPr bwMode="auto">
          <a:xfrm>
            <a:off x="3733800" y="4286250"/>
            <a:ext cx="429870" cy="410934"/>
          </a:xfrm>
          <a:prstGeom prst="rect">
            <a:avLst/>
          </a:prstGeom>
          <a:noFill/>
          <a:ln w="9525">
            <a:noFill/>
            <a:miter lim="800000"/>
            <a:headEnd/>
            <a:tailEnd/>
          </a:ln>
        </p:spPr>
      </p:pic>
      <p:pic>
        <p:nvPicPr>
          <p:cNvPr id="61" name="Picture 78" descr="Storage_icon_01"/>
          <p:cNvPicPr>
            <a:picLocks noChangeAspect="1" noChangeArrowheads="1"/>
          </p:cNvPicPr>
          <p:nvPr/>
        </p:nvPicPr>
        <p:blipFill>
          <a:blip r:embed="rId2" cstate="print"/>
          <a:srcRect/>
          <a:stretch>
            <a:fillRect/>
          </a:stretch>
        </p:blipFill>
        <p:spPr bwMode="auto">
          <a:xfrm>
            <a:off x="2770530" y="4286250"/>
            <a:ext cx="429870" cy="410934"/>
          </a:xfrm>
          <a:prstGeom prst="rect">
            <a:avLst/>
          </a:prstGeom>
          <a:noFill/>
          <a:ln w="9525">
            <a:noFill/>
            <a:miter lim="800000"/>
            <a:headEnd/>
            <a:tailEnd/>
          </a:ln>
        </p:spPr>
      </p:pic>
      <p:pic>
        <p:nvPicPr>
          <p:cNvPr id="62" name="Picture 78" descr="Storage_icon_01"/>
          <p:cNvPicPr>
            <a:picLocks noChangeAspect="1" noChangeArrowheads="1"/>
          </p:cNvPicPr>
          <p:nvPr/>
        </p:nvPicPr>
        <p:blipFill>
          <a:blip r:embed="rId2" cstate="print"/>
          <a:srcRect/>
          <a:stretch>
            <a:fillRect/>
          </a:stretch>
        </p:blipFill>
        <p:spPr bwMode="auto">
          <a:xfrm>
            <a:off x="4904130" y="4286250"/>
            <a:ext cx="429870" cy="410934"/>
          </a:xfrm>
          <a:prstGeom prst="rect">
            <a:avLst/>
          </a:prstGeom>
          <a:noFill/>
          <a:ln w="9525">
            <a:noFill/>
            <a:miter lim="800000"/>
            <a:headEnd/>
            <a:tailEnd/>
          </a:ln>
        </p:spPr>
      </p:pic>
      <p:pic>
        <p:nvPicPr>
          <p:cNvPr id="63" name="Picture 78" descr="Storage_icon_01"/>
          <p:cNvPicPr>
            <a:picLocks noChangeAspect="1" noChangeArrowheads="1"/>
          </p:cNvPicPr>
          <p:nvPr/>
        </p:nvPicPr>
        <p:blipFill>
          <a:blip r:embed="rId2" cstate="print"/>
          <a:srcRect/>
          <a:stretch>
            <a:fillRect/>
          </a:stretch>
        </p:blipFill>
        <p:spPr bwMode="auto">
          <a:xfrm>
            <a:off x="5791200" y="4286250"/>
            <a:ext cx="429870" cy="410934"/>
          </a:xfrm>
          <a:prstGeom prst="rect">
            <a:avLst/>
          </a:prstGeom>
          <a:noFill/>
          <a:ln w="9525">
            <a:noFill/>
            <a:miter lim="800000"/>
            <a:headEnd/>
            <a:tailEnd/>
          </a:ln>
        </p:spPr>
      </p:pic>
      <p:pic>
        <p:nvPicPr>
          <p:cNvPr id="64" name="Picture 78" descr="Storage_icon_01"/>
          <p:cNvPicPr>
            <a:picLocks noChangeAspect="1" noChangeArrowheads="1"/>
          </p:cNvPicPr>
          <p:nvPr/>
        </p:nvPicPr>
        <p:blipFill>
          <a:blip r:embed="rId2" cstate="print"/>
          <a:srcRect/>
          <a:stretch>
            <a:fillRect/>
          </a:stretch>
        </p:blipFill>
        <p:spPr bwMode="auto">
          <a:xfrm>
            <a:off x="6885330" y="4286250"/>
            <a:ext cx="429870" cy="410934"/>
          </a:xfrm>
          <a:prstGeom prst="rect">
            <a:avLst/>
          </a:prstGeom>
          <a:noFill/>
          <a:ln w="9525">
            <a:noFill/>
            <a:miter lim="800000"/>
            <a:headEnd/>
            <a:tailEnd/>
          </a:ln>
        </p:spPr>
      </p:pic>
      <p:pic>
        <p:nvPicPr>
          <p:cNvPr id="65" name="Picture 78" descr="Storage_icon_01"/>
          <p:cNvPicPr>
            <a:picLocks noChangeAspect="1" noChangeArrowheads="1"/>
          </p:cNvPicPr>
          <p:nvPr/>
        </p:nvPicPr>
        <p:blipFill>
          <a:blip r:embed="rId2" cstate="print"/>
          <a:srcRect/>
          <a:stretch>
            <a:fillRect/>
          </a:stretch>
        </p:blipFill>
        <p:spPr bwMode="auto">
          <a:xfrm>
            <a:off x="7848600" y="4286250"/>
            <a:ext cx="429870" cy="410934"/>
          </a:xfrm>
          <a:prstGeom prst="rect">
            <a:avLst/>
          </a:prstGeom>
          <a:noFill/>
          <a:ln w="9525">
            <a:noFill/>
            <a:miter lim="800000"/>
            <a:headEnd/>
            <a:tailEnd/>
          </a:ln>
        </p:spPr>
      </p:pic>
      <p:cxnSp>
        <p:nvCxnSpPr>
          <p:cNvPr id="68" name="Straight Connector 67"/>
          <p:cNvCxnSpPr/>
          <p:nvPr/>
        </p:nvCxnSpPr>
        <p:spPr>
          <a:xfrm rot="5400000">
            <a:off x="930466" y="4457700"/>
            <a:ext cx="228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901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Connector 70"/>
          <p:cNvCxnSpPr/>
          <p:nvPr/>
        </p:nvCxnSpPr>
        <p:spPr>
          <a:xfrm rot="5400000">
            <a:off x="1769585"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a:off x="28685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rot="5400000">
            <a:off x="3837083"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rot="5400000">
            <a:off x="50021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5400000">
            <a:off x="5905500"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5400000">
            <a:off x="7940865"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a:off x="69833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5400000">
            <a:off x="778066"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4295775" y="3228975"/>
            <a:ext cx="4000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19200" y="3429000"/>
            <a:ext cx="6629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1146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Rounded Rectangle 18"/>
          <p:cNvSpPr>
            <a:spLocks noChangeArrowheads="1"/>
          </p:cNvSpPr>
          <p:nvPr/>
        </p:nvSpPr>
        <p:spPr bwMode="auto">
          <a:xfrm>
            <a:off x="4114801" y="2914651"/>
            <a:ext cx="785813" cy="182165"/>
          </a:xfrm>
          <a:prstGeom prst="roundRect">
            <a:avLst>
              <a:gd name="adj" fmla="val 16667"/>
            </a:avLst>
          </a:prstGeom>
          <a:solidFill>
            <a:schemeClr val="accent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Master</a:t>
            </a:r>
            <a:endParaRPr lang="en-US" sz="1000" b="1" dirty="0">
              <a:solidFill>
                <a:srgbClr val="FFFFFF"/>
              </a:solidFill>
              <a:latin typeface="+mj-lt"/>
              <a:ea typeface="+mn-ea"/>
            </a:endParaRPr>
          </a:p>
        </p:txBody>
      </p:sp>
      <p:cxnSp>
        <p:nvCxnSpPr>
          <p:cNvPr id="27" name="Straight Connector 26"/>
          <p:cNvCxnSpPr/>
          <p:nvPr/>
        </p:nvCxnSpPr>
        <p:spPr>
          <a:xfrm rot="5400000">
            <a:off x="11334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5906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5718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1720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6292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2294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7628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Mirroring</a:t>
            </a:r>
            <a:endParaRPr lang="en-US" dirty="0"/>
          </a:p>
        </p:txBody>
      </p:sp>
      <p:sp>
        <p:nvSpPr>
          <p:cNvPr id="3" name="Content Placeholder 2"/>
          <p:cNvSpPr>
            <a:spLocks noGrp="1"/>
          </p:cNvSpPr>
          <p:nvPr>
            <p:ph idx="1"/>
          </p:nvPr>
        </p:nvSpPr>
        <p:spPr>
          <a:xfrm>
            <a:off x="457200" y="800100"/>
            <a:ext cx="8229600" cy="1771650"/>
          </a:xfrm>
        </p:spPr>
        <p:txBody>
          <a:bodyPr>
            <a:normAutofit fontScale="85000" lnSpcReduction="20000"/>
          </a:bodyPr>
          <a:lstStyle/>
          <a:p>
            <a:r>
              <a:rPr lang="en-US" dirty="0" smtClean="0"/>
              <a:t>Protects Segment Instances from host failures</a:t>
            </a:r>
          </a:p>
          <a:p>
            <a:r>
              <a:rPr lang="en-US" dirty="0" smtClean="0"/>
              <a:t>Mirror Segments</a:t>
            </a:r>
          </a:p>
          <a:p>
            <a:pPr lvl="1"/>
            <a:r>
              <a:rPr lang="en-US" dirty="0" smtClean="0"/>
              <a:t>Warm standby for Primary Segment</a:t>
            </a:r>
          </a:p>
          <a:p>
            <a:pPr lvl="1"/>
            <a:r>
              <a:rPr lang="en-US" dirty="0" smtClean="0"/>
              <a:t>Continuously updated with data from Primary</a:t>
            </a:r>
          </a:p>
          <a:p>
            <a:pPr lvl="1"/>
            <a:r>
              <a:rPr lang="en-US" dirty="0" smtClean="0"/>
              <a:t>Spread across Segment hosts</a:t>
            </a:r>
          </a:p>
        </p:txBody>
      </p:sp>
      <p:sp>
        <p:nvSpPr>
          <p:cNvPr id="5" name="Rounded Rectangle 18"/>
          <p:cNvSpPr>
            <a:spLocks noChangeArrowheads="1"/>
          </p:cNvSpPr>
          <p:nvPr/>
        </p:nvSpPr>
        <p:spPr bwMode="auto">
          <a:xfrm>
            <a:off x="533401" y="3657601"/>
            <a:ext cx="785813" cy="18216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Primary0</a:t>
            </a:r>
            <a:endParaRPr lang="en-US" sz="1000" b="1" dirty="0">
              <a:solidFill>
                <a:srgbClr val="FFFFFF"/>
              </a:solidFill>
              <a:latin typeface="+mj-lt"/>
              <a:ea typeface="+mn-ea"/>
            </a:endParaRPr>
          </a:p>
        </p:txBody>
      </p:sp>
      <p:sp>
        <p:nvSpPr>
          <p:cNvPr id="6" name="Rounded Rectangle 18"/>
          <p:cNvSpPr>
            <a:spLocks noChangeArrowheads="1"/>
          </p:cNvSpPr>
          <p:nvPr/>
        </p:nvSpPr>
        <p:spPr bwMode="auto">
          <a:xfrm>
            <a:off x="1553256" y="3657601"/>
            <a:ext cx="785813" cy="182165"/>
          </a:xfrm>
          <a:prstGeom prst="roundRect">
            <a:avLst>
              <a:gd name="adj" fmla="val 16667"/>
            </a:avLst>
          </a:prstGeom>
          <a:solidFill>
            <a:srgbClr val="0FDD3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Primary1</a:t>
            </a:r>
            <a:endParaRPr lang="en-US" sz="1000" b="1" dirty="0">
              <a:solidFill>
                <a:srgbClr val="FFFFFF"/>
              </a:solidFill>
              <a:latin typeface="+mj-lt"/>
              <a:ea typeface="+mn-ea"/>
            </a:endParaRPr>
          </a:p>
        </p:txBody>
      </p:sp>
      <p:sp>
        <p:nvSpPr>
          <p:cNvPr id="7" name="Rounded Rectangle 18"/>
          <p:cNvSpPr>
            <a:spLocks noChangeArrowheads="1"/>
          </p:cNvSpPr>
          <p:nvPr/>
        </p:nvSpPr>
        <p:spPr bwMode="auto">
          <a:xfrm>
            <a:off x="2573111" y="3657601"/>
            <a:ext cx="785813" cy="182165"/>
          </a:xfrm>
          <a:prstGeom prst="roundRect">
            <a:avLst>
              <a:gd name="adj" fmla="val 16667"/>
            </a:avLst>
          </a:prstGeom>
          <a:solidFill>
            <a:srgbClr val="FFC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Primary2</a:t>
            </a:r>
            <a:endParaRPr lang="en-US" sz="1000" b="1" dirty="0">
              <a:solidFill>
                <a:srgbClr val="FFFFFF"/>
              </a:solidFill>
              <a:latin typeface="+mj-lt"/>
              <a:ea typeface="+mn-ea"/>
            </a:endParaRPr>
          </a:p>
        </p:txBody>
      </p:sp>
      <p:sp>
        <p:nvSpPr>
          <p:cNvPr id="8" name="Rounded Rectangle 18"/>
          <p:cNvSpPr>
            <a:spLocks noChangeArrowheads="1"/>
          </p:cNvSpPr>
          <p:nvPr/>
        </p:nvSpPr>
        <p:spPr bwMode="auto">
          <a:xfrm>
            <a:off x="3592966" y="3657601"/>
            <a:ext cx="785813" cy="182165"/>
          </a:xfrm>
          <a:prstGeom prst="roundRect">
            <a:avLst>
              <a:gd name="adj" fmla="val 16667"/>
            </a:avLst>
          </a:prstGeom>
          <a:solidFill>
            <a:srgbClr val="C00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Primary3</a:t>
            </a:r>
            <a:endParaRPr lang="en-US" sz="1000" b="1" dirty="0">
              <a:solidFill>
                <a:srgbClr val="FFFFFF"/>
              </a:solidFill>
              <a:latin typeface="+mj-lt"/>
              <a:ea typeface="+mn-ea"/>
            </a:endParaRPr>
          </a:p>
        </p:txBody>
      </p:sp>
      <p:sp>
        <p:nvSpPr>
          <p:cNvPr id="9" name="Rounded Rectangle 18"/>
          <p:cNvSpPr>
            <a:spLocks noChangeArrowheads="1"/>
          </p:cNvSpPr>
          <p:nvPr/>
        </p:nvSpPr>
        <p:spPr bwMode="auto">
          <a:xfrm>
            <a:off x="4612821" y="3657601"/>
            <a:ext cx="785813" cy="182165"/>
          </a:xfrm>
          <a:prstGeom prst="roundRect">
            <a:avLst>
              <a:gd name="adj" fmla="val 16667"/>
            </a:avLst>
          </a:prstGeom>
          <a:solidFill>
            <a:srgbClr val="8E807C"/>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Primary4</a:t>
            </a:r>
            <a:endParaRPr lang="en-US" sz="1000" b="1" dirty="0">
              <a:solidFill>
                <a:srgbClr val="FFFFFF"/>
              </a:solidFill>
              <a:latin typeface="+mj-lt"/>
              <a:ea typeface="+mn-ea"/>
            </a:endParaRPr>
          </a:p>
        </p:txBody>
      </p:sp>
      <p:sp>
        <p:nvSpPr>
          <p:cNvPr id="10" name="Rounded Rectangle 18"/>
          <p:cNvSpPr>
            <a:spLocks noChangeArrowheads="1"/>
          </p:cNvSpPr>
          <p:nvPr/>
        </p:nvSpPr>
        <p:spPr bwMode="auto">
          <a:xfrm>
            <a:off x="5632676" y="3657601"/>
            <a:ext cx="785813" cy="182165"/>
          </a:xfrm>
          <a:prstGeom prst="roundRect">
            <a:avLst>
              <a:gd name="adj" fmla="val 16667"/>
            </a:avLst>
          </a:prstGeom>
          <a:solidFill>
            <a:srgbClr val="7030A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Primary5</a:t>
            </a:r>
            <a:endParaRPr lang="en-US" sz="1000" b="1" dirty="0">
              <a:solidFill>
                <a:srgbClr val="FFFFFF"/>
              </a:solidFill>
              <a:latin typeface="+mj-lt"/>
              <a:ea typeface="+mn-ea"/>
            </a:endParaRPr>
          </a:p>
        </p:txBody>
      </p:sp>
      <p:sp>
        <p:nvSpPr>
          <p:cNvPr id="11" name="Rounded Rectangle 18"/>
          <p:cNvSpPr>
            <a:spLocks noChangeArrowheads="1"/>
          </p:cNvSpPr>
          <p:nvPr/>
        </p:nvSpPr>
        <p:spPr bwMode="auto">
          <a:xfrm>
            <a:off x="6652531" y="3657601"/>
            <a:ext cx="785813" cy="182165"/>
          </a:xfrm>
          <a:prstGeom prst="roundRect">
            <a:avLst>
              <a:gd name="adj" fmla="val 16667"/>
            </a:avLst>
          </a:prstGeom>
          <a:solidFill>
            <a:schemeClr val="bg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Primary6</a:t>
            </a:r>
            <a:endParaRPr lang="en-US" sz="1000" b="1" dirty="0">
              <a:solidFill>
                <a:srgbClr val="FFFFFF"/>
              </a:solidFill>
              <a:latin typeface="+mj-lt"/>
              <a:ea typeface="+mn-ea"/>
            </a:endParaRPr>
          </a:p>
        </p:txBody>
      </p:sp>
      <p:sp>
        <p:nvSpPr>
          <p:cNvPr id="12" name="Rounded Rectangle 18"/>
          <p:cNvSpPr>
            <a:spLocks noChangeArrowheads="1"/>
          </p:cNvSpPr>
          <p:nvPr/>
        </p:nvSpPr>
        <p:spPr bwMode="auto">
          <a:xfrm>
            <a:off x="7672388" y="3657601"/>
            <a:ext cx="785813" cy="182165"/>
          </a:xfrm>
          <a:prstGeom prst="roundRect">
            <a:avLst>
              <a:gd name="adj" fmla="val 16667"/>
            </a:avLst>
          </a:prstGeom>
          <a:solidFill>
            <a:srgbClr val="2B0FFB"/>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Primary7</a:t>
            </a:r>
            <a:endParaRPr lang="en-US" sz="1000" b="1" dirty="0">
              <a:solidFill>
                <a:srgbClr val="FFFFFF"/>
              </a:solidFill>
              <a:latin typeface="+mj-lt"/>
              <a:ea typeface="+mn-ea"/>
            </a:endParaRPr>
          </a:p>
        </p:txBody>
      </p:sp>
      <p:sp>
        <p:nvSpPr>
          <p:cNvPr id="35" name="Rounded Rectangle 18"/>
          <p:cNvSpPr>
            <a:spLocks noChangeArrowheads="1"/>
          </p:cNvSpPr>
          <p:nvPr/>
        </p:nvSpPr>
        <p:spPr bwMode="auto">
          <a:xfrm>
            <a:off x="4114801" y="2514601"/>
            <a:ext cx="785813" cy="182165"/>
          </a:xfrm>
          <a:prstGeom prst="roundRect">
            <a:avLst>
              <a:gd name="adj" fmla="val 16667"/>
            </a:avLst>
          </a:prstGeom>
          <a:solidFill>
            <a:srgbClr val="00206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cxnSp>
        <p:nvCxnSpPr>
          <p:cNvPr id="37" name="Straight Connector 36"/>
          <p:cNvCxnSpPr>
            <a:stCxn id="35" idx="2"/>
            <a:endCxn id="4" idx="0"/>
          </p:cNvCxnSpPr>
          <p:nvPr/>
        </p:nvCxnSpPr>
        <p:spPr>
          <a:xfrm rot="5400000">
            <a:off x="4398766" y="2805707"/>
            <a:ext cx="21788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78315"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2514600"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4549966"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6596349"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 name="Picture 78" descr="Storage_icon_01"/>
          <p:cNvPicPr>
            <a:picLocks noChangeAspect="1" noChangeArrowheads="1"/>
          </p:cNvPicPr>
          <p:nvPr/>
        </p:nvPicPr>
        <p:blipFill>
          <a:blip r:embed="rId2" cstate="print"/>
          <a:srcRect/>
          <a:stretch>
            <a:fillRect/>
          </a:stretch>
        </p:blipFill>
        <p:spPr bwMode="auto">
          <a:xfrm>
            <a:off x="685800" y="4286250"/>
            <a:ext cx="429870" cy="410934"/>
          </a:xfrm>
          <a:prstGeom prst="rect">
            <a:avLst/>
          </a:prstGeom>
          <a:noFill/>
          <a:ln w="9525">
            <a:noFill/>
            <a:miter lim="800000"/>
            <a:headEnd/>
            <a:tailEnd/>
          </a:ln>
        </p:spPr>
      </p:pic>
      <p:pic>
        <p:nvPicPr>
          <p:cNvPr id="59" name="Picture 78" descr="Storage_icon_01"/>
          <p:cNvPicPr>
            <a:picLocks noChangeAspect="1" noChangeArrowheads="1"/>
          </p:cNvPicPr>
          <p:nvPr/>
        </p:nvPicPr>
        <p:blipFill>
          <a:blip r:embed="rId2" cstate="print"/>
          <a:srcRect/>
          <a:stretch>
            <a:fillRect/>
          </a:stretch>
        </p:blipFill>
        <p:spPr bwMode="auto">
          <a:xfrm>
            <a:off x="1676400" y="4286250"/>
            <a:ext cx="429870" cy="410934"/>
          </a:xfrm>
          <a:prstGeom prst="rect">
            <a:avLst/>
          </a:prstGeom>
          <a:noFill/>
          <a:ln w="9525">
            <a:noFill/>
            <a:miter lim="800000"/>
            <a:headEnd/>
            <a:tailEnd/>
          </a:ln>
        </p:spPr>
      </p:pic>
      <p:pic>
        <p:nvPicPr>
          <p:cNvPr id="60" name="Picture 78" descr="Storage_icon_01"/>
          <p:cNvPicPr>
            <a:picLocks noChangeAspect="1" noChangeArrowheads="1"/>
          </p:cNvPicPr>
          <p:nvPr/>
        </p:nvPicPr>
        <p:blipFill>
          <a:blip r:embed="rId2" cstate="print"/>
          <a:srcRect/>
          <a:stretch>
            <a:fillRect/>
          </a:stretch>
        </p:blipFill>
        <p:spPr bwMode="auto">
          <a:xfrm>
            <a:off x="3733800" y="4286250"/>
            <a:ext cx="429870" cy="410934"/>
          </a:xfrm>
          <a:prstGeom prst="rect">
            <a:avLst/>
          </a:prstGeom>
          <a:noFill/>
          <a:ln w="9525">
            <a:noFill/>
            <a:miter lim="800000"/>
            <a:headEnd/>
            <a:tailEnd/>
          </a:ln>
        </p:spPr>
      </p:pic>
      <p:pic>
        <p:nvPicPr>
          <p:cNvPr id="61" name="Picture 78" descr="Storage_icon_01"/>
          <p:cNvPicPr>
            <a:picLocks noChangeAspect="1" noChangeArrowheads="1"/>
          </p:cNvPicPr>
          <p:nvPr/>
        </p:nvPicPr>
        <p:blipFill>
          <a:blip r:embed="rId2" cstate="print"/>
          <a:srcRect/>
          <a:stretch>
            <a:fillRect/>
          </a:stretch>
        </p:blipFill>
        <p:spPr bwMode="auto">
          <a:xfrm>
            <a:off x="2770530" y="4286250"/>
            <a:ext cx="429870" cy="410934"/>
          </a:xfrm>
          <a:prstGeom prst="rect">
            <a:avLst/>
          </a:prstGeom>
          <a:noFill/>
          <a:ln w="9525">
            <a:noFill/>
            <a:miter lim="800000"/>
            <a:headEnd/>
            <a:tailEnd/>
          </a:ln>
        </p:spPr>
      </p:pic>
      <p:pic>
        <p:nvPicPr>
          <p:cNvPr id="62" name="Picture 78" descr="Storage_icon_01"/>
          <p:cNvPicPr>
            <a:picLocks noChangeAspect="1" noChangeArrowheads="1"/>
          </p:cNvPicPr>
          <p:nvPr/>
        </p:nvPicPr>
        <p:blipFill>
          <a:blip r:embed="rId2" cstate="print"/>
          <a:srcRect/>
          <a:stretch>
            <a:fillRect/>
          </a:stretch>
        </p:blipFill>
        <p:spPr bwMode="auto">
          <a:xfrm>
            <a:off x="4904130" y="4286250"/>
            <a:ext cx="429870" cy="410934"/>
          </a:xfrm>
          <a:prstGeom prst="rect">
            <a:avLst/>
          </a:prstGeom>
          <a:noFill/>
          <a:ln w="9525">
            <a:noFill/>
            <a:miter lim="800000"/>
            <a:headEnd/>
            <a:tailEnd/>
          </a:ln>
        </p:spPr>
      </p:pic>
      <p:pic>
        <p:nvPicPr>
          <p:cNvPr id="63" name="Picture 78" descr="Storage_icon_01"/>
          <p:cNvPicPr>
            <a:picLocks noChangeAspect="1" noChangeArrowheads="1"/>
          </p:cNvPicPr>
          <p:nvPr/>
        </p:nvPicPr>
        <p:blipFill>
          <a:blip r:embed="rId2" cstate="print"/>
          <a:srcRect/>
          <a:stretch>
            <a:fillRect/>
          </a:stretch>
        </p:blipFill>
        <p:spPr bwMode="auto">
          <a:xfrm>
            <a:off x="5791200" y="4286250"/>
            <a:ext cx="429870" cy="410934"/>
          </a:xfrm>
          <a:prstGeom prst="rect">
            <a:avLst/>
          </a:prstGeom>
          <a:noFill/>
          <a:ln w="9525">
            <a:noFill/>
            <a:miter lim="800000"/>
            <a:headEnd/>
            <a:tailEnd/>
          </a:ln>
        </p:spPr>
      </p:pic>
      <p:pic>
        <p:nvPicPr>
          <p:cNvPr id="64" name="Picture 78" descr="Storage_icon_01"/>
          <p:cNvPicPr>
            <a:picLocks noChangeAspect="1" noChangeArrowheads="1"/>
          </p:cNvPicPr>
          <p:nvPr/>
        </p:nvPicPr>
        <p:blipFill>
          <a:blip r:embed="rId2" cstate="print"/>
          <a:srcRect/>
          <a:stretch>
            <a:fillRect/>
          </a:stretch>
        </p:blipFill>
        <p:spPr bwMode="auto">
          <a:xfrm>
            <a:off x="6885330" y="4286250"/>
            <a:ext cx="429870" cy="410934"/>
          </a:xfrm>
          <a:prstGeom prst="rect">
            <a:avLst/>
          </a:prstGeom>
          <a:noFill/>
          <a:ln w="9525">
            <a:noFill/>
            <a:miter lim="800000"/>
            <a:headEnd/>
            <a:tailEnd/>
          </a:ln>
        </p:spPr>
      </p:pic>
      <p:pic>
        <p:nvPicPr>
          <p:cNvPr id="65" name="Picture 78" descr="Storage_icon_01"/>
          <p:cNvPicPr>
            <a:picLocks noChangeAspect="1" noChangeArrowheads="1"/>
          </p:cNvPicPr>
          <p:nvPr/>
        </p:nvPicPr>
        <p:blipFill>
          <a:blip r:embed="rId2" cstate="print"/>
          <a:srcRect/>
          <a:stretch>
            <a:fillRect/>
          </a:stretch>
        </p:blipFill>
        <p:spPr bwMode="auto">
          <a:xfrm>
            <a:off x="7848600" y="4286250"/>
            <a:ext cx="429870" cy="410934"/>
          </a:xfrm>
          <a:prstGeom prst="rect">
            <a:avLst/>
          </a:prstGeom>
          <a:noFill/>
          <a:ln w="9525">
            <a:noFill/>
            <a:miter lim="800000"/>
            <a:headEnd/>
            <a:tailEnd/>
          </a:ln>
        </p:spPr>
      </p:pic>
      <p:sp>
        <p:nvSpPr>
          <p:cNvPr id="40" name="Rounded Rectangle 18"/>
          <p:cNvSpPr>
            <a:spLocks noChangeArrowheads="1"/>
          </p:cNvSpPr>
          <p:nvPr/>
        </p:nvSpPr>
        <p:spPr bwMode="auto">
          <a:xfrm>
            <a:off x="2568767" y="3932635"/>
            <a:ext cx="785813" cy="182165"/>
          </a:xfrm>
          <a:prstGeom prst="roundRect">
            <a:avLst>
              <a:gd name="adj" fmla="val 16667"/>
            </a:avLst>
          </a:prstGeom>
          <a:solidFill>
            <a:schemeClr val="accent1">
              <a:alpha val="50000"/>
            </a:schemeClr>
          </a:solidFill>
          <a:ln>
            <a:prstDash val="dash"/>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Mirror0</a:t>
            </a:r>
            <a:endParaRPr lang="en-US" sz="1000" b="1" dirty="0">
              <a:solidFill>
                <a:srgbClr val="FFFFFF"/>
              </a:solidFill>
              <a:latin typeface="+mj-lt"/>
              <a:ea typeface="+mn-ea"/>
            </a:endParaRPr>
          </a:p>
        </p:txBody>
      </p:sp>
      <p:sp>
        <p:nvSpPr>
          <p:cNvPr id="41" name="Rounded Rectangle 18"/>
          <p:cNvSpPr>
            <a:spLocks noChangeArrowheads="1"/>
          </p:cNvSpPr>
          <p:nvPr/>
        </p:nvSpPr>
        <p:spPr bwMode="auto">
          <a:xfrm>
            <a:off x="5627784" y="3943351"/>
            <a:ext cx="785813" cy="182165"/>
          </a:xfrm>
          <a:prstGeom prst="roundRect">
            <a:avLst>
              <a:gd name="adj" fmla="val 16667"/>
            </a:avLst>
          </a:prstGeom>
          <a:solidFill>
            <a:srgbClr val="0FDD31">
              <a:alpha val="50000"/>
            </a:srgbClr>
          </a:solidFill>
          <a:ln>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Mirror1</a:t>
            </a:r>
            <a:endParaRPr lang="en-US" sz="1000" b="1" dirty="0">
              <a:solidFill>
                <a:srgbClr val="FFFFFF"/>
              </a:solidFill>
              <a:latin typeface="+mj-lt"/>
              <a:ea typeface="+mn-ea"/>
            </a:endParaRPr>
          </a:p>
        </p:txBody>
      </p:sp>
      <p:sp>
        <p:nvSpPr>
          <p:cNvPr id="42" name="Rounded Rectangle 18"/>
          <p:cNvSpPr>
            <a:spLocks noChangeArrowheads="1"/>
          </p:cNvSpPr>
          <p:nvPr/>
        </p:nvSpPr>
        <p:spPr bwMode="auto">
          <a:xfrm>
            <a:off x="4605052" y="3943351"/>
            <a:ext cx="785813" cy="182165"/>
          </a:xfrm>
          <a:prstGeom prst="roundRect">
            <a:avLst>
              <a:gd name="adj" fmla="val 16667"/>
            </a:avLst>
          </a:prstGeom>
          <a:solidFill>
            <a:srgbClr val="FFC000">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Mirror2</a:t>
            </a:r>
            <a:endParaRPr lang="en-US" sz="1000" b="1" dirty="0">
              <a:solidFill>
                <a:srgbClr val="FFFFFF"/>
              </a:solidFill>
              <a:latin typeface="+mj-lt"/>
              <a:ea typeface="+mn-ea"/>
            </a:endParaRPr>
          </a:p>
        </p:txBody>
      </p:sp>
      <p:sp>
        <p:nvSpPr>
          <p:cNvPr id="43" name="Rounded Rectangle 18"/>
          <p:cNvSpPr>
            <a:spLocks noChangeArrowheads="1"/>
          </p:cNvSpPr>
          <p:nvPr/>
        </p:nvSpPr>
        <p:spPr bwMode="auto">
          <a:xfrm>
            <a:off x="7674167" y="3943351"/>
            <a:ext cx="785813" cy="182165"/>
          </a:xfrm>
          <a:prstGeom prst="roundRect">
            <a:avLst>
              <a:gd name="adj" fmla="val 16667"/>
            </a:avLst>
          </a:prstGeom>
          <a:solidFill>
            <a:srgbClr val="C00000">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Mirror3</a:t>
            </a:r>
            <a:endParaRPr lang="en-US" sz="1000" b="1" dirty="0">
              <a:solidFill>
                <a:srgbClr val="FFFFFF"/>
              </a:solidFill>
              <a:latin typeface="+mj-lt"/>
              <a:ea typeface="+mn-ea"/>
            </a:endParaRPr>
          </a:p>
        </p:txBody>
      </p:sp>
      <p:sp>
        <p:nvSpPr>
          <p:cNvPr id="44" name="Rounded Rectangle 18"/>
          <p:cNvSpPr>
            <a:spLocks noChangeArrowheads="1"/>
          </p:cNvSpPr>
          <p:nvPr/>
        </p:nvSpPr>
        <p:spPr bwMode="auto">
          <a:xfrm>
            <a:off x="6651435" y="3943351"/>
            <a:ext cx="785813" cy="182165"/>
          </a:xfrm>
          <a:prstGeom prst="roundRect">
            <a:avLst>
              <a:gd name="adj" fmla="val 16667"/>
            </a:avLst>
          </a:prstGeom>
          <a:solidFill>
            <a:srgbClr val="8E807C">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Mirror4</a:t>
            </a:r>
            <a:endParaRPr lang="en-US" sz="1000" b="1" dirty="0">
              <a:solidFill>
                <a:srgbClr val="FFFFFF"/>
              </a:solidFill>
              <a:latin typeface="+mj-lt"/>
              <a:ea typeface="+mn-ea"/>
            </a:endParaRPr>
          </a:p>
        </p:txBody>
      </p:sp>
      <p:sp>
        <p:nvSpPr>
          <p:cNvPr id="45" name="Rounded Rectangle 18"/>
          <p:cNvSpPr>
            <a:spLocks noChangeArrowheads="1"/>
          </p:cNvSpPr>
          <p:nvPr/>
        </p:nvSpPr>
        <p:spPr bwMode="auto">
          <a:xfrm>
            <a:off x="1546035" y="3943351"/>
            <a:ext cx="785813" cy="182165"/>
          </a:xfrm>
          <a:prstGeom prst="roundRect">
            <a:avLst>
              <a:gd name="adj" fmla="val 16667"/>
            </a:avLst>
          </a:prstGeom>
          <a:solidFill>
            <a:srgbClr val="7030A0">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Mirror5</a:t>
            </a:r>
            <a:endParaRPr lang="en-US" sz="1000" b="1" dirty="0">
              <a:solidFill>
                <a:srgbClr val="FFFFFF"/>
              </a:solidFill>
              <a:latin typeface="+mj-lt"/>
              <a:ea typeface="+mn-ea"/>
            </a:endParaRPr>
          </a:p>
        </p:txBody>
      </p:sp>
      <p:sp>
        <p:nvSpPr>
          <p:cNvPr id="46" name="Rounded Rectangle 18"/>
          <p:cNvSpPr>
            <a:spLocks noChangeArrowheads="1"/>
          </p:cNvSpPr>
          <p:nvPr/>
        </p:nvSpPr>
        <p:spPr bwMode="auto">
          <a:xfrm>
            <a:off x="533401" y="3943351"/>
            <a:ext cx="785813" cy="182165"/>
          </a:xfrm>
          <a:prstGeom prst="roundRect">
            <a:avLst>
              <a:gd name="adj" fmla="val 16667"/>
            </a:avLst>
          </a:prstGeom>
          <a:solidFill>
            <a:schemeClr val="bg2">
              <a:lumMod val="75000"/>
              <a:alpha val="50000"/>
            </a:scheme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Mirror6</a:t>
            </a:r>
            <a:endParaRPr lang="en-US" sz="1000" b="1" dirty="0">
              <a:solidFill>
                <a:srgbClr val="FFFFFF"/>
              </a:solidFill>
              <a:latin typeface="+mj-lt"/>
              <a:ea typeface="+mn-ea"/>
            </a:endParaRPr>
          </a:p>
        </p:txBody>
      </p:sp>
      <p:sp>
        <p:nvSpPr>
          <p:cNvPr id="47" name="Rounded Rectangle 18"/>
          <p:cNvSpPr>
            <a:spLocks noChangeArrowheads="1"/>
          </p:cNvSpPr>
          <p:nvPr/>
        </p:nvSpPr>
        <p:spPr bwMode="auto">
          <a:xfrm>
            <a:off x="3592418" y="3943351"/>
            <a:ext cx="785813" cy="182165"/>
          </a:xfrm>
          <a:prstGeom prst="roundRect">
            <a:avLst>
              <a:gd name="adj" fmla="val 16667"/>
            </a:avLst>
          </a:prstGeom>
          <a:solidFill>
            <a:srgbClr val="2B0FFB">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Mirror7</a:t>
            </a:r>
            <a:endParaRPr lang="en-US" sz="1000" b="1" dirty="0">
              <a:solidFill>
                <a:srgbClr val="FFFFFF"/>
              </a:solidFill>
              <a:latin typeface="+mj-lt"/>
              <a:ea typeface="+mn-ea"/>
            </a:endParaRPr>
          </a:p>
        </p:txBody>
      </p:sp>
      <p:cxnSp>
        <p:nvCxnSpPr>
          <p:cNvPr id="49" name="Straight Arrow Connector 48"/>
          <p:cNvCxnSpPr>
            <a:endCxn id="40" idx="1"/>
          </p:cNvCxnSpPr>
          <p:nvPr/>
        </p:nvCxnSpPr>
        <p:spPr>
          <a:xfrm>
            <a:off x="1295400" y="3829050"/>
            <a:ext cx="1273366" cy="194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1" idx="1"/>
          </p:cNvCxnSpPr>
          <p:nvPr/>
        </p:nvCxnSpPr>
        <p:spPr>
          <a:xfrm>
            <a:off x="2362201" y="3829050"/>
            <a:ext cx="3265583" cy="205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276600" y="3829050"/>
            <a:ext cx="1273366" cy="194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43401" y="3829050"/>
            <a:ext cx="3265583" cy="205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410200" y="3829050"/>
            <a:ext cx="1273366" cy="194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2362201" y="3829050"/>
            <a:ext cx="3265583" cy="205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3"/>
          </p:cNvCxnSpPr>
          <p:nvPr/>
        </p:nvCxnSpPr>
        <p:spPr>
          <a:xfrm rot="10800000" flipV="1">
            <a:off x="1319215" y="3829050"/>
            <a:ext cx="5386387" cy="205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7" idx="3"/>
          </p:cNvCxnSpPr>
          <p:nvPr/>
        </p:nvCxnSpPr>
        <p:spPr>
          <a:xfrm rot="10800000" flipV="1">
            <a:off x="4378230" y="3829050"/>
            <a:ext cx="3394172" cy="205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2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rot="5400000">
            <a:off x="1769585"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a:off x="28685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a:off x="3837083"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a:off x="50021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a:off x="5905500"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rot="5400000">
            <a:off x="7940865"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6983317"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778066" y="43434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4295775" y="3228975"/>
            <a:ext cx="4000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19200" y="3429000"/>
            <a:ext cx="6629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1146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Rounded Rectangle 18"/>
          <p:cNvSpPr>
            <a:spLocks noChangeArrowheads="1"/>
          </p:cNvSpPr>
          <p:nvPr/>
        </p:nvSpPr>
        <p:spPr bwMode="auto">
          <a:xfrm>
            <a:off x="4114801" y="2914651"/>
            <a:ext cx="785813" cy="182165"/>
          </a:xfrm>
          <a:prstGeom prst="roundRect">
            <a:avLst>
              <a:gd name="adj" fmla="val 16667"/>
            </a:avLst>
          </a:prstGeom>
          <a:solidFill>
            <a:schemeClr val="accent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Master</a:t>
            </a:r>
            <a:endParaRPr lang="en-US" sz="1000" b="1" dirty="0">
              <a:solidFill>
                <a:srgbClr val="FFFFFF"/>
              </a:solidFill>
              <a:latin typeface="+mj-lt"/>
              <a:ea typeface="+mn-ea"/>
            </a:endParaRPr>
          </a:p>
        </p:txBody>
      </p:sp>
      <p:cxnSp>
        <p:nvCxnSpPr>
          <p:cNvPr id="27" name="Straight Connector 26"/>
          <p:cNvCxnSpPr/>
          <p:nvPr/>
        </p:nvCxnSpPr>
        <p:spPr>
          <a:xfrm rot="5400000">
            <a:off x="11334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5906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5718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1720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6292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2294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762875" y="3514725"/>
            <a:ext cx="1714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Failover</a:t>
            </a:r>
            <a:endParaRPr lang="en-US" dirty="0"/>
          </a:p>
        </p:txBody>
      </p:sp>
      <p:sp>
        <p:nvSpPr>
          <p:cNvPr id="3" name="Content Placeholder 2"/>
          <p:cNvSpPr>
            <a:spLocks noGrp="1"/>
          </p:cNvSpPr>
          <p:nvPr>
            <p:ph idx="1"/>
          </p:nvPr>
        </p:nvSpPr>
        <p:spPr>
          <a:xfrm>
            <a:off x="457200" y="1085850"/>
            <a:ext cx="8229600" cy="1485900"/>
          </a:xfrm>
        </p:spPr>
        <p:txBody>
          <a:bodyPr/>
          <a:lstStyle/>
          <a:p>
            <a:r>
              <a:rPr lang="en-US" dirty="0" smtClean="0"/>
              <a:t>Master continuously monitors segments</a:t>
            </a:r>
          </a:p>
          <a:p>
            <a:pPr lvl="1"/>
            <a:r>
              <a:rPr lang="en-US" dirty="0" smtClean="0"/>
              <a:t>If no response, initiates failover to Mirror Segments</a:t>
            </a:r>
          </a:p>
        </p:txBody>
      </p:sp>
      <p:sp>
        <p:nvSpPr>
          <p:cNvPr id="5" name="Rounded Rectangle 18"/>
          <p:cNvSpPr>
            <a:spLocks noChangeArrowheads="1"/>
          </p:cNvSpPr>
          <p:nvPr/>
        </p:nvSpPr>
        <p:spPr bwMode="auto">
          <a:xfrm>
            <a:off x="533401" y="3657601"/>
            <a:ext cx="785813" cy="18216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Primary0</a:t>
            </a:r>
            <a:endParaRPr lang="en-US" sz="1000" b="1" dirty="0">
              <a:solidFill>
                <a:srgbClr val="FFFFFF"/>
              </a:solidFill>
              <a:latin typeface="+mj-lt"/>
              <a:ea typeface="+mn-ea"/>
            </a:endParaRPr>
          </a:p>
        </p:txBody>
      </p:sp>
      <p:sp>
        <p:nvSpPr>
          <p:cNvPr id="6" name="Rounded Rectangle 18"/>
          <p:cNvSpPr>
            <a:spLocks noChangeArrowheads="1"/>
          </p:cNvSpPr>
          <p:nvPr/>
        </p:nvSpPr>
        <p:spPr bwMode="auto">
          <a:xfrm>
            <a:off x="1553256" y="3657601"/>
            <a:ext cx="785813" cy="182165"/>
          </a:xfrm>
          <a:prstGeom prst="roundRect">
            <a:avLst>
              <a:gd name="adj" fmla="val 16667"/>
            </a:avLst>
          </a:prstGeom>
          <a:solidFill>
            <a:srgbClr val="0FDD3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Primary1</a:t>
            </a:r>
            <a:endParaRPr lang="en-US" sz="1000" b="1" dirty="0">
              <a:solidFill>
                <a:srgbClr val="FFFFFF"/>
              </a:solidFill>
              <a:latin typeface="+mj-lt"/>
              <a:ea typeface="+mn-ea"/>
            </a:endParaRPr>
          </a:p>
        </p:txBody>
      </p:sp>
      <p:sp>
        <p:nvSpPr>
          <p:cNvPr id="7" name="Rounded Rectangle 18"/>
          <p:cNvSpPr>
            <a:spLocks noChangeArrowheads="1"/>
          </p:cNvSpPr>
          <p:nvPr/>
        </p:nvSpPr>
        <p:spPr bwMode="auto">
          <a:xfrm>
            <a:off x="2573111" y="3657601"/>
            <a:ext cx="785813" cy="182165"/>
          </a:xfrm>
          <a:prstGeom prst="roundRect">
            <a:avLst>
              <a:gd name="adj" fmla="val 16667"/>
            </a:avLst>
          </a:prstGeom>
          <a:solidFill>
            <a:srgbClr val="FFC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Primary2</a:t>
            </a:r>
            <a:endParaRPr lang="en-US" sz="1000" b="1" dirty="0">
              <a:solidFill>
                <a:srgbClr val="FFFFFF"/>
              </a:solidFill>
              <a:latin typeface="+mj-lt"/>
              <a:ea typeface="+mn-ea"/>
            </a:endParaRPr>
          </a:p>
        </p:txBody>
      </p:sp>
      <p:sp>
        <p:nvSpPr>
          <p:cNvPr id="8" name="Rounded Rectangle 18"/>
          <p:cNvSpPr>
            <a:spLocks noChangeArrowheads="1"/>
          </p:cNvSpPr>
          <p:nvPr/>
        </p:nvSpPr>
        <p:spPr bwMode="auto">
          <a:xfrm>
            <a:off x="3592966" y="3657601"/>
            <a:ext cx="785813" cy="182165"/>
          </a:xfrm>
          <a:prstGeom prst="roundRect">
            <a:avLst>
              <a:gd name="adj" fmla="val 16667"/>
            </a:avLst>
          </a:prstGeom>
          <a:solidFill>
            <a:srgbClr val="C0000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Primary3</a:t>
            </a:r>
            <a:endParaRPr lang="en-US" sz="1000" b="1" dirty="0">
              <a:solidFill>
                <a:srgbClr val="FFFFFF"/>
              </a:solidFill>
              <a:latin typeface="+mj-lt"/>
              <a:ea typeface="+mn-ea"/>
            </a:endParaRPr>
          </a:p>
        </p:txBody>
      </p:sp>
      <p:sp>
        <p:nvSpPr>
          <p:cNvPr id="9" name="Rounded Rectangle 18"/>
          <p:cNvSpPr>
            <a:spLocks noChangeArrowheads="1"/>
          </p:cNvSpPr>
          <p:nvPr/>
        </p:nvSpPr>
        <p:spPr bwMode="auto">
          <a:xfrm>
            <a:off x="4612821" y="3657601"/>
            <a:ext cx="785813" cy="182165"/>
          </a:xfrm>
          <a:prstGeom prst="roundRect">
            <a:avLst>
              <a:gd name="adj" fmla="val 16667"/>
            </a:avLst>
          </a:prstGeom>
          <a:solidFill>
            <a:srgbClr val="8E807C"/>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Primary4</a:t>
            </a:r>
            <a:endParaRPr lang="en-US" sz="1000" b="1" dirty="0">
              <a:solidFill>
                <a:srgbClr val="FFFFFF"/>
              </a:solidFill>
              <a:latin typeface="+mj-lt"/>
              <a:ea typeface="+mn-ea"/>
            </a:endParaRPr>
          </a:p>
        </p:txBody>
      </p:sp>
      <p:sp>
        <p:nvSpPr>
          <p:cNvPr id="10" name="Rounded Rectangle 18"/>
          <p:cNvSpPr>
            <a:spLocks noChangeArrowheads="1"/>
          </p:cNvSpPr>
          <p:nvPr/>
        </p:nvSpPr>
        <p:spPr bwMode="auto">
          <a:xfrm>
            <a:off x="5632676" y="3657601"/>
            <a:ext cx="785813" cy="182165"/>
          </a:xfrm>
          <a:prstGeom prst="roundRect">
            <a:avLst>
              <a:gd name="adj" fmla="val 16667"/>
            </a:avLst>
          </a:prstGeom>
          <a:solidFill>
            <a:srgbClr val="7030A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Primary5</a:t>
            </a:r>
            <a:endParaRPr lang="en-US" sz="1000" b="1" dirty="0">
              <a:solidFill>
                <a:srgbClr val="FFFFFF"/>
              </a:solidFill>
              <a:latin typeface="+mj-lt"/>
              <a:ea typeface="+mn-ea"/>
            </a:endParaRPr>
          </a:p>
        </p:txBody>
      </p:sp>
      <p:sp>
        <p:nvSpPr>
          <p:cNvPr id="11" name="Rounded Rectangle 18"/>
          <p:cNvSpPr>
            <a:spLocks noChangeArrowheads="1"/>
          </p:cNvSpPr>
          <p:nvPr/>
        </p:nvSpPr>
        <p:spPr bwMode="auto">
          <a:xfrm>
            <a:off x="6652531" y="3657601"/>
            <a:ext cx="785813" cy="182165"/>
          </a:xfrm>
          <a:prstGeom prst="roundRect">
            <a:avLst>
              <a:gd name="adj" fmla="val 16667"/>
            </a:avLst>
          </a:prstGeom>
          <a:solidFill>
            <a:schemeClr val="bg2">
              <a:lumMod val="75000"/>
            </a:schemeClr>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Primary6</a:t>
            </a:r>
            <a:endParaRPr lang="en-US" sz="1000" b="1" dirty="0">
              <a:solidFill>
                <a:srgbClr val="FFFFFF"/>
              </a:solidFill>
              <a:latin typeface="+mj-lt"/>
              <a:ea typeface="+mn-ea"/>
            </a:endParaRPr>
          </a:p>
        </p:txBody>
      </p:sp>
      <p:sp>
        <p:nvSpPr>
          <p:cNvPr id="12" name="Rounded Rectangle 18"/>
          <p:cNvSpPr>
            <a:spLocks noChangeArrowheads="1"/>
          </p:cNvSpPr>
          <p:nvPr/>
        </p:nvSpPr>
        <p:spPr bwMode="auto">
          <a:xfrm>
            <a:off x="7672388" y="3657601"/>
            <a:ext cx="785813" cy="182165"/>
          </a:xfrm>
          <a:prstGeom prst="roundRect">
            <a:avLst>
              <a:gd name="adj" fmla="val 16667"/>
            </a:avLst>
          </a:prstGeom>
          <a:solidFill>
            <a:srgbClr val="2B0FFB"/>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Primary7</a:t>
            </a:r>
            <a:endParaRPr lang="en-US" sz="1000" b="1" dirty="0">
              <a:solidFill>
                <a:srgbClr val="FFFFFF"/>
              </a:solidFill>
              <a:latin typeface="+mj-lt"/>
              <a:ea typeface="+mn-ea"/>
            </a:endParaRPr>
          </a:p>
        </p:txBody>
      </p:sp>
      <p:sp>
        <p:nvSpPr>
          <p:cNvPr id="35" name="Rounded Rectangle 18"/>
          <p:cNvSpPr>
            <a:spLocks noChangeArrowheads="1"/>
          </p:cNvSpPr>
          <p:nvPr/>
        </p:nvSpPr>
        <p:spPr bwMode="auto">
          <a:xfrm>
            <a:off x="4114801" y="2514601"/>
            <a:ext cx="785813" cy="182165"/>
          </a:xfrm>
          <a:prstGeom prst="roundRect">
            <a:avLst>
              <a:gd name="adj" fmla="val 16667"/>
            </a:avLst>
          </a:prstGeom>
          <a:solidFill>
            <a:srgbClr val="002060"/>
          </a:solidFill>
          <a:ln w="19050" algn="ctr">
            <a:solidFill>
              <a:schemeClr val="accent1">
                <a:lumMod val="75000"/>
              </a:schemeClr>
            </a:solidFill>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Client</a:t>
            </a:r>
            <a:endParaRPr lang="en-US" sz="1000" b="1" dirty="0">
              <a:solidFill>
                <a:srgbClr val="FFFFFF"/>
              </a:solidFill>
              <a:latin typeface="+mj-lt"/>
              <a:ea typeface="+mn-ea"/>
            </a:endParaRPr>
          </a:p>
        </p:txBody>
      </p:sp>
      <p:cxnSp>
        <p:nvCxnSpPr>
          <p:cNvPr id="37" name="Straight Connector 36"/>
          <p:cNvCxnSpPr>
            <a:stCxn id="35" idx="2"/>
            <a:endCxn id="4" idx="0"/>
          </p:cNvCxnSpPr>
          <p:nvPr/>
        </p:nvCxnSpPr>
        <p:spPr>
          <a:xfrm rot="5400000">
            <a:off x="4398766" y="2805707"/>
            <a:ext cx="21788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78315"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2514600"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4549966"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6596349" y="3600450"/>
            <a:ext cx="1905000" cy="628650"/>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 name="Picture 78" descr="Storage_icon_01"/>
          <p:cNvPicPr>
            <a:picLocks noChangeAspect="1" noChangeArrowheads="1"/>
          </p:cNvPicPr>
          <p:nvPr/>
        </p:nvPicPr>
        <p:blipFill>
          <a:blip r:embed="rId2" cstate="print"/>
          <a:srcRect/>
          <a:stretch>
            <a:fillRect/>
          </a:stretch>
        </p:blipFill>
        <p:spPr bwMode="auto">
          <a:xfrm>
            <a:off x="685800" y="4286250"/>
            <a:ext cx="429870" cy="410934"/>
          </a:xfrm>
          <a:prstGeom prst="rect">
            <a:avLst/>
          </a:prstGeom>
          <a:noFill/>
          <a:ln w="9525">
            <a:noFill/>
            <a:miter lim="800000"/>
            <a:headEnd/>
            <a:tailEnd/>
          </a:ln>
        </p:spPr>
      </p:pic>
      <p:pic>
        <p:nvPicPr>
          <p:cNvPr id="59" name="Picture 78" descr="Storage_icon_01"/>
          <p:cNvPicPr>
            <a:picLocks noChangeAspect="1" noChangeArrowheads="1"/>
          </p:cNvPicPr>
          <p:nvPr/>
        </p:nvPicPr>
        <p:blipFill>
          <a:blip r:embed="rId2" cstate="print"/>
          <a:srcRect/>
          <a:stretch>
            <a:fillRect/>
          </a:stretch>
        </p:blipFill>
        <p:spPr bwMode="auto">
          <a:xfrm>
            <a:off x="1676400" y="4286250"/>
            <a:ext cx="429870" cy="410934"/>
          </a:xfrm>
          <a:prstGeom prst="rect">
            <a:avLst/>
          </a:prstGeom>
          <a:noFill/>
          <a:ln w="9525">
            <a:noFill/>
            <a:miter lim="800000"/>
            <a:headEnd/>
            <a:tailEnd/>
          </a:ln>
        </p:spPr>
      </p:pic>
      <p:pic>
        <p:nvPicPr>
          <p:cNvPr id="60" name="Picture 78" descr="Storage_icon_01"/>
          <p:cNvPicPr>
            <a:picLocks noChangeAspect="1" noChangeArrowheads="1"/>
          </p:cNvPicPr>
          <p:nvPr/>
        </p:nvPicPr>
        <p:blipFill>
          <a:blip r:embed="rId2" cstate="print"/>
          <a:srcRect/>
          <a:stretch>
            <a:fillRect/>
          </a:stretch>
        </p:blipFill>
        <p:spPr bwMode="auto">
          <a:xfrm>
            <a:off x="3733800" y="4286250"/>
            <a:ext cx="429870" cy="410934"/>
          </a:xfrm>
          <a:prstGeom prst="rect">
            <a:avLst/>
          </a:prstGeom>
          <a:noFill/>
          <a:ln w="9525">
            <a:noFill/>
            <a:miter lim="800000"/>
            <a:headEnd/>
            <a:tailEnd/>
          </a:ln>
        </p:spPr>
      </p:pic>
      <p:pic>
        <p:nvPicPr>
          <p:cNvPr id="61" name="Picture 78" descr="Storage_icon_01"/>
          <p:cNvPicPr>
            <a:picLocks noChangeAspect="1" noChangeArrowheads="1"/>
          </p:cNvPicPr>
          <p:nvPr/>
        </p:nvPicPr>
        <p:blipFill>
          <a:blip r:embed="rId2" cstate="print"/>
          <a:srcRect/>
          <a:stretch>
            <a:fillRect/>
          </a:stretch>
        </p:blipFill>
        <p:spPr bwMode="auto">
          <a:xfrm>
            <a:off x="2770530" y="4286250"/>
            <a:ext cx="429870" cy="410934"/>
          </a:xfrm>
          <a:prstGeom prst="rect">
            <a:avLst/>
          </a:prstGeom>
          <a:noFill/>
          <a:ln w="9525">
            <a:noFill/>
            <a:miter lim="800000"/>
            <a:headEnd/>
            <a:tailEnd/>
          </a:ln>
        </p:spPr>
      </p:pic>
      <p:pic>
        <p:nvPicPr>
          <p:cNvPr id="62" name="Picture 78" descr="Storage_icon_01"/>
          <p:cNvPicPr>
            <a:picLocks noChangeAspect="1" noChangeArrowheads="1"/>
          </p:cNvPicPr>
          <p:nvPr/>
        </p:nvPicPr>
        <p:blipFill>
          <a:blip r:embed="rId2" cstate="print"/>
          <a:srcRect/>
          <a:stretch>
            <a:fillRect/>
          </a:stretch>
        </p:blipFill>
        <p:spPr bwMode="auto">
          <a:xfrm>
            <a:off x="4904130" y="4286250"/>
            <a:ext cx="429870" cy="410934"/>
          </a:xfrm>
          <a:prstGeom prst="rect">
            <a:avLst/>
          </a:prstGeom>
          <a:noFill/>
          <a:ln w="9525">
            <a:noFill/>
            <a:miter lim="800000"/>
            <a:headEnd/>
            <a:tailEnd/>
          </a:ln>
        </p:spPr>
      </p:pic>
      <p:pic>
        <p:nvPicPr>
          <p:cNvPr id="63" name="Picture 78" descr="Storage_icon_01"/>
          <p:cNvPicPr>
            <a:picLocks noChangeAspect="1" noChangeArrowheads="1"/>
          </p:cNvPicPr>
          <p:nvPr/>
        </p:nvPicPr>
        <p:blipFill>
          <a:blip r:embed="rId2" cstate="print"/>
          <a:srcRect/>
          <a:stretch>
            <a:fillRect/>
          </a:stretch>
        </p:blipFill>
        <p:spPr bwMode="auto">
          <a:xfrm>
            <a:off x="5791200" y="4286250"/>
            <a:ext cx="429870" cy="410934"/>
          </a:xfrm>
          <a:prstGeom prst="rect">
            <a:avLst/>
          </a:prstGeom>
          <a:noFill/>
          <a:ln w="9525">
            <a:noFill/>
            <a:miter lim="800000"/>
            <a:headEnd/>
            <a:tailEnd/>
          </a:ln>
        </p:spPr>
      </p:pic>
      <p:pic>
        <p:nvPicPr>
          <p:cNvPr id="64" name="Picture 78" descr="Storage_icon_01"/>
          <p:cNvPicPr>
            <a:picLocks noChangeAspect="1" noChangeArrowheads="1"/>
          </p:cNvPicPr>
          <p:nvPr/>
        </p:nvPicPr>
        <p:blipFill>
          <a:blip r:embed="rId2" cstate="print"/>
          <a:srcRect/>
          <a:stretch>
            <a:fillRect/>
          </a:stretch>
        </p:blipFill>
        <p:spPr bwMode="auto">
          <a:xfrm>
            <a:off x="6885330" y="4286250"/>
            <a:ext cx="429870" cy="410934"/>
          </a:xfrm>
          <a:prstGeom prst="rect">
            <a:avLst/>
          </a:prstGeom>
          <a:noFill/>
          <a:ln w="9525">
            <a:noFill/>
            <a:miter lim="800000"/>
            <a:headEnd/>
            <a:tailEnd/>
          </a:ln>
        </p:spPr>
      </p:pic>
      <p:pic>
        <p:nvPicPr>
          <p:cNvPr id="65" name="Picture 78" descr="Storage_icon_01"/>
          <p:cNvPicPr>
            <a:picLocks noChangeAspect="1" noChangeArrowheads="1"/>
          </p:cNvPicPr>
          <p:nvPr/>
        </p:nvPicPr>
        <p:blipFill>
          <a:blip r:embed="rId2" cstate="print"/>
          <a:srcRect/>
          <a:stretch>
            <a:fillRect/>
          </a:stretch>
        </p:blipFill>
        <p:spPr bwMode="auto">
          <a:xfrm>
            <a:off x="7848600" y="4286250"/>
            <a:ext cx="429870" cy="410934"/>
          </a:xfrm>
          <a:prstGeom prst="rect">
            <a:avLst/>
          </a:prstGeom>
          <a:noFill/>
          <a:ln w="9525">
            <a:noFill/>
            <a:miter lim="800000"/>
            <a:headEnd/>
            <a:tailEnd/>
          </a:ln>
        </p:spPr>
      </p:pic>
      <p:sp>
        <p:nvSpPr>
          <p:cNvPr id="40" name="Rounded Rectangle 18"/>
          <p:cNvSpPr>
            <a:spLocks noChangeArrowheads="1"/>
          </p:cNvSpPr>
          <p:nvPr/>
        </p:nvSpPr>
        <p:spPr bwMode="auto">
          <a:xfrm>
            <a:off x="2568767" y="3932635"/>
            <a:ext cx="785813" cy="182165"/>
          </a:xfrm>
          <a:prstGeom prst="roundRect">
            <a:avLst>
              <a:gd name="adj" fmla="val 16667"/>
            </a:avLst>
          </a:prstGeom>
          <a:solidFill>
            <a:schemeClr val="accent1">
              <a:alpha val="50000"/>
            </a:schemeClr>
          </a:solidFill>
          <a:ln>
            <a:prstDash val="dash"/>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Mirror0</a:t>
            </a:r>
            <a:endParaRPr lang="en-US" sz="1000" b="1" dirty="0">
              <a:solidFill>
                <a:srgbClr val="FFFFFF"/>
              </a:solidFill>
              <a:latin typeface="+mj-lt"/>
              <a:ea typeface="+mn-ea"/>
            </a:endParaRPr>
          </a:p>
        </p:txBody>
      </p:sp>
      <p:sp>
        <p:nvSpPr>
          <p:cNvPr id="41" name="Rounded Rectangle 18"/>
          <p:cNvSpPr>
            <a:spLocks noChangeArrowheads="1"/>
          </p:cNvSpPr>
          <p:nvPr/>
        </p:nvSpPr>
        <p:spPr bwMode="auto">
          <a:xfrm>
            <a:off x="4616068" y="3943351"/>
            <a:ext cx="785813" cy="182165"/>
          </a:xfrm>
          <a:prstGeom prst="roundRect">
            <a:avLst>
              <a:gd name="adj" fmla="val 16667"/>
            </a:avLst>
          </a:prstGeom>
          <a:solidFill>
            <a:srgbClr val="0FDD31">
              <a:alpha val="50000"/>
            </a:srgbClr>
          </a:solidFill>
          <a:ln>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Mirror1</a:t>
            </a:r>
            <a:endParaRPr lang="en-US" sz="1000" b="1" dirty="0">
              <a:solidFill>
                <a:srgbClr val="FFFFFF"/>
              </a:solidFill>
              <a:latin typeface="+mj-lt"/>
              <a:ea typeface="+mn-ea"/>
            </a:endParaRPr>
          </a:p>
        </p:txBody>
      </p:sp>
      <p:sp>
        <p:nvSpPr>
          <p:cNvPr id="42" name="Rounded Rectangle 18"/>
          <p:cNvSpPr>
            <a:spLocks noChangeArrowheads="1"/>
          </p:cNvSpPr>
          <p:nvPr/>
        </p:nvSpPr>
        <p:spPr bwMode="auto">
          <a:xfrm>
            <a:off x="5638801" y="3943351"/>
            <a:ext cx="785813" cy="182165"/>
          </a:xfrm>
          <a:prstGeom prst="roundRect">
            <a:avLst>
              <a:gd name="adj" fmla="val 16667"/>
            </a:avLst>
          </a:prstGeom>
          <a:solidFill>
            <a:srgbClr val="FFC000">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Mirror2</a:t>
            </a:r>
            <a:endParaRPr lang="en-US" sz="1000" b="1" dirty="0">
              <a:solidFill>
                <a:srgbClr val="FFFFFF"/>
              </a:solidFill>
              <a:latin typeface="+mj-lt"/>
              <a:ea typeface="+mn-ea"/>
            </a:endParaRPr>
          </a:p>
        </p:txBody>
      </p:sp>
      <p:sp>
        <p:nvSpPr>
          <p:cNvPr id="43" name="Rounded Rectangle 18"/>
          <p:cNvSpPr>
            <a:spLocks noChangeArrowheads="1"/>
          </p:cNvSpPr>
          <p:nvPr/>
        </p:nvSpPr>
        <p:spPr bwMode="auto">
          <a:xfrm>
            <a:off x="6661533" y="3943351"/>
            <a:ext cx="785813" cy="182165"/>
          </a:xfrm>
          <a:prstGeom prst="roundRect">
            <a:avLst>
              <a:gd name="adj" fmla="val 16667"/>
            </a:avLst>
          </a:prstGeom>
          <a:solidFill>
            <a:srgbClr val="C00000">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Mirror3</a:t>
            </a:r>
            <a:endParaRPr lang="en-US" sz="1000" b="1" dirty="0">
              <a:solidFill>
                <a:srgbClr val="FFFFFF"/>
              </a:solidFill>
              <a:latin typeface="+mj-lt"/>
              <a:ea typeface="+mn-ea"/>
            </a:endParaRPr>
          </a:p>
        </p:txBody>
      </p:sp>
      <p:sp>
        <p:nvSpPr>
          <p:cNvPr id="44" name="Rounded Rectangle 18"/>
          <p:cNvSpPr>
            <a:spLocks noChangeArrowheads="1"/>
          </p:cNvSpPr>
          <p:nvPr/>
        </p:nvSpPr>
        <p:spPr bwMode="auto">
          <a:xfrm>
            <a:off x="7685184" y="3943351"/>
            <a:ext cx="785813" cy="182165"/>
          </a:xfrm>
          <a:prstGeom prst="roundRect">
            <a:avLst>
              <a:gd name="adj" fmla="val 16667"/>
            </a:avLst>
          </a:prstGeom>
          <a:solidFill>
            <a:srgbClr val="8E807C">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Mirror4</a:t>
            </a:r>
            <a:endParaRPr lang="en-US" sz="1000" b="1" dirty="0">
              <a:solidFill>
                <a:srgbClr val="FFFFFF"/>
              </a:solidFill>
              <a:latin typeface="+mj-lt"/>
              <a:ea typeface="+mn-ea"/>
            </a:endParaRPr>
          </a:p>
        </p:txBody>
      </p:sp>
      <p:sp>
        <p:nvSpPr>
          <p:cNvPr id="45" name="Rounded Rectangle 18"/>
          <p:cNvSpPr>
            <a:spLocks noChangeArrowheads="1"/>
          </p:cNvSpPr>
          <p:nvPr/>
        </p:nvSpPr>
        <p:spPr bwMode="auto">
          <a:xfrm>
            <a:off x="533401" y="3943351"/>
            <a:ext cx="785813" cy="182165"/>
          </a:xfrm>
          <a:prstGeom prst="roundRect">
            <a:avLst>
              <a:gd name="adj" fmla="val 16667"/>
            </a:avLst>
          </a:prstGeom>
          <a:solidFill>
            <a:srgbClr val="7030A0">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Mirror5</a:t>
            </a:r>
            <a:endParaRPr lang="en-US" sz="1000" b="1" dirty="0">
              <a:solidFill>
                <a:srgbClr val="FFFFFF"/>
              </a:solidFill>
              <a:latin typeface="+mj-lt"/>
              <a:ea typeface="+mn-ea"/>
            </a:endParaRPr>
          </a:p>
        </p:txBody>
      </p:sp>
      <p:sp>
        <p:nvSpPr>
          <p:cNvPr id="46" name="Rounded Rectangle 18"/>
          <p:cNvSpPr>
            <a:spLocks noChangeArrowheads="1"/>
          </p:cNvSpPr>
          <p:nvPr/>
        </p:nvSpPr>
        <p:spPr bwMode="auto">
          <a:xfrm>
            <a:off x="1546035" y="3943351"/>
            <a:ext cx="785813" cy="182165"/>
          </a:xfrm>
          <a:prstGeom prst="roundRect">
            <a:avLst>
              <a:gd name="adj" fmla="val 16667"/>
            </a:avLst>
          </a:prstGeom>
          <a:solidFill>
            <a:schemeClr val="bg2">
              <a:lumMod val="75000"/>
              <a:alpha val="50000"/>
            </a:scheme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Mirror6</a:t>
            </a:r>
            <a:endParaRPr lang="en-US" sz="1000" b="1" dirty="0">
              <a:solidFill>
                <a:srgbClr val="FFFFFF"/>
              </a:solidFill>
              <a:latin typeface="+mj-lt"/>
              <a:ea typeface="+mn-ea"/>
            </a:endParaRPr>
          </a:p>
        </p:txBody>
      </p:sp>
      <p:sp>
        <p:nvSpPr>
          <p:cNvPr id="47" name="Rounded Rectangle 18"/>
          <p:cNvSpPr>
            <a:spLocks noChangeArrowheads="1"/>
          </p:cNvSpPr>
          <p:nvPr/>
        </p:nvSpPr>
        <p:spPr bwMode="auto">
          <a:xfrm>
            <a:off x="3592418" y="3943351"/>
            <a:ext cx="785813" cy="182165"/>
          </a:xfrm>
          <a:prstGeom prst="roundRect">
            <a:avLst>
              <a:gd name="adj" fmla="val 16667"/>
            </a:avLst>
          </a:prstGeom>
          <a:solidFill>
            <a:srgbClr val="2B0FFB">
              <a:alpha val="50000"/>
            </a:srgbClr>
          </a:solidFill>
          <a:ln w="19050" algn="ctr">
            <a:solidFill>
              <a:schemeClr val="accent1">
                <a:lumMod val="75000"/>
              </a:schemeClr>
            </a:solidFill>
            <a:prstDash val="dash"/>
            <a:round/>
            <a:headEnd/>
            <a:tailEnd/>
          </a:ln>
        </p:spPr>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Mirror7</a:t>
            </a:r>
            <a:endParaRPr lang="en-US" sz="1000" b="1" dirty="0">
              <a:solidFill>
                <a:srgbClr val="FFFFFF"/>
              </a:solidFill>
              <a:latin typeface="+mj-lt"/>
              <a:ea typeface="+mn-ea"/>
            </a:endParaRPr>
          </a:p>
        </p:txBody>
      </p:sp>
      <p:sp>
        <p:nvSpPr>
          <p:cNvPr id="48" name="&quot;No&quot; Symbol 47"/>
          <p:cNvSpPr/>
          <p:nvPr/>
        </p:nvSpPr>
        <p:spPr>
          <a:xfrm>
            <a:off x="762000" y="3371850"/>
            <a:ext cx="1447800" cy="1028700"/>
          </a:xfrm>
          <a:prstGeom prst="noSmoking">
            <a:avLst/>
          </a:prstGeom>
          <a:solidFill>
            <a:srgbClr val="FF0000">
              <a:alpha val="6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Rounded Rectangle 18"/>
          <p:cNvSpPr>
            <a:spLocks noChangeArrowheads="1"/>
          </p:cNvSpPr>
          <p:nvPr/>
        </p:nvSpPr>
        <p:spPr bwMode="auto">
          <a:xfrm>
            <a:off x="2566988" y="3935088"/>
            <a:ext cx="785813" cy="182165"/>
          </a:xfrm>
          <a:prstGeom prst="roundRect">
            <a:avLst>
              <a:gd name="adj" fmla="val 16667"/>
            </a:avLst>
          </a:prstGeom>
          <a:solidFill>
            <a:schemeClr val="accent1"/>
          </a:solidFill>
          <a:ln>
            <a:prstDash val="solid"/>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Primary0</a:t>
            </a:r>
            <a:endParaRPr lang="en-US" sz="1000" b="1" dirty="0">
              <a:solidFill>
                <a:srgbClr val="FFFFFF"/>
              </a:solidFill>
              <a:latin typeface="+mj-lt"/>
              <a:ea typeface="+mn-ea"/>
            </a:endParaRPr>
          </a:p>
        </p:txBody>
      </p:sp>
      <p:sp>
        <p:nvSpPr>
          <p:cNvPr id="50" name="Rounded Rectangle 18"/>
          <p:cNvSpPr>
            <a:spLocks noChangeArrowheads="1"/>
          </p:cNvSpPr>
          <p:nvPr/>
        </p:nvSpPr>
        <p:spPr bwMode="auto">
          <a:xfrm>
            <a:off x="4615150" y="3943351"/>
            <a:ext cx="785813" cy="182165"/>
          </a:xfrm>
          <a:prstGeom prst="roundRect">
            <a:avLst>
              <a:gd name="adj" fmla="val 16667"/>
            </a:avLst>
          </a:prstGeom>
          <a:solidFill>
            <a:srgbClr val="0FDD31"/>
          </a:solidFill>
          <a:ln>
            <a:prstDash val="solid"/>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normAutofit/>
          </a:bodyPr>
          <a:lstStyle/>
          <a:p>
            <a:pPr algn="ctr" fontAlgn="auto">
              <a:spcBef>
                <a:spcPts val="0"/>
              </a:spcBef>
              <a:spcAft>
                <a:spcPts val="0"/>
              </a:spcAft>
              <a:defRPr/>
            </a:pPr>
            <a:r>
              <a:rPr lang="en-US" sz="1000" b="1" dirty="0" smtClean="0">
                <a:solidFill>
                  <a:srgbClr val="FFFFFF"/>
                </a:solidFill>
                <a:latin typeface="+mj-lt"/>
                <a:ea typeface="+mn-ea"/>
              </a:rPr>
              <a:t>Primary1</a:t>
            </a:r>
            <a:endParaRPr lang="en-US" sz="1000" b="1" dirty="0">
              <a:solidFill>
                <a:srgbClr val="FFFFFF"/>
              </a:solidFill>
              <a:latin typeface="+mj-lt"/>
              <a:ea typeface="+mn-ea"/>
            </a:endParaRPr>
          </a:p>
        </p:txBody>
      </p:sp>
    </p:spTree>
    <p:extLst>
      <p:ext uri="{BB962C8B-B14F-4D97-AF65-F5344CB8AC3E}">
        <p14:creationId xmlns:p14="http://schemas.microsoft.com/office/powerpoint/2010/main" val="15906804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35" presetClass="emph" presetSubtype="0" repeatCount="3000" fill="hold" grpId="0" nodeType="afterEffect">
                                  <p:stCondLst>
                                    <p:cond delay="0"/>
                                  </p:stCondLst>
                                  <p:childTnLst>
                                    <p:anim calcmode="discrete" valueType="str">
                                      <p:cBhvr>
                                        <p:cTn id="10" dur="1000" fill="hold"/>
                                        <p:tgtEl>
                                          <p:spTgt spid="40"/>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41"/>
                                        </p:tgtEl>
                                        <p:attrNameLst>
                                          <p:attrName>style.visibility</p:attrName>
                                        </p:attrNameLst>
                                      </p:cBhvr>
                                      <p:tavLst>
                                        <p:tav tm="0">
                                          <p:val>
                                            <p:strVal val="hidden"/>
                                          </p:val>
                                        </p:tav>
                                        <p:tav tm="50000">
                                          <p:val>
                                            <p:strVal val="visible"/>
                                          </p:val>
                                        </p:tav>
                                      </p:tavLst>
                                    </p:anim>
                                  </p:childTnLst>
                                </p:cTn>
                              </p:par>
                            </p:childTnLst>
                          </p:cTn>
                        </p:par>
                        <p:par>
                          <p:cTn id="13" fill="hold">
                            <p:stCondLst>
                              <p:cond delay="3500"/>
                            </p:stCondLst>
                            <p:childTnLst>
                              <p:par>
                                <p:cTn id="14" presetID="10" presetClass="entr" presetSubtype="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xit" presetSubtype="0" fill="hold" grpId="1" nodeType="withEffect">
                                  <p:stCondLst>
                                    <p:cond delay="0"/>
                                  </p:stCondLst>
                                  <p:childTnLst>
                                    <p:animEffect transition="out" filter="fad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8" grpId="0" animBg="1"/>
      <p:bldP spid="49" grpId="0" animBg="1"/>
      <p:bldP spid="5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2129396"/>
            <a:ext cx="6048375" cy="620683"/>
          </a:xfrm>
        </p:spPr>
        <p:txBody>
          <a:bodyPr/>
          <a:lstStyle/>
          <a:p>
            <a:pPr fontAlgn="auto">
              <a:spcAft>
                <a:spcPts val="0"/>
              </a:spcAft>
              <a:defRPr/>
            </a:pPr>
            <a:r>
              <a:rPr lang="en-US" dirty="0" smtClean="0"/>
              <a:t>Workload Management</a:t>
            </a:r>
            <a:endParaRPr dirty="0"/>
          </a:p>
        </p:txBody>
      </p:sp>
    </p:spTree>
    <p:extLst>
      <p:ext uri="{BB962C8B-B14F-4D97-AF65-F5344CB8AC3E}">
        <p14:creationId xmlns:p14="http://schemas.microsoft.com/office/powerpoint/2010/main" val="39758523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Management</a:t>
            </a:r>
            <a:endParaRPr lang="en-US" dirty="0"/>
          </a:p>
        </p:txBody>
      </p:sp>
      <p:sp>
        <p:nvSpPr>
          <p:cNvPr id="3" name="Content Placeholder 2"/>
          <p:cNvSpPr>
            <a:spLocks noGrp="1"/>
          </p:cNvSpPr>
          <p:nvPr>
            <p:ph sz="quarter" idx="10"/>
          </p:nvPr>
        </p:nvSpPr>
        <p:spPr/>
        <p:txBody>
          <a:bodyPr/>
          <a:lstStyle/>
          <a:p>
            <a:r>
              <a:rPr lang="en-US" dirty="0" smtClean="0"/>
              <a:t>Database Roles</a:t>
            </a:r>
          </a:p>
          <a:p>
            <a:pPr lvl="1"/>
            <a:r>
              <a:rPr lang="en-US" dirty="0" smtClean="0"/>
              <a:t>Users and Groups </a:t>
            </a:r>
          </a:p>
          <a:p>
            <a:pPr lvl="2"/>
            <a:r>
              <a:rPr lang="en-US" dirty="0" smtClean="0"/>
              <a:t>Controls permissions and access</a:t>
            </a:r>
          </a:p>
          <a:p>
            <a:r>
              <a:rPr lang="en-US" dirty="0" smtClean="0"/>
              <a:t>Resource Queues</a:t>
            </a:r>
          </a:p>
          <a:p>
            <a:pPr lvl="1"/>
            <a:r>
              <a:rPr lang="en-US" dirty="0" smtClean="0"/>
              <a:t>Controls number of concurrent queries</a:t>
            </a:r>
          </a:p>
          <a:p>
            <a:pPr lvl="1"/>
            <a:r>
              <a:rPr lang="en-US" dirty="0" smtClean="0"/>
              <a:t>Controls allocation of processing power to queries</a:t>
            </a:r>
            <a:endParaRPr lang="en-US" dirty="0"/>
          </a:p>
        </p:txBody>
      </p:sp>
    </p:spTree>
    <p:extLst>
      <p:ext uri="{BB962C8B-B14F-4D97-AF65-F5344CB8AC3E}">
        <p14:creationId xmlns:p14="http://schemas.microsoft.com/office/powerpoint/2010/main" val="8056869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Roles</a:t>
            </a:r>
            <a:endParaRPr lang="en-US" dirty="0"/>
          </a:p>
        </p:txBody>
      </p:sp>
      <p:sp>
        <p:nvSpPr>
          <p:cNvPr id="3" name="Content Placeholder 2"/>
          <p:cNvSpPr>
            <a:spLocks noGrp="1"/>
          </p:cNvSpPr>
          <p:nvPr>
            <p:ph sz="quarter" idx="10"/>
          </p:nvPr>
        </p:nvSpPr>
        <p:spPr/>
        <p:txBody>
          <a:bodyPr/>
          <a:lstStyle/>
          <a:p>
            <a:r>
              <a:rPr lang="en-US" dirty="0" smtClean="0"/>
              <a:t>Manages access to objects and operations</a:t>
            </a:r>
          </a:p>
          <a:p>
            <a:pPr lvl="1"/>
            <a:r>
              <a:rPr lang="en-US" dirty="0" smtClean="0">
                <a:latin typeface="Courier New" pitchFamily="49" charset="0"/>
                <a:cs typeface="Courier New" pitchFamily="49" charset="0"/>
              </a:rPr>
              <a:t>CREATE ROLE </a:t>
            </a:r>
            <a:r>
              <a:rPr lang="en-US" dirty="0" err="1" smtClean="0">
                <a:latin typeface="Courier New" pitchFamily="49" charset="0"/>
                <a:cs typeface="Courier New" pitchFamily="49" charset="0"/>
              </a:rPr>
              <a:t>jsmith</a:t>
            </a:r>
            <a:r>
              <a:rPr lang="en-US" dirty="0" smtClean="0">
                <a:latin typeface="Courier New" pitchFamily="49" charset="0"/>
                <a:cs typeface="Courier New" pitchFamily="49" charset="0"/>
              </a:rPr>
              <a:t> WITH LOGIN;</a:t>
            </a:r>
          </a:p>
          <a:p>
            <a:pPr lvl="1"/>
            <a:r>
              <a:rPr lang="en-US" dirty="0" smtClean="0">
                <a:latin typeface="Courier New" pitchFamily="49" charset="0"/>
                <a:cs typeface="Courier New" pitchFamily="49" charset="0"/>
              </a:rPr>
              <a:t>GRANT INSERT ON </a:t>
            </a:r>
            <a:r>
              <a:rPr lang="en-US" dirty="0" err="1" smtClean="0">
                <a:latin typeface="Courier New" pitchFamily="49" charset="0"/>
                <a:cs typeface="Courier New" pitchFamily="49" charset="0"/>
              </a:rPr>
              <a:t>mytable</a:t>
            </a:r>
            <a:r>
              <a:rPr lang="en-US" dirty="0" smtClean="0">
                <a:latin typeface="Courier New" pitchFamily="49" charset="0"/>
                <a:cs typeface="Courier New" pitchFamily="49" charset="0"/>
              </a:rPr>
              <a:t> TO </a:t>
            </a:r>
            <a:r>
              <a:rPr lang="en-US" dirty="0" err="1" smtClean="0">
                <a:latin typeface="Courier New" pitchFamily="49" charset="0"/>
                <a:cs typeface="Courier New" pitchFamily="49" charset="0"/>
              </a:rPr>
              <a:t>jsmith</a:t>
            </a:r>
            <a:r>
              <a:rPr lang="en-US" dirty="0" smtClean="0">
                <a:latin typeface="Courier New" pitchFamily="49" charset="0"/>
                <a:cs typeface="Courier New" pitchFamily="49" charset="0"/>
              </a:rPr>
              <a:t>;</a:t>
            </a:r>
          </a:p>
          <a:p>
            <a:r>
              <a:rPr lang="en-US" dirty="0" smtClean="0"/>
              <a:t>Roles can also be used as Groups </a:t>
            </a:r>
          </a:p>
          <a:p>
            <a:pPr lvl="1"/>
            <a:r>
              <a:rPr lang="en-US" dirty="0" smtClean="0">
                <a:latin typeface="Courier New" pitchFamily="49" charset="0"/>
                <a:cs typeface="Courier New" pitchFamily="49" charset="0"/>
              </a:rPr>
              <a:t>CREATE ROLE admin CREATEROLE CREATEDB;</a:t>
            </a:r>
          </a:p>
          <a:p>
            <a:pPr lvl="1"/>
            <a:r>
              <a:rPr lang="en-US" dirty="0" smtClean="0">
                <a:latin typeface="Courier New" pitchFamily="49" charset="0"/>
                <a:cs typeface="Courier New" pitchFamily="49" charset="0"/>
              </a:rPr>
              <a:t>GRANT admin TO </a:t>
            </a:r>
            <a:r>
              <a:rPr lang="en-US" dirty="0" err="1" smtClean="0">
                <a:latin typeface="Courier New" pitchFamily="49" charset="0"/>
                <a:cs typeface="Courier New" pitchFamily="49" charset="0"/>
              </a:rPr>
              <a:t>jsmith</a:t>
            </a:r>
            <a:r>
              <a:rPr lang="en-US" dirty="0" smtClean="0">
                <a:latin typeface="Courier New" pitchFamily="49" charset="0"/>
                <a:cs typeface="Courier New" pitchFamily="49" charset="0"/>
              </a:rPr>
              <a:t>, sally;</a:t>
            </a:r>
          </a:p>
        </p:txBody>
      </p:sp>
    </p:spTree>
    <p:extLst>
      <p:ext uri="{BB962C8B-B14F-4D97-AF65-F5344CB8AC3E}">
        <p14:creationId xmlns:p14="http://schemas.microsoft.com/office/powerpoint/2010/main" val="7957445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Roles</a:t>
            </a:r>
            <a:endParaRPr lang="en-US" dirty="0"/>
          </a:p>
        </p:txBody>
      </p:sp>
      <p:sp>
        <p:nvSpPr>
          <p:cNvPr id="6" name="TextBox 5"/>
          <p:cNvSpPr txBox="1"/>
          <p:nvPr/>
        </p:nvSpPr>
        <p:spPr>
          <a:xfrm>
            <a:off x="2667001" y="1143000"/>
            <a:ext cx="838691" cy="461665"/>
          </a:xfrm>
          <a:prstGeom prst="rect">
            <a:avLst/>
          </a:prstGeom>
          <a:noFill/>
        </p:spPr>
        <p:txBody>
          <a:bodyPr wrap="none" rtlCol="0">
            <a:spAutoFit/>
          </a:bodyPr>
          <a:lstStyle/>
          <a:p>
            <a:r>
              <a:rPr lang="en-US" sz="2400" dirty="0" smtClean="0"/>
              <a:t>User</a:t>
            </a:r>
            <a:endParaRPr lang="en-US" sz="2400" dirty="0"/>
          </a:p>
        </p:txBody>
      </p:sp>
      <p:sp>
        <p:nvSpPr>
          <p:cNvPr id="7" name="Rounded Rectangle 6"/>
          <p:cNvSpPr/>
          <p:nvPr/>
        </p:nvSpPr>
        <p:spPr>
          <a:xfrm>
            <a:off x="2362200" y="1657350"/>
            <a:ext cx="1371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Joe</a:t>
            </a:r>
            <a:endParaRPr lang="en-US" dirty="0"/>
          </a:p>
        </p:txBody>
      </p:sp>
      <p:sp>
        <p:nvSpPr>
          <p:cNvPr id="8" name="Rounded Rectangle 7"/>
          <p:cNvSpPr/>
          <p:nvPr/>
        </p:nvSpPr>
        <p:spPr>
          <a:xfrm>
            <a:off x="2362200" y="2103120"/>
            <a:ext cx="1371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Larry</a:t>
            </a:r>
            <a:endParaRPr lang="en-US" dirty="0"/>
          </a:p>
        </p:txBody>
      </p:sp>
      <p:sp>
        <p:nvSpPr>
          <p:cNvPr id="9" name="Rounded Rectangle 8"/>
          <p:cNvSpPr/>
          <p:nvPr/>
        </p:nvSpPr>
        <p:spPr>
          <a:xfrm>
            <a:off x="2362200" y="2548890"/>
            <a:ext cx="1371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10" name="Rounded Rectangle 9"/>
          <p:cNvSpPr/>
          <p:nvPr/>
        </p:nvSpPr>
        <p:spPr>
          <a:xfrm>
            <a:off x="2362200" y="2994660"/>
            <a:ext cx="1371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Apache</a:t>
            </a:r>
            <a:endParaRPr lang="en-US" dirty="0"/>
          </a:p>
        </p:txBody>
      </p:sp>
      <p:sp>
        <p:nvSpPr>
          <p:cNvPr id="11" name="Rounded Rectangle 10"/>
          <p:cNvSpPr/>
          <p:nvPr/>
        </p:nvSpPr>
        <p:spPr>
          <a:xfrm>
            <a:off x="2362200" y="3440430"/>
            <a:ext cx="1371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BOBJ</a:t>
            </a:r>
            <a:endParaRPr lang="en-US" dirty="0"/>
          </a:p>
        </p:txBody>
      </p:sp>
      <p:sp>
        <p:nvSpPr>
          <p:cNvPr id="12" name="Rounded Rectangle 11"/>
          <p:cNvSpPr/>
          <p:nvPr/>
        </p:nvSpPr>
        <p:spPr>
          <a:xfrm>
            <a:off x="2362200" y="3886200"/>
            <a:ext cx="1371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ETL</a:t>
            </a:r>
            <a:endParaRPr lang="en-US" dirty="0"/>
          </a:p>
        </p:txBody>
      </p:sp>
      <p:sp>
        <p:nvSpPr>
          <p:cNvPr id="13" name="Rounded Rectangle 12"/>
          <p:cNvSpPr/>
          <p:nvPr/>
        </p:nvSpPr>
        <p:spPr>
          <a:xfrm>
            <a:off x="5486400" y="1885950"/>
            <a:ext cx="1371600" cy="228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Finance</a:t>
            </a:r>
            <a:endParaRPr lang="en-US" dirty="0"/>
          </a:p>
        </p:txBody>
      </p:sp>
      <p:sp>
        <p:nvSpPr>
          <p:cNvPr id="14" name="Rounded Rectangle 13"/>
          <p:cNvSpPr/>
          <p:nvPr/>
        </p:nvSpPr>
        <p:spPr>
          <a:xfrm>
            <a:off x="5486400" y="2546962"/>
            <a:ext cx="1371600" cy="228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a:t>
            </a:r>
            <a:endParaRPr lang="en-US" dirty="0"/>
          </a:p>
        </p:txBody>
      </p:sp>
      <p:sp>
        <p:nvSpPr>
          <p:cNvPr id="15" name="Rounded Rectangle 14"/>
          <p:cNvSpPr/>
          <p:nvPr/>
        </p:nvSpPr>
        <p:spPr>
          <a:xfrm>
            <a:off x="5486400" y="2971800"/>
            <a:ext cx="1371600" cy="228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16" name="Rounded Rectangle 15"/>
          <p:cNvSpPr/>
          <p:nvPr/>
        </p:nvSpPr>
        <p:spPr>
          <a:xfrm>
            <a:off x="5486400" y="3657600"/>
            <a:ext cx="1371600" cy="228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a:t>
            </a:r>
            <a:endParaRPr lang="en-US" dirty="0"/>
          </a:p>
        </p:txBody>
      </p:sp>
      <p:sp>
        <p:nvSpPr>
          <p:cNvPr id="17" name="TextBox 16"/>
          <p:cNvSpPr txBox="1"/>
          <p:nvPr/>
        </p:nvSpPr>
        <p:spPr>
          <a:xfrm>
            <a:off x="5653913" y="1143000"/>
            <a:ext cx="1040068" cy="461665"/>
          </a:xfrm>
          <a:prstGeom prst="rect">
            <a:avLst/>
          </a:prstGeom>
          <a:noFill/>
        </p:spPr>
        <p:txBody>
          <a:bodyPr wrap="none" rtlCol="0">
            <a:spAutoFit/>
          </a:bodyPr>
          <a:lstStyle/>
          <a:p>
            <a:r>
              <a:rPr lang="en-US" sz="2400" dirty="0" smtClean="0"/>
              <a:t>Group</a:t>
            </a:r>
            <a:endParaRPr lang="en-US" sz="2400" dirty="0"/>
          </a:p>
        </p:txBody>
      </p:sp>
      <p:cxnSp>
        <p:nvCxnSpPr>
          <p:cNvPr id="19" name="Straight Arrow Connector 18"/>
          <p:cNvCxnSpPr>
            <a:stCxn id="7" idx="3"/>
            <a:endCxn id="13" idx="1"/>
          </p:cNvCxnSpPr>
          <p:nvPr/>
        </p:nvCxnSpPr>
        <p:spPr>
          <a:xfrm>
            <a:off x="3733800" y="1771650"/>
            <a:ext cx="1752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3" idx="1"/>
          </p:cNvCxnSpPr>
          <p:nvPr/>
        </p:nvCxnSpPr>
        <p:spPr>
          <a:xfrm flipV="1">
            <a:off x="3733800" y="2000250"/>
            <a:ext cx="1752600" cy="217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4" idx="1"/>
          </p:cNvCxnSpPr>
          <p:nvPr/>
        </p:nvCxnSpPr>
        <p:spPr>
          <a:xfrm flipV="1">
            <a:off x="3733800" y="2661262"/>
            <a:ext cx="1752600" cy="1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15" idx="1"/>
          </p:cNvCxnSpPr>
          <p:nvPr/>
        </p:nvCxnSpPr>
        <p:spPr>
          <a:xfrm flipV="1">
            <a:off x="3733800" y="3086100"/>
            <a:ext cx="1752600" cy="2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16" idx="1"/>
          </p:cNvCxnSpPr>
          <p:nvPr/>
        </p:nvCxnSpPr>
        <p:spPr>
          <a:xfrm>
            <a:off x="3733800" y="3554730"/>
            <a:ext cx="1752600" cy="217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6" idx="1"/>
          </p:cNvCxnSpPr>
          <p:nvPr/>
        </p:nvCxnSpPr>
        <p:spPr>
          <a:xfrm flipV="1">
            <a:off x="3733800" y="3771900"/>
            <a:ext cx="1752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362200" y="4286250"/>
            <a:ext cx="1371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 Hoc</a:t>
            </a:r>
            <a:endParaRPr lang="en-US" dirty="0"/>
          </a:p>
        </p:txBody>
      </p:sp>
    </p:spTree>
    <p:extLst>
      <p:ext uri="{BB962C8B-B14F-4D97-AF65-F5344CB8AC3E}">
        <p14:creationId xmlns:p14="http://schemas.microsoft.com/office/powerpoint/2010/main" val="20713988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gray">
          <a:xfrm rot="5400000" flipV="1">
            <a:off x="5765274" y="1434572"/>
            <a:ext cx="3333750" cy="2585508"/>
          </a:xfrm>
          <a:prstGeom prst="roundRect">
            <a:avLst>
              <a:gd name="adj" fmla="val 3497"/>
            </a:avLst>
          </a:prstGeom>
          <a:gradFill flip="none" rotWithShape="1">
            <a:gsLst>
              <a:gs pos="26000">
                <a:schemeClr val="bg1">
                  <a:lumMod val="75000"/>
                </a:schemeClr>
              </a:gs>
              <a:gs pos="100000">
                <a:schemeClr val="bg1"/>
              </a:gs>
            </a:gsLst>
            <a:lin ang="0" scaled="0"/>
            <a:tileRect/>
          </a:gradFill>
          <a:ln w="12700">
            <a:gradFill flip="none" rotWithShape="1">
              <a:gsLst>
                <a:gs pos="0">
                  <a:schemeClr val="accent1"/>
                </a:gs>
                <a:gs pos="100000">
                  <a:srgbClr val="FFFFFF"/>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274320" rIns="274320" anchor="ctr"/>
          <a:lstStyle/>
          <a:p>
            <a:pPr fontAlgn="auto">
              <a:spcBef>
                <a:spcPts val="0"/>
              </a:spcBef>
              <a:spcAft>
                <a:spcPts val="0"/>
              </a:spcAft>
              <a:defRPr/>
            </a:pPr>
            <a:endParaRPr lang="en-US" sz="1050" dirty="0">
              <a:solidFill>
                <a:schemeClr val="bg2"/>
              </a:solidFill>
            </a:endParaRPr>
          </a:p>
        </p:txBody>
      </p:sp>
      <p:sp>
        <p:nvSpPr>
          <p:cNvPr id="18" name="Rounded Rectangle 17"/>
          <p:cNvSpPr/>
          <p:nvPr/>
        </p:nvSpPr>
        <p:spPr bwMode="gray">
          <a:xfrm rot="5400000" flipV="1">
            <a:off x="2895078" y="1434572"/>
            <a:ext cx="3333751" cy="2585509"/>
          </a:xfrm>
          <a:prstGeom prst="roundRect">
            <a:avLst>
              <a:gd name="adj" fmla="val 3497"/>
            </a:avLst>
          </a:prstGeom>
          <a:gradFill flip="none" rotWithShape="1">
            <a:gsLst>
              <a:gs pos="26000">
                <a:schemeClr val="bg1">
                  <a:lumMod val="75000"/>
                </a:schemeClr>
              </a:gs>
              <a:gs pos="100000">
                <a:schemeClr val="bg1"/>
              </a:gs>
            </a:gsLst>
            <a:lin ang="0" scaled="0"/>
            <a:tileRect/>
          </a:gradFill>
          <a:ln w="12700">
            <a:gradFill flip="none" rotWithShape="1">
              <a:gsLst>
                <a:gs pos="0">
                  <a:schemeClr val="accent1"/>
                </a:gs>
                <a:gs pos="100000">
                  <a:srgbClr val="FFFFFF"/>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274320" rIns="274320" anchor="ctr"/>
          <a:lstStyle/>
          <a:p>
            <a:pPr fontAlgn="auto">
              <a:spcBef>
                <a:spcPts val="0"/>
              </a:spcBef>
              <a:spcAft>
                <a:spcPts val="0"/>
              </a:spcAft>
              <a:defRPr/>
            </a:pPr>
            <a:endParaRPr lang="en-US" sz="1050" dirty="0">
              <a:solidFill>
                <a:schemeClr val="bg2"/>
              </a:solidFill>
            </a:endParaRPr>
          </a:p>
        </p:txBody>
      </p:sp>
      <p:sp>
        <p:nvSpPr>
          <p:cNvPr id="19" name="Rounded Rectangle 18"/>
          <p:cNvSpPr/>
          <p:nvPr/>
        </p:nvSpPr>
        <p:spPr bwMode="gray">
          <a:xfrm rot="5400000" flipV="1">
            <a:off x="-8987" y="1434574"/>
            <a:ext cx="3333752" cy="2585507"/>
          </a:xfrm>
          <a:prstGeom prst="roundRect">
            <a:avLst>
              <a:gd name="adj" fmla="val 3497"/>
            </a:avLst>
          </a:prstGeom>
          <a:gradFill flip="none" rotWithShape="1">
            <a:gsLst>
              <a:gs pos="26000">
                <a:schemeClr val="bg1">
                  <a:lumMod val="75000"/>
                </a:schemeClr>
              </a:gs>
              <a:gs pos="100000">
                <a:schemeClr val="bg1"/>
              </a:gs>
            </a:gsLst>
            <a:lin ang="0" scaled="0"/>
            <a:tileRect/>
          </a:gradFill>
          <a:ln w="12700">
            <a:gradFill flip="none" rotWithShape="1">
              <a:gsLst>
                <a:gs pos="0">
                  <a:schemeClr val="accent1"/>
                </a:gs>
                <a:gs pos="100000">
                  <a:srgbClr val="FFFFFF"/>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274320" rIns="274320" anchor="ctr"/>
          <a:lstStyle/>
          <a:p>
            <a:pPr fontAlgn="auto">
              <a:spcBef>
                <a:spcPts val="0"/>
              </a:spcBef>
              <a:spcAft>
                <a:spcPts val="0"/>
              </a:spcAft>
              <a:defRPr/>
            </a:pPr>
            <a:endParaRPr lang="en-US" sz="1050" dirty="0">
              <a:solidFill>
                <a:schemeClr val="bg2"/>
              </a:solidFill>
            </a:endParaRPr>
          </a:p>
        </p:txBody>
      </p:sp>
      <p:sp>
        <p:nvSpPr>
          <p:cNvPr id="2663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The Pivotal Greenplum Database is…</a:t>
            </a:r>
          </a:p>
        </p:txBody>
      </p:sp>
      <p:sp>
        <p:nvSpPr>
          <p:cNvPr id="26636" name="TextBox 5"/>
          <p:cNvSpPr txBox="1">
            <a:spLocks noChangeArrowheads="1"/>
          </p:cNvSpPr>
          <p:nvPr/>
        </p:nvSpPr>
        <p:spPr bwMode="auto">
          <a:xfrm>
            <a:off x="314325" y="1243013"/>
            <a:ext cx="2676525" cy="481012"/>
          </a:xfrm>
          <a:prstGeom prst="rect">
            <a:avLst/>
          </a:prstGeom>
          <a:noFill/>
          <a:ln w="9525">
            <a:noFill/>
            <a:miter lim="800000"/>
            <a:headEnd/>
            <a:tailEnd/>
          </a:ln>
        </p:spPr>
        <p:txBody>
          <a:bodyPr>
            <a:prstTxWarp prst="textNoShape">
              <a:avLst/>
            </a:prstTxWarp>
            <a:spAutoFit/>
          </a:bodyPr>
          <a:lstStyle/>
          <a:p>
            <a:pPr algn="ctr">
              <a:lnSpc>
                <a:spcPts val="1475"/>
              </a:lnSpc>
            </a:pPr>
            <a:r>
              <a:rPr lang="en-US" sz="1400" b="1">
                <a:solidFill>
                  <a:schemeClr val="accent1"/>
                </a:solidFill>
              </a:rPr>
              <a:t>A Highly-Scalable, Shared-Nothing Database</a:t>
            </a:r>
          </a:p>
        </p:txBody>
      </p:sp>
      <p:sp>
        <p:nvSpPr>
          <p:cNvPr id="26637" name="TextBox 12"/>
          <p:cNvSpPr txBox="1">
            <a:spLocks noChangeArrowheads="1"/>
          </p:cNvSpPr>
          <p:nvPr/>
        </p:nvSpPr>
        <p:spPr bwMode="auto">
          <a:xfrm>
            <a:off x="431800" y="1993900"/>
            <a:ext cx="2286000" cy="1908175"/>
          </a:xfrm>
          <a:prstGeom prst="rect">
            <a:avLst/>
          </a:prstGeom>
          <a:noFill/>
          <a:ln w="9525">
            <a:noFill/>
            <a:miter lim="800000"/>
            <a:headEnd/>
            <a:tailEnd/>
          </a:ln>
        </p:spPr>
        <p:txBody>
          <a:bodyPr>
            <a:prstTxWarp prst="textNoShape">
              <a:avLst/>
            </a:prstTxWarp>
            <a:spAutoFit/>
          </a:bodyPr>
          <a:lstStyle/>
          <a:p>
            <a:pPr marL="177800" indent="-177800">
              <a:spcBef>
                <a:spcPts val="400"/>
              </a:spcBef>
              <a:buClr>
                <a:schemeClr val="accent1"/>
              </a:buClr>
              <a:buFont typeface="Arial" pitchFamily="-105" charset="0"/>
              <a:buChar char="•"/>
            </a:pPr>
            <a:r>
              <a:rPr lang="en-US" sz="1200"/>
              <a:t>Leading MPP architecture, including a patented next-generation optimizer</a:t>
            </a:r>
          </a:p>
          <a:p>
            <a:pPr marL="177800" indent="-177800">
              <a:spcBef>
                <a:spcPts val="400"/>
              </a:spcBef>
              <a:buClr>
                <a:schemeClr val="accent1"/>
              </a:buClr>
              <a:buFont typeface="Arial" pitchFamily="-105" charset="0"/>
              <a:buChar char="•"/>
            </a:pPr>
            <a:r>
              <a:rPr lang="en-US" sz="1200"/>
              <a:t>Optimized architecture and features for loading and queries</a:t>
            </a:r>
          </a:p>
          <a:p>
            <a:pPr marL="177800" indent="-177800">
              <a:spcBef>
                <a:spcPts val="400"/>
              </a:spcBef>
              <a:buClr>
                <a:schemeClr val="accent1"/>
              </a:buClr>
              <a:buFont typeface="Arial" pitchFamily="-105" charset="0"/>
              <a:buChar char="•"/>
            </a:pPr>
            <a:r>
              <a:rPr lang="en-US" sz="1200"/>
              <a:t>Start small, scale as needed</a:t>
            </a:r>
          </a:p>
          <a:p>
            <a:pPr marL="177800" indent="-177800">
              <a:spcBef>
                <a:spcPts val="400"/>
              </a:spcBef>
              <a:buClr>
                <a:schemeClr val="accent1"/>
              </a:buClr>
              <a:buFont typeface="Arial" pitchFamily="-105" charset="0"/>
              <a:buChar char="•"/>
            </a:pPr>
            <a:r>
              <a:rPr lang="en-US" sz="1200"/>
              <a:t>Polymorphic storage, compression, partitioning</a:t>
            </a:r>
          </a:p>
        </p:txBody>
      </p:sp>
      <p:sp>
        <p:nvSpPr>
          <p:cNvPr id="26638" name="TextBox 10"/>
          <p:cNvSpPr txBox="1">
            <a:spLocks noChangeArrowheads="1"/>
          </p:cNvSpPr>
          <p:nvPr/>
        </p:nvSpPr>
        <p:spPr bwMode="auto">
          <a:xfrm>
            <a:off x="3209925" y="1243013"/>
            <a:ext cx="2676525" cy="673100"/>
          </a:xfrm>
          <a:prstGeom prst="rect">
            <a:avLst/>
          </a:prstGeom>
          <a:noFill/>
          <a:ln w="9525">
            <a:noFill/>
            <a:miter lim="800000"/>
            <a:headEnd/>
            <a:tailEnd/>
          </a:ln>
        </p:spPr>
        <p:txBody>
          <a:bodyPr>
            <a:prstTxWarp prst="textNoShape">
              <a:avLst/>
            </a:prstTxWarp>
            <a:spAutoFit/>
          </a:bodyPr>
          <a:lstStyle/>
          <a:p>
            <a:pPr algn="ctr">
              <a:lnSpc>
                <a:spcPts val="1475"/>
              </a:lnSpc>
            </a:pPr>
            <a:r>
              <a:rPr lang="en-US" sz="1400" b="1">
                <a:solidFill>
                  <a:srgbClr val="33928A"/>
                </a:solidFill>
              </a:rPr>
              <a:t>A Platform for Advanced Analytics on Any (and All) Data</a:t>
            </a:r>
          </a:p>
        </p:txBody>
      </p:sp>
      <p:sp>
        <p:nvSpPr>
          <p:cNvPr id="26639" name="TextBox 13"/>
          <p:cNvSpPr txBox="1">
            <a:spLocks noChangeArrowheads="1"/>
          </p:cNvSpPr>
          <p:nvPr/>
        </p:nvSpPr>
        <p:spPr bwMode="auto">
          <a:xfrm>
            <a:off x="3340100" y="1993900"/>
            <a:ext cx="2476500" cy="2092325"/>
          </a:xfrm>
          <a:prstGeom prst="rect">
            <a:avLst/>
          </a:prstGeom>
          <a:noFill/>
          <a:ln w="9525">
            <a:noFill/>
            <a:miter lim="800000"/>
            <a:headEnd/>
            <a:tailEnd/>
          </a:ln>
        </p:spPr>
        <p:txBody>
          <a:bodyPr>
            <a:prstTxWarp prst="textNoShape">
              <a:avLst/>
            </a:prstTxWarp>
            <a:spAutoFit/>
          </a:bodyPr>
          <a:lstStyle/>
          <a:p>
            <a:pPr marL="177800" indent="-177800">
              <a:spcBef>
                <a:spcPts val="400"/>
              </a:spcBef>
              <a:buClr>
                <a:schemeClr val="accent1"/>
              </a:buClr>
              <a:buFont typeface="Arial" pitchFamily="-105" charset="0"/>
              <a:buChar char="•"/>
            </a:pPr>
            <a:r>
              <a:rPr lang="en-US" sz="1200" dirty="0"/>
              <a:t>Rich ecosystem (SAS, R, Chorus Studio, BI &amp; ETL tools)</a:t>
            </a:r>
          </a:p>
          <a:p>
            <a:pPr marL="177800" indent="-177800">
              <a:spcBef>
                <a:spcPts val="400"/>
              </a:spcBef>
              <a:buClr>
                <a:schemeClr val="accent1"/>
              </a:buClr>
              <a:buFont typeface="Arial" pitchFamily="-105" charset="0"/>
              <a:buChar char="•"/>
            </a:pPr>
            <a:r>
              <a:rPr lang="en-US" sz="1200" dirty="0"/>
              <a:t>In-DB Analytics (</a:t>
            </a:r>
            <a:r>
              <a:rPr lang="en-US" sz="1200" dirty="0" err="1"/>
              <a:t>MADlib</a:t>
            </a:r>
            <a:r>
              <a:rPr lang="en-US" sz="1200" dirty="0"/>
              <a:t>, Custom, languages: R, Java, Python, PERL, C, C++)</a:t>
            </a:r>
          </a:p>
          <a:p>
            <a:pPr marL="177800" indent="-177800">
              <a:spcBef>
                <a:spcPts val="400"/>
              </a:spcBef>
              <a:buClr>
                <a:schemeClr val="accent1"/>
              </a:buClr>
              <a:buFont typeface="Arial" pitchFamily="-105" charset="0"/>
              <a:buChar char="•"/>
            </a:pPr>
            <a:r>
              <a:rPr lang="en-US" sz="1200" dirty="0"/>
              <a:t>High degree of SQL completeness so analysts can use a language they know</a:t>
            </a:r>
          </a:p>
          <a:p>
            <a:pPr marL="177800" indent="-177800">
              <a:spcBef>
                <a:spcPts val="400"/>
              </a:spcBef>
              <a:buClr>
                <a:schemeClr val="accent1"/>
              </a:buClr>
              <a:buFont typeface="Arial" pitchFamily="-105" charset="0"/>
              <a:buChar char="•"/>
            </a:pPr>
            <a:r>
              <a:rPr lang="en-US" sz="1200" dirty="0" smtClean="0"/>
              <a:t>Domain: Geospatial</a:t>
            </a:r>
            <a:r>
              <a:rPr lang="en-US" sz="1200" dirty="0"/>
              <a:t>, Text processing (</a:t>
            </a:r>
            <a:r>
              <a:rPr lang="en-US" sz="1200" dirty="0" err="1"/>
              <a:t>GPText</a:t>
            </a:r>
            <a:r>
              <a:rPr lang="en-US" sz="1200" dirty="0"/>
              <a:t>)</a:t>
            </a:r>
          </a:p>
        </p:txBody>
      </p:sp>
      <p:sp>
        <p:nvSpPr>
          <p:cNvPr id="26640" name="TextBox 11"/>
          <p:cNvSpPr txBox="1">
            <a:spLocks noChangeArrowheads="1"/>
          </p:cNvSpPr>
          <p:nvPr/>
        </p:nvSpPr>
        <p:spPr bwMode="auto">
          <a:xfrm>
            <a:off x="6105525" y="1243013"/>
            <a:ext cx="2676525" cy="673100"/>
          </a:xfrm>
          <a:prstGeom prst="rect">
            <a:avLst/>
          </a:prstGeom>
          <a:noFill/>
          <a:ln w="9525">
            <a:noFill/>
            <a:miter lim="800000"/>
            <a:headEnd/>
            <a:tailEnd/>
          </a:ln>
        </p:spPr>
        <p:txBody>
          <a:bodyPr>
            <a:prstTxWarp prst="textNoShape">
              <a:avLst/>
            </a:prstTxWarp>
            <a:spAutoFit/>
          </a:bodyPr>
          <a:lstStyle/>
          <a:p>
            <a:pPr algn="ctr">
              <a:lnSpc>
                <a:spcPts val="1475"/>
              </a:lnSpc>
            </a:pPr>
            <a:r>
              <a:rPr lang="en-US" sz="1400" b="1">
                <a:solidFill>
                  <a:srgbClr val="33928A"/>
                </a:solidFill>
              </a:rPr>
              <a:t>An Enterprise Ready Platform Capable of Flexing With Your Needs</a:t>
            </a:r>
          </a:p>
        </p:txBody>
      </p:sp>
      <p:sp>
        <p:nvSpPr>
          <p:cNvPr id="26641" name="TextBox 14"/>
          <p:cNvSpPr txBox="1">
            <a:spLocks noChangeArrowheads="1"/>
          </p:cNvSpPr>
          <p:nvPr/>
        </p:nvSpPr>
        <p:spPr bwMode="auto">
          <a:xfrm>
            <a:off x="6261100" y="1993900"/>
            <a:ext cx="2286000" cy="2278063"/>
          </a:xfrm>
          <a:prstGeom prst="rect">
            <a:avLst/>
          </a:prstGeom>
          <a:noFill/>
          <a:ln w="9525">
            <a:noFill/>
            <a:miter lim="800000"/>
            <a:headEnd/>
            <a:tailEnd/>
          </a:ln>
        </p:spPr>
        <p:txBody>
          <a:bodyPr>
            <a:prstTxWarp prst="textNoShape">
              <a:avLst/>
            </a:prstTxWarp>
            <a:spAutoFit/>
          </a:bodyPr>
          <a:lstStyle/>
          <a:p>
            <a:pPr marL="177800" indent="-177800">
              <a:spcBef>
                <a:spcPts val="400"/>
              </a:spcBef>
              <a:buClr>
                <a:schemeClr val="accent1"/>
              </a:buClr>
              <a:buFont typeface="Arial" pitchFamily="-105" charset="0"/>
              <a:buChar char="•"/>
            </a:pPr>
            <a:r>
              <a:rPr lang="en-US" sz="1200"/>
              <a:t>Available as needed – either as an appliance or software</a:t>
            </a:r>
          </a:p>
          <a:p>
            <a:pPr marL="177800" indent="-177800">
              <a:spcBef>
                <a:spcPts val="400"/>
              </a:spcBef>
              <a:buClr>
                <a:schemeClr val="accent1"/>
              </a:buClr>
              <a:buFont typeface="Arial" pitchFamily="-105" charset="0"/>
              <a:buChar char="•"/>
            </a:pPr>
            <a:r>
              <a:rPr lang="en-US" sz="1200"/>
              <a:t>Tightly integrated with other Pivotal products (Pivotal HD and Gemfire)</a:t>
            </a:r>
          </a:p>
          <a:p>
            <a:pPr marL="177800" indent="-177800">
              <a:spcBef>
                <a:spcPts val="400"/>
              </a:spcBef>
              <a:buClr>
                <a:schemeClr val="accent1"/>
              </a:buClr>
              <a:buFont typeface="Arial" pitchFamily="-105" charset="0"/>
              <a:buChar char="•"/>
            </a:pPr>
            <a:r>
              <a:rPr lang="en-US" sz="1200"/>
              <a:t>Secures data in-place, in flight, and with authentication to suit</a:t>
            </a:r>
          </a:p>
          <a:p>
            <a:pPr marL="177800" indent="-177800">
              <a:spcBef>
                <a:spcPts val="400"/>
              </a:spcBef>
              <a:buClr>
                <a:schemeClr val="accent1"/>
              </a:buClr>
              <a:buFont typeface="Arial" pitchFamily="-105" charset="0"/>
              <a:buChar char="•"/>
            </a:pPr>
            <a:r>
              <a:rPr lang="en-US" sz="1200"/>
              <a:t>Capable of managing a variety of mixed workloads with Pivotal VRP</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Queues</a:t>
            </a:r>
            <a:endParaRPr lang="en-US" dirty="0"/>
          </a:p>
        </p:txBody>
      </p:sp>
      <p:sp>
        <p:nvSpPr>
          <p:cNvPr id="3" name="Content Placeholder 2"/>
          <p:cNvSpPr>
            <a:spLocks noGrp="1"/>
          </p:cNvSpPr>
          <p:nvPr>
            <p:ph sz="quarter" idx="10"/>
          </p:nvPr>
        </p:nvSpPr>
        <p:spPr>
          <a:xfrm>
            <a:off x="366715" y="989268"/>
            <a:ext cx="8410575" cy="3382962"/>
          </a:xfrm>
        </p:spPr>
        <p:txBody>
          <a:bodyPr>
            <a:normAutofit fontScale="77500" lnSpcReduction="20000"/>
          </a:bodyPr>
          <a:lstStyle/>
          <a:p>
            <a:r>
              <a:rPr lang="en-US" dirty="0" smtClean="0"/>
              <a:t>Controls query concurrency and priority</a:t>
            </a:r>
          </a:p>
          <a:p>
            <a:r>
              <a:rPr lang="en-US" dirty="0" smtClean="0"/>
              <a:t>Roles are assigned to Resource Queues</a:t>
            </a:r>
          </a:p>
          <a:p>
            <a:pPr lvl="1"/>
            <a:r>
              <a:rPr lang="en-US" dirty="0" smtClean="0"/>
              <a:t>Queues can have multiple roles assigned</a:t>
            </a:r>
          </a:p>
          <a:p>
            <a:pPr lvl="1"/>
            <a:r>
              <a:rPr lang="en-US" dirty="0" smtClean="0"/>
              <a:t>A Role can only be assigned to one Resource Queue</a:t>
            </a:r>
          </a:p>
          <a:p>
            <a:r>
              <a:rPr lang="en-US" dirty="0" smtClean="0"/>
              <a:t>Queue Limit options</a:t>
            </a:r>
          </a:p>
          <a:p>
            <a:pPr lvl="1"/>
            <a:r>
              <a:rPr lang="en-US" dirty="0" smtClean="0"/>
              <a:t>Count Limit – Max number of active queries in the queue</a:t>
            </a:r>
          </a:p>
          <a:p>
            <a:pPr lvl="1"/>
            <a:r>
              <a:rPr lang="en-US" dirty="0" smtClean="0"/>
              <a:t>Cost Limit – Max Query Planner cost of active queries in the queue</a:t>
            </a:r>
          </a:p>
          <a:p>
            <a:pPr lvl="1"/>
            <a:r>
              <a:rPr lang="en-US" dirty="0" smtClean="0"/>
              <a:t>Minimum Cost Limit – Queries below this cost are not queued but run immediately</a:t>
            </a:r>
          </a:p>
          <a:p>
            <a:pPr lvl="2"/>
            <a:r>
              <a:rPr lang="en-US" dirty="0" smtClean="0"/>
              <a:t>Can be specified with either Max Count limit or </a:t>
            </a:r>
            <a:br>
              <a:rPr lang="en-US" dirty="0" smtClean="0"/>
            </a:br>
            <a:r>
              <a:rPr lang="en-US" dirty="0" smtClean="0"/>
              <a:t>Max Cost limits</a:t>
            </a:r>
          </a:p>
          <a:p>
            <a:r>
              <a:rPr lang="en-US" dirty="0" smtClean="0"/>
              <a:t>Queue Priority</a:t>
            </a:r>
          </a:p>
          <a:p>
            <a:pPr lvl="1"/>
            <a:r>
              <a:rPr lang="en-US" dirty="0" smtClean="0"/>
              <a:t>Specifies Min, Low, Medium,</a:t>
            </a:r>
            <a:br>
              <a:rPr lang="en-US" dirty="0" smtClean="0"/>
            </a:br>
            <a:r>
              <a:rPr lang="en-US" dirty="0" smtClean="0"/>
              <a:t> High, Max Resource utilization </a:t>
            </a:r>
          </a:p>
        </p:txBody>
      </p:sp>
      <p:graphicFrame>
        <p:nvGraphicFramePr>
          <p:cNvPr id="4" name="Table 3"/>
          <p:cNvGraphicFramePr>
            <a:graphicFrameLocks noGrp="1"/>
          </p:cNvGraphicFramePr>
          <p:nvPr>
            <p:extLst>
              <p:ext uri="{D42A27DB-BD31-4B8C-83A1-F6EECF244321}">
                <p14:modId xmlns:p14="http://schemas.microsoft.com/office/powerpoint/2010/main" val="2670995453"/>
              </p:ext>
            </p:extLst>
          </p:nvPr>
        </p:nvGraphicFramePr>
        <p:xfrm>
          <a:off x="6786676" y="3323112"/>
          <a:ext cx="2104582" cy="1143000"/>
        </p:xfrm>
        <a:graphic>
          <a:graphicData uri="http://schemas.openxmlformats.org/drawingml/2006/table">
            <a:tbl>
              <a:tblPr firstRow="1" bandRow="1">
                <a:tableStyleId>{5C22544A-7EE6-4342-B048-85BDC9FD1C3A}</a:tableStyleId>
              </a:tblPr>
              <a:tblGrid>
                <a:gridCol w="1054890"/>
                <a:gridCol w="1049692"/>
              </a:tblGrid>
              <a:tr h="182880">
                <a:tc>
                  <a:txBody>
                    <a:bodyPr/>
                    <a:lstStyle/>
                    <a:p>
                      <a:r>
                        <a:rPr lang="en-US" sz="800" dirty="0" smtClean="0"/>
                        <a:t>Priority</a:t>
                      </a:r>
                      <a:endParaRPr lang="en-US" sz="800" dirty="0"/>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800" dirty="0" smtClean="0"/>
                        <a:t>Weight</a:t>
                      </a:r>
                      <a:endParaRPr lang="en-US" sz="800" dirty="0"/>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2880">
                <a:tc>
                  <a:txBody>
                    <a:bodyPr/>
                    <a:lstStyle/>
                    <a:p>
                      <a:r>
                        <a:rPr lang="en-US" sz="800" dirty="0" smtClean="0"/>
                        <a:t>Min</a:t>
                      </a:r>
                      <a:endParaRPr lang="en-US" sz="800" dirty="0"/>
                    </a:p>
                  </a:txBody>
                  <a:tcPr marT="34290" marB="34290">
                    <a:lnL w="12700" cap="flat" cmpd="sng" algn="ctr">
                      <a:solidFill>
                        <a:schemeClr val="tx1"/>
                      </a:solidFill>
                      <a:prstDash val="solid"/>
                      <a:round/>
                      <a:headEnd type="none" w="med" len="med"/>
                      <a:tailEnd type="none" w="med" len="med"/>
                    </a:lnL>
                  </a:tcPr>
                </a:tc>
                <a:tc>
                  <a:txBody>
                    <a:bodyPr/>
                    <a:lstStyle/>
                    <a:p>
                      <a:r>
                        <a:rPr lang="en-US" sz="800" dirty="0" smtClean="0"/>
                        <a:t>100</a:t>
                      </a:r>
                      <a:endParaRPr lang="en-US" sz="800" dirty="0"/>
                    </a:p>
                  </a:txBody>
                  <a:tcPr marT="34290" marB="34290">
                    <a:lnR w="12700" cap="flat" cmpd="sng" algn="ctr">
                      <a:solidFill>
                        <a:schemeClr val="tx1"/>
                      </a:solidFill>
                      <a:prstDash val="solid"/>
                      <a:round/>
                      <a:headEnd type="none" w="med" len="med"/>
                      <a:tailEnd type="none" w="med" len="med"/>
                    </a:lnR>
                  </a:tcPr>
                </a:tc>
              </a:tr>
              <a:tr h="182880">
                <a:tc>
                  <a:txBody>
                    <a:bodyPr/>
                    <a:lstStyle/>
                    <a:p>
                      <a:r>
                        <a:rPr lang="en-US" sz="800" dirty="0" smtClean="0"/>
                        <a:t>Low</a:t>
                      </a:r>
                      <a:endParaRPr lang="en-US" sz="800" dirty="0"/>
                    </a:p>
                  </a:txBody>
                  <a:tcPr marT="34290" marB="34290">
                    <a:lnL w="12700" cap="flat" cmpd="sng" algn="ctr">
                      <a:solidFill>
                        <a:schemeClr val="tx1"/>
                      </a:solidFill>
                      <a:prstDash val="solid"/>
                      <a:round/>
                      <a:headEnd type="none" w="med" len="med"/>
                      <a:tailEnd type="none" w="med" len="med"/>
                    </a:lnL>
                  </a:tcPr>
                </a:tc>
                <a:tc>
                  <a:txBody>
                    <a:bodyPr/>
                    <a:lstStyle/>
                    <a:p>
                      <a:r>
                        <a:rPr lang="en-US" sz="800" dirty="0" smtClean="0"/>
                        <a:t>200</a:t>
                      </a:r>
                      <a:endParaRPr lang="en-US" sz="800" dirty="0"/>
                    </a:p>
                  </a:txBody>
                  <a:tcPr marT="34290" marB="34290">
                    <a:lnR w="12700" cap="flat" cmpd="sng" algn="ctr">
                      <a:solidFill>
                        <a:schemeClr val="tx1"/>
                      </a:solidFill>
                      <a:prstDash val="solid"/>
                      <a:round/>
                      <a:headEnd type="none" w="med" len="med"/>
                      <a:tailEnd type="none" w="med" len="med"/>
                    </a:lnR>
                  </a:tcPr>
                </a:tc>
              </a:tr>
              <a:tr h="182880">
                <a:tc>
                  <a:txBody>
                    <a:bodyPr/>
                    <a:lstStyle/>
                    <a:p>
                      <a:r>
                        <a:rPr lang="en-US" sz="800" dirty="0" smtClean="0"/>
                        <a:t>Medium</a:t>
                      </a:r>
                      <a:endParaRPr lang="en-US" sz="800" dirty="0"/>
                    </a:p>
                  </a:txBody>
                  <a:tcPr marT="34290" marB="34290">
                    <a:lnL w="12700" cap="flat" cmpd="sng" algn="ctr">
                      <a:solidFill>
                        <a:schemeClr val="tx1"/>
                      </a:solidFill>
                      <a:prstDash val="solid"/>
                      <a:round/>
                      <a:headEnd type="none" w="med" len="med"/>
                      <a:tailEnd type="none" w="med" len="med"/>
                    </a:lnL>
                  </a:tcPr>
                </a:tc>
                <a:tc>
                  <a:txBody>
                    <a:bodyPr/>
                    <a:lstStyle/>
                    <a:p>
                      <a:r>
                        <a:rPr lang="en-US" sz="800" dirty="0" smtClean="0"/>
                        <a:t>500</a:t>
                      </a:r>
                      <a:endParaRPr lang="en-US" sz="800" dirty="0"/>
                    </a:p>
                  </a:txBody>
                  <a:tcPr marT="34290" marB="34290">
                    <a:lnR w="12700" cap="flat" cmpd="sng" algn="ctr">
                      <a:solidFill>
                        <a:schemeClr val="tx1"/>
                      </a:solidFill>
                      <a:prstDash val="solid"/>
                      <a:round/>
                      <a:headEnd type="none" w="med" len="med"/>
                      <a:tailEnd type="none" w="med" len="med"/>
                    </a:lnR>
                  </a:tcPr>
                </a:tc>
              </a:tr>
              <a:tr h="182880">
                <a:tc>
                  <a:txBody>
                    <a:bodyPr/>
                    <a:lstStyle/>
                    <a:p>
                      <a:r>
                        <a:rPr lang="en-US" sz="800" dirty="0" smtClean="0"/>
                        <a:t>High</a:t>
                      </a:r>
                      <a:endParaRPr lang="en-US" sz="800" dirty="0"/>
                    </a:p>
                  </a:txBody>
                  <a:tcPr marT="34290" marB="34290">
                    <a:lnL w="12700" cap="flat" cmpd="sng" algn="ctr">
                      <a:solidFill>
                        <a:schemeClr val="tx1"/>
                      </a:solidFill>
                      <a:prstDash val="solid"/>
                      <a:round/>
                      <a:headEnd type="none" w="med" len="med"/>
                      <a:tailEnd type="none" w="med" len="med"/>
                    </a:lnL>
                  </a:tcPr>
                </a:tc>
                <a:tc>
                  <a:txBody>
                    <a:bodyPr/>
                    <a:lstStyle/>
                    <a:p>
                      <a:r>
                        <a:rPr lang="en-US" sz="800" dirty="0" smtClean="0"/>
                        <a:t>1000</a:t>
                      </a:r>
                      <a:endParaRPr lang="en-US" sz="800" dirty="0"/>
                    </a:p>
                  </a:txBody>
                  <a:tcPr marT="34290" marB="34290">
                    <a:lnR w="12700" cap="flat" cmpd="sng" algn="ctr">
                      <a:solidFill>
                        <a:schemeClr val="tx1"/>
                      </a:solidFill>
                      <a:prstDash val="solid"/>
                      <a:round/>
                      <a:headEnd type="none" w="med" len="med"/>
                      <a:tailEnd type="none" w="med" len="med"/>
                    </a:lnR>
                  </a:tcPr>
                </a:tc>
              </a:tr>
              <a:tr h="182880">
                <a:tc>
                  <a:txBody>
                    <a:bodyPr/>
                    <a:lstStyle/>
                    <a:p>
                      <a:r>
                        <a:rPr lang="en-US" sz="800" dirty="0" smtClean="0"/>
                        <a:t>Max</a:t>
                      </a:r>
                      <a:endParaRPr lang="en-US" sz="800" dirty="0"/>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800" dirty="0" smtClean="0"/>
                        <a:t>1,000,000</a:t>
                      </a:r>
                      <a:endParaRPr lang="en-US" sz="800" dirty="0"/>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4294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p:cNvCxnSpPr/>
          <p:nvPr/>
        </p:nvCxnSpPr>
        <p:spPr>
          <a:xfrm flipV="1">
            <a:off x="1447800" y="4057650"/>
            <a:ext cx="50292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Resource Queues</a:t>
            </a:r>
            <a:endParaRPr lang="en-US" dirty="0"/>
          </a:p>
        </p:txBody>
      </p:sp>
      <p:grpSp>
        <p:nvGrpSpPr>
          <p:cNvPr id="40" name="Group 39"/>
          <p:cNvGrpSpPr/>
          <p:nvPr/>
        </p:nvGrpSpPr>
        <p:grpSpPr>
          <a:xfrm>
            <a:off x="6477000" y="1314451"/>
            <a:ext cx="2362200" cy="742950"/>
            <a:chOff x="6400800" y="1600201"/>
            <a:chExt cx="2362200" cy="990600"/>
          </a:xfrm>
        </p:grpSpPr>
        <p:sp>
          <p:nvSpPr>
            <p:cNvPr id="24" name="Rectangle 23"/>
            <p:cNvSpPr/>
            <p:nvPr/>
          </p:nvSpPr>
          <p:spPr>
            <a:xfrm>
              <a:off x="6400800" y="1600201"/>
              <a:ext cx="23622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29400" y="1905000"/>
              <a:ext cx="1929773" cy="492443"/>
            </a:xfrm>
            <a:prstGeom prst="rect">
              <a:avLst/>
            </a:prstGeom>
            <a:noFill/>
          </p:spPr>
          <p:txBody>
            <a:bodyPr wrap="none" rtlCol="0">
              <a:spAutoFit/>
            </a:bodyPr>
            <a:lstStyle/>
            <a:p>
              <a:r>
                <a:rPr lang="en-US" dirty="0" smtClean="0"/>
                <a:t>Resource Queue</a:t>
              </a:r>
              <a:endParaRPr lang="en-US" dirty="0"/>
            </a:p>
          </p:txBody>
        </p:sp>
      </p:grpSp>
      <p:grpSp>
        <p:nvGrpSpPr>
          <p:cNvPr id="41" name="Group 40"/>
          <p:cNvGrpSpPr/>
          <p:nvPr/>
        </p:nvGrpSpPr>
        <p:grpSpPr>
          <a:xfrm>
            <a:off x="6477000" y="2400301"/>
            <a:ext cx="2362200" cy="742950"/>
            <a:chOff x="6400800" y="1600201"/>
            <a:chExt cx="2362200" cy="990600"/>
          </a:xfrm>
          <a:solidFill>
            <a:schemeClr val="accent6">
              <a:lumMod val="60000"/>
              <a:lumOff val="40000"/>
            </a:schemeClr>
          </a:solidFill>
        </p:grpSpPr>
        <p:sp>
          <p:nvSpPr>
            <p:cNvPr id="42" name="Rectangle 41"/>
            <p:cNvSpPr/>
            <p:nvPr/>
          </p:nvSpPr>
          <p:spPr>
            <a:xfrm>
              <a:off x="6400800" y="1600201"/>
              <a:ext cx="236220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629400" y="1905000"/>
              <a:ext cx="1929773" cy="492443"/>
            </a:xfrm>
            <a:prstGeom prst="rect">
              <a:avLst/>
            </a:prstGeom>
            <a:grpFill/>
          </p:spPr>
          <p:txBody>
            <a:bodyPr wrap="none" rtlCol="0">
              <a:spAutoFit/>
            </a:bodyPr>
            <a:lstStyle/>
            <a:p>
              <a:r>
                <a:rPr lang="en-US" dirty="0" smtClean="0"/>
                <a:t>Resource Queue</a:t>
              </a:r>
              <a:endParaRPr lang="en-US" dirty="0"/>
            </a:p>
          </p:txBody>
        </p:sp>
      </p:grpSp>
      <p:grpSp>
        <p:nvGrpSpPr>
          <p:cNvPr id="44" name="Group 43"/>
          <p:cNvGrpSpPr/>
          <p:nvPr/>
        </p:nvGrpSpPr>
        <p:grpSpPr>
          <a:xfrm>
            <a:off x="6477000" y="3486150"/>
            <a:ext cx="2362200" cy="742950"/>
            <a:chOff x="6400800" y="1600201"/>
            <a:chExt cx="2362200" cy="990600"/>
          </a:xfrm>
          <a:solidFill>
            <a:schemeClr val="accent4">
              <a:lumMod val="60000"/>
              <a:lumOff val="40000"/>
            </a:schemeClr>
          </a:solidFill>
        </p:grpSpPr>
        <p:sp>
          <p:nvSpPr>
            <p:cNvPr id="45" name="Rectangle 44"/>
            <p:cNvSpPr/>
            <p:nvPr/>
          </p:nvSpPr>
          <p:spPr>
            <a:xfrm>
              <a:off x="6400800" y="1600201"/>
              <a:ext cx="236220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629400" y="1905000"/>
              <a:ext cx="1929773" cy="492443"/>
            </a:xfrm>
            <a:prstGeom prst="rect">
              <a:avLst/>
            </a:prstGeom>
            <a:grpFill/>
          </p:spPr>
          <p:txBody>
            <a:bodyPr wrap="none" rtlCol="0">
              <a:spAutoFit/>
            </a:bodyPr>
            <a:lstStyle/>
            <a:p>
              <a:r>
                <a:rPr lang="en-US" dirty="0" smtClean="0"/>
                <a:t>Resource Queue</a:t>
              </a:r>
              <a:endParaRPr lang="en-US" dirty="0"/>
            </a:p>
          </p:txBody>
        </p:sp>
      </p:grpSp>
      <p:cxnSp>
        <p:nvCxnSpPr>
          <p:cNvPr id="48" name="Straight Arrow Connector 47"/>
          <p:cNvCxnSpPr>
            <a:endCxn id="24" idx="1"/>
          </p:cNvCxnSpPr>
          <p:nvPr/>
        </p:nvCxnSpPr>
        <p:spPr>
          <a:xfrm flipV="1">
            <a:off x="5181600" y="1685926"/>
            <a:ext cx="1295400" cy="314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2" idx="1"/>
          </p:cNvCxnSpPr>
          <p:nvPr/>
        </p:nvCxnSpPr>
        <p:spPr>
          <a:xfrm>
            <a:off x="5181600" y="2686050"/>
            <a:ext cx="1295400" cy="85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1"/>
          </p:cNvCxnSpPr>
          <p:nvPr/>
        </p:nvCxnSpPr>
        <p:spPr>
          <a:xfrm>
            <a:off x="5181600" y="3086100"/>
            <a:ext cx="1295400" cy="771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5" idx="1"/>
          </p:cNvCxnSpPr>
          <p:nvPr/>
        </p:nvCxnSpPr>
        <p:spPr>
          <a:xfrm>
            <a:off x="5181600" y="3771900"/>
            <a:ext cx="1295400" cy="85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2362200" y="1143000"/>
            <a:ext cx="4495800" cy="3371850"/>
            <a:chOff x="2362200" y="1524000"/>
            <a:chExt cx="4495800" cy="4495800"/>
          </a:xfrm>
        </p:grpSpPr>
        <p:sp>
          <p:nvSpPr>
            <p:cNvPr id="6" name="TextBox 5"/>
            <p:cNvSpPr txBox="1"/>
            <p:nvPr/>
          </p:nvSpPr>
          <p:spPr>
            <a:xfrm>
              <a:off x="2667000" y="1524000"/>
              <a:ext cx="838691" cy="615553"/>
            </a:xfrm>
            <a:prstGeom prst="rect">
              <a:avLst/>
            </a:prstGeom>
            <a:noFill/>
          </p:spPr>
          <p:txBody>
            <a:bodyPr wrap="none" rtlCol="0">
              <a:spAutoFit/>
            </a:bodyPr>
            <a:lstStyle/>
            <a:p>
              <a:r>
                <a:rPr lang="en-US" sz="2400" dirty="0" smtClean="0"/>
                <a:t>User</a:t>
              </a:r>
              <a:endParaRPr lang="en-US" sz="2400" dirty="0"/>
            </a:p>
          </p:txBody>
        </p:sp>
        <p:sp>
          <p:nvSpPr>
            <p:cNvPr id="7" name="Rounded Rectangle 6"/>
            <p:cNvSpPr/>
            <p:nvPr/>
          </p:nvSpPr>
          <p:spPr>
            <a:xfrm>
              <a:off x="2362200" y="220980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Joe</a:t>
              </a:r>
              <a:endParaRPr lang="en-US" dirty="0"/>
            </a:p>
          </p:txBody>
        </p:sp>
        <p:sp>
          <p:nvSpPr>
            <p:cNvPr id="8" name="Rounded Rectangle 7"/>
            <p:cNvSpPr/>
            <p:nvPr/>
          </p:nvSpPr>
          <p:spPr>
            <a:xfrm>
              <a:off x="2362200" y="280416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Larry</a:t>
              </a:r>
              <a:endParaRPr lang="en-US" dirty="0"/>
            </a:p>
          </p:txBody>
        </p:sp>
        <p:sp>
          <p:nvSpPr>
            <p:cNvPr id="9" name="Rounded Rectangle 8"/>
            <p:cNvSpPr/>
            <p:nvPr/>
          </p:nvSpPr>
          <p:spPr>
            <a:xfrm>
              <a:off x="2362200" y="339852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10" name="Rounded Rectangle 9"/>
            <p:cNvSpPr/>
            <p:nvPr/>
          </p:nvSpPr>
          <p:spPr>
            <a:xfrm>
              <a:off x="2362200" y="399288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Apache</a:t>
              </a:r>
              <a:endParaRPr lang="en-US" dirty="0"/>
            </a:p>
          </p:txBody>
        </p:sp>
        <p:sp>
          <p:nvSpPr>
            <p:cNvPr id="11" name="Rounded Rectangle 10"/>
            <p:cNvSpPr/>
            <p:nvPr/>
          </p:nvSpPr>
          <p:spPr>
            <a:xfrm>
              <a:off x="2362200" y="458724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BOBJ</a:t>
              </a:r>
              <a:endParaRPr lang="en-US" dirty="0"/>
            </a:p>
          </p:txBody>
        </p:sp>
        <p:sp>
          <p:nvSpPr>
            <p:cNvPr id="12" name="Rounded Rectangle 11"/>
            <p:cNvSpPr/>
            <p:nvPr/>
          </p:nvSpPr>
          <p:spPr>
            <a:xfrm>
              <a:off x="2362200" y="518160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ETL</a:t>
              </a:r>
              <a:endParaRPr lang="en-US" dirty="0"/>
            </a:p>
          </p:txBody>
        </p:sp>
        <p:sp>
          <p:nvSpPr>
            <p:cNvPr id="13" name="Rounded Rectangle 12"/>
            <p:cNvSpPr/>
            <p:nvPr/>
          </p:nvSpPr>
          <p:spPr>
            <a:xfrm>
              <a:off x="5486400" y="2514600"/>
              <a:ext cx="1371600" cy="304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Finance</a:t>
              </a:r>
              <a:endParaRPr lang="en-US" dirty="0"/>
            </a:p>
          </p:txBody>
        </p:sp>
        <p:sp>
          <p:nvSpPr>
            <p:cNvPr id="14" name="Rounded Rectangle 13"/>
            <p:cNvSpPr/>
            <p:nvPr/>
          </p:nvSpPr>
          <p:spPr>
            <a:xfrm>
              <a:off x="5486400" y="3395949"/>
              <a:ext cx="1371600" cy="304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a:t>
              </a:r>
              <a:endParaRPr lang="en-US" dirty="0"/>
            </a:p>
          </p:txBody>
        </p:sp>
        <p:sp>
          <p:nvSpPr>
            <p:cNvPr id="15" name="Rounded Rectangle 14"/>
            <p:cNvSpPr/>
            <p:nvPr/>
          </p:nvSpPr>
          <p:spPr>
            <a:xfrm>
              <a:off x="5486400" y="3962400"/>
              <a:ext cx="1371600" cy="304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16" name="Rounded Rectangle 15"/>
            <p:cNvSpPr/>
            <p:nvPr/>
          </p:nvSpPr>
          <p:spPr>
            <a:xfrm>
              <a:off x="5486400" y="4876800"/>
              <a:ext cx="1371600" cy="304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a:t>
              </a:r>
              <a:endParaRPr lang="en-US" dirty="0"/>
            </a:p>
          </p:txBody>
        </p:sp>
        <p:sp>
          <p:nvSpPr>
            <p:cNvPr id="17" name="TextBox 16"/>
            <p:cNvSpPr txBox="1"/>
            <p:nvPr/>
          </p:nvSpPr>
          <p:spPr>
            <a:xfrm>
              <a:off x="5653913" y="1524000"/>
              <a:ext cx="1040068" cy="615553"/>
            </a:xfrm>
            <a:prstGeom prst="rect">
              <a:avLst/>
            </a:prstGeom>
            <a:noFill/>
          </p:spPr>
          <p:txBody>
            <a:bodyPr wrap="none" rtlCol="0">
              <a:spAutoFit/>
            </a:bodyPr>
            <a:lstStyle/>
            <a:p>
              <a:r>
                <a:rPr lang="en-US" sz="2400" dirty="0" smtClean="0"/>
                <a:t>Group</a:t>
              </a:r>
              <a:endParaRPr lang="en-US" sz="2400" dirty="0"/>
            </a:p>
          </p:txBody>
        </p:sp>
        <p:cxnSp>
          <p:nvCxnSpPr>
            <p:cNvPr id="19" name="Straight Arrow Connector 18"/>
            <p:cNvCxnSpPr>
              <a:stCxn id="7" idx="3"/>
              <a:endCxn id="13" idx="1"/>
            </p:cNvCxnSpPr>
            <p:nvPr/>
          </p:nvCxnSpPr>
          <p:spPr>
            <a:xfrm>
              <a:off x="3733800" y="2362200"/>
              <a:ext cx="1752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3" idx="1"/>
            </p:cNvCxnSpPr>
            <p:nvPr/>
          </p:nvCxnSpPr>
          <p:spPr>
            <a:xfrm flipV="1">
              <a:off x="3733800" y="2667000"/>
              <a:ext cx="1752600" cy="289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4" idx="1"/>
            </p:cNvCxnSpPr>
            <p:nvPr/>
          </p:nvCxnSpPr>
          <p:spPr>
            <a:xfrm flipV="1">
              <a:off x="3733800" y="3548349"/>
              <a:ext cx="1752600" cy="2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15" idx="1"/>
            </p:cNvCxnSpPr>
            <p:nvPr/>
          </p:nvCxnSpPr>
          <p:spPr>
            <a:xfrm flipV="1">
              <a:off x="3733800" y="4114800"/>
              <a:ext cx="175260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16" idx="1"/>
            </p:cNvCxnSpPr>
            <p:nvPr/>
          </p:nvCxnSpPr>
          <p:spPr>
            <a:xfrm>
              <a:off x="3733800" y="4739640"/>
              <a:ext cx="1752600" cy="289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6" idx="1"/>
            </p:cNvCxnSpPr>
            <p:nvPr/>
          </p:nvCxnSpPr>
          <p:spPr>
            <a:xfrm flipV="1">
              <a:off x="3733800" y="5029200"/>
              <a:ext cx="1752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362200" y="571500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 Hoc</a:t>
              </a:r>
              <a:endParaRPr lang="en-US" dirty="0"/>
            </a:p>
          </p:txBody>
        </p:sp>
      </p:grpSp>
    </p:spTree>
    <p:extLst>
      <p:ext uri="{BB962C8B-B14F-4D97-AF65-F5344CB8AC3E}">
        <p14:creationId xmlns:p14="http://schemas.microsoft.com/office/powerpoint/2010/main" val="35422677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1.67939E-6 L -0.17917 1.67939E-6 " pathEditMode="relative" rAng="0" ptsTypes="AA">
                                      <p:cBhvr>
                                        <p:cTn id="6" dur="2000" fill="hold"/>
                                        <p:tgtEl>
                                          <p:spTgt spid="39"/>
                                        </p:tgtEl>
                                        <p:attrNameLst>
                                          <p:attrName>ppt_x</p:attrName>
                                          <p:attrName>ppt_y</p:attrName>
                                        </p:attrNameLst>
                                      </p:cBhvr>
                                      <p:rCtr x="-90" y="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childTnLst>
                                </p:cTn>
                              </p:par>
                              <p:par>
                                <p:cTn id="20" presetID="10"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10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1000"/>
                                        <p:tgtEl>
                                          <p:spTgt spid="53"/>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19400" y="1200150"/>
            <a:ext cx="5257800" cy="2971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p:txBody>
          <a:bodyPr/>
          <a:lstStyle/>
          <a:p>
            <a:r>
              <a:rPr lang="en-US" dirty="0" smtClean="0"/>
              <a:t>Queue Limit: Active Statement Count</a:t>
            </a:r>
            <a:endParaRPr lang="en-US" dirty="0"/>
          </a:p>
        </p:txBody>
      </p:sp>
      <p:sp>
        <p:nvSpPr>
          <p:cNvPr id="9" name="Rounded Rectangle 8"/>
          <p:cNvSpPr/>
          <p:nvPr/>
        </p:nvSpPr>
        <p:spPr>
          <a:xfrm>
            <a:off x="4876800" y="1485900"/>
            <a:ext cx="3200400" cy="240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1714500"/>
            <a:ext cx="533400"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ardrop 14"/>
          <p:cNvSpPr/>
          <p:nvPr/>
        </p:nvSpPr>
        <p:spPr>
          <a:xfrm>
            <a:off x="1524000" y="21145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pic>
        <p:nvPicPr>
          <p:cNvPr id="1026"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1028700"/>
            <a:ext cx="900181" cy="689229"/>
          </a:xfrm>
          <a:prstGeom prst="rect">
            <a:avLst/>
          </a:prstGeom>
          <a:noFill/>
        </p:spPr>
      </p:pic>
      <p:pic>
        <p:nvPicPr>
          <p:cNvPr id="18"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1885950"/>
            <a:ext cx="900181" cy="689229"/>
          </a:xfrm>
          <a:prstGeom prst="rect">
            <a:avLst/>
          </a:prstGeom>
          <a:noFill/>
        </p:spPr>
      </p:pic>
      <p:pic>
        <p:nvPicPr>
          <p:cNvPr id="19"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2686050"/>
            <a:ext cx="900181" cy="689229"/>
          </a:xfrm>
          <a:prstGeom prst="rect">
            <a:avLst/>
          </a:prstGeom>
          <a:noFill/>
        </p:spPr>
      </p:pic>
      <p:sp>
        <p:nvSpPr>
          <p:cNvPr id="20" name="Right Brace 19"/>
          <p:cNvSpPr/>
          <p:nvPr/>
        </p:nvSpPr>
        <p:spPr>
          <a:xfrm>
            <a:off x="1371600" y="1257300"/>
            <a:ext cx="381000" cy="29146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p:cNvSpPr/>
          <p:nvPr/>
        </p:nvSpPr>
        <p:spPr>
          <a:xfrm>
            <a:off x="1447800" y="1714500"/>
            <a:ext cx="533400"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ardrop 21"/>
          <p:cNvSpPr/>
          <p:nvPr/>
        </p:nvSpPr>
        <p:spPr>
          <a:xfrm>
            <a:off x="1524000" y="21145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3" name="Rectangle 22"/>
          <p:cNvSpPr/>
          <p:nvPr/>
        </p:nvSpPr>
        <p:spPr>
          <a:xfrm>
            <a:off x="1447800" y="1714500"/>
            <a:ext cx="533400"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ardrop 23"/>
          <p:cNvSpPr/>
          <p:nvPr/>
        </p:nvSpPr>
        <p:spPr>
          <a:xfrm>
            <a:off x="1524000" y="21145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5" name="Rectangle 24"/>
          <p:cNvSpPr/>
          <p:nvPr/>
        </p:nvSpPr>
        <p:spPr>
          <a:xfrm>
            <a:off x="1447800" y="1714500"/>
            <a:ext cx="533400"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ardrop 25"/>
          <p:cNvSpPr/>
          <p:nvPr/>
        </p:nvSpPr>
        <p:spPr>
          <a:xfrm>
            <a:off x="1524000" y="21145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7" name="Rectangle 26"/>
          <p:cNvSpPr/>
          <p:nvPr/>
        </p:nvSpPr>
        <p:spPr>
          <a:xfrm>
            <a:off x="1447800" y="1714500"/>
            <a:ext cx="533400"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ardrop 27"/>
          <p:cNvSpPr/>
          <p:nvPr/>
        </p:nvSpPr>
        <p:spPr>
          <a:xfrm>
            <a:off x="1524000" y="21145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9" name="TextBox 28"/>
          <p:cNvSpPr txBox="1"/>
          <p:nvPr/>
        </p:nvSpPr>
        <p:spPr>
          <a:xfrm>
            <a:off x="4472068" y="4180701"/>
            <a:ext cx="1929773" cy="369332"/>
          </a:xfrm>
          <a:prstGeom prst="rect">
            <a:avLst/>
          </a:prstGeom>
          <a:noFill/>
        </p:spPr>
        <p:txBody>
          <a:bodyPr wrap="none" rtlCol="0">
            <a:spAutoFit/>
          </a:bodyPr>
          <a:lstStyle/>
          <a:p>
            <a:r>
              <a:rPr lang="en-US" dirty="0" smtClean="0"/>
              <a:t>Resource Queue</a:t>
            </a:r>
            <a:endParaRPr lang="en-US" dirty="0"/>
          </a:p>
        </p:txBody>
      </p:sp>
      <p:sp>
        <p:nvSpPr>
          <p:cNvPr id="30" name="TextBox 29"/>
          <p:cNvSpPr txBox="1"/>
          <p:nvPr/>
        </p:nvSpPr>
        <p:spPr>
          <a:xfrm>
            <a:off x="5486401" y="1200150"/>
            <a:ext cx="2057787" cy="369332"/>
          </a:xfrm>
          <a:prstGeom prst="rect">
            <a:avLst/>
          </a:prstGeom>
          <a:noFill/>
        </p:spPr>
        <p:txBody>
          <a:bodyPr wrap="none" rtlCol="0">
            <a:spAutoFit/>
          </a:bodyPr>
          <a:lstStyle/>
          <a:p>
            <a:r>
              <a:rPr lang="en-US" dirty="0" smtClean="0"/>
              <a:t>Active Statements</a:t>
            </a:r>
            <a:endParaRPr lang="en-US" dirty="0"/>
          </a:p>
        </p:txBody>
      </p:sp>
      <p:sp>
        <p:nvSpPr>
          <p:cNvPr id="31" name="TextBox 30"/>
          <p:cNvSpPr txBox="1"/>
          <p:nvPr/>
        </p:nvSpPr>
        <p:spPr>
          <a:xfrm>
            <a:off x="2776380" y="1200150"/>
            <a:ext cx="2177512" cy="369332"/>
          </a:xfrm>
          <a:prstGeom prst="rect">
            <a:avLst/>
          </a:prstGeom>
          <a:noFill/>
        </p:spPr>
        <p:txBody>
          <a:bodyPr wrap="none" rtlCol="0">
            <a:spAutoFit/>
          </a:bodyPr>
          <a:lstStyle/>
          <a:p>
            <a:r>
              <a:rPr lang="en-US" dirty="0" smtClean="0"/>
              <a:t>Waiting Statements</a:t>
            </a:r>
            <a:endParaRPr lang="en-US" dirty="0"/>
          </a:p>
        </p:txBody>
      </p:sp>
      <p:sp>
        <p:nvSpPr>
          <p:cNvPr id="32" name="TextBox 31"/>
          <p:cNvSpPr txBox="1"/>
          <p:nvPr/>
        </p:nvSpPr>
        <p:spPr>
          <a:xfrm>
            <a:off x="4191001" y="3886200"/>
            <a:ext cx="1820668" cy="369332"/>
          </a:xfrm>
          <a:prstGeom prst="rect">
            <a:avLst/>
          </a:prstGeom>
          <a:noFill/>
        </p:spPr>
        <p:txBody>
          <a:bodyPr wrap="none" rtlCol="0">
            <a:spAutoFit/>
          </a:bodyPr>
          <a:lstStyle/>
          <a:p>
            <a:r>
              <a:rPr lang="en-US" dirty="0" smtClean="0"/>
              <a:t>Queue Limit = 4</a:t>
            </a:r>
            <a:endParaRPr lang="en-US" dirty="0"/>
          </a:p>
        </p:txBody>
      </p:sp>
      <p:cxnSp>
        <p:nvCxnSpPr>
          <p:cNvPr id="34" name="Straight Connector 33"/>
          <p:cNvCxnSpPr/>
          <p:nvPr/>
        </p:nvCxnSpPr>
        <p:spPr>
          <a:xfrm>
            <a:off x="4876800" y="3200400"/>
            <a:ext cx="3200400"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24201" y="3086100"/>
            <a:ext cx="1774845" cy="369332"/>
          </a:xfrm>
          <a:prstGeom prst="rect">
            <a:avLst/>
          </a:prstGeom>
          <a:noFill/>
        </p:spPr>
        <p:txBody>
          <a:bodyPr wrap="none" rtlCol="0">
            <a:spAutoFit/>
          </a:bodyPr>
          <a:lstStyle/>
          <a:p>
            <a:r>
              <a:rPr lang="en-US" dirty="0" smtClean="0"/>
              <a:t>Min Cost = 10K</a:t>
            </a:r>
            <a:endParaRPr lang="en-US" dirty="0"/>
          </a:p>
        </p:txBody>
      </p:sp>
      <p:sp>
        <p:nvSpPr>
          <p:cNvPr id="36" name="Rectangle 35"/>
          <p:cNvSpPr/>
          <p:nvPr/>
        </p:nvSpPr>
        <p:spPr>
          <a:xfrm>
            <a:off x="1447800" y="3257550"/>
            <a:ext cx="533400" cy="5715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ardrop 36"/>
          <p:cNvSpPr/>
          <p:nvPr/>
        </p:nvSpPr>
        <p:spPr>
          <a:xfrm>
            <a:off x="1524000" y="3400425"/>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pic>
        <p:nvPicPr>
          <p:cNvPr id="38"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3539871"/>
            <a:ext cx="900181" cy="689229"/>
          </a:xfrm>
          <a:prstGeom prst="rect">
            <a:avLst/>
          </a:prstGeom>
          <a:noFill/>
        </p:spPr>
      </p:pic>
    </p:spTree>
    <p:extLst>
      <p:ext uri="{BB962C8B-B14F-4D97-AF65-F5344CB8AC3E}">
        <p14:creationId xmlns:p14="http://schemas.microsoft.com/office/powerpoint/2010/main" val="251974893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500"/>
                            </p:stCondLst>
                            <p:childTnLst>
                              <p:par>
                                <p:cTn id="25" presetID="63" presetClass="path" presetSubtype="0" accel="50000" decel="50000" fill="hold" grpId="1" nodeType="afterEffect">
                                  <p:stCondLst>
                                    <p:cond delay="0"/>
                                  </p:stCondLst>
                                  <p:childTnLst>
                                    <p:animMotion origin="layout" path="M 2.77556E-17 -7.9556E-7 L 0.65417 -7.9556E-7 " pathEditMode="relative" rAng="0" ptsTypes="AA">
                                      <p:cBhvr>
                                        <p:cTn id="26" dur="2000" fill="hold"/>
                                        <p:tgtEl>
                                          <p:spTgt spid="10"/>
                                        </p:tgtEl>
                                        <p:attrNameLst>
                                          <p:attrName>ppt_x</p:attrName>
                                          <p:attrName>ppt_y</p:attrName>
                                        </p:attrNameLst>
                                      </p:cBhvr>
                                      <p:rCtr x="327" y="0"/>
                                    </p:animMotion>
                                  </p:childTnLst>
                                </p:cTn>
                              </p:par>
                              <p:par>
                                <p:cTn id="27" presetID="63" presetClass="path" presetSubtype="0" accel="50000" decel="50000" fill="hold" grpId="1" nodeType="withEffect">
                                  <p:stCondLst>
                                    <p:cond delay="0"/>
                                  </p:stCondLst>
                                  <p:childTnLst>
                                    <p:animMotion origin="layout" path="M 2.77556E-17 -3.79278E-7 L 0.65417 -3.79278E-7 " pathEditMode="relative" rAng="0" ptsTypes="AA">
                                      <p:cBhvr>
                                        <p:cTn id="28" dur="2000" fill="hold"/>
                                        <p:tgtEl>
                                          <p:spTgt spid="15"/>
                                        </p:tgtEl>
                                        <p:attrNameLst>
                                          <p:attrName>ppt_x</p:attrName>
                                          <p:attrName>ppt_y</p:attrName>
                                        </p:attrNameLst>
                                      </p:cBhvr>
                                      <p:rCtr x="327" y="0"/>
                                    </p:animMotion>
                                  </p:childTnLst>
                                </p:cTn>
                              </p:par>
                            </p:childTnLst>
                          </p:cTn>
                        </p:par>
                        <p:par>
                          <p:cTn id="29" fill="hold">
                            <p:stCondLst>
                              <p:cond delay="2500"/>
                            </p:stCondLst>
                            <p:childTnLst>
                              <p:par>
                                <p:cTn id="30" presetID="8" presetClass="emph" presetSubtype="0" repeatCount="indefinite" fill="hold" grpId="2" nodeType="afterEffect">
                                  <p:stCondLst>
                                    <p:cond delay="0"/>
                                  </p:stCondLst>
                                  <p:childTnLst>
                                    <p:animRot by="21600000">
                                      <p:cBhvr>
                                        <p:cTn id="31" dur="1000" fill="hold"/>
                                        <p:tgtEl>
                                          <p:spTgt spid="15"/>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500"/>
                            </p:stCondLst>
                            <p:childTnLst>
                              <p:par>
                                <p:cTn id="41" presetID="63" presetClass="path" presetSubtype="0" accel="50000" decel="50000" fill="hold" grpId="1" nodeType="afterEffect">
                                  <p:stCondLst>
                                    <p:cond delay="0"/>
                                  </p:stCondLst>
                                  <p:childTnLst>
                                    <p:animMotion origin="layout" path="M 2.77556E-17 -7.9556E-7 L 0.57083 -7.9556E-7 " pathEditMode="relative" rAng="0" ptsTypes="AA">
                                      <p:cBhvr>
                                        <p:cTn id="42" dur="2000" fill="hold"/>
                                        <p:tgtEl>
                                          <p:spTgt spid="21"/>
                                        </p:tgtEl>
                                        <p:attrNameLst>
                                          <p:attrName>ppt_x</p:attrName>
                                          <p:attrName>ppt_y</p:attrName>
                                        </p:attrNameLst>
                                      </p:cBhvr>
                                      <p:rCtr x="285" y="0"/>
                                    </p:animMotion>
                                  </p:childTnLst>
                                </p:cTn>
                              </p:par>
                              <p:par>
                                <p:cTn id="43" presetID="63" presetClass="path" presetSubtype="0" accel="50000" decel="50000" fill="hold" grpId="1" nodeType="withEffect">
                                  <p:stCondLst>
                                    <p:cond delay="0"/>
                                  </p:stCondLst>
                                  <p:childTnLst>
                                    <p:animMotion origin="layout" path="M 2.77556E-17 -3.79278E-7 L 0.57083 -3.79278E-7 " pathEditMode="relative" rAng="0" ptsTypes="AA">
                                      <p:cBhvr>
                                        <p:cTn id="44" dur="2000" fill="hold"/>
                                        <p:tgtEl>
                                          <p:spTgt spid="22"/>
                                        </p:tgtEl>
                                        <p:attrNameLst>
                                          <p:attrName>ppt_x</p:attrName>
                                          <p:attrName>ppt_y</p:attrName>
                                        </p:attrNameLst>
                                      </p:cBhvr>
                                      <p:rCtr x="285" y="0"/>
                                    </p:animMotion>
                                  </p:childTnLst>
                                </p:cTn>
                              </p:par>
                            </p:childTnLst>
                          </p:cTn>
                        </p:par>
                        <p:par>
                          <p:cTn id="45" fill="hold">
                            <p:stCondLst>
                              <p:cond delay="2500"/>
                            </p:stCondLst>
                            <p:childTnLst>
                              <p:par>
                                <p:cTn id="46" presetID="8" presetClass="emph" presetSubtype="0" repeatCount="indefinite" fill="hold" grpId="2" nodeType="afterEffect">
                                  <p:stCondLst>
                                    <p:cond delay="0"/>
                                  </p:stCondLst>
                                  <p:childTnLst>
                                    <p:animRot by="21600000">
                                      <p:cBhvr>
                                        <p:cTn id="47" dur="1000" fill="hold"/>
                                        <p:tgtEl>
                                          <p:spTgt spid="22"/>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par>
                          <p:cTn id="56" fill="hold">
                            <p:stCondLst>
                              <p:cond delay="500"/>
                            </p:stCondLst>
                            <p:childTnLst>
                              <p:par>
                                <p:cTn id="57" presetID="63" presetClass="path" presetSubtype="0" accel="50000" decel="50000" fill="hold" grpId="1" nodeType="afterEffect">
                                  <p:stCondLst>
                                    <p:cond delay="0"/>
                                  </p:stCondLst>
                                  <p:childTnLst>
                                    <p:animMotion origin="layout" path="M 2.77556E-17 -7.9556E-7 L 0.4875 -7.9556E-7 " pathEditMode="relative" rAng="0" ptsTypes="AA">
                                      <p:cBhvr>
                                        <p:cTn id="58" dur="2000" fill="hold"/>
                                        <p:tgtEl>
                                          <p:spTgt spid="23"/>
                                        </p:tgtEl>
                                        <p:attrNameLst>
                                          <p:attrName>ppt_x</p:attrName>
                                          <p:attrName>ppt_y</p:attrName>
                                        </p:attrNameLst>
                                      </p:cBhvr>
                                      <p:rCtr x="244" y="0"/>
                                    </p:animMotion>
                                  </p:childTnLst>
                                </p:cTn>
                              </p:par>
                              <p:par>
                                <p:cTn id="59" presetID="63" presetClass="path" presetSubtype="0" accel="50000" decel="50000" fill="hold" grpId="1" nodeType="withEffect">
                                  <p:stCondLst>
                                    <p:cond delay="0"/>
                                  </p:stCondLst>
                                  <p:childTnLst>
                                    <p:animMotion origin="layout" path="M 2.77556E-17 -3.79278E-7 L 0.4875 -3.79278E-7 " pathEditMode="relative" rAng="0" ptsTypes="AA">
                                      <p:cBhvr>
                                        <p:cTn id="60" dur="2000" fill="hold"/>
                                        <p:tgtEl>
                                          <p:spTgt spid="24"/>
                                        </p:tgtEl>
                                        <p:attrNameLst>
                                          <p:attrName>ppt_x</p:attrName>
                                          <p:attrName>ppt_y</p:attrName>
                                        </p:attrNameLst>
                                      </p:cBhvr>
                                      <p:rCtr x="244" y="0"/>
                                    </p:animMotion>
                                  </p:childTnLst>
                                </p:cTn>
                              </p:par>
                            </p:childTnLst>
                          </p:cTn>
                        </p:par>
                        <p:par>
                          <p:cTn id="61" fill="hold">
                            <p:stCondLst>
                              <p:cond delay="2500"/>
                            </p:stCondLst>
                            <p:childTnLst>
                              <p:par>
                                <p:cTn id="62" presetID="8" presetClass="emph" presetSubtype="0" repeatCount="indefinite" fill="hold" grpId="2" nodeType="afterEffect">
                                  <p:stCondLst>
                                    <p:cond delay="0"/>
                                  </p:stCondLst>
                                  <p:childTnLst>
                                    <p:animRot by="21600000">
                                      <p:cBhvr>
                                        <p:cTn id="63" dur="1000" fill="hold"/>
                                        <p:tgtEl>
                                          <p:spTgt spid="24"/>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par>
                          <p:cTn id="72" fill="hold">
                            <p:stCondLst>
                              <p:cond delay="500"/>
                            </p:stCondLst>
                            <p:childTnLst>
                              <p:par>
                                <p:cTn id="73" presetID="63" presetClass="path" presetSubtype="0" accel="50000" decel="50000" fill="hold" grpId="1" nodeType="afterEffect">
                                  <p:stCondLst>
                                    <p:cond delay="0"/>
                                  </p:stCondLst>
                                  <p:childTnLst>
                                    <p:animMotion origin="layout" path="M 2.77556E-17 -7.9556E-7 L 0.40417 -7.9556E-7 " pathEditMode="relative" rAng="0" ptsTypes="AA">
                                      <p:cBhvr>
                                        <p:cTn id="74" dur="2000" fill="hold"/>
                                        <p:tgtEl>
                                          <p:spTgt spid="25"/>
                                        </p:tgtEl>
                                        <p:attrNameLst>
                                          <p:attrName>ppt_x</p:attrName>
                                          <p:attrName>ppt_y</p:attrName>
                                        </p:attrNameLst>
                                      </p:cBhvr>
                                      <p:rCtr x="202" y="0"/>
                                    </p:animMotion>
                                  </p:childTnLst>
                                </p:cTn>
                              </p:par>
                              <p:par>
                                <p:cTn id="75" presetID="63" presetClass="path" presetSubtype="0" accel="50000" decel="50000" fill="hold" grpId="1" nodeType="withEffect">
                                  <p:stCondLst>
                                    <p:cond delay="0"/>
                                  </p:stCondLst>
                                  <p:childTnLst>
                                    <p:animMotion origin="layout" path="M 2.77556E-17 -3.79278E-7 L 0.40417 -3.79278E-7 " pathEditMode="relative" rAng="0" ptsTypes="AA">
                                      <p:cBhvr>
                                        <p:cTn id="76" dur="2000" fill="hold"/>
                                        <p:tgtEl>
                                          <p:spTgt spid="26"/>
                                        </p:tgtEl>
                                        <p:attrNameLst>
                                          <p:attrName>ppt_x</p:attrName>
                                          <p:attrName>ppt_y</p:attrName>
                                        </p:attrNameLst>
                                      </p:cBhvr>
                                      <p:rCtr x="202" y="0"/>
                                    </p:animMotion>
                                  </p:childTnLst>
                                </p:cTn>
                              </p:par>
                            </p:childTnLst>
                          </p:cTn>
                        </p:par>
                        <p:par>
                          <p:cTn id="77" fill="hold">
                            <p:stCondLst>
                              <p:cond delay="2500"/>
                            </p:stCondLst>
                            <p:childTnLst>
                              <p:par>
                                <p:cTn id="78" presetID="8" presetClass="emph" presetSubtype="0" repeatCount="indefinite" fill="hold" grpId="2" nodeType="afterEffect">
                                  <p:stCondLst>
                                    <p:cond delay="0"/>
                                  </p:stCondLst>
                                  <p:childTnLst>
                                    <p:animRot by="21600000">
                                      <p:cBhvr>
                                        <p:cTn id="79" dur="1000" fill="hold"/>
                                        <p:tgtEl>
                                          <p:spTgt spid="26"/>
                                        </p:tgtEl>
                                        <p:attrNameLst>
                                          <p:attrName>r</p:attrName>
                                        </p:attrNameLst>
                                      </p:cBhvr>
                                    </p:animRo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par>
                          <p:cTn id="88" fill="hold">
                            <p:stCondLst>
                              <p:cond delay="500"/>
                            </p:stCondLst>
                            <p:childTnLst>
                              <p:par>
                                <p:cTn id="89" presetID="63" presetClass="path" presetSubtype="0" accel="50000" decel="50000" fill="hold" grpId="1" nodeType="afterEffect">
                                  <p:stCondLst>
                                    <p:cond delay="0"/>
                                  </p:stCondLst>
                                  <p:childTnLst>
                                    <p:animMotion origin="layout" path="M 2.77556E-17 -7.9556E-7 L 0.29583 -7.9556E-7 " pathEditMode="relative" rAng="0" ptsTypes="AA">
                                      <p:cBhvr>
                                        <p:cTn id="90" dur="2000" fill="hold"/>
                                        <p:tgtEl>
                                          <p:spTgt spid="27"/>
                                        </p:tgtEl>
                                        <p:attrNameLst>
                                          <p:attrName>ppt_x</p:attrName>
                                          <p:attrName>ppt_y</p:attrName>
                                        </p:attrNameLst>
                                      </p:cBhvr>
                                      <p:rCtr x="148" y="0"/>
                                    </p:animMotion>
                                  </p:childTnLst>
                                </p:cTn>
                              </p:par>
                              <p:par>
                                <p:cTn id="91" presetID="63" presetClass="path" presetSubtype="0" accel="50000" decel="50000" fill="hold" grpId="1" nodeType="withEffect">
                                  <p:stCondLst>
                                    <p:cond delay="0"/>
                                  </p:stCondLst>
                                  <p:childTnLst>
                                    <p:animMotion origin="layout" path="M 2.77556E-17 -3.79278E-7 L 0.29583 -3.79278E-7 " pathEditMode="relative" rAng="0" ptsTypes="AA">
                                      <p:cBhvr>
                                        <p:cTn id="92" dur="2000" fill="hold"/>
                                        <p:tgtEl>
                                          <p:spTgt spid="28"/>
                                        </p:tgtEl>
                                        <p:attrNameLst>
                                          <p:attrName>ppt_x</p:attrName>
                                          <p:attrName>ppt_y</p:attrName>
                                        </p:attrNameLst>
                                      </p:cBhvr>
                                      <p:rCtr x="148" y="0"/>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par>
                          <p:cTn id="101" fill="hold">
                            <p:stCondLst>
                              <p:cond delay="500"/>
                            </p:stCondLst>
                            <p:childTnLst>
                              <p:par>
                                <p:cTn id="102" presetID="63" presetClass="path" presetSubtype="0" accel="50000" decel="50000" fill="hold" grpId="1" nodeType="afterEffect">
                                  <p:stCondLst>
                                    <p:cond delay="0"/>
                                  </p:stCondLst>
                                  <p:childTnLst>
                                    <p:animMotion origin="layout" path="M 2.77556E-17 1.11111E-6 L 0.55417 1.11111E-6 " pathEditMode="relative" rAng="0" ptsTypes="AA">
                                      <p:cBhvr>
                                        <p:cTn id="103" dur="2000" fill="hold"/>
                                        <p:tgtEl>
                                          <p:spTgt spid="37"/>
                                        </p:tgtEl>
                                        <p:attrNameLst>
                                          <p:attrName>ppt_x</p:attrName>
                                          <p:attrName>ppt_y</p:attrName>
                                        </p:attrNameLst>
                                      </p:cBhvr>
                                      <p:rCtr x="277" y="0"/>
                                    </p:animMotion>
                                  </p:childTnLst>
                                </p:cTn>
                              </p:par>
                              <p:par>
                                <p:cTn id="104" presetID="63" presetClass="path" presetSubtype="0" accel="50000" decel="50000" fill="hold" grpId="0" nodeType="withEffect">
                                  <p:stCondLst>
                                    <p:cond delay="0"/>
                                  </p:stCondLst>
                                  <p:childTnLst>
                                    <p:animMotion origin="layout" path="M 2.77556E-17 1.11111E-6 L 0.55417 1.11111E-6 " pathEditMode="relative" rAng="0" ptsTypes="AA">
                                      <p:cBhvr>
                                        <p:cTn id="105" dur="2000" fill="hold"/>
                                        <p:tgtEl>
                                          <p:spTgt spid="36"/>
                                        </p:tgtEl>
                                        <p:attrNameLst>
                                          <p:attrName>ppt_x</p:attrName>
                                          <p:attrName>ppt_y</p:attrName>
                                        </p:attrNameLst>
                                      </p:cBhvr>
                                      <p:rCtr x="277" y="0"/>
                                    </p:animMotion>
                                  </p:childTnLst>
                                </p:cTn>
                              </p:par>
                            </p:childTnLst>
                          </p:cTn>
                        </p:par>
                        <p:par>
                          <p:cTn id="106" fill="hold">
                            <p:stCondLst>
                              <p:cond delay="2500"/>
                            </p:stCondLst>
                            <p:childTnLst>
                              <p:par>
                                <p:cTn id="107" presetID="8" presetClass="emph" presetSubtype="0" repeatCount="2000" fill="hold" grpId="2" nodeType="afterEffect">
                                  <p:stCondLst>
                                    <p:cond delay="0"/>
                                  </p:stCondLst>
                                  <p:childTnLst>
                                    <p:animRot by="21600000">
                                      <p:cBhvr>
                                        <p:cTn id="108" dur="1000" fill="hold"/>
                                        <p:tgtEl>
                                          <p:spTgt spid="37"/>
                                        </p:tgtEl>
                                        <p:attrNameLst>
                                          <p:attrName>r</p:attrName>
                                        </p:attrNameLst>
                                      </p:cBhvr>
                                    </p:animRot>
                                  </p:childTnLst>
                                </p:cTn>
                              </p:par>
                            </p:childTnLst>
                          </p:cTn>
                        </p:par>
                        <p:par>
                          <p:cTn id="109" fill="hold">
                            <p:stCondLst>
                              <p:cond delay="4500"/>
                            </p:stCondLst>
                            <p:childTnLst>
                              <p:par>
                                <p:cTn id="110" presetID="10" presetClass="exit" presetSubtype="0" fill="hold" grpId="1" nodeType="afterEffect">
                                  <p:stCondLst>
                                    <p:cond delay="0"/>
                                  </p:stCondLst>
                                  <p:childTnLst>
                                    <p:animEffect transition="out" filter="fade">
                                      <p:cBhvr>
                                        <p:cTn id="111" dur="1000"/>
                                        <p:tgtEl>
                                          <p:spTgt spid="36"/>
                                        </p:tgtEl>
                                      </p:cBhvr>
                                    </p:animEffect>
                                    <p:set>
                                      <p:cBhvr>
                                        <p:cTn id="112" dur="1" fill="hold">
                                          <p:stCondLst>
                                            <p:cond delay="999"/>
                                          </p:stCondLst>
                                        </p:cTn>
                                        <p:tgtEl>
                                          <p:spTgt spid="36"/>
                                        </p:tgtEl>
                                        <p:attrNameLst>
                                          <p:attrName>style.visibility</p:attrName>
                                        </p:attrNameLst>
                                      </p:cBhvr>
                                      <p:to>
                                        <p:strVal val="hidden"/>
                                      </p:to>
                                    </p:set>
                                  </p:childTnLst>
                                </p:cTn>
                              </p:par>
                              <p:par>
                                <p:cTn id="113" presetID="10" presetClass="exit" presetSubtype="0" fill="hold" grpId="3" nodeType="withEffect">
                                  <p:stCondLst>
                                    <p:cond delay="0"/>
                                  </p:stCondLst>
                                  <p:childTnLst>
                                    <p:animEffect transition="out" filter="fade">
                                      <p:cBhvr>
                                        <p:cTn id="114" dur="1000"/>
                                        <p:tgtEl>
                                          <p:spTgt spid="37"/>
                                        </p:tgtEl>
                                      </p:cBhvr>
                                    </p:animEffect>
                                    <p:set>
                                      <p:cBhvr>
                                        <p:cTn id="115" dur="1" fill="hold">
                                          <p:stCondLst>
                                            <p:cond delay="999"/>
                                          </p:stCondLst>
                                        </p:cTn>
                                        <p:tgtEl>
                                          <p:spTgt spid="37"/>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2" nodeType="clickEffect">
                                  <p:stCondLst>
                                    <p:cond delay="0"/>
                                  </p:stCondLst>
                                  <p:childTnLst>
                                    <p:animEffect transition="out" filter="fade">
                                      <p:cBhvr>
                                        <p:cTn id="119" dur="500"/>
                                        <p:tgtEl>
                                          <p:spTgt spid="10"/>
                                        </p:tgtEl>
                                      </p:cBhvr>
                                    </p:animEffect>
                                    <p:set>
                                      <p:cBhvr>
                                        <p:cTn id="120" dur="1" fill="hold">
                                          <p:stCondLst>
                                            <p:cond delay="499"/>
                                          </p:stCondLst>
                                        </p:cTn>
                                        <p:tgtEl>
                                          <p:spTgt spid="10"/>
                                        </p:tgtEl>
                                        <p:attrNameLst>
                                          <p:attrName>style.visibility</p:attrName>
                                        </p:attrNameLst>
                                      </p:cBhvr>
                                      <p:to>
                                        <p:strVal val="hidden"/>
                                      </p:to>
                                    </p:set>
                                  </p:childTnLst>
                                </p:cTn>
                              </p:par>
                              <p:par>
                                <p:cTn id="121" presetID="10" presetClass="exit" presetSubtype="0" fill="hold" grpId="3" nodeType="withEffect">
                                  <p:stCondLst>
                                    <p:cond delay="0"/>
                                  </p:stCondLst>
                                  <p:childTnLst>
                                    <p:animEffect transition="out" filter="fade">
                                      <p:cBhvr>
                                        <p:cTn id="122" dur="500"/>
                                        <p:tgtEl>
                                          <p:spTgt spid="15"/>
                                        </p:tgtEl>
                                      </p:cBhvr>
                                    </p:animEffect>
                                    <p:set>
                                      <p:cBhvr>
                                        <p:cTn id="123" dur="1" fill="hold">
                                          <p:stCondLst>
                                            <p:cond delay="499"/>
                                          </p:stCondLst>
                                        </p:cTn>
                                        <p:tgtEl>
                                          <p:spTgt spid="15"/>
                                        </p:tgtEl>
                                        <p:attrNameLst>
                                          <p:attrName>style.visibility</p:attrName>
                                        </p:attrNameLst>
                                      </p:cBhvr>
                                      <p:to>
                                        <p:strVal val="hidden"/>
                                      </p:to>
                                    </p:set>
                                  </p:childTnLst>
                                </p:cTn>
                              </p:par>
                              <p:par>
                                <p:cTn id="124" presetID="63" presetClass="path" presetSubtype="0" accel="50000" decel="50000" fill="hold" grpId="2" nodeType="withEffect">
                                  <p:stCondLst>
                                    <p:cond delay="0"/>
                                  </p:stCondLst>
                                  <p:childTnLst>
                                    <p:animMotion origin="layout" path="M 0.57083 -1.11111E-6 L 0.65417 -1.11111E-6 " pathEditMode="relative" rAng="0" ptsTypes="AA">
                                      <p:cBhvr>
                                        <p:cTn id="125" dur="2000" fill="hold"/>
                                        <p:tgtEl>
                                          <p:spTgt spid="21"/>
                                        </p:tgtEl>
                                        <p:attrNameLst>
                                          <p:attrName>ppt_x</p:attrName>
                                          <p:attrName>ppt_y</p:attrName>
                                        </p:attrNameLst>
                                      </p:cBhvr>
                                      <p:rCtr x="42" y="0"/>
                                    </p:animMotion>
                                  </p:childTnLst>
                                </p:cTn>
                              </p:par>
                              <p:par>
                                <p:cTn id="126" presetID="63" presetClass="path" presetSubtype="0" accel="50000" decel="50000" fill="hold" grpId="3" nodeType="withEffect">
                                  <p:stCondLst>
                                    <p:cond delay="0"/>
                                  </p:stCondLst>
                                  <p:childTnLst>
                                    <p:animMotion origin="layout" path="M 0.57083 0.00555 L 0.65417 0.00555 " pathEditMode="relative" rAng="0" ptsTypes="AA">
                                      <p:cBhvr>
                                        <p:cTn id="127" dur="2000" fill="hold"/>
                                        <p:tgtEl>
                                          <p:spTgt spid="22"/>
                                        </p:tgtEl>
                                        <p:attrNameLst>
                                          <p:attrName>ppt_x</p:attrName>
                                          <p:attrName>ppt_y</p:attrName>
                                        </p:attrNameLst>
                                      </p:cBhvr>
                                      <p:rCtr x="42" y="0"/>
                                    </p:animMotion>
                                  </p:childTnLst>
                                </p:cTn>
                              </p:par>
                              <p:par>
                                <p:cTn id="128" presetID="63" presetClass="path" presetSubtype="0" accel="50000" decel="50000" fill="hold" grpId="2" nodeType="withEffect">
                                  <p:stCondLst>
                                    <p:cond delay="0"/>
                                  </p:stCondLst>
                                  <p:childTnLst>
                                    <p:animMotion origin="layout" path="M 0.4875 -1.11111E-6 L 0.57083 -1.11111E-6 " pathEditMode="relative" rAng="0" ptsTypes="AA">
                                      <p:cBhvr>
                                        <p:cTn id="129" dur="2000" fill="hold"/>
                                        <p:tgtEl>
                                          <p:spTgt spid="23"/>
                                        </p:tgtEl>
                                        <p:attrNameLst>
                                          <p:attrName>ppt_x</p:attrName>
                                          <p:attrName>ppt_y</p:attrName>
                                        </p:attrNameLst>
                                      </p:cBhvr>
                                      <p:rCtr x="42" y="0"/>
                                    </p:animMotion>
                                  </p:childTnLst>
                                </p:cTn>
                              </p:par>
                              <p:par>
                                <p:cTn id="130" presetID="63" presetClass="path" presetSubtype="0" accel="50000" decel="50000" fill="hold" grpId="3" nodeType="withEffect">
                                  <p:stCondLst>
                                    <p:cond delay="0"/>
                                  </p:stCondLst>
                                  <p:childTnLst>
                                    <p:animMotion origin="layout" path="M 0.4875 0.00556 L 0.57083 0.00556 " pathEditMode="relative" rAng="0" ptsTypes="AA">
                                      <p:cBhvr>
                                        <p:cTn id="131" dur="2000" fill="hold"/>
                                        <p:tgtEl>
                                          <p:spTgt spid="24"/>
                                        </p:tgtEl>
                                        <p:attrNameLst>
                                          <p:attrName>ppt_x</p:attrName>
                                          <p:attrName>ppt_y</p:attrName>
                                        </p:attrNameLst>
                                      </p:cBhvr>
                                      <p:rCtr x="42" y="0"/>
                                    </p:animMotion>
                                  </p:childTnLst>
                                </p:cTn>
                              </p:par>
                              <p:par>
                                <p:cTn id="132" presetID="63" presetClass="path" presetSubtype="0" accel="50000" decel="50000" fill="hold" grpId="2" nodeType="withEffect">
                                  <p:stCondLst>
                                    <p:cond delay="0"/>
                                  </p:stCondLst>
                                  <p:childTnLst>
                                    <p:animMotion origin="layout" path="M 0.40417 3.3796E-6 L 0.4875 3.3796E-6 " pathEditMode="relative" rAng="0" ptsTypes="AA">
                                      <p:cBhvr>
                                        <p:cTn id="133" dur="2000" fill="hold"/>
                                        <p:tgtEl>
                                          <p:spTgt spid="25"/>
                                        </p:tgtEl>
                                        <p:attrNameLst>
                                          <p:attrName>ppt_x</p:attrName>
                                          <p:attrName>ppt_y</p:attrName>
                                        </p:attrNameLst>
                                      </p:cBhvr>
                                      <p:rCtr x="42" y="0"/>
                                    </p:animMotion>
                                  </p:childTnLst>
                                </p:cTn>
                              </p:par>
                              <p:par>
                                <p:cTn id="134" presetID="63" presetClass="path" presetSubtype="0" accel="50000" decel="50000" fill="hold" grpId="3" nodeType="withEffect">
                                  <p:stCondLst>
                                    <p:cond delay="0"/>
                                  </p:stCondLst>
                                  <p:childTnLst>
                                    <p:animMotion origin="layout" path="M 0.40417 0.00555 L 0.4875 0.00555 " pathEditMode="relative" rAng="0" ptsTypes="AA">
                                      <p:cBhvr>
                                        <p:cTn id="135" dur="2000" fill="hold"/>
                                        <p:tgtEl>
                                          <p:spTgt spid="26"/>
                                        </p:tgtEl>
                                        <p:attrNameLst>
                                          <p:attrName>ppt_x</p:attrName>
                                          <p:attrName>ppt_y</p:attrName>
                                        </p:attrNameLst>
                                      </p:cBhvr>
                                      <p:rCtr x="42" y="0"/>
                                    </p:animMotion>
                                  </p:childTnLst>
                                </p:cTn>
                              </p:par>
                              <p:par>
                                <p:cTn id="136" presetID="63" presetClass="path" presetSubtype="0" accel="50000" decel="50000" fill="hold" grpId="2" nodeType="withEffect">
                                  <p:stCondLst>
                                    <p:cond delay="0"/>
                                  </p:stCondLst>
                                  <p:childTnLst>
                                    <p:animMotion origin="layout" path="M 0.29583 -1.11111E-6 L 0.40417 -1.11111E-6 " pathEditMode="relative" rAng="0" ptsTypes="AA">
                                      <p:cBhvr>
                                        <p:cTn id="137" dur="2000" fill="hold"/>
                                        <p:tgtEl>
                                          <p:spTgt spid="27"/>
                                        </p:tgtEl>
                                        <p:attrNameLst>
                                          <p:attrName>ppt_x</p:attrName>
                                          <p:attrName>ppt_y</p:attrName>
                                        </p:attrNameLst>
                                      </p:cBhvr>
                                      <p:rCtr x="54" y="0"/>
                                    </p:animMotion>
                                  </p:childTnLst>
                                </p:cTn>
                              </p:par>
                              <p:par>
                                <p:cTn id="138" presetID="63" presetClass="path" presetSubtype="0" accel="50000" decel="50000" fill="hold" grpId="2" nodeType="withEffect">
                                  <p:stCondLst>
                                    <p:cond delay="0"/>
                                  </p:stCondLst>
                                  <p:childTnLst>
                                    <p:animMotion origin="layout" path="M 0.29583 0.00139 L 0.40417 0.00139 " pathEditMode="relative" rAng="0" ptsTypes="AA">
                                      <p:cBhvr>
                                        <p:cTn id="139" dur="2000" fill="hold"/>
                                        <p:tgtEl>
                                          <p:spTgt spid="28"/>
                                        </p:tgtEl>
                                        <p:attrNameLst>
                                          <p:attrName>ppt_x</p:attrName>
                                          <p:attrName>ppt_y</p:attrName>
                                        </p:attrNameLst>
                                      </p:cBhvr>
                                      <p:rCtr x="54" y="0"/>
                                    </p:animMotion>
                                  </p:childTnLst>
                                </p:cTn>
                              </p:par>
                            </p:childTnLst>
                          </p:cTn>
                        </p:par>
                        <p:par>
                          <p:cTn id="140" fill="hold">
                            <p:stCondLst>
                              <p:cond delay="2000"/>
                            </p:stCondLst>
                            <p:childTnLst>
                              <p:par>
                                <p:cTn id="141" presetID="8" presetClass="emph" presetSubtype="0" repeatCount="indefinite" fill="hold" grpId="3" nodeType="afterEffect">
                                  <p:stCondLst>
                                    <p:cond delay="0"/>
                                  </p:stCondLst>
                                  <p:childTnLst>
                                    <p:animRot by="21600000">
                                      <p:cBhvr>
                                        <p:cTn id="142" dur="1000" fill="hold"/>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5" grpId="0" animBg="1"/>
      <p:bldP spid="15" grpId="1" animBg="1"/>
      <p:bldP spid="15" grpId="2" animBg="1"/>
      <p:bldP spid="15" grpId="3" animBg="1"/>
      <p:bldP spid="21" grpId="0" animBg="1"/>
      <p:bldP spid="21" grpId="1" animBg="1"/>
      <p:bldP spid="21" grpId="2" animBg="1"/>
      <p:bldP spid="22" grpId="0" animBg="1"/>
      <p:bldP spid="22" grpId="1" animBg="1"/>
      <p:bldP spid="22" grpId="2" animBg="1"/>
      <p:bldP spid="22" grpId="3" animBg="1"/>
      <p:bldP spid="23" grpId="0" animBg="1"/>
      <p:bldP spid="23" grpId="1" animBg="1"/>
      <p:bldP spid="23" grpId="2" animBg="1"/>
      <p:bldP spid="24" grpId="0" animBg="1"/>
      <p:bldP spid="24" grpId="1" animBg="1"/>
      <p:bldP spid="24" grpId="2" animBg="1"/>
      <p:bldP spid="24" grpId="3" animBg="1"/>
      <p:bldP spid="25" grpId="0" animBg="1"/>
      <p:bldP spid="25" grpId="1" animBg="1"/>
      <p:bldP spid="25" grpId="2" animBg="1"/>
      <p:bldP spid="26" grpId="0" animBg="1"/>
      <p:bldP spid="26" grpId="1" animBg="1"/>
      <p:bldP spid="26" grpId="2" animBg="1"/>
      <p:bldP spid="26" grpId="3" animBg="1"/>
      <p:bldP spid="27" grpId="0" animBg="1"/>
      <p:bldP spid="27" grpId="1" animBg="1"/>
      <p:bldP spid="27" grpId="2" animBg="1"/>
      <p:bldP spid="28" grpId="0" animBg="1"/>
      <p:bldP spid="28" grpId="1" animBg="1"/>
      <p:bldP spid="28" grpId="2" animBg="1"/>
      <p:bldP spid="28" grpId="3" animBg="1"/>
      <p:bldP spid="32" grpId="0"/>
      <p:bldP spid="35" grpId="0"/>
      <p:bldP spid="36" grpId="0" animBg="1"/>
      <p:bldP spid="36" grpId="1" animBg="1"/>
      <p:bldP spid="37" grpId="0" animBg="1"/>
      <p:bldP spid="37" grpId="1" animBg="1"/>
      <p:bldP spid="37" grpId="2" animBg="1"/>
      <p:bldP spid="37" grpId="3"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19400" y="1208901"/>
            <a:ext cx="5257800" cy="29630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876800" y="1494651"/>
            <a:ext cx="3200400" cy="2391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266826" y="1723251"/>
            <a:ext cx="595385" cy="1169432"/>
            <a:chOff x="1419225" y="2971800"/>
            <a:chExt cx="595385" cy="1559243"/>
          </a:xfrm>
        </p:grpSpPr>
        <p:sp>
          <p:nvSpPr>
            <p:cNvPr id="40" name="Rectangle 39"/>
            <p:cNvSpPr/>
            <p:nvPr/>
          </p:nvSpPr>
          <p:spPr>
            <a:xfrm>
              <a:off x="1447800" y="2971800"/>
              <a:ext cx="5334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1419225" y="4038600"/>
              <a:ext cx="595385" cy="492443"/>
            </a:xfrm>
            <a:prstGeom prst="rect">
              <a:avLst/>
            </a:prstGeom>
            <a:noFill/>
          </p:spPr>
          <p:txBody>
            <a:bodyPr wrap="none" rtlCol="0">
              <a:spAutoFit/>
            </a:bodyPr>
            <a:lstStyle/>
            <a:p>
              <a:r>
                <a:rPr lang="en-US" dirty="0" smtClean="0"/>
                <a:t>25K</a:t>
              </a:r>
              <a:endParaRPr lang="en-US" dirty="0"/>
            </a:p>
          </p:txBody>
        </p:sp>
      </p:grpSp>
      <p:grpSp>
        <p:nvGrpSpPr>
          <p:cNvPr id="34" name="Group 33"/>
          <p:cNvGrpSpPr/>
          <p:nvPr/>
        </p:nvGrpSpPr>
        <p:grpSpPr>
          <a:xfrm>
            <a:off x="1447801" y="1723251"/>
            <a:ext cx="595385" cy="1169432"/>
            <a:chOff x="1447800" y="2971800"/>
            <a:chExt cx="595385" cy="1559243"/>
          </a:xfrm>
        </p:grpSpPr>
        <p:sp>
          <p:nvSpPr>
            <p:cNvPr id="10" name="Rectangle 9"/>
            <p:cNvSpPr/>
            <p:nvPr/>
          </p:nvSpPr>
          <p:spPr>
            <a:xfrm>
              <a:off x="1447800" y="2971800"/>
              <a:ext cx="5334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1447800" y="4038600"/>
              <a:ext cx="595385" cy="492443"/>
            </a:xfrm>
            <a:prstGeom prst="rect">
              <a:avLst/>
            </a:prstGeom>
            <a:noFill/>
          </p:spPr>
          <p:txBody>
            <a:bodyPr wrap="none" rtlCol="0">
              <a:spAutoFit/>
            </a:bodyPr>
            <a:lstStyle/>
            <a:p>
              <a:r>
                <a:rPr lang="en-US" dirty="0" smtClean="0"/>
                <a:t>25K</a:t>
              </a:r>
              <a:endParaRPr lang="en-US" dirty="0"/>
            </a:p>
          </p:txBody>
        </p:sp>
      </p:grpSp>
      <p:grpSp>
        <p:nvGrpSpPr>
          <p:cNvPr id="35" name="Group 34"/>
          <p:cNvGrpSpPr/>
          <p:nvPr/>
        </p:nvGrpSpPr>
        <p:grpSpPr>
          <a:xfrm>
            <a:off x="914400" y="1723251"/>
            <a:ext cx="1371600" cy="1169432"/>
            <a:chOff x="1447800" y="2971800"/>
            <a:chExt cx="533400" cy="1559243"/>
          </a:xfrm>
        </p:grpSpPr>
        <p:sp>
          <p:nvSpPr>
            <p:cNvPr id="36" name="Rectangle 35"/>
            <p:cNvSpPr/>
            <p:nvPr/>
          </p:nvSpPr>
          <p:spPr>
            <a:xfrm>
              <a:off x="1447800" y="2971800"/>
              <a:ext cx="5334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1629018" y="4038600"/>
              <a:ext cx="233649" cy="492443"/>
            </a:xfrm>
            <a:prstGeom prst="rect">
              <a:avLst/>
            </a:prstGeom>
            <a:noFill/>
          </p:spPr>
          <p:txBody>
            <a:bodyPr wrap="square" rtlCol="0">
              <a:spAutoFit/>
            </a:bodyPr>
            <a:lstStyle/>
            <a:p>
              <a:r>
                <a:rPr lang="en-US" dirty="0" smtClean="0"/>
                <a:t>75K</a:t>
              </a:r>
              <a:endParaRPr lang="en-US" dirty="0"/>
            </a:p>
          </p:txBody>
        </p:sp>
      </p:grpSp>
      <p:sp>
        <p:nvSpPr>
          <p:cNvPr id="29" name="TextBox 28"/>
          <p:cNvSpPr txBox="1"/>
          <p:nvPr/>
        </p:nvSpPr>
        <p:spPr>
          <a:xfrm>
            <a:off x="4472068" y="4180701"/>
            <a:ext cx="1929773" cy="369332"/>
          </a:xfrm>
          <a:prstGeom prst="rect">
            <a:avLst/>
          </a:prstGeom>
          <a:noFill/>
        </p:spPr>
        <p:txBody>
          <a:bodyPr wrap="none" rtlCol="0">
            <a:spAutoFit/>
          </a:bodyPr>
          <a:lstStyle/>
          <a:p>
            <a:r>
              <a:rPr lang="en-US" dirty="0" smtClean="0"/>
              <a:t>Resource Queue</a:t>
            </a:r>
            <a:endParaRPr lang="en-US" dirty="0"/>
          </a:p>
        </p:txBody>
      </p:sp>
      <p:sp>
        <p:nvSpPr>
          <p:cNvPr id="30" name="TextBox 29"/>
          <p:cNvSpPr txBox="1"/>
          <p:nvPr/>
        </p:nvSpPr>
        <p:spPr>
          <a:xfrm>
            <a:off x="5486401" y="1208901"/>
            <a:ext cx="2057787" cy="369332"/>
          </a:xfrm>
          <a:prstGeom prst="rect">
            <a:avLst/>
          </a:prstGeom>
          <a:noFill/>
        </p:spPr>
        <p:txBody>
          <a:bodyPr wrap="none" rtlCol="0">
            <a:spAutoFit/>
          </a:bodyPr>
          <a:lstStyle/>
          <a:p>
            <a:r>
              <a:rPr lang="en-US" dirty="0" smtClean="0"/>
              <a:t>Active Statements</a:t>
            </a:r>
            <a:endParaRPr lang="en-US" dirty="0"/>
          </a:p>
        </p:txBody>
      </p:sp>
      <p:sp>
        <p:nvSpPr>
          <p:cNvPr id="31" name="TextBox 30"/>
          <p:cNvSpPr txBox="1"/>
          <p:nvPr/>
        </p:nvSpPr>
        <p:spPr>
          <a:xfrm>
            <a:off x="2776380" y="1208901"/>
            <a:ext cx="2177512" cy="369332"/>
          </a:xfrm>
          <a:prstGeom prst="rect">
            <a:avLst/>
          </a:prstGeom>
          <a:noFill/>
        </p:spPr>
        <p:txBody>
          <a:bodyPr wrap="none" rtlCol="0">
            <a:spAutoFit/>
          </a:bodyPr>
          <a:lstStyle/>
          <a:p>
            <a:r>
              <a:rPr lang="en-US" dirty="0" smtClean="0"/>
              <a:t>Waiting Statements</a:t>
            </a:r>
            <a:endParaRPr lang="en-US" dirty="0"/>
          </a:p>
        </p:txBody>
      </p:sp>
      <p:sp>
        <p:nvSpPr>
          <p:cNvPr id="32" name="TextBox 31"/>
          <p:cNvSpPr txBox="1"/>
          <p:nvPr/>
        </p:nvSpPr>
        <p:spPr>
          <a:xfrm>
            <a:off x="5145503" y="3886200"/>
            <a:ext cx="2710999" cy="369332"/>
          </a:xfrm>
          <a:prstGeom prst="rect">
            <a:avLst/>
          </a:prstGeom>
          <a:noFill/>
        </p:spPr>
        <p:txBody>
          <a:bodyPr wrap="none" rtlCol="0">
            <a:spAutoFit/>
          </a:bodyPr>
          <a:lstStyle/>
          <a:p>
            <a:r>
              <a:rPr lang="en-US" dirty="0" smtClean="0"/>
              <a:t>Query Cost Limit = 100K</a:t>
            </a:r>
            <a:endParaRPr lang="en-US" dirty="0"/>
          </a:p>
        </p:txBody>
      </p:sp>
      <p:sp>
        <p:nvSpPr>
          <p:cNvPr id="38" name="Teardrop 37"/>
          <p:cNvSpPr/>
          <p:nvPr/>
        </p:nvSpPr>
        <p:spPr>
          <a:xfrm>
            <a:off x="1447800" y="2123301"/>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itle 6"/>
          <p:cNvSpPr>
            <a:spLocks noGrp="1"/>
          </p:cNvSpPr>
          <p:nvPr>
            <p:ph type="title"/>
          </p:nvPr>
        </p:nvSpPr>
        <p:spPr/>
        <p:txBody>
          <a:bodyPr/>
          <a:lstStyle/>
          <a:p>
            <a:r>
              <a:rPr lang="en-US" dirty="0" smtClean="0"/>
              <a:t>Queue Limit: Active Statement Cost</a:t>
            </a:r>
            <a:endParaRPr lang="en-US" dirty="0"/>
          </a:p>
        </p:txBody>
      </p:sp>
      <p:pic>
        <p:nvPicPr>
          <p:cNvPr id="1026"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1037451"/>
            <a:ext cx="900181" cy="689229"/>
          </a:xfrm>
          <a:prstGeom prst="rect">
            <a:avLst/>
          </a:prstGeom>
          <a:noFill/>
        </p:spPr>
      </p:pic>
      <p:pic>
        <p:nvPicPr>
          <p:cNvPr id="18"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1894701"/>
            <a:ext cx="900181" cy="689229"/>
          </a:xfrm>
          <a:prstGeom prst="rect">
            <a:avLst/>
          </a:prstGeom>
          <a:noFill/>
        </p:spPr>
      </p:pic>
      <p:pic>
        <p:nvPicPr>
          <p:cNvPr id="19"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2694801"/>
            <a:ext cx="900181" cy="689229"/>
          </a:xfrm>
          <a:prstGeom prst="rect">
            <a:avLst/>
          </a:prstGeom>
          <a:noFill/>
        </p:spPr>
      </p:pic>
      <p:sp>
        <p:nvSpPr>
          <p:cNvPr id="20" name="Right Brace 19"/>
          <p:cNvSpPr/>
          <p:nvPr/>
        </p:nvSpPr>
        <p:spPr>
          <a:xfrm>
            <a:off x="1371600" y="1266051"/>
            <a:ext cx="381000" cy="29058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ardrop 14"/>
          <p:cNvSpPr/>
          <p:nvPr/>
        </p:nvSpPr>
        <p:spPr>
          <a:xfrm>
            <a:off x="1524000" y="2123301"/>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2" name="Teardrop 41"/>
          <p:cNvSpPr/>
          <p:nvPr/>
        </p:nvSpPr>
        <p:spPr>
          <a:xfrm>
            <a:off x="1371600" y="2123301"/>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5" name="TextBox 24"/>
          <p:cNvSpPr txBox="1"/>
          <p:nvPr/>
        </p:nvSpPr>
        <p:spPr>
          <a:xfrm>
            <a:off x="3124201" y="3086100"/>
            <a:ext cx="1774845" cy="369332"/>
          </a:xfrm>
          <a:prstGeom prst="rect">
            <a:avLst/>
          </a:prstGeom>
          <a:noFill/>
        </p:spPr>
        <p:txBody>
          <a:bodyPr wrap="none" rtlCol="0">
            <a:spAutoFit/>
          </a:bodyPr>
          <a:lstStyle/>
          <a:p>
            <a:r>
              <a:rPr lang="en-US" dirty="0" smtClean="0"/>
              <a:t>Min Cost = 10K</a:t>
            </a:r>
            <a:endParaRPr lang="en-US" dirty="0"/>
          </a:p>
        </p:txBody>
      </p:sp>
      <p:cxnSp>
        <p:nvCxnSpPr>
          <p:cNvPr id="26" name="Straight Connector 25"/>
          <p:cNvCxnSpPr/>
          <p:nvPr/>
        </p:nvCxnSpPr>
        <p:spPr>
          <a:xfrm>
            <a:off x="4876800" y="3200400"/>
            <a:ext cx="3200400"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27"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3539871"/>
            <a:ext cx="900181" cy="689229"/>
          </a:xfrm>
          <a:prstGeom prst="rect">
            <a:avLst/>
          </a:prstGeom>
          <a:noFill/>
        </p:spPr>
      </p:pic>
      <p:sp>
        <p:nvSpPr>
          <p:cNvPr id="28" name="Rectangle 27"/>
          <p:cNvSpPr/>
          <p:nvPr/>
        </p:nvSpPr>
        <p:spPr>
          <a:xfrm>
            <a:off x="1447800" y="3257550"/>
            <a:ext cx="533400" cy="5715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ardrop 42"/>
          <p:cNvSpPr/>
          <p:nvPr/>
        </p:nvSpPr>
        <p:spPr>
          <a:xfrm>
            <a:off x="1524000" y="3400425"/>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32335984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63" presetClass="path" presetSubtype="0" accel="50000" decel="50000" fill="hold" nodeType="withEffect">
                                  <p:stCondLst>
                                    <p:cond delay="0"/>
                                  </p:stCondLst>
                                  <p:childTnLst>
                                    <p:animMotion origin="layout" path="M 2.77556E-17 3.3796E-6 L 0.65417 3.3796E-6 " pathEditMode="relative" rAng="0" ptsTypes="AA">
                                      <p:cBhvr>
                                        <p:cTn id="22" dur="2000" fill="hold"/>
                                        <p:tgtEl>
                                          <p:spTgt spid="34"/>
                                        </p:tgtEl>
                                        <p:attrNameLst>
                                          <p:attrName>ppt_x</p:attrName>
                                          <p:attrName>ppt_y</p:attrName>
                                        </p:attrNameLst>
                                      </p:cBhvr>
                                      <p:rCtr x="327" y="0"/>
                                    </p:animMotion>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63" presetClass="path" presetSubtype="0" accel="50000" decel="50000" fill="hold" nodeType="withEffect">
                                  <p:stCondLst>
                                    <p:cond delay="0"/>
                                  </p:stCondLst>
                                  <p:childTnLst>
                                    <p:animMotion origin="layout" path="M 2.77556E-17 -3.79278E-7 L 0.65417 -3.79278E-7 " pathEditMode="relative" rAng="0" ptsTypes="AA">
                                      <p:cBhvr>
                                        <p:cTn id="27" dur="2000" fill="hold"/>
                                        <p:tgtEl>
                                          <p:spTgt spid="15"/>
                                        </p:tgtEl>
                                        <p:attrNameLst>
                                          <p:attrName>ppt_x</p:attrName>
                                          <p:attrName>ppt_y</p:attrName>
                                        </p:attrNameLst>
                                      </p:cBhvr>
                                      <p:rCtr x="327" y="0"/>
                                    </p:animMotion>
                                  </p:childTnLst>
                                </p:cTn>
                              </p:par>
                            </p:childTnLst>
                          </p:cTn>
                        </p:par>
                        <p:par>
                          <p:cTn id="28" fill="hold">
                            <p:stCondLst>
                              <p:cond delay="2000"/>
                            </p:stCondLst>
                            <p:childTnLst>
                              <p:par>
                                <p:cTn id="29" presetID="8" presetClass="emph" presetSubtype="0" repeatCount="indefinite" fill="hold" grpId="1" nodeType="afterEffect">
                                  <p:stCondLst>
                                    <p:cond delay="0"/>
                                  </p:stCondLst>
                                  <p:childTnLst>
                                    <p:animRot by="21600000">
                                      <p:cBhvr>
                                        <p:cTn id="30" dur="1000" fill="hold"/>
                                        <p:tgtEl>
                                          <p:spTgt spid="1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63" presetClass="path" presetSubtype="0" accel="50000" decel="50000" fill="hold" nodeType="withEffect">
                                  <p:stCondLst>
                                    <p:cond delay="0"/>
                                  </p:stCondLst>
                                  <p:childTnLst>
                                    <p:animMotion origin="layout" path="M 0 3.3796E-6 L 0.5 3.3796E-6 " pathEditMode="relative" rAng="0" ptsTypes="AA">
                                      <p:cBhvr>
                                        <p:cTn id="37" dur="2000" fill="hold"/>
                                        <p:tgtEl>
                                          <p:spTgt spid="35"/>
                                        </p:tgtEl>
                                        <p:attrNameLst>
                                          <p:attrName>ppt_x</p:attrName>
                                          <p:attrName>ppt_y</p:attrName>
                                        </p:attrNameLst>
                                      </p:cBhvr>
                                      <p:rCtr x="250" y="0"/>
                                    </p:animMotion>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63" presetClass="path" presetSubtype="0" accel="50000" decel="50000" fill="hold" nodeType="withEffect">
                                  <p:stCondLst>
                                    <p:cond delay="0"/>
                                  </p:stCondLst>
                                  <p:childTnLst>
                                    <p:animMotion origin="layout" path="M 3.33333E-6 -4.92019E-6 L 0.49583 -4.92019E-6 " pathEditMode="relative" rAng="0" ptsTypes="AA">
                                      <p:cBhvr>
                                        <p:cTn id="42" dur="2000" fill="hold"/>
                                        <p:tgtEl>
                                          <p:spTgt spid="38"/>
                                        </p:tgtEl>
                                        <p:attrNameLst>
                                          <p:attrName>ppt_x</p:attrName>
                                          <p:attrName>ppt_y</p:attrName>
                                        </p:attrNameLst>
                                      </p:cBhvr>
                                      <p:rCtr x="248" y="0"/>
                                    </p:animMotion>
                                  </p:childTnLst>
                                </p:cTn>
                              </p:par>
                            </p:childTnLst>
                          </p:cTn>
                        </p:par>
                        <p:par>
                          <p:cTn id="43" fill="hold">
                            <p:stCondLst>
                              <p:cond delay="2000"/>
                            </p:stCondLst>
                            <p:childTnLst>
                              <p:par>
                                <p:cTn id="44" presetID="8" presetClass="emph" presetSubtype="0" repeatCount="indefinite" fill="hold" grpId="1" nodeType="afterEffect">
                                  <p:stCondLst>
                                    <p:cond delay="0"/>
                                  </p:stCondLst>
                                  <p:childTnLst>
                                    <p:animRot by="21600000">
                                      <p:cBhvr>
                                        <p:cTn id="45" dur="1000" fill="hold"/>
                                        <p:tgtEl>
                                          <p:spTgt spid="38"/>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63" presetClass="path" presetSubtype="0" accel="50000" decel="50000" fill="hold" nodeType="withEffect">
                                  <p:stCondLst>
                                    <p:cond delay="0"/>
                                  </p:stCondLst>
                                  <p:childTnLst>
                                    <p:animMotion origin="layout" path="M -3.33333E-6 3.3796E-6 L 0.30417 3.3796E-6 " pathEditMode="relative" rAng="0" ptsTypes="AA">
                                      <p:cBhvr>
                                        <p:cTn id="52" dur="2000" fill="hold"/>
                                        <p:tgtEl>
                                          <p:spTgt spid="39"/>
                                        </p:tgtEl>
                                        <p:attrNameLst>
                                          <p:attrName>ppt_x</p:attrName>
                                          <p:attrName>ppt_y</p:attrName>
                                        </p:attrNameLst>
                                      </p:cBhvr>
                                      <p:rCtr x="152" y="0"/>
                                    </p:animMotion>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par>
                                <p:cTn id="56" presetID="63" presetClass="path" presetSubtype="0" accel="50000" decel="50000" fill="hold" nodeType="withEffect">
                                  <p:stCondLst>
                                    <p:cond delay="0"/>
                                  </p:stCondLst>
                                  <p:childTnLst>
                                    <p:animMotion origin="layout" path="M -3.33333E-6 -4.92019E-6 L 0.30417 -4.92019E-6 " pathEditMode="relative" rAng="0" ptsTypes="AA">
                                      <p:cBhvr>
                                        <p:cTn id="57" dur="2000" fill="hold"/>
                                        <p:tgtEl>
                                          <p:spTgt spid="42"/>
                                        </p:tgtEl>
                                        <p:attrNameLst>
                                          <p:attrName>ppt_x</p:attrName>
                                          <p:attrName>ppt_y</p:attrName>
                                        </p:attrNameLst>
                                      </p:cBhvr>
                                      <p:rCtr x="152" y="0"/>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par>
                                <p:cTn id="66" presetID="63" presetClass="path" presetSubtype="0" accel="50000" decel="50000" fill="hold" grpId="0" nodeType="withEffect">
                                  <p:stCondLst>
                                    <p:cond delay="0"/>
                                  </p:stCondLst>
                                  <p:childTnLst>
                                    <p:animMotion origin="layout" path="M 2.77556E-17 1.11111E-6 L 0.55417 1.11111E-6 " pathEditMode="relative" rAng="0" ptsTypes="AA">
                                      <p:cBhvr>
                                        <p:cTn id="67" dur="2000" fill="hold"/>
                                        <p:tgtEl>
                                          <p:spTgt spid="28"/>
                                        </p:tgtEl>
                                        <p:attrNameLst>
                                          <p:attrName>ppt_x</p:attrName>
                                          <p:attrName>ppt_y</p:attrName>
                                        </p:attrNameLst>
                                      </p:cBhvr>
                                      <p:rCtr x="277" y="0"/>
                                    </p:animMotion>
                                  </p:childTnLst>
                                </p:cTn>
                              </p:par>
                              <p:par>
                                <p:cTn id="68" presetID="63" presetClass="path" presetSubtype="0" accel="50000" decel="50000" fill="hold" grpId="1" nodeType="withEffect">
                                  <p:stCondLst>
                                    <p:cond delay="0"/>
                                  </p:stCondLst>
                                  <p:childTnLst>
                                    <p:animMotion origin="layout" path="M 2.77556E-17 1.11111E-6 L 0.55417 1.11111E-6 " pathEditMode="relative" rAng="0" ptsTypes="AA">
                                      <p:cBhvr>
                                        <p:cTn id="69" dur="2000" fill="hold"/>
                                        <p:tgtEl>
                                          <p:spTgt spid="43"/>
                                        </p:tgtEl>
                                        <p:attrNameLst>
                                          <p:attrName>ppt_x</p:attrName>
                                          <p:attrName>ppt_y</p:attrName>
                                        </p:attrNameLst>
                                      </p:cBhvr>
                                      <p:rCtr x="277" y="0"/>
                                    </p:animMotion>
                                  </p:childTnLst>
                                </p:cTn>
                              </p:par>
                            </p:childTnLst>
                          </p:cTn>
                        </p:par>
                        <p:par>
                          <p:cTn id="70" fill="hold">
                            <p:stCondLst>
                              <p:cond delay="2000"/>
                            </p:stCondLst>
                            <p:childTnLst>
                              <p:par>
                                <p:cTn id="71" presetID="8" presetClass="emph" presetSubtype="0" repeatCount="2000" fill="hold" grpId="2" nodeType="afterEffect">
                                  <p:stCondLst>
                                    <p:cond delay="0"/>
                                  </p:stCondLst>
                                  <p:childTnLst>
                                    <p:animRot by="21600000">
                                      <p:cBhvr>
                                        <p:cTn id="72" dur="1000" fill="hold"/>
                                        <p:tgtEl>
                                          <p:spTgt spid="43"/>
                                        </p:tgtEl>
                                        <p:attrNameLst>
                                          <p:attrName>r</p:attrName>
                                        </p:attrNameLst>
                                      </p:cBhvr>
                                    </p:animRot>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1000"/>
                                        <p:tgtEl>
                                          <p:spTgt spid="28"/>
                                        </p:tgtEl>
                                      </p:cBhvr>
                                    </p:animEffect>
                                    <p:set>
                                      <p:cBhvr>
                                        <p:cTn id="76" dur="1" fill="hold">
                                          <p:stCondLst>
                                            <p:cond delay="999"/>
                                          </p:stCondLst>
                                        </p:cTn>
                                        <p:tgtEl>
                                          <p:spTgt spid="28"/>
                                        </p:tgtEl>
                                        <p:attrNameLst>
                                          <p:attrName>style.visibility</p:attrName>
                                        </p:attrNameLst>
                                      </p:cBhvr>
                                      <p:to>
                                        <p:strVal val="hidden"/>
                                      </p:to>
                                    </p:set>
                                  </p:childTnLst>
                                </p:cTn>
                              </p:par>
                              <p:par>
                                <p:cTn id="77" presetID="10" presetClass="exit" presetSubtype="0" fill="hold" grpId="3" nodeType="withEffect">
                                  <p:stCondLst>
                                    <p:cond delay="0"/>
                                  </p:stCondLst>
                                  <p:childTnLst>
                                    <p:animEffect transition="out" filter="fade">
                                      <p:cBhvr>
                                        <p:cTn id="78" dur="1000"/>
                                        <p:tgtEl>
                                          <p:spTgt spid="43"/>
                                        </p:tgtEl>
                                      </p:cBhvr>
                                    </p:animEffect>
                                    <p:set>
                                      <p:cBhvr>
                                        <p:cTn id="79" dur="1" fill="hold">
                                          <p:stCondLst>
                                            <p:cond delay="999"/>
                                          </p:stCondLst>
                                        </p:cTn>
                                        <p:tgtEl>
                                          <p:spTgt spid="4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34"/>
                                        </p:tgtEl>
                                      </p:cBhvr>
                                    </p:animEffect>
                                    <p:set>
                                      <p:cBhvr>
                                        <p:cTn id="84" dur="1" fill="hold">
                                          <p:stCondLst>
                                            <p:cond delay="499"/>
                                          </p:stCondLst>
                                        </p:cTn>
                                        <p:tgtEl>
                                          <p:spTgt spid="34"/>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15"/>
                                        </p:tgtEl>
                                      </p:cBhvr>
                                    </p:animEffect>
                                    <p:set>
                                      <p:cBhvr>
                                        <p:cTn id="87" dur="1" fill="hold">
                                          <p:stCondLst>
                                            <p:cond delay="499"/>
                                          </p:stCondLst>
                                        </p:cTn>
                                        <p:tgtEl>
                                          <p:spTgt spid="15"/>
                                        </p:tgtEl>
                                        <p:attrNameLst>
                                          <p:attrName>style.visibility</p:attrName>
                                        </p:attrNameLst>
                                      </p:cBhvr>
                                      <p:to>
                                        <p:strVal val="hidden"/>
                                      </p:to>
                                    </p:set>
                                  </p:childTnLst>
                                </p:cTn>
                              </p:par>
                              <p:par>
                                <p:cTn id="88" presetID="63" presetClass="path" presetSubtype="0" accel="50000" decel="50000" fill="hold" nodeType="withEffect">
                                  <p:stCondLst>
                                    <p:cond delay="0"/>
                                  </p:stCondLst>
                                  <p:childTnLst>
                                    <p:animMotion origin="layout" path="M 0.5 3.3796E-6 L 0.60833 3.3796E-6 " pathEditMode="relative" rAng="0" ptsTypes="AA">
                                      <p:cBhvr>
                                        <p:cTn id="89" dur="2000" fill="hold"/>
                                        <p:tgtEl>
                                          <p:spTgt spid="35"/>
                                        </p:tgtEl>
                                        <p:attrNameLst>
                                          <p:attrName>ppt_x</p:attrName>
                                          <p:attrName>ppt_y</p:attrName>
                                        </p:attrNameLst>
                                      </p:cBhvr>
                                      <p:rCtr x="54" y="0"/>
                                    </p:animMotion>
                                  </p:childTnLst>
                                </p:cTn>
                              </p:par>
                              <p:par>
                                <p:cTn id="90" presetID="63" presetClass="path" presetSubtype="0" accel="50000" decel="50000" fill="hold" grpId="2" nodeType="withEffect">
                                  <p:stCondLst>
                                    <p:cond delay="0"/>
                                  </p:stCondLst>
                                  <p:childTnLst>
                                    <p:animMotion origin="layout" path="M 0.49583 0.00556 L 0.60416 0.00556 " pathEditMode="relative" rAng="0" ptsTypes="AA">
                                      <p:cBhvr>
                                        <p:cTn id="91" dur="2000" fill="hold"/>
                                        <p:tgtEl>
                                          <p:spTgt spid="38"/>
                                        </p:tgtEl>
                                        <p:attrNameLst>
                                          <p:attrName>ppt_x</p:attrName>
                                          <p:attrName>ppt_y</p:attrName>
                                        </p:attrNameLst>
                                      </p:cBhvr>
                                      <p:rCtr x="54" y="0"/>
                                    </p:animMotion>
                                  </p:childTnLst>
                                </p:cTn>
                              </p:par>
                              <p:par>
                                <p:cTn id="92" presetID="63" presetClass="path" presetSubtype="0" accel="50000" decel="50000" fill="hold" nodeType="withEffect">
                                  <p:stCondLst>
                                    <p:cond delay="0"/>
                                  </p:stCondLst>
                                  <p:childTnLst>
                                    <p:animMotion origin="layout" path="M 0.30417 3.3796E-6 L 0.4625 3.3796E-6 " pathEditMode="relative" rAng="0" ptsTypes="AA">
                                      <p:cBhvr>
                                        <p:cTn id="93" dur="2000" fill="hold"/>
                                        <p:tgtEl>
                                          <p:spTgt spid="39"/>
                                        </p:tgtEl>
                                        <p:attrNameLst>
                                          <p:attrName>ppt_x</p:attrName>
                                          <p:attrName>ppt_y</p:attrName>
                                        </p:attrNameLst>
                                      </p:cBhvr>
                                      <p:rCtr x="79" y="0"/>
                                    </p:animMotion>
                                  </p:childTnLst>
                                </p:cTn>
                              </p:par>
                              <p:par>
                                <p:cTn id="94" presetID="63" presetClass="path" presetSubtype="0" accel="50000" decel="50000" fill="hold" grpId="1" nodeType="withEffect">
                                  <p:stCondLst>
                                    <p:cond delay="0"/>
                                  </p:stCondLst>
                                  <p:childTnLst>
                                    <p:animMotion origin="layout" path="M 0.30417 0.00393 L 0.4625 0.00393 " pathEditMode="relative" rAng="0" ptsTypes="AA">
                                      <p:cBhvr>
                                        <p:cTn id="95" dur="2000" fill="hold"/>
                                        <p:tgtEl>
                                          <p:spTgt spid="42"/>
                                        </p:tgtEl>
                                        <p:attrNameLst>
                                          <p:attrName>ppt_x</p:attrName>
                                          <p:attrName>ppt_y</p:attrName>
                                        </p:attrNameLst>
                                      </p:cBhvr>
                                      <p:rCtr x="79" y="0"/>
                                    </p:animMotion>
                                  </p:childTnLst>
                                </p:cTn>
                              </p:par>
                            </p:childTnLst>
                          </p:cTn>
                        </p:par>
                        <p:par>
                          <p:cTn id="96" fill="hold">
                            <p:stCondLst>
                              <p:cond delay="2000"/>
                            </p:stCondLst>
                            <p:childTnLst>
                              <p:par>
                                <p:cTn id="97" presetID="8" presetClass="emph" presetSubtype="0" repeatCount="indefinite" fill="hold" grpId="2" nodeType="afterEffect">
                                  <p:stCondLst>
                                    <p:cond delay="0"/>
                                  </p:stCondLst>
                                  <p:childTnLst>
                                    <p:animRot by="21600000">
                                      <p:cBhvr>
                                        <p:cTn id="98" dur="1000" fill="hold"/>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animBg="1"/>
      <p:bldP spid="38" grpId="1" animBg="1"/>
      <p:bldP spid="38" grpId="2" animBg="1"/>
      <p:bldP spid="15" grpId="0" animBg="1"/>
      <p:bldP spid="15" grpId="1" animBg="1"/>
      <p:bldP spid="15" grpId="2" animBg="1"/>
      <p:bldP spid="42" grpId="0" animBg="1"/>
      <p:bldP spid="42" grpId="1" animBg="1"/>
      <p:bldP spid="42" grpId="2" animBg="1"/>
      <p:bldP spid="25" grpId="0"/>
      <p:bldP spid="28" grpId="0" animBg="1"/>
      <p:bldP spid="28" grpId="1" animBg="1"/>
      <p:bldP spid="43" grpId="0" animBg="1"/>
      <p:bldP spid="43" grpId="1" animBg="1"/>
      <p:bldP spid="43" grpId="2" animBg="1"/>
      <p:bldP spid="43" grpId="3"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19400" y="1200150"/>
            <a:ext cx="5257800" cy="2971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876800" y="1485900"/>
            <a:ext cx="3200400" cy="240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72068" y="4180701"/>
            <a:ext cx="1929773" cy="369332"/>
          </a:xfrm>
          <a:prstGeom prst="rect">
            <a:avLst/>
          </a:prstGeom>
          <a:noFill/>
        </p:spPr>
        <p:txBody>
          <a:bodyPr wrap="none" rtlCol="0">
            <a:spAutoFit/>
          </a:bodyPr>
          <a:lstStyle/>
          <a:p>
            <a:r>
              <a:rPr lang="en-US" dirty="0" smtClean="0"/>
              <a:t>Resource Queue</a:t>
            </a:r>
            <a:endParaRPr lang="en-US" dirty="0"/>
          </a:p>
        </p:txBody>
      </p:sp>
      <p:sp>
        <p:nvSpPr>
          <p:cNvPr id="30" name="TextBox 29"/>
          <p:cNvSpPr txBox="1"/>
          <p:nvPr/>
        </p:nvSpPr>
        <p:spPr>
          <a:xfrm>
            <a:off x="5486401" y="1200150"/>
            <a:ext cx="2057787" cy="369332"/>
          </a:xfrm>
          <a:prstGeom prst="rect">
            <a:avLst/>
          </a:prstGeom>
          <a:noFill/>
        </p:spPr>
        <p:txBody>
          <a:bodyPr wrap="none" rtlCol="0">
            <a:spAutoFit/>
          </a:bodyPr>
          <a:lstStyle/>
          <a:p>
            <a:r>
              <a:rPr lang="en-US" dirty="0" smtClean="0"/>
              <a:t>Active Statements</a:t>
            </a:r>
            <a:endParaRPr lang="en-US" dirty="0"/>
          </a:p>
        </p:txBody>
      </p:sp>
      <p:sp>
        <p:nvSpPr>
          <p:cNvPr id="31" name="TextBox 30"/>
          <p:cNvSpPr txBox="1"/>
          <p:nvPr/>
        </p:nvSpPr>
        <p:spPr>
          <a:xfrm>
            <a:off x="2776380" y="1200150"/>
            <a:ext cx="2177512" cy="369332"/>
          </a:xfrm>
          <a:prstGeom prst="rect">
            <a:avLst/>
          </a:prstGeom>
          <a:noFill/>
        </p:spPr>
        <p:txBody>
          <a:bodyPr wrap="none" rtlCol="0">
            <a:spAutoFit/>
          </a:bodyPr>
          <a:lstStyle/>
          <a:p>
            <a:r>
              <a:rPr lang="en-US" dirty="0" smtClean="0"/>
              <a:t>Waiting Statements</a:t>
            </a:r>
            <a:endParaRPr lang="en-US" dirty="0"/>
          </a:p>
        </p:txBody>
      </p:sp>
      <p:sp>
        <p:nvSpPr>
          <p:cNvPr id="32" name="TextBox 31"/>
          <p:cNvSpPr txBox="1"/>
          <p:nvPr/>
        </p:nvSpPr>
        <p:spPr>
          <a:xfrm>
            <a:off x="5144014" y="3886200"/>
            <a:ext cx="2710999" cy="369332"/>
          </a:xfrm>
          <a:prstGeom prst="rect">
            <a:avLst/>
          </a:prstGeom>
          <a:noFill/>
        </p:spPr>
        <p:txBody>
          <a:bodyPr wrap="none" rtlCol="0">
            <a:spAutoFit/>
          </a:bodyPr>
          <a:lstStyle/>
          <a:p>
            <a:r>
              <a:rPr lang="en-US" dirty="0" smtClean="0"/>
              <a:t>Query Cost Limit = 100K</a:t>
            </a:r>
            <a:endParaRPr lang="en-US" dirty="0"/>
          </a:p>
        </p:txBody>
      </p:sp>
      <p:grpSp>
        <p:nvGrpSpPr>
          <p:cNvPr id="2" name="Group 34"/>
          <p:cNvGrpSpPr/>
          <p:nvPr/>
        </p:nvGrpSpPr>
        <p:grpSpPr>
          <a:xfrm>
            <a:off x="914400" y="1673876"/>
            <a:ext cx="1371600" cy="1169432"/>
            <a:chOff x="1447800" y="2971800"/>
            <a:chExt cx="533400" cy="1559243"/>
          </a:xfrm>
        </p:grpSpPr>
        <p:sp>
          <p:nvSpPr>
            <p:cNvPr id="36" name="Rectangle 35"/>
            <p:cNvSpPr/>
            <p:nvPr/>
          </p:nvSpPr>
          <p:spPr>
            <a:xfrm>
              <a:off x="1447800" y="2971800"/>
              <a:ext cx="5334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1590815" y="4038600"/>
              <a:ext cx="331117" cy="492443"/>
            </a:xfrm>
            <a:prstGeom prst="rect">
              <a:avLst/>
            </a:prstGeom>
            <a:noFill/>
          </p:spPr>
          <p:txBody>
            <a:bodyPr wrap="square" rtlCol="0">
              <a:spAutoFit/>
            </a:bodyPr>
            <a:lstStyle/>
            <a:p>
              <a:r>
                <a:rPr lang="en-US" dirty="0" smtClean="0"/>
                <a:t>101K</a:t>
              </a:r>
              <a:endParaRPr lang="en-US" dirty="0"/>
            </a:p>
          </p:txBody>
        </p:sp>
      </p:grpSp>
      <p:sp>
        <p:nvSpPr>
          <p:cNvPr id="38" name="Teardrop 37"/>
          <p:cNvSpPr/>
          <p:nvPr/>
        </p:nvSpPr>
        <p:spPr>
          <a:xfrm>
            <a:off x="1447800" y="21145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itle 6"/>
          <p:cNvSpPr>
            <a:spLocks noGrp="1"/>
          </p:cNvSpPr>
          <p:nvPr>
            <p:ph type="title"/>
          </p:nvPr>
        </p:nvSpPr>
        <p:spPr/>
        <p:txBody>
          <a:bodyPr/>
          <a:lstStyle/>
          <a:p>
            <a:r>
              <a:rPr lang="en-US" dirty="0" smtClean="0"/>
              <a:t>Queue Limit: Active Statement Cost</a:t>
            </a:r>
            <a:endParaRPr lang="en-US" dirty="0"/>
          </a:p>
        </p:txBody>
      </p:sp>
      <p:pic>
        <p:nvPicPr>
          <p:cNvPr id="1026"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1028700"/>
            <a:ext cx="900181" cy="689229"/>
          </a:xfrm>
          <a:prstGeom prst="rect">
            <a:avLst/>
          </a:prstGeom>
          <a:noFill/>
        </p:spPr>
      </p:pic>
      <p:pic>
        <p:nvPicPr>
          <p:cNvPr id="18"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1885950"/>
            <a:ext cx="900181" cy="689229"/>
          </a:xfrm>
          <a:prstGeom prst="rect">
            <a:avLst/>
          </a:prstGeom>
          <a:noFill/>
        </p:spPr>
      </p:pic>
      <p:pic>
        <p:nvPicPr>
          <p:cNvPr id="19" name="Picture 2" descr="C:\Program Files\Microsoft Office\MEDIA\CAGCAT10\j0195384.wmf"/>
          <p:cNvPicPr>
            <a:picLocks noChangeAspect="1" noChangeArrowheads="1"/>
          </p:cNvPicPr>
          <p:nvPr/>
        </p:nvPicPr>
        <p:blipFill>
          <a:blip r:embed="rId2" cstate="print"/>
          <a:srcRect/>
          <a:stretch>
            <a:fillRect/>
          </a:stretch>
        </p:blipFill>
        <p:spPr bwMode="auto">
          <a:xfrm flipH="1">
            <a:off x="381001" y="2686050"/>
            <a:ext cx="900181" cy="689229"/>
          </a:xfrm>
          <a:prstGeom prst="rect">
            <a:avLst/>
          </a:prstGeom>
          <a:noFill/>
        </p:spPr>
      </p:pic>
      <p:sp>
        <p:nvSpPr>
          <p:cNvPr id="20" name="Right Brace 19"/>
          <p:cNvSpPr/>
          <p:nvPr/>
        </p:nvSpPr>
        <p:spPr>
          <a:xfrm>
            <a:off x="1371600" y="1257300"/>
            <a:ext cx="381000" cy="1885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124201" y="3086100"/>
            <a:ext cx="1774845" cy="369332"/>
          </a:xfrm>
          <a:prstGeom prst="rect">
            <a:avLst/>
          </a:prstGeom>
          <a:noFill/>
        </p:spPr>
        <p:txBody>
          <a:bodyPr wrap="none" rtlCol="0">
            <a:spAutoFit/>
          </a:bodyPr>
          <a:lstStyle/>
          <a:p>
            <a:r>
              <a:rPr lang="en-US" dirty="0" smtClean="0"/>
              <a:t>Min Cost = 10K</a:t>
            </a:r>
            <a:endParaRPr lang="en-US" dirty="0"/>
          </a:p>
        </p:txBody>
      </p:sp>
      <p:cxnSp>
        <p:nvCxnSpPr>
          <p:cNvPr id="21" name="Straight Connector 20"/>
          <p:cNvCxnSpPr/>
          <p:nvPr/>
        </p:nvCxnSpPr>
        <p:spPr>
          <a:xfrm>
            <a:off x="4876800" y="3200400"/>
            <a:ext cx="3200400"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65520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 -1.71177E-6 L 0.075 -1.71177E-6 " pathEditMode="relative" rAng="0" ptsTypes="AA">
                                      <p:cBhvr>
                                        <p:cTn id="11" dur="2000" fill="hold"/>
                                        <p:tgtEl>
                                          <p:spTgt spid="2"/>
                                        </p:tgtEl>
                                        <p:attrNameLst>
                                          <p:attrName>ppt_x</p:attrName>
                                          <p:attrName>ppt_y</p:attrName>
                                        </p:attrNameLst>
                                      </p:cBhvr>
                                      <p:rCtr x="38" y="0"/>
                                    </p:animMotion>
                                  </p:childTnLst>
                                </p:cTn>
                              </p:par>
                              <p:par>
                                <p:cTn id="12" presetID="10"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63" presetClass="path" presetSubtype="0" accel="50000" decel="50000" fill="hold" nodeType="withEffect">
                                  <p:stCondLst>
                                    <p:cond delay="0"/>
                                  </p:stCondLst>
                                  <p:childTnLst>
                                    <p:animMotion origin="layout" path="M 3.33333E-6 -4.92019E-6 L 0.07083 -4.92019E-6 " pathEditMode="relative" rAng="0" ptsTypes="AA">
                                      <p:cBhvr>
                                        <p:cTn id="16" dur="2000" fill="hold"/>
                                        <p:tgtEl>
                                          <p:spTgt spid="38"/>
                                        </p:tgtEl>
                                        <p:attrNameLst>
                                          <p:attrName>ppt_x</p:attrName>
                                          <p:attrName>ppt_y</p:attrName>
                                        </p:attrNameLst>
                                      </p:cBhvr>
                                      <p:rCtr x="35" y="0"/>
                                    </p:animMotion>
                                  </p:childTnLst>
                                </p:cTn>
                              </p:par>
                            </p:childTnLst>
                          </p:cTn>
                        </p:par>
                        <p:par>
                          <p:cTn id="17" fill="hold">
                            <p:stCondLst>
                              <p:cond delay="2000"/>
                            </p:stCondLst>
                            <p:childTnLst>
                              <p:par>
                                <p:cTn id="18" presetID="17" presetClass="exit" presetSubtype="10" fill="hold" nodeType="afterEffect">
                                  <p:stCondLst>
                                    <p:cond delay="0"/>
                                  </p:stCondLst>
                                  <p:childTnLst>
                                    <p:anim calcmode="lin" valueType="num">
                                      <p:cBhvr>
                                        <p:cTn id="19" dur="500"/>
                                        <p:tgtEl>
                                          <p:spTgt spid="2"/>
                                        </p:tgtEl>
                                        <p:attrNameLst>
                                          <p:attrName>ppt_w</p:attrName>
                                        </p:attrNameLst>
                                      </p:cBhvr>
                                      <p:tavLst>
                                        <p:tav tm="0">
                                          <p:val>
                                            <p:strVal val="ppt_w"/>
                                          </p:val>
                                        </p:tav>
                                        <p:tav tm="100000">
                                          <p:val>
                                            <p:fltVal val="0"/>
                                          </p:val>
                                        </p:tav>
                                      </p:tavLst>
                                    </p:anim>
                                    <p:anim calcmode="lin" valueType="num">
                                      <p:cBhvr>
                                        <p:cTn id="20" dur="500"/>
                                        <p:tgtEl>
                                          <p:spTgt spid="2"/>
                                        </p:tgtEl>
                                        <p:attrNameLst>
                                          <p:attrName>ppt_h</p:attrName>
                                        </p:attrNameLst>
                                      </p:cBhvr>
                                      <p:tavLst>
                                        <p:tav tm="0">
                                          <p:val>
                                            <p:strVal val="ppt_h"/>
                                          </p:val>
                                        </p:tav>
                                        <p:tav tm="100000">
                                          <p:val>
                                            <p:strVal val="ppt_h"/>
                                          </p:val>
                                        </p:tav>
                                      </p:tavLst>
                                    </p:anim>
                                    <p:set>
                                      <p:cBhvr>
                                        <p:cTn id="21" dur="1" fill="hold">
                                          <p:stCondLst>
                                            <p:cond delay="499"/>
                                          </p:stCondLst>
                                        </p:cTn>
                                        <p:tgtEl>
                                          <p:spTgt spid="2"/>
                                        </p:tgtEl>
                                        <p:attrNameLst>
                                          <p:attrName>style.visibility</p:attrName>
                                        </p:attrNameLst>
                                      </p:cBhvr>
                                      <p:to>
                                        <p:strVal val="hidden"/>
                                      </p:to>
                                    </p:set>
                                  </p:childTnLst>
                                </p:cTn>
                              </p:par>
                              <p:par>
                                <p:cTn id="22" presetID="17" presetClass="exit" presetSubtype="10" fill="hold" grpId="1" nodeType="withEffect">
                                  <p:stCondLst>
                                    <p:cond delay="0"/>
                                  </p:stCondLst>
                                  <p:childTnLst>
                                    <p:anim calcmode="lin" valueType="num">
                                      <p:cBhvr>
                                        <p:cTn id="23" dur="500"/>
                                        <p:tgtEl>
                                          <p:spTgt spid="38"/>
                                        </p:tgtEl>
                                        <p:attrNameLst>
                                          <p:attrName>ppt_w</p:attrName>
                                        </p:attrNameLst>
                                      </p:cBhvr>
                                      <p:tavLst>
                                        <p:tav tm="0">
                                          <p:val>
                                            <p:strVal val="ppt_w"/>
                                          </p:val>
                                        </p:tav>
                                        <p:tav tm="100000">
                                          <p:val>
                                            <p:fltVal val="0"/>
                                          </p:val>
                                        </p:tav>
                                      </p:tavLst>
                                    </p:anim>
                                    <p:anim calcmode="lin" valueType="num">
                                      <p:cBhvr>
                                        <p:cTn id="24" dur="500"/>
                                        <p:tgtEl>
                                          <p:spTgt spid="38"/>
                                        </p:tgtEl>
                                        <p:attrNameLst>
                                          <p:attrName>ppt_h</p:attrName>
                                        </p:attrNameLst>
                                      </p:cBhvr>
                                      <p:tavLst>
                                        <p:tav tm="0">
                                          <p:val>
                                            <p:strVal val="ppt_h"/>
                                          </p:val>
                                        </p:tav>
                                        <p:tav tm="100000">
                                          <p:val>
                                            <p:strVal val="ppt_h"/>
                                          </p:val>
                                        </p:tav>
                                      </p:tavLst>
                                    </p:anim>
                                    <p:set>
                                      <p:cBhvr>
                                        <p:cTn id="25"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914400" y="2228850"/>
            <a:ext cx="22098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66801" y="857250"/>
            <a:ext cx="2045189" cy="369332"/>
          </a:xfrm>
          <a:prstGeom prst="rect">
            <a:avLst/>
          </a:prstGeom>
          <a:noFill/>
        </p:spPr>
        <p:txBody>
          <a:bodyPr wrap="none" rtlCol="0">
            <a:spAutoFit/>
          </a:bodyPr>
          <a:lstStyle/>
          <a:p>
            <a:r>
              <a:rPr lang="en-US" dirty="0" smtClean="0"/>
              <a:t>Resource Queues</a:t>
            </a:r>
            <a:endParaRPr lang="en-US" dirty="0"/>
          </a:p>
        </p:txBody>
      </p:sp>
      <p:sp>
        <p:nvSpPr>
          <p:cNvPr id="7" name="Title 6"/>
          <p:cNvSpPr>
            <a:spLocks noGrp="1"/>
          </p:cNvSpPr>
          <p:nvPr>
            <p:ph type="title"/>
          </p:nvPr>
        </p:nvSpPr>
        <p:spPr/>
        <p:txBody>
          <a:bodyPr/>
          <a:lstStyle/>
          <a:p>
            <a:r>
              <a:rPr lang="en-US" dirty="0" smtClean="0"/>
              <a:t>Queue Priority</a:t>
            </a:r>
            <a:endParaRPr lang="en-US" dirty="0"/>
          </a:p>
        </p:txBody>
      </p:sp>
      <p:sp>
        <p:nvSpPr>
          <p:cNvPr id="40" name="Rectangle 39"/>
          <p:cNvSpPr/>
          <p:nvPr/>
        </p:nvSpPr>
        <p:spPr>
          <a:xfrm>
            <a:off x="2057400" y="2261901"/>
            <a:ext cx="533400" cy="6286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p:nvPr/>
        </p:nvCxnSpPr>
        <p:spPr>
          <a:xfrm rot="5400000">
            <a:off x="3162300" y="2400300"/>
            <a:ext cx="2514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419600" y="36576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58240" y="2868484"/>
            <a:ext cx="1471456" cy="369332"/>
          </a:xfrm>
          <a:prstGeom prst="rect">
            <a:avLst/>
          </a:prstGeom>
          <a:noFill/>
        </p:spPr>
        <p:txBody>
          <a:bodyPr wrap="square" rtlCol="0" anchor="ctr" anchorCtr="1">
            <a:spAutoFit/>
          </a:bodyPr>
          <a:lstStyle/>
          <a:p>
            <a:r>
              <a:rPr lang="en-US" dirty="0" smtClean="0"/>
              <a:t>Medium</a:t>
            </a:r>
            <a:endParaRPr lang="en-US" dirty="0"/>
          </a:p>
        </p:txBody>
      </p:sp>
      <p:sp>
        <p:nvSpPr>
          <p:cNvPr id="35" name="Rounded Rectangle 34"/>
          <p:cNvSpPr/>
          <p:nvPr/>
        </p:nvSpPr>
        <p:spPr>
          <a:xfrm>
            <a:off x="914400" y="1200150"/>
            <a:ext cx="2209800" cy="6858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447800" y="1831033"/>
            <a:ext cx="1066800" cy="369332"/>
          </a:xfrm>
          <a:prstGeom prst="rect">
            <a:avLst/>
          </a:prstGeom>
          <a:noFill/>
        </p:spPr>
        <p:txBody>
          <a:bodyPr wrap="square" rtlCol="0" anchor="ctr" anchorCtr="1">
            <a:spAutoFit/>
          </a:bodyPr>
          <a:lstStyle/>
          <a:p>
            <a:r>
              <a:rPr lang="en-US" dirty="0" smtClean="0"/>
              <a:t>Max</a:t>
            </a:r>
            <a:endParaRPr lang="en-US" dirty="0"/>
          </a:p>
        </p:txBody>
      </p:sp>
      <p:sp>
        <p:nvSpPr>
          <p:cNvPr id="43" name="Rounded Rectangle 42"/>
          <p:cNvSpPr/>
          <p:nvPr/>
        </p:nvSpPr>
        <p:spPr>
          <a:xfrm>
            <a:off x="914400" y="3257550"/>
            <a:ext cx="2209800" cy="6858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447800" y="3897184"/>
            <a:ext cx="1066800" cy="369332"/>
          </a:xfrm>
          <a:prstGeom prst="rect">
            <a:avLst/>
          </a:prstGeom>
          <a:noFill/>
        </p:spPr>
        <p:txBody>
          <a:bodyPr wrap="square" rtlCol="0" anchor="ctr" anchorCtr="1">
            <a:spAutoFit/>
          </a:bodyPr>
          <a:lstStyle/>
          <a:p>
            <a:r>
              <a:rPr lang="en-US" dirty="0" smtClean="0"/>
              <a:t>Low</a:t>
            </a:r>
            <a:endParaRPr lang="en-US" dirty="0"/>
          </a:p>
        </p:txBody>
      </p:sp>
      <p:sp>
        <p:nvSpPr>
          <p:cNvPr id="45" name="TextBox 44"/>
          <p:cNvSpPr txBox="1"/>
          <p:nvPr/>
        </p:nvSpPr>
        <p:spPr>
          <a:xfrm>
            <a:off x="5486401" y="685800"/>
            <a:ext cx="2789082" cy="369332"/>
          </a:xfrm>
          <a:prstGeom prst="rect">
            <a:avLst/>
          </a:prstGeom>
          <a:noFill/>
        </p:spPr>
        <p:txBody>
          <a:bodyPr wrap="none" rtlCol="0">
            <a:spAutoFit/>
          </a:bodyPr>
          <a:lstStyle/>
          <a:p>
            <a:r>
              <a:rPr lang="en-US" dirty="0" smtClean="0"/>
              <a:t>Total Resource Utilization</a:t>
            </a:r>
            <a:endParaRPr lang="en-US" dirty="0"/>
          </a:p>
        </p:txBody>
      </p:sp>
      <p:sp>
        <p:nvSpPr>
          <p:cNvPr id="46" name="TextBox 45"/>
          <p:cNvSpPr txBox="1"/>
          <p:nvPr/>
        </p:nvSpPr>
        <p:spPr>
          <a:xfrm>
            <a:off x="4604132" y="3668584"/>
            <a:ext cx="685800" cy="369332"/>
          </a:xfrm>
          <a:prstGeom prst="rect">
            <a:avLst/>
          </a:prstGeom>
          <a:noFill/>
        </p:spPr>
        <p:txBody>
          <a:bodyPr wrap="square" rtlCol="0" anchor="ctr" anchorCtr="1">
            <a:spAutoFit/>
          </a:bodyPr>
          <a:lstStyle/>
          <a:p>
            <a:r>
              <a:rPr lang="en-US" dirty="0" smtClean="0"/>
              <a:t>Qry1</a:t>
            </a:r>
            <a:endParaRPr lang="en-US" dirty="0"/>
          </a:p>
        </p:txBody>
      </p:sp>
      <p:sp>
        <p:nvSpPr>
          <p:cNvPr id="47" name="TextBox 46"/>
          <p:cNvSpPr txBox="1"/>
          <p:nvPr/>
        </p:nvSpPr>
        <p:spPr>
          <a:xfrm>
            <a:off x="5562600" y="3668584"/>
            <a:ext cx="685800" cy="369332"/>
          </a:xfrm>
          <a:prstGeom prst="rect">
            <a:avLst/>
          </a:prstGeom>
          <a:noFill/>
        </p:spPr>
        <p:txBody>
          <a:bodyPr wrap="square" rtlCol="0" anchor="ctr" anchorCtr="1">
            <a:spAutoFit/>
          </a:bodyPr>
          <a:lstStyle/>
          <a:p>
            <a:r>
              <a:rPr lang="en-US" dirty="0" smtClean="0"/>
              <a:t>Qry2</a:t>
            </a:r>
            <a:endParaRPr lang="en-US" dirty="0"/>
          </a:p>
        </p:txBody>
      </p:sp>
      <p:sp>
        <p:nvSpPr>
          <p:cNvPr id="48" name="TextBox 47"/>
          <p:cNvSpPr txBox="1"/>
          <p:nvPr/>
        </p:nvSpPr>
        <p:spPr>
          <a:xfrm>
            <a:off x="6553200" y="3668584"/>
            <a:ext cx="685800" cy="369332"/>
          </a:xfrm>
          <a:prstGeom prst="rect">
            <a:avLst/>
          </a:prstGeom>
          <a:noFill/>
        </p:spPr>
        <p:txBody>
          <a:bodyPr wrap="square" rtlCol="0" anchor="ctr" anchorCtr="1">
            <a:spAutoFit/>
          </a:bodyPr>
          <a:lstStyle/>
          <a:p>
            <a:r>
              <a:rPr lang="en-US" dirty="0" smtClean="0"/>
              <a:t>Qry3</a:t>
            </a:r>
            <a:endParaRPr lang="en-US" dirty="0"/>
          </a:p>
        </p:txBody>
      </p:sp>
      <p:sp>
        <p:nvSpPr>
          <p:cNvPr id="49" name="TextBox 48"/>
          <p:cNvSpPr txBox="1"/>
          <p:nvPr/>
        </p:nvSpPr>
        <p:spPr>
          <a:xfrm>
            <a:off x="3657600" y="1299062"/>
            <a:ext cx="685800" cy="307777"/>
          </a:xfrm>
          <a:prstGeom prst="rect">
            <a:avLst/>
          </a:prstGeom>
          <a:noFill/>
        </p:spPr>
        <p:txBody>
          <a:bodyPr wrap="square" rtlCol="0" anchor="ctr" anchorCtr="1">
            <a:spAutoFit/>
          </a:bodyPr>
          <a:lstStyle/>
          <a:p>
            <a:r>
              <a:rPr lang="en-US" sz="1400" dirty="0" smtClean="0"/>
              <a:t>100%</a:t>
            </a:r>
            <a:endParaRPr lang="en-US" sz="1400" dirty="0"/>
          </a:p>
        </p:txBody>
      </p:sp>
      <p:sp>
        <p:nvSpPr>
          <p:cNvPr id="38" name="Teardrop 37"/>
          <p:cNvSpPr/>
          <p:nvPr/>
        </p:nvSpPr>
        <p:spPr>
          <a:xfrm>
            <a:off x="2133600" y="24574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1" name="Rectangle 50"/>
          <p:cNvSpPr/>
          <p:nvPr/>
        </p:nvSpPr>
        <p:spPr>
          <a:xfrm>
            <a:off x="1383525" y="2261901"/>
            <a:ext cx="533400" cy="6286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ardrop 51"/>
          <p:cNvSpPr/>
          <p:nvPr/>
        </p:nvSpPr>
        <p:spPr>
          <a:xfrm>
            <a:off x="1459725" y="24574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nvGrpSpPr>
          <p:cNvPr id="54" name="Group 53"/>
          <p:cNvGrpSpPr/>
          <p:nvPr/>
        </p:nvGrpSpPr>
        <p:grpSpPr>
          <a:xfrm>
            <a:off x="4648200" y="2571750"/>
            <a:ext cx="609600" cy="2171700"/>
            <a:chOff x="4876800" y="3429000"/>
            <a:chExt cx="609600" cy="2895600"/>
          </a:xfrm>
        </p:grpSpPr>
        <p:sp>
          <p:nvSpPr>
            <p:cNvPr id="50" name="Rectangle 49"/>
            <p:cNvSpPr/>
            <p:nvPr/>
          </p:nvSpPr>
          <p:spPr>
            <a:xfrm>
              <a:off x="4876800" y="3429000"/>
              <a:ext cx="609600" cy="1447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76800" y="4876800"/>
              <a:ext cx="6096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p:nvPr/>
        </p:nvSpPr>
        <p:spPr>
          <a:xfrm>
            <a:off x="5627783" y="2580703"/>
            <a:ext cx="609600" cy="107758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701180" y="3282338"/>
            <a:ext cx="533400" cy="62865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ardrop 58"/>
          <p:cNvSpPr/>
          <p:nvPr/>
        </p:nvSpPr>
        <p:spPr>
          <a:xfrm>
            <a:off x="1777380" y="3477887"/>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1" name="Rectangle 60"/>
          <p:cNvSpPr/>
          <p:nvPr/>
        </p:nvSpPr>
        <p:spPr>
          <a:xfrm>
            <a:off x="6629400" y="3543300"/>
            <a:ext cx="609600" cy="11361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5638800" y="2588275"/>
            <a:ext cx="609600" cy="2155175"/>
            <a:chOff x="5181600" y="1066800"/>
            <a:chExt cx="609600" cy="2873566"/>
          </a:xfrm>
        </p:grpSpPr>
        <p:sp>
          <p:nvSpPr>
            <p:cNvPr id="63" name="Rectangle 62"/>
            <p:cNvSpPr/>
            <p:nvPr/>
          </p:nvSpPr>
          <p:spPr>
            <a:xfrm>
              <a:off x="5181600" y="2503583"/>
              <a:ext cx="609600" cy="1436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81600" y="1066800"/>
              <a:ext cx="609600" cy="143678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1676400" y="1233201"/>
            <a:ext cx="533400" cy="6286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ardrop 66"/>
          <p:cNvSpPr/>
          <p:nvPr/>
        </p:nvSpPr>
        <p:spPr>
          <a:xfrm>
            <a:off x="1752600" y="1428750"/>
            <a:ext cx="381000" cy="28575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8" name="Rectangle 67"/>
          <p:cNvSpPr/>
          <p:nvPr/>
        </p:nvSpPr>
        <p:spPr>
          <a:xfrm>
            <a:off x="7467600" y="1543050"/>
            <a:ext cx="609600" cy="211386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629400" y="3600450"/>
            <a:ext cx="609600" cy="5646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467600" y="3668584"/>
            <a:ext cx="685800" cy="369332"/>
          </a:xfrm>
          <a:prstGeom prst="rect">
            <a:avLst/>
          </a:prstGeom>
          <a:noFill/>
        </p:spPr>
        <p:txBody>
          <a:bodyPr wrap="square" rtlCol="0" anchor="ctr" anchorCtr="1">
            <a:spAutoFit/>
          </a:bodyPr>
          <a:lstStyle/>
          <a:p>
            <a:r>
              <a:rPr lang="en-US" dirty="0" smtClean="0"/>
              <a:t>Qry4</a:t>
            </a:r>
            <a:endParaRPr lang="en-US" dirty="0"/>
          </a:p>
        </p:txBody>
      </p:sp>
    </p:spTree>
    <p:extLst>
      <p:ext uri="{BB962C8B-B14F-4D97-AF65-F5344CB8AC3E}">
        <p14:creationId xmlns:p14="http://schemas.microsoft.com/office/powerpoint/2010/main" val="31975300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8" presetClass="emph" presetSubtype="0" repeatCount="indefinite" fill="hold" grpId="1" nodeType="withEffect">
                                  <p:stCondLst>
                                    <p:cond delay="0"/>
                                  </p:stCondLst>
                                  <p:endCondLst>
                                    <p:cond evt="onNext" delay="0">
                                      <p:tgtEl>
                                        <p:sldTgt/>
                                      </p:tgtEl>
                                    </p:cond>
                                  </p:endCondLst>
                                  <p:childTnLst>
                                    <p:animRot by="21600000">
                                      <p:cBhvr>
                                        <p:cTn id="12" dur="500" fill="hold"/>
                                        <p:tgtEl>
                                          <p:spTgt spid="38"/>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500"/>
                            </p:stCondLst>
                            <p:childTnLst>
                              <p:par>
                                <p:cTn id="17" presetID="6" presetClass="emph" presetSubtype="0" fill="hold" nodeType="afterEffect">
                                  <p:stCondLst>
                                    <p:cond delay="0"/>
                                  </p:stCondLst>
                                  <p:childTnLst>
                                    <p:animScale>
                                      <p:cBhvr>
                                        <p:cTn id="18" dur="500" fill="hold"/>
                                        <p:tgtEl>
                                          <p:spTgt spid="54"/>
                                        </p:tgtEl>
                                      </p:cBhvr>
                                      <p:by x="100000" y="200000"/>
                                    </p:animScale>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7"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p:cTn id="29" dur="500" fill="hold"/>
                                        <p:tgtEl>
                                          <p:spTgt spid="56"/>
                                        </p:tgtEl>
                                        <p:attrNameLst>
                                          <p:attrName>ppt_x</p:attrName>
                                        </p:attrNameLst>
                                      </p:cBhvr>
                                      <p:tavLst>
                                        <p:tav tm="0">
                                          <p:val>
                                            <p:strVal val="#ppt_x"/>
                                          </p:val>
                                        </p:tav>
                                        <p:tav tm="100000">
                                          <p:val>
                                            <p:strVal val="#ppt_x"/>
                                          </p:val>
                                        </p:tav>
                                      </p:tavLst>
                                    </p:anim>
                                    <p:anim calcmode="lin" valueType="num">
                                      <p:cBhvr>
                                        <p:cTn id="30" dur="500" fill="hold"/>
                                        <p:tgtEl>
                                          <p:spTgt spid="56"/>
                                        </p:tgtEl>
                                        <p:attrNameLst>
                                          <p:attrName>ppt_y</p:attrName>
                                        </p:attrNameLst>
                                      </p:cBhvr>
                                      <p:tavLst>
                                        <p:tav tm="0">
                                          <p:val>
                                            <p:strVal val="#ppt_y+#ppt_h/2"/>
                                          </p:val>
                                        </p:tav>
                                        <p:tav tm="100000">
                                          <p:val>
                                            <p:strVal val="#ppt_y"/>
                                          </p:val>
                                        </p:tav>
                                      </p:tavLst>
                                    </p:anim>
                                    <p:anim calcmode="lin" valueType="num">
                                      <p:cBhvr>
                                        <p:cTn id="31" dur="500" fill="hold"/>
                                        <p:tgtEl>
                                          <p:spTgt spid="56"/>
                                        </p:tgtEl>
                                        <p:attrNameLst>
                                          <p:attrName>ppt_w</p:attrName>
                                        </p:attrNameLst>
                                      </p:cBhvr>
                                      <p:tavLst>
                                        <p:tav tm="0">
                                          <p:val>
                                            <p:strVal val="#ppt_w"/>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childTnLst>
                                </p:cTn>
                              </p:par>
                              <p:par>
                                <p:cTn id="33" presetID="8" presetClass="emph" presetSubtype="0" repeatCount="indefinite" fill="hold" grpId="1" nodeType="withEffect">
                                  <p:stCondLst>
                                    <p:cond delay="0"/>
                                  </p:stCondLst>
                                  <p:endCondLst>
                                    <p:cond evt="onNext" delay="0">
                                      <p:tgtEl>
                                        <p:sldTgt/>
                                      </p:tgtEl>
                                    </p:cond>
                                  </p:endCondLst>
                                  <p:childTnLst>
                                    <p:animRot by="21600000">
                                      <p:cBhvr>
                                        <p:cTn id="34" dur="1000" fill="hold"/>
                                        <p:tgtEl>
                                          <p:spTgt spid="52"/>
                                        </p:tgtEl>
                                        <p:attrNameLst>
                                          <p:attrName>r</p:attrName>
                                        </p:attrNameLst>
                                      </p:cBhvr>
                                    </p:animRot>
                                  </p:childTnLst>
                                </p:cTn>
                              </p:par>
                              <p:par>
                                <p:cTn id="35" presetID="6" presetClass="emph" presetSubtype="0" fill="hold" nodeType="withEffect">
                                  <p:stCondLst>
                                    <p:cond delay="0"/>
                                  </p:stCondLst>
                                  <p:childTnLst>
                                    <p:animScale>
                                      <p:cBhvr>
                                        <p:cTn id="36" dur="500" fill="hold"/>
                                        <p:tgtEl>
                                          <p:spTgt spid="54"/>
                                        </p:tgtEl>
                                      </p:cBhvr>
                                      <p:by x="100000" y="50000"/>
                                    </p:animScale>
                                  </p:childTnLst>
                                </p:cTn>
                              </p:par>
                              <p:par>
                                <p:cTn id="37" presetID="8" presetClass="emph" presetSubtype="0" repeatCount="indefinite" fill="hold" grpId="2" nodeType="withEffect">
                                  <p:stCondLst>
                                    <p:cond delay="0"/>
                                  </p:stCondLst>
                                  <p:endCondLst>
                                    <p:cond evt="onNext" delay="0">
                                      <p:tgtEl>
                                        <p:sldTgt/>
                                      </p:tgtEl>
                                    </p:cond>
                                  </p:endCondLst>
                                  <p:childTnLst>
                                    <p:animRot by="21600000">
                                      <p:cBhvr>
                                        <p:cTn id="38" dur="1000" fill="hold"/>
                                        <p:tgtEl>
                                          <p:spTgt spid="38"/>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par>
                                <p:cTn id="47" presetID="8" presetClass="emph" presetSubtype="0" repeatCount="indefinite" fill="hold" grpId="1" nodeType="withEffect">
                                  <p:stCondLst>
                                    <p:cond delay="0"/>
                                  </p:stCondLst>
                                  <p:endCondLst>
                                    <p:cond evt="onNext" delay="0">
                                      <p:tgtEl>
                                        <p:sldTgt/>
                                      </p:tgtEl>
                                    </p:cond>
                                  </p:endCondLst>
                                  <p:childTnLst>
                                    <p:animRot by="21600000">
                                      <p:cBhvr>
                                        <p:cTn id="48" dur="3000" fill="hold"/>
                                        <p:tgtEl>
                                          <p:spTgt spid="59"/>
                                        </p:tgtEl>
                                        <p:attrNameLst>
                                          <p:attrName>r</p:attrName>
                                        </p:attrNameLst>
                                      </p:cBhvr>
                                    </p:animRot>
                                  </p:childTnLst>
                                </p:cTn>
                              </p:par>
                              <p:par>
                                <p:cTn id="49" presetID="8" presetClass="emph" presetSubtype="0" repeatCount="indefinite" fill="hold" grpId="4" nodeType="withEffect">
                                  <p:stCondLst>
                                    <p:cond delay="0"/>
                                  </p:stCondLst>
                                  <p:endCondLst>
                                    <p:cond evt="onNext" delay="0">
                                      <p:tgtEl>
                                        <p:sldTgt/>
                                      </p:tgtEl>
                                    </p:cond>
                                  </p:endCondLst>
                                  <p:childTnLst>
                                    <p:animRot by="21600000">
                                      <p:cBhvr>
                                        <p:cTn id="50" dur="2000" fill="hold"/>
                                        <p:tgtEl>
                                          <p:spTgt spid="38"/>
                                        </p:tgtEl>
                                        <p:attrNameLst>
                                          <p:attrName>r</p:attrName>
                                        </p:attrNameLst>
                                      </p:cBhvr>
                                    </p:animRot>
                                  </p:childTnLst>
                                </p:cTn>
                              </p:par>
                              <p:par>
                                <p:cTn id="51" presetID="8" presetClass="emph" presetSubtype="0" repeatCount="indefinite" fill="hold" grpId="3" nodeType="withEffect">
                                  <p:stCondLst>
                                    <p:cond delay="0"/>
                                  </p:stCondLst>
                                  <p:endCondLst>
                                    <p:cond evt="onNext" delay="0">
                                      <p:tgtEl>
                                        <p:sldTgt/>
                                      </p:tgtEl>
                                    </p:cond>
                                  </p:endCondLst>
                                  <p:childTnLst>
                                    <p:animRot by="21600000">
                                      <p:cBhvr>
                                        <p:cTn id="52" dur="2000" fill="hold"/>
                                        <p:tgtEl>
                                          <p:spTgt spid="52"/>
                                        </p:tgtEl>
                                        <p:attrNameLst>
                                          <p:attrName>r</p:attrName>
                                        </p:attrNameLst>
                                      </p:cBhvr>
                                    </p:animRot>
                                  </p:childTnLst>
                                </p:cTn>
                              </p:par>
                              <p:par>
                                <p:cTn id="53" presetID="17" presetClass="entr" presetSubtype="4"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ppt_x</p:attrName>
                                        </p:attrNameLst>
                                      </p:cBhvr>
                                      <p:tavLst>
                                        <p:tav tm="0">
                                          <p:val>
                                            <p:strVal val="#ppt_x"/>
                                          </p:val>
                                        </p:tav>
                                        <p:tav tm="100000">
                                          <p:val>
                                            <p:strVal val="#ppt_x"/>
                                          </p:val>
                                        </p:tav>
                                      </p:tavLst>
                                    </p:anim>
                                    <p:anim calcmode="lin" valueType="num">
                                      <p:cBhvr>
                                        <p:cTn id="56" dur="500" fill="hold"/>
                                        <p:tgtEl>
                                          <p:spTgt spid="61"/>
                                        </p:tgtEl>
                                        <p:attrNameLst>
                                          <p:attrName>ppt_y</p:attrName>
                                        </p:attrNameLst>
                                      </p:cBhvr>
                                      <p:tavLst>
                                        <p:tav tm="0">
                                          <p:val>
                                            <p:strVal val="#ppt_y+#ppt_h/2"/>
                                          </p:val>
                                        </p:tav>
                                        <p:tav tm="100000">
                                          <p:val>
                                            <p:strVal val="#ppt_y"/>
                                          </p:val>
                                        </p:tav>
                                      </p:tavLst>
                                    </p:anim>
                                    <p:anim calcmode="lin" valueType="num">
                                      <p:cBhvr>
                                        <p:cTn id="57" dur="500" fill="hold"/>
                                        <p:tgtEl>
                                          <p:spTgt spid="61"/>
                                        </p:tgtEl>
                                        <p:attrNameLst>
                                          <p:attrName>ppt_w</p:attrName>
                                        </p:attrNameLst>
                                      </p:cBhvr>
                                      <p:tavLst>
                                        <p:tav tm="0">
                                          <p:val>
                                            <p:strVal val="#ppt_w"/>
                                          </p:val>
                                        </p:tav>
                                        <p:tav tm="100000">
                                          <p:val>
                                            <p:strVal val="#ppt_w"/>
                                          </p:val>
                                        </p:tav>
                                      </p:tavLst>
                                    </p:anim>
                                    <p:anim calcmode="lin" valueType="num">
                                      <p:cBhvr>
                                        <p:cTn id="58" dur="500" fill="hold"/>
                                        <p:tgtEl>
                                          <p:spTgt spid="61"/>
                                        </p:tgtEl>
                                        <p:attrNameLst>
                                          <p:attrName>ppt_h</p:attrName>
                                        </p:attrNameLst>
                                      </p:cBhvr>
                                      <p:tavLst>
                                        <p:tav tm="0">
                                          <p:val>
                                            <p:fltVal val="0"/>
                                          </p:val>
                                        </p:tav>
                                        <p:tav tm="100000">
                                          <p:val>
                                            <p:strVal val="#ppt_h"/>
                                          </p:val>
                                        </p:tav>
                                      </p:tavLst>
                                    </p:anim>
                                  </p:childTnLst>
                                </p:cTn>
                              </p:par>
                              <p:par>
                                <p:cTn id="59" presetID="10" presetClass="exit" presetSubtype="0" fill="hold" grpId="1" nodeType="withEffect">
                                  <p:stCondLst>
                                    <p:cond delay="0"/>
                                  </p:stCondLst>
                                  <p:childTnLst>
                                    <p:animEffect transition="out" filter="fade">
                                      <p:cBhvr>
                                        <p:cTn id="60" dur="500"/>
                                        <p:tgtEl>
                                          <p:spTgt spid="56"/>
                                        </p:tgtEl>
                                      </p:cBhvr>
                                    </p:animEffect>
                                    <p:set>
                                      <p:cBhvr>
                                        <p:cTn id="61" dur="1" fill="hold">
                                          <p:stCondLst>
                                            <p:cond delay="499"/>
                                          </p:stCondLst>
                                        </p:cTn>
                                        <p:tgtEl>
                                          <p:spTgt spid="56"/>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65"/>
                                        </p:tgtEl>
                                        <p:attrNameLst>
                                          <p:attrName>style.visibility</p:attrName>
                                        </p:attrNameLst>
                                      </p:cBhvr>
                                      <p:to>
                                        <p:strVal val="visible"/>
                                      </p:to>
                                    </p:set>
                                  </p:childTnLst>
                                </p:cTn>
                              </p:par>
                              <p:par>
                                <p:cTn id="64" presetID="6" presetClass="emph" presetSubtype="0" fill="hold" nodeType="withEffect">
                                  <p:stCondLst>
                                    <p:cond delay="0"/>
                                  </p:stCondLst>
                                  <p:childTnLst>
                                    <p:animScale>
                                      <p:cBhvr>
                                        <p:cTn id="65" dur="500" fill="hold"/>
                                        <p:tgtEl>
                                          <p:spTgt spid="65"/>
                                        </p:tgtEl>
                                      </p:cBhvr>
                                      <p:by x="100000" y="90000"/>
                                    </p:animScale>
                                  </p:childTnLst>
                                </p:cTn>
                              </p:par>
                              <p:par>
                                <p:cTn id="66" presetID="6" presetClass="emph" presetSubtype="0" fill="hold" nodeType="withEffect">
                                  <p:stCondLst>
                                    <p:cond delay="0"/>
                                  </p:stCondLst>
                                  <p:childTnLst>
                                    <p:animScale>
                                      <p:cBhvr>
                                        <p:cTn id="67" dur="500" fill="hold"/>
                                        <p:tgtEl>
                                          <p:spTgt spid="54"/>
                                        </p:tgtEl>
                                      </p:cBhvr>
                                      <p:by x="100000" y="90000"/>
                                    </p:animScale>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fade">
                                      <p:cBhvr>
                                        <p:cTn id="72" dur="500"/>
                                        <p:tgtEl>
                                          <p:spTgt spid="6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500"/>
                                        <p:tgtEl>
                                          <p:spTgt spid="67"/>
                                        </p:tgtEl>
                                      </p:cBhvr>
                                    </p:animEffect>
                                  </p:childTnLst>
                                </p:cTn>
                              </p:par>
                              <p:par>
                                <p:cTn id="76" presetID="8" presetClass="emph" presetSubtype="0" repeatCount="indefinite" fill="hold" grpId="1" nodeType="withEffect">
                                  <p:stCondLst>
                                    <p:cond delay="0"/>
                                  </p:stCondLst>
                                  <p:childTnLst>
                                    <p:animRot by="21600000">
                                      <p:cBhvr>
                                        <p:cTn id="77" dur="500" fill="hold"/>
                                        <p:tgtEl>
                                          <p:spTgt spid="67"/>
                                        </p:tgtEl>
                                        <p:attrNameLst>
                                          <p:attrName>r</p:attrName>
                                        </p:attrNameLst>
                                      </p:cBhvr>
                                    </p:animRot>
                                  </p:childTnLst>
                                </p:cTn>
                              </p:par>
                              <p:par>
                                <p:cTn id="78" presetID="17" presetClass="entr" presetSubtype="4"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anim calcmode="lin" valueType="num">
                                      <p:cBhvr>
                                        <p:cTn id="80" dur="500" fill="hold"/>
                                        <p:tgtEl>
                                          <p:spTgt spid="68"/>
                                        </p:tgtEl>
                                        <p:attrNameLst>
                                          <p:attrName>ppt_x</p:attrName>
                                        </p:attrNameLst>
                                      </p:cBhvr>
                                      <p:tavLst>
                                        <p:tav tm="0">
                                          <p:val>
                                            <p:strVal val="#ppt_x"/>
                                          </p:val>
                                        </p:tav>
                                        <p:tav tm="100000">
                                          <p:val>
                                            <p:strVal val="#ppt_x"/>
                                          </p:val>
                                        </p:tav>
                                      </p:tavLst>
                                    </p:anim>
                                    <p:anim calcmode="lin" valueType="num">
                                      <p:cBhvr>
                                        <p:cTn id="81" dur="500" fill="hold"/>
                                        <p:tgtEl>
                                          <p:spTgt spid="68"/>
                                        </p:tgtEl>
                                        <p:attrNameLst>
                                          <p:attrName>ppt_y</p:attrName>
                                        </p:attrNameLst>
                                      </p:cBhvr>
                                      <p:tavLst>
                                        <p:tav tm="0">
                                          <p:val>
                                            <p:strVal val="#ppt_y+#ppt_h/2"/>
                                          </p:val>
                                        </p:tav>
                                        <p:tav tm="100000">
                                          <p:val>
                                            <p:strVal val="#ppt_y"/>
                                          </p:val>
                                        </p:tav>
                                      </p:tavLst>
                                    </p:anim>
                                    <p:anim calcmode="lin" valueType="num">
                                      <p:cBhvr>
                                        <p:cTn id="82" dur="500" fill="hold"/>
                                        <p:tgtEl>
                                          <p:spTgt spid="68"/>
                                        </p:tgtEl>
                                        <p:attrNameLst>
                                          <p:attrName>ppt_w</p:attrName>
                                        </p:attrNameLst>
                                      </p:cBhvr>
                                      <p:tavLst>
                                        <p:tav tm="0">
                                          <p:val>
                                            <p:strVal val="#ppt_w"/>
                                          </p:val>
                                        </p:tav>
                                        <p:tav tm="100000">
                                          <p:val>
                                            <p:strVal val="#ppt_w"/>
                                          </p:val>
                                        </p:tav>
                                      </p:tavLst>
                                    </p:anim>
                                    <p:anim calcmode="lin" valueType="num">
                                      <p:cBhvr>
                                        <p:cTn id="83" dur="500" fill="hold"/>
                                        <p:tgtEl>
                                          <p:spTgt spid="68"/>
                                        </p:tgtEl>
                                        <p:attrNameLst>
                                          <p:attrName>ppt_h</p:attrName>
                                        </p:attrNameLst>
                                      </p:cBhvr>
                                      <p:tavLst>
                                        <p:tav tm="0">
                                          <p:val>
                                            <p:fltVal val="0"/>
                                          </p:val>
                                        </p:tav>
                                        <p:tav tm="100000">
                                          <p:val>
                                            <p:strVal val="#ppt_h"/>
                                          </p:val>
                                        </p:tav>
                                      </p:tavLst>
                                    </p:anim>
                                  </p:childTnLst>
                                </p:cTn>
                              </p:par>
                              <p:par>
                                <p:cTn id="84" presetID="17" presetClass="entr" presetSubtype="4" fill="hold" grpId="1" nodeType="with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p:cTn id="86" dur="500" fill="hold"/>
                                        <p:tgtEl>
                                          <p:spTgt spid="68"/>
                                        </p:tgtEl>
                                        <p:attrNameLst>
                                          <p:attrName>ppt_x</p:attrName>
                                        </p:attrNameLst>
                                      </p:cBhvr>
                                      <p:tavLst>
                                        <p:tav tm="0">
                                          <p:val>
                                            <p:strVal val="#ppt_x"/>
                                          </p:val>
                                        </p:tav>
                                        <p:tav tm="100000">
                                          <p:val>
                                            <p:strVal val="#ppt_x"/>
                                          </p:val>
                                        </p:tav>
                                      </p:tavLst>
                                    </p:anim>
                                    <p:anim calcmode="lin" valueType="num">
                                      <p:cBhvr>
                                        <p:cTn id="87" dur="500" fill="hold"/>
                                        <p:tgtEl>
                                          <p:spTgt spid="68"/>
                                        </p:tgtEl>
                                        <p:attrNameLst>
                                          <p:attrName>ppt_y</p:attrName>
                                        </p:attrNameLst>
                                      </p:cBhvr>
                                      <p:tavLst>
                                        <p:tav tm="0">
                                          <p:val>
                                            <p:strVal val="#ppt_y+#ppt_h/2"/>
                                          </p:val>
                                        </p:tav>
                                        <p:tav tm="100000">
                                          <p:val>
                                            <p:strVal val="#ppt_y"/>
                                          </p:val>
                                        </p:tav>
                                      </p:tavLst>
                                    </p:anim>
                                    <p:anim calcmode="lin" valueType="num">
                                      <p:cBhvr>
                                        <p:cTn id="88" dur="500" fill="hold"/>
                                        <p:tgtEl>
                                          <p:spTgt spid="68"/>
                                        </p:tgtEl>
                                        <p:attrNameLst>
                                          <p:attrName>ppt_w</p:attrName>
                                        </p:attrNameLst>
                                      </p:cBhvr>
                                      <p:tavLst>
                                        <p:tav tm="0">
                                          <p:val>
                                            <p:strVal val="#ppt_w"/>
                                          </p:val>
                                        </p:tav>
                                        <p:tav tm="100000">
                                          <p:val>
                                            <p:strVal val="#ppt_w"/>
                                          </p:val>
                                        </p:tav>
                                      </p:tavLst>
                                    </p:anim>
                                    <p:anim calcmode="lin" valueType="num">
                                      <p:cBhvr>
                                        <p:cTn id="89" dur="500" fill="hold"/>
                                        <p:tgtEl>
                                          <p:spTgt spid="68"/>
                                        </p:tgtEl>
                                        <p:attrNameLst>
                                          <p:attrName>ppt_h</p:attrName>
                                        </p:attrNameLst>
                                      </p:cBhvr>
                                      <p:tavLst>
                                        <p:tav tm="0">
                                          <p:val>
                                            <p:fltVal val="0"/>
                                          </p:val>
                                        </p:tav>
                                        <p:tav tm="100000">
                                          <p:val>
                                            <p:strVal val="#ppt_h"/>
                                          </p:val>
                                        </p:tav>
                                      </p:tavLst>
                                    </p:anim>
                                  </p:childTnLst>
                                </p:cTn>
                              </p:par>
                              <p:par>
                                <p:cTn id="90" presetID="6" presetClass="emph" presetSubtype="0" fill="hold" nodeType="withEffect">
                                  <p:stCondLst>
                                    <p:cond delay="0"/>
                                  </p:stCondLst>
                                  <p:childTnLst>
                                    <p:animScale>
                                      <p:cBhvr>
                                        <p:cTn id="91" dur="500" fill="hold"/>
                                        <p:tgtEl>
                                          <p:spTgt spid="65"/>
                                        </p:tgtEl>
                                      </p:cBhvr>
                                      <p:by x="100000" y="10000"/>
                                    </p:animScale>
                                  </p:childTnLst>
                                </p:cTn>
                              </p:par>
                              <p:par>
                                <p:cTn id="92" presetID="6" presetClass="emph" presetSubtype="0" fill="hold" nodeType="withEffect">
                                  <p:stCondLst>
                                    <p:cond delay="0"/>
                                  </p:stCondLst>
                                  <p:childTnLst>
                                    <p:animScale>
                                      <p:cBhvr>
                                        <p:cTn id="93" dur="500" fill="hold"/>
                                        <p:tgtEl>
                                          <p:spTgt spid="54"/>
                                        </p:tgtEl>
                                      </p:cBhvr>
                                      <p:by x="100000" y="10000"/>
                                    </p:animScale>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 presetClass="exit" presetSubtype="0" fill="hold" grpId="1" nodeType="withEffect">
                                  <p:stCondLst>
                                    <p:cond delay="0"/>
                                  </p:stCondLst>
                                  <p:childTnLst>
                                    <p:set>
                                      <p:cBhvr>
                                        <p:cTn id="98" dur="1" fill="hold">
                                          <p:stCondLst>
                                            <p:cond delay="0"/>
                                          </p:stCondLst>
                                        </p:cTn>
                                        <p:tgtEl>
                                          <p:spTgt spid="61"/>
                                        </p:tgtEl>
                                        <p:attrNameLst>
                                          <p:attrName>style.visibility</p:attrName>
                                        </p:attrNameLst>
                                      </p:cBhvr>
                                      <p:to>
                                        <p:strVal val="hidden"/>
                                      </p:to>
                                    </p:set>
                                  </p:childTnLst>
                                </p:cTn>
                              </p:par>
                              <p:par>
                                <p:cTn id="99" presetID="8" presetClass="emph" presetSubtype="0" repeatCount="indefinite" fill="hold" grpId="3" nodeType="withEffect">
                                  <p:stCondLst>
                                    <p:cond delay="0"/>
                                  </p:stCondLst>
                                  <p:childTnLst>
                                    <p:animRot by="21600000">
                                      <p:cBhvr>
                                        <p:cTn id="100" dur="3000" fill="hold"/>
                                        <p:tgtEl>
                                          <p:spTgt spid="38"/>
                                        </p:tgtEl>
                                        <p:attrNameLst>
                                          <p:attrName>r</p:attrName>
                                        </p:attrNameLst>
                                      </p:cBhvr>
                                    </p:animRot>
                                  </p:childTnLst>
                                </p:cTn>
                              </p:par>
                              <p:par>
                                <p:cTn id="101" presetID="8" presetClass="emph" presetSubtype="0" repeatCount="indefinite" fill="hold" grpId="2" nodeType="withEffect">
                                  <p:stCondLst>
                                    <p:cond delay="0"/>
                                  </p:stCondLst>
                                  <p:childTnLst>
                                    <p:animRot by="21600000">
                                      <p:cBhvr>
                                        <p:cTn id="102" dur="3000" fill="hold"/>
                                        <p:tgtEl>
                                          <p:spTgt spid="52"/>
                                        </p:tgtEl>
                                        <p:attrNameLst>
                                          <p:attrName>r</p:attrName>
                                        </p:attrNameLst>
                                      </p:cBhvr>
                                    </p:animRot>
                                  </p:childTnLst>
                                </p:cTn>
                              </p:par>
                              <p:par>
                                <p:cTn id="103" presetID="8" presetClass="emph" presetSubtype="0" repeatCount="indefinite" fill="hold" grpId="2" nodeType="withEffect">
                                  <p:stCondLst>
                                    <p:cond delay="0"/>
                                  </p:stCondLst>
                                  <p:childTnLst>
                                    <p:animRot by="21600000">
                                      <p:cBhvr>
                                        <p:cTn id="104" dur="5000" fill="hold"/>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38" grpId="1" animBg="1"/>
      <p:bldP spid="38" grpId="2" animBg="1"/>
      <p:bldP spid="38" grpId="3" animBg="1"/>
      <p:bldP spid="38" grpId="4" animBg="1"/>
      <p:bldP spid="51" grpId="0" animBg="1"/>
      <p:bldP spid="52" grpId="0" animBg="1"/>
      <p:bldP spid="52" grpId="1" animBg="1"/>
      <p:bldP spid="52" grpId="2" animBg="1"/>
      <p:bldP spid="52" grpId="3" animBg="1"/>
      <p:bldP spid="56" grpId="0" animBg="1"/>
      <p:bldP spid="56" grpId="1" animBg="1"/>
      <p:bldP spid="58" grpId="0" animBg="1"/>
      <p:bldP spid="59" grpId="0" animBg="1"/>
      <p:bldP spid="59" grpId="1" animBg="1"/>
      <p:bldP spid="59" grpId="2" animBg="1"/>
      <p:bldP spid="61" grpId="0" animBg="1"/>
      <p:bldP spid="61" grpId="1" animBg="1"/>
      <p:bldP spid="66" grpId="0" animBg="1"/>
      <p:bldP spid="67" grpId="0" animBg="1"/>
      <p:bldP spid="67" grpId="1" animBg="1"/>
      <p:bldP spid="68" grpId="0" animBg="1"/>
      <p:bldP spid="68" grpId="1" animBg="1"/>
      <p:bldP spid="6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612775" y="0"/>
            <a:ext cx="8345488" cy="6858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solidFill>
                  <a:srgbClr val="007DC3"/>
                </a:solidFill>
              </a:rPr>
              <a:t>Align Queue Resource to Business Priorities</a:t>
            </a:r>
            <a:endParaRPr lang="en-US" sz="2800" dirty="0">
              <a:solidFill>
                <a:srgbClr val="007DC3"/>
              </a:solidFill>
            </a:endParaRPr>
          </a:p>
        </p:txBody>
      </p:sp>
      <p:graphicFrame>
        <p:nvGraphicFramePr>
          <p:cNvPr id="4098" name="Group 2"/>
          <p:cNvGraphicFramePr>
            <a:graphicFrameLocks noGrp="1"/>
          </p:cNvGraphicFramePr>
          <p:nvPr/>
        </p:nvGraphicFramePr>
        <p:xfrm>
          <a:off x="609601" y="834629"/>
          <a:ext cx="7897813" cy="3536251"/>
        </p:xfrm>
        <a:graphic>
          <a:graphicData uri="http://schemas.openxmlformats.org/drawingml/2006/table">
            <a:tbl>
              <a:tblPr/>
              <a:tblGrid>
                <a:gridCol w="3581400"/>
                <a:gridCol w="990600"/>
                <a:gridCol w="762000"/>
                <a:gridCol w="838200"/>
                <a:gridCol w="795338"/>
                <a:gridCol w="930275"/>
              </a:tblGrid>
              <a:tr h="457200">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1"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 Queue Function</a:t>
                      </a:r>
                    </a:p>
                  </a:txBody>
                  <a:tcPr marL="137160" marR="137160" marT="116100" marB="102870" anchor="b" horzOverflow="overflow">
                    <a:lnL w="3600" cap="flat" cmpd="sng" algn="ctr">
                      <a:solidFill>
                        <a:srgbClr val="008000"/>
                      </a:solidFill>
                      <a:prstDash val="solid"/>
                      <a:round/>
                      <a:headEnd type="none" w="med" len="med"/>
                      <a:tailEnd type="none" w="med" len="med"/>
                    </a:lnL>
                    <a:lnR>
                      <a:noFill/>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rgbClr val="D9F0F3"/>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1" u="none" strike="noStrike" cap="none" normalizeH="0" baseline="0" smtClean="0">
                          <a:ln>
                            <a:noFill/>
                          </a:ln>
                          <a:solidFill>
                            <a:srgbClr val="000000"/>
                          </a:solidFill>
                          <a:effectLst/>
                          <a:latin typeface="Arial" pitchFamily="34" charset="0"/>
                          <a:ea typeface="ＭＳ Ｐゴシック" pitchFamily="34" charset="-128"/>
                          <a:cs typeface="Arial" pitchFamily="34" charset="0"/>
                        </a:rPr>
                        <a:t>Priority</a:t>
                      </a:r>
                    </a:p>
                  </a:txBody>
                  <a:tcPr marT="81810" marB="68580" anchor="b" horzOverflow="overflow">
                    <a:lnL>
                      <a:noFill/>
                    </a:lnL>
                    <a:lnR>
                      <a:noFill/>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rgbClr val="D9F0F3"/>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1" u="none" strike="noStrike" cap="none" normalizeH="0" baseline="0" smtClean="0">
                          <a:ln>
                            <a:noFill/>
                          </a:ln>
                          <a:solidFill>
                            <a:srgbClr val="000000"/>
                          </a:solidFill>
                          <a:effectLst/>
                          <a:latin typeface="Arial" pitchFamily="34" charset="0"/>
                          <a:ea typeface="ＭＳ Ｐゴシック" pitchFamily="34" charset="-128"/>
                          <a:cs typeface="Arial" pitchFamily="34" charset="0"/>
                        </a:rPr>
                        <a:t>Active</a:t>
                      </a:r>
                    </a:p>
                  </a:txBody>
                  <a:tcPr marT="81810" marB="68580" anchor="b" horzOverflow="overflow">
                    <a:lnL>
                      <a:noFill/>
                    </a:lnL>
                    <a:lnR>
                      <a:noFill/>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rgbClr val="D9F0F3"/>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1" u="none" strike="noStrike" cap="none" normalizeH="0" baseline="0" smtClean="0">
                          <a:ln>
                            <a:noFill/>
                          </a:ln>
                          <a:solidFill>
                            <a:srgbClr val="000000"/>
                          </a:solidFill>
                          <a:effectLst/>
                          <a:latin typeface="Arial" pitchFamily="34" charset="0"/>
                          <a:ea typeface="ＭＳ Ｐゴシック" pitchFamily="34" charset="-128"/>
                          <a:cs typeface="Arial" pitchFamily="34" charset="0"/>
                        </a:rPr>
                        <a:t> Min Cost</a:t>
                      </a:r>
                    </a:p>
                  </a:txBody>
                  <a:tcPr marT="68580" marB="68580" anchor="b" horzOverflow="overflow">
                    <a:lnL>
                      <a:noFill/>
                    </a:lnL>
                    <a:lnR>
                      <a:noFill/>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rgbClr val="D9F0F3"/>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Arial" pitchFamily="34" charset="0"/>
                          <a:ea typeface="ＭＳ Ｐゴシック" pitchFamily="34" charset="-128"/>
                        </a:rPr>
                        <a:t>Max Cost</a:t>
                      </a:r>
                    </a:p>
                  </a:txBody>
                  <a:tcPr marT="68580" marB="68580" anchor="b" horzOverflow="overflow">
                    <a:lnL>
                      <a:noFill/>
                    </a:lnL>
                    <a:lnR>
                      <a:noFill/>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rgbClr val="D9F0F3"/>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Arial" pitchFamily="34" charset="0"/>
                          <a:ea typeface="ＭＳ Ｐゴシック" pitchFamily="34" charset="-128"/>
                        </a:rPr>
                        <a:t>Over-commit</a:t>
                      </a:r>
                    </a:p>
                  </a:txBody>
                  <a:tcPr marT="68580" marB="68580" anchor="b" horzOverflow="overflow">
                    <a:lnL>
                      <a:noFill/>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rgbClr val="D9F0F3"/>
                    </a:solidFill>
                  </a:tcPr>
                </a:tc>
              </a:tr>
              <a:tr h="388144">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 Batch ETL / ETLT</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Low</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25</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  </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endParaRP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r h="367789">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Trickle Feed ETL / ETLT</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Low</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10</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10k</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endParaRP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r h="367789">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Web App / BI Parameterized Reports</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High</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50</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5k</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endParaRP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endParaRP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r h="423863">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Ad-Hoc, Power Users</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Med</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5</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10k</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150m</a:t>
                      </a: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Yes</a:t>
                      </a: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r h="367789">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“VIP” Queue (with tripwire)</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Max</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3</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10k</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50m</a:t>
                      </a: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Yes</a:t>
                      </a: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r h="367789">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Data Mining</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Min</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500m</a:t>
                      </a: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Yes</a:t>
                      </a:r>
                    </a:p>
                  </a:txBody>
                  <a:tcPr marT="34290" marB="3429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r h="367789">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“Cartesian Threat” or “Penalty Box”</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Min</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150m</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No</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r h="377429">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rPr>
                        <a:t>Default Queue, if none assigned</a:t>
                      </a:r>
                    </a:p>
                  </a:txBody>
                  <a:tcPr marL="137160" marR="137160" marT="114777"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Med</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20</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  </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1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No</a:t>
                      </a:r>
                    </a:p>
                  </a:txBody>
                  <a:tcPr marL="137160" marR="137160" marT="116100" marB="102870" anchor="ctr" horzOverflow="overflow">
                    <a:lnL w="3600" cap="flat" cmpd="sng" algn="ctr">
                      <a:solidFill>
                        <a:srgbClr val="008000"/>
                      </a:solidFill>
                      <a:prstDash val="solid"/>
                      <a:round/>
                      <a:headEnd type="none" w="med" len="med"/>
                      <a:tailEnd type="none" w="med" len="med"/>
                    </a:lnL>
                    <a:lnR w="3600" cap="flat" cmpd="sng" algn="ctr">
                      <a:solidFill>
                        <a:srgbClr val="008000"/>
                      </a:solidFill>
                      <a:prstDash val="solid"/>
                      <a:round/>
                      <a:headEnd type="none" w="med" len="med"/>
                      <a:tailEnd type="none" w="med" len="med"/>
                    </a:lnR>
                    <a:lnT w="3600" cap="flat" cmpd="sng" algn="ctr">
                      <a:solidFill>
                        <a:srgbClr val="008000"/>
                      </a:solidFill>
                      <a:prstDash val="solid"/>
                      <a:round/>
                      <a:headEnd type="none" w="med" len="med"/>
                      <a:tailEnd type="none" w="med" len="med"/>
                    </a:lnT>
                    <a:lnB w="36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01238644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25" y="1035050"/>
            <a:ext cx="7800975" cy="488950"/>
          </a:xfrm>
          <a:prstGeom prst="rect">
            <a:avLst/>
          </a:prstGeom>
          <a:ln/>
          <a:effectLst>
            <a:outerShdw blurRad="190500" dir="2700000">
              <a:srgbClr val="000000">
                <a:alpha val="35000"/>
              </a:srgbClr>
            </a:outerShdw>
          </a:effectLst>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867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The Pivotal Greenplum Database Overview</a:t>
            </a:r>
          </a:p>
        </p:txBody>
      </p:sp>
      <p:sp>
        <p:nvSpPr>
          <p:cNvPr id="3" name="Content Placeholder 2"/>
          <p:cNvSpPr>
            <a:spLocks noGrp="1"/>
          </p:cNvSpPr>
          <p:nvPr>
            <p:ph sz="quarter" idx="10"/>
          </p:nvPr>
        </p:nvSpPr>
        <p:spPr>
          <a:xfrm>
            <a:off x="366713" y="1074738"/>
            <a:ext cx="7634287" cy="3382962"/>
          </a:xfrm>
        </p:spPr>
        <p:txBody>
          <a:bodyPr/>
          <a:lstStyle/>
          <a:p>
            <a:pPr fontAlgn="auto">
              <a:spcAft>
                <a:spcPts val="0"/>
              </a:spcAft>
              <a:defRPr/>
            </a:pPr>
            <a:r>
              <a:rPr lang="en-US" dirty="0" smtClean="0">
                <a:ea typeface="+mn-ea"/>
              </a:rPr>
              <a:t>A highly scalable shared-nothing database</a:t>
            </a:r>
          </a:p>
          <a:p>
            <a:pPr fontAlgn="auto">
              <a:spcAft>
                <a:spcPts val="0"/>
              </a:spcAft>
              <a:defRPr/>
            </a:pPr>
            <a:r>
              <a:rPr lang="en-US" dirty="0" smtClean="0">
                <a:solidFill>
                  <a:schemeClr val="bg1">
                    <a:lumMod val="75000"/>
                  </a:schemeClr>
                </a:solidFill>
                <a:ea typeface="+mn-ea"/>
              </a:rPr>
              <a:t>A platform for advanced analytics on any (and all) data</a:t>
            </a:r>
          </a:p>
          <a:p>
            <a:pPr fontAlgn="auto">
              <a:spcAft>
                <a:spcPts val="0"/>
              </a:spcAft>
              <a:defRPr/>
            </a:pPr>
            <a:r>
              <a:rPr lang="en-US" dirty="0" smtClean="0">
                <a:solidFill>
                  <a:schemeClr val="bg1">
                    <a:lumMod val="75000"/>
                  </a:schemeClr>
                </a:solidFill>
                <a:ea typeface="+mn-ea"/>
              </a:rPr>
              <a:t>An enterprise ready platform capable of flexing with your needs</a:t>
            </a:r>
            <a:endParaRPr lang="en-US" dirty="0">
              <a:solidFill>
                <a:schemeClr val="bg1">
                  <a:lumMod val="75000"/>
                </a:schemeClr>
              </a:solidFill>
              <a:ea typeface="+mn-ea"/>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MPP 101: Performance Through Parallelism</a:t>
            </a:r>
          </a:p>
        </p:txBody>
      </p:sp>
      <p:sp>
        <p:nvSpPr>
          <p:cNvPr id="4" name="Rounded Rectangle 3"/>
          <p:cNvSpPr>
            <a:spLocks noChangeArrowheads="1"/>
          </p:cNvSpPr>
          <p:nvPr/>
        </p:nvSpPr>
        <p:spPr bwMode="auto">
          <a:xfrm>
            <a:off x="711201" y="3826257"/>
            <a:ext cx="7624763" cy="656843"/>
          </a:xfrm>
          <a:prstGeom prst="roundRect">
            <a:avLst>
              <a:gd name="adj" fmla="val 6402"/>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solidFill>
                <a:schemeClr val="accent1"/>
              </a:solidFill>
              <a:latin typeface="+mj-lt"/>
              <a:ea typeface="ＭＳ Ｐゴシック" pitchFamily="34" charset="-128"/>
              <a:cs typeface="ＭＳ Ｐゴシック" pitchFamily="-65" charset="-128"/>
            </a:endParaRPr>
          </a:p>
        </p:txBody>
      </p:sp>
      <p:sp>
        <p:nvSpPr>
          <p:cNvPr id="5" name="Rounded Rectangle 4"/>
          <p:cNvSpPr>
            <a:spLocks noChangeArrowheads="1"/>
          </p:cNvSpPr>
          <p:nvPr/>
        </p:nvSpPr>
        <p:spPr bwMode="auto">
          <a:xfrm>
            <a:off x="711201" y="2383340"/>
            <a:ext cx="7624763" cy="323850"/>
          </a:xfrm>
          <a:prstGeom prst="roundRect">
            <a:avLst>
              <a:gd name="adj" fmla="val 16667"/>
            </a:avLst>
          </a:prstGeom>
          <a:solidFill>
            <a:schemeClr val="bg1">
              <a:lumMod val="50000"/>
            </a:schemeClr>
          </a:solidFill>
          <a:ln>
            <a:gradFill flip="none" rotWithShape="1">
              <a:gsLst>
                <a:gs pos="0">
                  <a:schemeClr val="bg1">
                    <a:lumMod val="50000"/>
                  </a:schemeClr>
                </a:gs>
                <a:gs pos="100000">
                  <a:schemeClr val="bg1">
                    <a:lumMod val="85000"/>
                  </a:schemeClr>
                </a:gs>
              </a:gsLst>
              <a:lin ang="5400000" scaled="0"/>
              <a:tileRect/>
            </a:gradFill>
            <a:headEnd/>
            <a:tailEnd type="triangle" w="med" len="med"/>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6" name="Rounded Rectangle 5"/>
          <p:cNvSpPr>
            <a:spLocks noChangeArrowheads="1"/>
          </p:cNvSpPr>
          <p:nvPr/>
        </p:nvSpPr>
        <p:spPr bwMode="auto">
          <a:xfrm>
            <a:off x="711201" y="1561807"/>
            <a:ext cx="7624763" cy="769144"/>
          </a:xfrm>
          <a:prstGeom prst="roundRect">
            <a:avLst>
              <a:gd name="adj" fmla="val 10062"/>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7" name="Rounded Rectangle 6"/>
          <p:cNvSpPr>
            <a:spLocks noChangeArrowheads="1"/>
          </p:cNvSpPr>
          <p:nvPr/>
        </p:nvSpPr>
        <p:spPr bwMode="auto">
          <a:xfrm>
            <a:off x="711201" y="2756004"/>
            <a:ext cx="7624763" cy="933093"/>
          </a:xfrm>
          <a:prstGeom prst="roundRect">
            <a:avLst>
              <a:gd name="adj" fmla="val 9181"/>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8" name="TextBox 7"/>
          <p:cNvSpPr txBox="1">
            <a:spLocks noChangeArrowheads="1"/>
          </p:cNvSpPr>
          <p:nvPr/>
        </p:nvSpPr>
        <p:spPr bwMode="auto">
          <a:xfrm>
            <a:off x="738188" y="2403475"/>
            <a:ext cx="1570037" cy="254000"/>
          </a:xfrm>
          <a:prstGeom prst="rect">
            <a:avLst/>
          </a:prstGeom>
          <a:noFill/>
          <a:ln>
            <a:noFill/>
          </a:ln>
          <a:effectLst/>
          <a:extLst/>
        </p:spPr>
        <p:txBody>
          <a:bodyPr wrap="none">
            <a:spAutoFit/>
          </a:bodyPr>
          <a:lstStyle/>
          <a:p>
            <a:pPr fontAlgn="auto">
              <a:spcBef>
                <a:spcPts val="0"/>
              </a:spcBef>
              <a:spcAft>
                <a:spcPts val="0"/>
              </a:spcAft>
              <a:defRPr/>
            </a:pPr>
            <a:r>
              <a:rPr lang="en-US" sz="1050" b="1" dirty="0">
                <a:solidFill>
                  <a:schemeClr val="bg1"/>
                </a:solidFill>
                <a:latin typeface="+mn-lt"/>
                <a:ea typeface="+mn-ea"/>
                <a:cs typeface="+mn-cs"/>
              </a:rPr>
              <a:t>Network Interconnect</a:t>
            </a:r>
          </a:p>
        </p:txBody>
      </p:sp>
      <p:sp>
        <p:nvSpPr>
          <p:cNvPr id="30736" name="TextBox 8"/>
          <p:cNvSpPr txBox="1">
            <a:spLocks noChangeArrowheads="1"/>
          </p:cNvSpPr>
          <p:nvPr/>
        </p:nvSpPr>
        <p:spPr bwMode="auto">
          <a:xfrm>
            <a:off x="2371725" y="2906713"/>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cxnSp>
        <p:nvCxnSpPr>
          <p:cNvPr id="10" name="Straight Connector 9"/>
          <p:cNvCxnSpPr>
            <a:cxnSpLocks noChangeShapeType="1"/>
          </p:cNvCxnSpPr>
          <p:nvPr/>
        </p:nvCxnSpPr>
        <p:spPr bwMode="auto">
          <a:xfrm rot="5400000">
            <a:off x="2947987"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grpSp>
        <p:nvGrpSpPr>
          <p:cNvPr id="30738" name="Group 10"/>
          <p:cNvGrpSpPr>
            <a:grpSpLocks/>
          </p:cNvGrpSpPr>
          <p:nvPr/>
        </p:nvGrpSpPr>
        <p:grpSpPr bwMode="auto">
          <a:xfrm>
            <a:off x="2811463" y="2778125"/>
            <a:ext cx="463550" cy="790575"/>
            <a:chOff x="2167478" y="4254094"/>
            <a:chExt cx="495740" cy="1125896"/>
          </a:xfrm>
        </p:grpSpPr>
        <p:sp>
          <p:nvSpPr>
            <p:cNvPr id="12" name="Rounded Rectangle 11"/>
            <p:cNvSpPr/>
            <p:nvPr/>
          </p:nvSpPr>
          <p:spPr bwMode="auto">
            <a:xfrm>
              <a:off x="2167478" y="4254094"/>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53" name="Group 124"/>
            <p:cNvGrpSpPr>
              <a:grpSpLocks/>
            </p:cNvGrpSpPr>
            <p:nvPr/>
          </p:nvGrpSpPr>
          <p:grpSpPr bwMode="auto">
            <a:xfrm>
              <a:off x="2189342" y="4299176"/>
              <a:ext cx="404076" cy="662773"/>
              <a:chOff x="2147038" y="4269980"/>
              <a:chExt cx="404076" cy="662773"/>
            </a:xfrm>
          </p:grpSpPr>
          <p:sp>
            <p:nvSpPr>
              <p:cNvPr id="14" name="Rectangle 13"/>
              <p:cNvSpPr/>
              <p:nvPr/>
            </p:nvSpPr>
            <p:spPr bwMode="auto">
              <a:xfrm>
                <a:off x="2198177"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5" name="Picture 14"/>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56" name="Picture 15"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cxnSp>
        <p:nvCxnSpPr>
          <p:cNvPr id="17" name="Straight Connector 16"/>
          <p:cNvCxnSpPr>
            <a:cxnSpLocks noChangeShapeType="1"/>
          </p:cNvCxnSpPr>
          <p:nvPr/>
        </p:nvCxnSpPr>
        <p:spPr bwMode="auto">
          <a:xfrm rot="5400000">
            <a:off x="3460750" y="2713038"/>
            <a:ext cx="176213"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noChangeShapeType="1"/>
          </p:cNvCxnSpPr>
          <p:nvPr/>
        </p:nvCxnSpPr>
        <p:spPr bwMode="auto">
          <a:xfrm rot="5400000">
            <a:off x="3975100" y="2713038"/>
            <a:ext cx="176213"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cxnSpLocks noChangeShapeType="1"/>
          </p:cNvCxnSpPr>
          <p:nvPr/>
        </p:nvCxnSpPr>
        <p:spPr bwMode="auto">
          <a:xfrm rot="5400000">
            <a:off x="4489450" y="2713038"/>
            <a:ext cx="176213"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noChangeShapeType="1"/>
          </p:cNvCxnSpPr>
          <p:nvPr/>
        </p:nvCxnSpPr>
        <p:spPr bwMode="auto">
          <a:xfrm rot="5400000">
            <a:off x="5003800" y="2713038"/>
            <a:ext cx="176213"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noChangeShapeType="1"/>
          </p:cNvCxnSpPr>
          <p:nvPr/>
        </p:nvCxnSpPr>
        <p:spPr bwMode="auto">
          <a:xfrm rot="5400000">
            <a:off x="5516562"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cxnSpLocks noChangeShapeType="1"/>
          </p:cNvCxnSpPr>
          <p:nvPr/>
        </p:nvCxnSpPr>
        <p:spPr bwMode="auto">
          <a:xfrm rot="5400000">
            <a:off x="6030912"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cxnSpLocks noChangeShapeType="1"/>
          </p:cNvCxnSpPr>
          <p:nvPr/>
        </p:nvCxnSpPr>
        <p:spPr bwMode="auto">
          <a:xfrm rot="5400000">
            <a:off x="6545262"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cxnSpLocks noChangeShapeType="1"/>
          </p:cNvCxnSpPr>
          <p:nvPr/>
        </p:nvCxnSpPr>
        <p:spPr bwMode="auto">
          <a:xfrm rot="5400000">
            <a:off x="7058025" y="2713038"/>
            <a:ext cx="176213"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cxnSpLocks noChangeShapeType="1"/>
          </p:cNvCxnSpPr>
          <p:nvPr/>
        </p:nvCxnSpPr>
        <p:spPr bwMode="auto">
          <a:xfrm rot="5400000">
            <a:off x="7572375" y="2713038"/>
            <a:ext cx="176213"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sp>
        <p:nvSpPr>
          <p:cNvPr id="30748" name="TextBox 25"/>
          <p:cNvSpPr txBox="1">
            <a:spLocks noChangeArrowheads="1"/>
          </p:cNvSpPr>
          <p:nvPr/>
        </p:nvSpPr>
        <p:spPr bwMode="auto">
          <a:xfrm>
            <a:off x="7858125" y="2906713"/>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cxnSp>
        <p:nvCxnSpPr>
          <p:cNvPr id="27" name="Straight Connector 26"/>
          <p:cNvCxnSpPr>
            <a:cxnSpLocks noChangeShapeType="1"/>
          </p:cNvCxnSpPr>
          <p:nvPr/>
        </p:nvCxnSpPr>
        <p:spPr bwMode="auto">
          <a:xfrm rot="5400000">
            <a:off x="5632451" y="2400300"/>
            <a:ext cx="315912"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cxnSpLocks noChangeShapeType="1"/>
          </p:cNvCxnSpPr>
          <p:nvPr/>
        </p:nvCxnSpPr>
        <p:spPr bwMode="auto">
          <a:xfrm rot="5400000">
            <a:off x="4745038" y="2400300"/>
            <a:ext cx="315912"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grpSp>
        <p:nvGrpSpPr>
          <p:cNvPr id="30751" name="Group 28"/>
          <p:cNvGrpSpPr>
            <a:grpSpLocks/>
          </p:cNvGrpSpPr>
          <p:nvPr/>
        </p:nvGrpSpPr>
        <p:grpSpPr bwMode="auto">
          <a:xfrm>
            <a:off x="4605338" y="1624013"/>
            <a:ext cx="598487" cy="649287"/>
            <a:chOff x="4533206" y="2544416"/>
            <a:chExt cx="734533" cy="924063"/>
          </a:xfrm>
        </p:grpSpPr>
        <p:sp>
          <p:nvSpPr>
            <p:cNvPr id="30" name="Rounded Rectangle 29"/>
            <p:cNvSpPr/>
            <p:nvPr/>
          </p:nvSpPr>
          <p:spPr bwMode="auto">
            <a:xfrm>
              <a:off x="4533206" y="2544416"/>
              <a:ext cx="734533" cy="924063"/>
            </a:xfrm>
            <a:prstGeom prst="roundRect">
              <a:avLst>
                <a:gd name="adj" fmla="val 4838"/>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0848" name="Picture 30" descr="server_icon.png"/>
            <p:cNvPicPr>
              <a:picLocks noChangeAspect="1"/>
            </p:cNvPicPr>
            <p:nvPr/>
          </p:nvPicPr>
          <p:blipFill>
            <a:blip r:embed="rId4" cstate="print"/>
            <a:srcRect/>
            <a:stretch>
              <a:fillRect/>
            </a:stretch>
          </p:blipFill>
          <p:spPr bwMode="auto">
            <a:xfrm>
              <a:off x="4648971" y="2602505"/>
              <a:ext cx="431746" cy="317460"/>
            </a:xfrm>
            <a:prstGeom prst="rect">
              <a:avLst/>
            </a:prstGeom>
            <a:noFill/>
            <a:ln w="9525">
              <a:noFill/>
              <a:miter lim="800000"/>
              <a:headEnd/>
              <a:tailEnd/>
            </a:ln>
          </p:spPr>
        </p:pic>
        <p:grpSp>
          <p:nvGrpSpPr>
            <p:cNvPr id="30849" name="Group 43"/>
            <p:cNvGrpSpPr>
              <a:grpSpLocks/>
            </p:cNvGrpSpPr>
            <p:nvPr/>
          </p:nvGrpSpPr>
          <p:grpSpPr bwMode="auto">
            <a:xfrm>
              <a:off x="4621622" y="2919128"/>
              <a:ext cx="550900" cy="462880"/>
              <a:chOff x="4647367" y="2717148"/>
              <a:chExt cx="550900" cy="462880"/>
            </a:xfrm>
          </p:grpSpPr>
          <p:sp>
            <p:nvSpPr>
              <p:cNvPr id="33" name="Rectangle 32"/>
              <p:cNvSpPr/>
              <p:nvPr/>
            </p:nvSpPr>
            <p:spPr bwMode="auto">
              <a:xfrm>
                <a:off x="4646627" y="2717484"/>
                <a:ext cx="551388" cy="463160"/>
              </a:xfrm>
              <a:prstGeom prst="rect">
                <a:avLst/>
              </a:prstGeom>
              <a:solidFill>
                <a:schemeClr val="accent1">
                  <a:lumMod val="20000"/>
                  <a:lumOff val="80000"/>
                </a:schemeClr>
              </a:solidFill>
              <a:ln w="3175">
                <a:solidFill>
                  <a:srgbClr val="74CE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0851" name="Picture 33" descr="view.png"/>
              <p:cNvPicPr>
                <a:picLocks noChangeAspect="1"/>
              </p:cNvPicPr>
              <p:nvPr/>
            </p:nvPicPr>
            <p:blipFill>
              <a:blip r:embed="rId5" cstate="print"/>
              <a:srcRect/>
              <a:stretch>
                <a:fillRect/>
              </a:stretch>
            </p:blipFill>
            <p:spPr bwMode="auto">
              <a:xfrm>
                <a:off x="4674716" y="2750298"/>
                <a:ext cx="496933" cy="397910"/>
              </a:xfrm>
              <a:prstGeom prst="rect">
                <a:avLst/>
              </a:prstGeom>
              <a:noFill/>
              <a:ln w="9525">
                <a:noFill/>
                <a:miter lim="800000"/>
                <a:headEnd/>
                <a:tailEnd/>
              </a:ln>
            </p:spPr>
          </p:pic>
        </p:grpSp>
      </p:grpSp>
      <p:sp>
        <p:nvSpPr>
          <p:cNvPr id="30752" name="TextBox 34"/>
          <p:cNvSpPr txBox="1">
            <a:spLocks noChangeArrowheads="1"/>
          </p:cNvSpPr>
          <p:nvPr/>
        </p:nvSpPr>
        <p:spPr bwMode="auto">
          <a:xfrm>
            <a:off x="6111875" y="1695450"/>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sp>
        <p:nvSpPr>
          <p:cNvPr id="30753" name="TextBox 35"/>
          <p:cNvSpPr txBox="1">
            <a:spLocks noChangeArrowheads="1"/>
          </p:cNvSpPr>
          <p:nvPr/>
        </p:nvSpPr>
        <p:spPr bwMode="auto">
          <a:xfrm>
            <a:off x="4116388" y="1695450"/>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cxnSp>
        <p:nvCxnSpPr>
          <p:cNvPr id="37" name="Straight Connector 36"/>
          <p:cNvCxnSpPr/>
          <p:nvPr/>
        </p:nvCxnSpPr>
        <p:spPr>
          <a:xfrm flipV="1">
            <a:off x="2892433" y="2559371"/>
            <a:ext cx="4910775" cy="3"/>
          </a:xfrm>
          <a:prstGeom prst="line">
            <a:avLst/>
          </a:prstGeom>
          <a:ln w="203200">
            <a:solidFill>
              <a:schemeClr val="accent1"/>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38" name="Straight Arrow Connector 37"/>
          <p:cNvCxnSpPr>
            <a:cxnSpLocks noChangeShapeType="1"/>
          </p:cNvCxnSpPr>
          <p:nvPr/>
        </p:nvCxnSpPr>
        <p:spPr bwMode="auto">
          <a:xfrm flipV="1">
            <a:off x="3033713" y="2559050"/>
            <a:ext cx="4625975" cy="1588"/>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p:spPr>
      </p:cxnSp>
      <p:sp>
        <p:nvSpPr>
          <p:cNvPr id="39" name="TextBox 38"/>
          <p:cNvSpPr txBox="1">
            <a:spLocks noChangeArrowheads="1"/>
          </p:cNvSpPr>
          <p:nvPr/>
        </p:nvSpPr>
        <p:spPr bwMode="auto">
          <a:xfrm>
            <a:off x="738188" y="1563688"/>
            <a:ext cx="2392362" cy="646112"/>
          </a:xfrm>
          <a:prstGeom prst="rect">
            <a:avLst/>
          </a:prstGeom>
          <a:noFill/>
          <a:ln>
            <a:noFill/>
          </a:ln>
          <a:effectLst/>
          <a:extLst/>
        </p:spPr>
        <p:txBody>
          <a:bodyPr>
            <a:prstTxWarp prst="textNoShape">
              <a:avLst/>
            </a:prstTxWarp>
            <a:spAutoFit/>
          </a:bodyPr>
          <a:lstStyle/>
          <a:p>
            <a:r>
              <a:rPr lang="en-US" sz="1100" b="1">
                <a:solidFill>
                  <a:srgbClr val="266D68"/>
                </a:solidFill>
              </a:rPr>
              <a:t>Master Servers </a:t>
            </a:r>
            <a:br>
              <a:rPr lang="en-US" sz="1100" b="1">
                <a:solidFill>
                  <a:srgbClr val="266D68"/>
                </a:solidFill>
              </a:rPr>
            </a:br>
            <a:r>
              <a:rPr lang="en-US" sz="1100" b="1">
                <a:solidFill>
                  <a:srgbClr val="266D68"/>
                </a:solidFill>
              </a:rPr>
              <a:t>&amp; Name Nodes</a:t>
            </a:r>
          </a:p>
          <a:p>
            <a:pPr>
              <a:spcBef>
                <a:spcPts val="600"/>
              </a:spcBef>
            </a:pPr>
            <a:r>
              <a:rPr lang="en-US" sz="900">
                <a:solidFill>
                  <a:srgbClr val="266D68"/>
                </a:solidFill>
              </a:rPr>
              <a:t>Query planning &amp; dispatch </a:t>
            </a:r>
          </a:p>
        </p:txBody>
      </p:sp>
      <p:sp>
        <p:nvSpPr>
          <p:cNvPr id="40" name="TextBox 39"/>
          <p:cNvSpPr txBox="1">
            <a:spLocks noChangeArrowheads="1"/>
          </p:cNvSpPr>
          <p:nvPr/>
        </p:nvSpPr>
        <p:spPr bwMode="auto">
          <a:xfrm>
            <a:off x="738188" y="2767013"/>
            <a:ext cx="1681162" cy="785812"/>
          </a:xfrm>
          <a:prstGeom prst="rect">
            <a:avLst/>
          </a:prstGeom>
          <a:noFill/>
          <a:ln>
            <a:noFill/>
          </a:ln>
          <a:effectLst/>
          <a:extLst/>
        </p:spPr>
        <p:txBody>
          <a:bodyPr>
            <a:prstTxWarp prst="textNoShape">
              <a:avLst/>
            </a:prstTxWarp>
            <a:spAutoFit/>
          </a:bodyPr>
          <a:lstStyle/>
          <a:p>
            <a:r>
              <a:rPr lang="en-US" sz="1100" b="1">
                <a:solidFill>
                  <a:srgbClr val="266D68"/>
                </a:solidFill>
              </a:rPr>
              <a:t>Segment Servers</a:t>
            </a:r>
            <a:br>
              <a:rPr lang="en-US" sz="1100" b="1">
                <a:solidFill>
                  <a:srgbClr val="266D68"/>
                </a:solidFill>
              </a:rPr>
            </a:br>
            <a:r>
              <a:rPr lang="en-US" sz="1100" b="1">
                <a:solidFill>
                  <a:srgbClr val="266D68"/>
                </a:solidFill>
              </a:rPr>
              <a:t>&amp; Data Nodes</a:t>
            </a:r>
          </a:p>
          <a:p>
            <a:pPr>
              <a:spcBef>
                <a:spcPts val="600"/>
              </a:spcBef>
            </a:pPr>
            <a:r>
              <a:rPr lang="en-US" sz="900">
                <a:solidFill>
                  <a:srgbClr val="266D68"/>
                </a:solidFill>
              </a:rPr>
              <a:t>Query processing &amp; data storage</a:t>
            </a:r>
          </a:p>
        </p:txBody>
      </p:sp>
      <p:sp>
        <p:nvSpPr>
          <p:cNvPr id="41" name="TextBox 40"/>
          <p:cNvSpPr txBox="1">
            <a:spLocks noChangeArrowheads="1"/>
          </p:cNvSpPr>
          <p:nvPr/>
        </p:nvSpPr>
        <p:spPr bwMode="auto">
          <a:xfrm>
            <a:off x="738188" y="3825875"/>
            <a:ext cx="1725612" cy="477838"/>
          </a:xfrm>
          <a:prstGeom prst="rect">
            <a:avLst/>
          </a:prstGeom>
          <a:noFill/>
          <a:ln>
            <a:noFill/>
          </a:ln>
          <a:effectLst/>
          <a:extLst/>
        </p:spPr>
        <p:txBody>
          <a:bodyPr>
            <a:prstTxWarp prst="textNoShape">
              <a:avLst/>
            </a:prstTxWarp>
            <a:spAutoFit/>
          </a:bodyPr>
          <a:lstStyle/>
          <a:p>
            <a:r>
              <a:rPr lang="en-US" sz="1100" b="1">
                <a:solidFill>
                  <a:srgbClr val="266D68"/>
                </a:solidFill>
              </a:rPr>
              <a:t>External Sources</a:t>
            </a:r>
          </a:p>
          <a:p>
            <a:pPr>
              <a:spcBef>
                <a:spcPts val="600"/>
              </a:spcBef>
            </a:pPr>
            <a:r>
              <a:rPr lang="en-US" sz="900">
                <a:solidFill>
                  <a:srgbClr val="266D68"/>
                </a:solidFill>
              </a:rPr>
              <a:t>Loading, streaming, etc.</a:t>
            </a:r>
          </a:p>
        </p:txBody>
      </p:sp>
      <p:sp>
        <p:nvSpPr>
          <p:cNvPr id="42" name="Down Arrow 41"/>
          <p:cNvSpPr>
            <a:spLocks noChangeArrowheads="1"/>
          </p:cNvSpPr>
          <p:nvPr/>
        </p:nvSpPr>
        <p:spPr bwMode="auto">
          <a:xfrm rot="10800000">
            <a:off x="5178425" y="4252913"/>
            <a:ext cx="388938" cy="293687"/>
          </a:xfrm>
          <a:prstGeom prst="downArrow">
            <a:avLst>
              <a:gd name="adj1" fmla="val 50000"/>
              <a:gd name="adj2" fmla="val 50002"/>
            </a:avLst>
          </a:prstGeom>
          <a:solidFill>
            <a:schemeClr val="accent3"/>
          </a:solidFill>
          <a:ln w="12700" cap="flat" cmpd="sng" algn="ctr">
            <a:noFill/>
            <a:prstDash val="solid"/>
            <a:round/>
            <a:headEnd type="none" w="med" len="me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1600" dirty="0">
              <a:solidFill>
                <a:schemeClr val="dk1"/>
              </a:solidFill>
              <a:latin typeface="+mj-lt"/>
              <a:ea typeface="ＭＳ Ｐゴシック" pitchFamily="34" charset="-128"/>
              <a:cs typeface="ＭＳ Ｐゴシック" pitchFamily="-65" charset="-128"/>
            </a:endParaRPr>
          </a:p>
        </p:txBody>
      </p:sp>
      <p:sp>
        <p:nvSpPr>
          <p:cNvPr id="43" name="Down Arrow 42"/>
          <p:cNvSpPr>
            <a:spLocks noChangeArrowheads="1"/>
          </p:cNvSpPr>
          <p:nvPr/>
        </p:nvSpPr>
        <p:spPr bwMode="auto">
          <a:xfrm rot="10800000">
            <a:off x="5745163" y="4252913"/>
            <a:ext cx="388937" cy="293687"/>
          </a:xfrm>
          <a:prstGeom prst="downArrow">
            <a:avLst>
              <a:gd name="adj1" fmla="val 50000"/>
              <a:gd name="adj2" fmla="val 50002"/>
            </a:avLst>
          </a:prstGeom>
          <a:solidFill>
            <a:schemeClr val="accent3"/>
          </a:solidFill>
          <a:ln w="12700" cap="flat" cmpd="sng" algn="ctr">
            <a:noFill/>
            <a:prstDash val="solid"/>
            <a:round/>
            <a:headEnd type="none" w="med" len="me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1600" dirty="0">
              <a:solidFill>
                <a:schemeClr val="dk1"/>
              </a:solidFill>
              <a:latin typeface="+mj-lt"/>
              <a:ea typeface="ＭＳ Ｐゴシック" pitchFamily="34" charset="-128"/>
              <a:cs typeface="ＭＳ Ｐゴシック" pitchFamily="-65" charset="-128"/>
            </a:endParaRPr>
          </a:p>
        </p:txBody>
      </p:sp>
      <p:sp>
        <p:nvSpPr>
          <p:cNvPr id="44" name="Down Arrow 43"/>
          <p:cNvSpPr>
            <a:spLocks noChangeArrowheads="1"/>
          </p:cNvSpPr>
          <p:nvPr/>
        </p:nvSpPr>
        <p:spPr bwMode="auto">
          <a:xfrm rot="10800000">
            <a:off x="4578350" y="4259263"/>
            <a:ext cx="387350" cy="293687"/>
          </a:xfrm>
          <a:prstGeom prst="downArrow">
            <a:avLst>
              <a:gd name="adj1" fmla="val 50000"/>
              <a:gd name="adj2" fmla="val 50001"/>
            </a:avLst>
          </a:prstGeom>
          <a:solidFill>
            <a:schemeClr val="accent3"/>
          </a:solidFill>
          <a:ln w="12700" cap="flat" cmpd="sng" algn="ctr">
            <a:noFill/>
            <a:prstDash val="solid"/>
            <a:round/>
            <a:headEnd type="none" w="med" len="me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1600" dirty="0">
              <a:solidFill>
                <a:schemeClr val="dk1"/>
              </a:solidFill>
              <a:latin typeface="+mj-lt"/>
              <a:ea typeface="ＭＳ Ｐゴシック" pitchFamily="34" charset="-128"/>
              <a:cs typeface="ＭＳ Ｐゴシック" pitchFamily="-65" charset="-128"/>
            </a:endParaRPr>
          </a:p>
        </p:txBody>
      </p:sp>
      <p:cxnSp>
        <p:nvCxnSpPr>
          <p:cNvPr id="45" name="Straight Connector 44"/>
          <p:cNvCxnSpPr>
            <a:cxnSpLocks noChangeShapeType="1"/>
          </p:cNvCxnSpPr>
          <p:nvPr/>
        </p:nvCxnSpPr>
        <p:spPr bwMode="auto">
          <a:xfrm>
            <a:off x="2819400" y="4102100"/>
            <a:ext cx="5105400" cy="0"/>
          </a:xfrm>
          <a:prstGeom prst="line">
            <a:avLst/>
          </a:prstGeom>
          <a:ln>
            <a:solidFill>
              <a:schemeClr val="accent3"/>
            </a:solidFill>
            <a:headEnd/>
            <a:tailEnd/>
          </a:ln>
          <a:effectLst/>
        </p:spPr>
        <p:style>
          <a:lnRef idx="3">
            <a:schemeClr val="dk1"/>
          </a:lnRef>
          <a:fillRef idx="0">
            <a:schemeClr val="dk1"/>
          </a:fillRef>
          <a:effectRef idx="2">
            <a:schemeClr val="dk1"/>
          </a:effectRef>
          <a:fontRef idx="minor">
            <a:schemeClr val="tx1"/>
          </a:fontRef>
        </p:style>
      </p:cxnSp>
      <p:grpSp>
        <p:nvGrpSpPr>
          <p:cNvPr id="30763" name="Group 47"/>
          <p:cNvGrpSpPr>
            <a:grpSpLocks/>
          </p:cNvGrpSpPr>
          <p:nvPr/>
        </p:nvGrpSpPr>
        <p:grpSpPr bwMode="auto">
          <a:xfrm>
            <a:off x="3321050" y="2778125"/>
            <a:ext cx="463550" cy="790575"/>
            <a:chOff x="2167478" y="4254095"/>
            <a:chExt cx="495740" cy="1125896"/>
          </a:xfrm>
        </p:grpSpPr>
        <p:sp>
          <p:nvSpPr>
            <p:cNvPr id="49" name="Rounded Rectangle 48"/>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43" name="Group 124"/>
            <p:cNvGrpSpPr>
              <a:grpSpLocks/>
            </p:cNvGrpSpPr>
            <p:nvPr/>
          </p:nvGrpSpPr>
          <p:grpSpPr bwMode="auto">
            <a:xfrm>
              <a:off x="2189342" y="4299176"/>
              <a:ext cx="404076" cy="662773"/>
              <a:chOff x="2147038" y="4269980"/>
              <a:chExt cx="404076" cy="662773"/>
            </a:xfrm>
          </p:grpSpPr>
          <p:sp>
            <p:nvSpPr>
              <p:cNvPr id="51" name="Rectangle 50"/>
              <p:cNvSpPr/>
              <p:nvPr/>
            </p:nvSpPr>
            <p:spPr bwMode="auto">
              <a:xfrm>
                <a:off x="2198178"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52" name="Picture 51"/>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46" name="Picture 52"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64" name="Group 53"/>
          <p:cNvGrpSpPr>
            <a:grpSpLocks/>
          </p:cNvGrpSpPr>
          <p:nvPr/>
        </p:nvGrpSpPr>
        <p:grpSpPr bwMode="auto">
          <a:xfrm>
            <a:off x="3836988" y="2778125"/>
            <a:ext cx="463550" cy="793750"/>
            <a:chOff x="2167478" y="4254094"/>
            <a:chExt cx="495740" cy="1129878"/>
          </a:xfrm>
        </p:grpSpPr>
        <p:sp>
          <p:nvSpPr>
            <p:cNvPr id="55" name="Rounded Rectangle 54"/>
            <p:cNvSpPr/>
            <p:nvPr/>
          </p:nvSpPr>
          <p:spPr bwMode="auto">
            <a:xfrm>
              <a:off x="2167478" y="4254094"/>
              <a:ext cx="495740" cy="1129878"/>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38" name="Group 124"/>
            <p:cNvGrpSpPr>
              <a:grpSpLocks/>
            </p:cNvGrpSpPr>
            <p:nvPr/>
          </p:nvGrpSpPr>
          <p:grpSpPr bwMode="auto">
            <a:xfrm>
              <a:off x="2189342" y="4299176"/>
              <a:ext cx="404076" cy="662773"/>
              <a:chOff x="2147038" y="4269980"/>
              <a:chExt cx="404076" cy="662773"/>
            </a:xfrm>
          </p:grpSpPr>
          <p:sp>
            <p:nvSpPr>
              <p:cNvPr id="57" name="Rectangle 56"/>
              <p:cNvSpPr/>
              <p:nvPr/>
            </p:nvSpPr>
            <p:spPr bwMode="auto">
              <a:xfrm>
                <a:off x="2198177" y="4570641"/>
                <a:ext cx="325966" cy="361561"/>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58" name="Picture 57"/>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41" name="Picture 58"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65" name="Group 59"/>
          <p:cNvGrpSpPr>
            <a:grpSpLocks/>
          </p:cNvGrpSpPr>
          <p:nvPr/>
        </p:nvGrpSpPr>
        <p:grpSpPr bwMode="auto">
          <a:xfrm>
            <a:off x="4351338" y="2778125"/>
            <a:ext cx="463550" cy="793750"/>
            <a:chOff x="2167478" y="4254094"/>
            <a:chExt cx="495740" cy="1129878"/>
          </a:xfrm>
        </p:grpSpPr>
        <p:sp>
          <p:nvSpPr>
            <p:cNvPr id="61" name="Rounded Rectangle 60"/>
            <p:cNvSpPr/>
            <p:nvPr/>
          </p:nvSpPr>
          <p:spPr bwMode="auto">
            <a:xfrm>
              <a:off x="2167478" y="4254094"/>
              <a:ext cx="495740" cy="1129878"/>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33" name="Group 124"/>
            <p:cNvGrpSpPr>
              <a:grpSpLocks/>
            </p:cNvGrpSpPr>
            <p:nvPr/>
          </p:nvGrpSpPr>
          <p:grpSpPr bwMode="auto">
            <a:xfrm>
              <a:off x="2189342" y="4299176"/>
              <a:ext cx="404076" cy="662773"/>
              <a:chOff x="2147038" y="4269980"/>
              <a:chExt cx="404076" cy="662773"/>
            </a:xfrm>
          </p:grpSpPr>
          <p:sp>
            <p:nvSpPr>
              <p:cNvPr id="63" name="Rectangle 62"/>
              <p:cNvSpPr/>
              <p:nvPr/>
            </p:nvSpPr>
            <p:spPr bwMode="auto">
              <a:xfrm>
                <a:off x="2198177" y="4570641"/>
                <a:ext cx="325966" cy="361561"/>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64" name="Picture 63"/>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36" name="Picture 64"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66" name="Group 65"/>
          <p:cNvGrpSpPr>
            <a:grpSpLocks/>
          </p:cNvGrpSpPr>
          <p:nvPr/>
        </p:nvGrpSpPr>
        <p:grpSpPr bwMode="auto">
          <a:xfrm>
            <a:off x="4862513" y="2778125"/>
            <a:ext cx="463550" cy="790575"/>
            <a:chOff x="2167478" y="4254095"/>
            <a:chExt cx="495740" cy="1125896"/>
          </a:xfrm>
        </p:grpSpPr>
        <p:sp>
          <p:nvSpPr>
            <p:cNvPr id="67" name="Rounded Rectangle 66"/>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28" name="Group 124"/>
            <p:cNvGrpSpPr>
              <a:grpSpLocks/>
            </p:cNvGrpSpPr>
            <p:nvPr/>
          </p:nvGrpSpPr>
          <p:grpSpPr bwMode="auto">
            <a:xfrm>
              <a:off x="2189342" y="4299176"/>
              <a:ext cx="404076" cy="662773"/>
              <a:chOff x="2147038" y="4269980"/>
              <a:chExt cx="404076" cy="662773"/>
            </a:xfrm>
          </p:grpSpPr>
          <p:sp>
            <p:nvSpPr>
              <p:cNvPr id="69" name="Rectangle 68"/>
              <p:cNvSpPr/>
              <p:nvPr/>
            </p:nvSpPr>
            <p:spPr bwMode="auto">
              <a:xfrm>
                <a:off x="2198177"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70" name="Picture 69"/>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31" name="Picture 70"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67" name="Group 71"/>
          <p:cNvGrpSpPr>
            <a:grpSpLocks/>
          </p:cNvGrpSpPr>
          <p:nvPr/>
        </p:nvGrpSpPr>
        <p:grpSpPr bwMode="auto">
          <a:xfrm>
            <a:off x="5373688" y="2778125"/>
            <a:ext cx="463550" cy="790575"/>
            <a:chOff x="2167478" y="4254096"/>
            <a:chExt cx="495740" cy="1124811"/>
          </a:xfrm>
        </p:grpSpPr>
        <p:sp>
          <p:nvSpPr>
            <p:cNvPr id="73" name="Rounded Rectangle 72"/>
            <p:cNvSpPr/>
            <p:nvPr/>
          </p:nvSpPr>
          <p:spPr bwMode="auto">
            <a:xfrm>
              <a:off x="2167478" y="4254096"/>
              <a:ext cx="495740" cy="1124811"/>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23" name="Group 124"/>
            <p:cNvGrpSpPr>
              <a:grpSpLocks/>
            </p:cNvGrpSpPr>
            <p:nvPr/>
          </p:nvGrpSpPr>
          <p:grpSpPr bwMode="auto">
            <a:xfrm>
              <a:off x="2189342" y="4299176"/>
              <a:ext cx="404076" cy="662773"/>
              <a:chOff x="2147038" y="4269980"/>
              <a:chExt cx="404076" cy="662773"/>
            </a:xfrm>
          </p:grpSpPr>
          <p:sp>
            <p:nvSpPr>
              <p:cNvPr id="75" name="Rectangle 74"/>
              <p:cNvSpPr/>
              <p:nvPr/>
            </p:nvSpPr>
            <p:spPr bwMode="auto">
              <a:xfrm>
                <a:off x="2198177" y="4570474"/>
                <a:ext cx="325966" cy="361385"/>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76" name="Picture 75"/>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26" name="Picture 76"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68" name="Group 77"/>
          <p:cNvGrpSpPr>
            <a:grpSpLocks/>
          </p:cNvGrpSpPr>
          <p:nvPr/>
        </p:nvGrpSpPr>
        <p:grpSpPr bwMode="auto">
          <a:xfrm>
            <a:off x="5884863" y="2778125"/>
            <a:ext cx="463550" cy="790575"/>
            <a:chOff x="2167478" y="4254095"/>
            <a:chExt cx="495740" cy="1125896"/>
          </a:xfrm>
        </p:grpSpPr>
        <p:sp>
          <p:nvSpPr>
            <p:cNvPr id="79" name="Rounded Rectangle 78"/>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18" name="Group 124"/>
            <p:cNvGrpSpPr>
              <a:grpSpLocks/>
            </p:cNvGrpSpPr>
            <p:nvPr/>
          </p:nvGrpSpPr>
          <p:grpSpPr bwMode="auto">
            <a:xfrm>
              <a:off x="2189342" y="4299176"/>
              <a:ext cx="404076" cy="662773"/>
              <a:chOff x="2147038" y="4269980"/>
              <a:chExt cx="404076" cy="662773"/>
            </a:xfrm>
          </p:grpSpPr>
          <p:sp>
            <p:nvSpPr>
              <p:cNvPr id="81" name="Rectangle 80"/>
              <p:cNvSpPr/>
              <p:nvPr/>
            </p:nvSpPr>
            <p:spPr bwMode="auto">
              <a:xfrm>
                <a:off x="2198177"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82" name="Picture 81"/>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21" name="Picture 82"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69" name="Group 83"/>
          <p:cNvGrpSpPr>
            <a:grpSpLocks/>
          </p:cNvGrpSpPr>
          <p:nvPr/>
        </p:nvGrpSpPr>
        <p:grpSpPr bwMode="auto">
          <a:xfrm>
            <a:off x="6394450" y="2778125"/>
            <a:ext cx="463550" cy="790575"/>
            <a:chOff x="2167478" y="4254095"/>
            <a:chExt cx="495740" cy="1125896"/>
          </a:xfrm>
        </p:grpSpPr>
        <p:sp>
          <p:nvSpPr>
            <p:cNvPr id="85" name="Rounded Rectangle 84"/>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13" name="Group 124"/>
            <p:cNvGrpSpPr>
              <a:grpSpLocks/>
            </p:cNvGrpSpPr>
            <p:nvPr/>
          </p:nvGrpSpPr>
          <p:grpSpPr bwMode="auto">
            <a:xfrm>
              <a:off x="2189342" y="4299176"/>
              <a:ext cx="404076" cy="662773"/>
              <a:chOff x="2147038" y="4269980"/>
              <a:chExt cx="404076" cy="662773"/>
            </a:xfrm>
          </p:grpSpPr>
          <p:sp>
            <p:nvSpPr>
              <p:cNvPr id="87" name="Rectangle 86"/>
              <p:cNvSpPr/>
              <p:nvPr/>
            </p:nvSpPr>
            <p:spPr bwMode="auto">
              <a:xfrm>
                <a:off x="2198178"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88" name="Picture 87"/>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16" name="Picture 88"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70" name="Group 89"/>
          <p:cNvGrpSpPr>
            <a:grpSpLocks/>
          </p:cNvGrpSpPr>
          <p:nvPr/>
        </p:nvGrpSpPr>
        <p:grpSpPr bwMode="auto">
          <a:xfrm>
            <a:off x="6905625" y="2778125"/>
            <a:ext cx="463550" cy="795338"/>
            <a:chOff x="2167478" y="4254094"/>
            <a:chExt cx="495740" cy="1133669"/>
          </a:xfrm>
        </p:grpSpPr>
        <p:sp>
          <p:nvSpPr>
            <p:cNvPr id="91" name="Rounded Rectangle 90"/>
            <p:cNvSpPr/>
            <p:nvPr/>
          </p:nvSpPr>
          <p:spPr bwMode="auto">
            <a:xfrm>
              <a:off x="2167478" y="4254094"/>
              <a:ext cx="495740" cy="1133669"/>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08" name="Group 124"/>
            <p:cNvGrpSpPr>
              <a:grpSpLocks/>
            </p:cNvGrpSpPr>
            <p:nvPr/>
          </p:nvGrpSpPr>
          <p:grpSpPr bwMode="auto">
            <a:xfrm>
              <a:off x="2189342" y="4299176"/>
              <a:ext cx="404076" cy="662773"/>
              <a:chOff x="2147038" y="4269980"/>
              <a:chExt cx="404076" cy="662773"/>
            </a:xfrm>
          </p:grpSpPr>
          <p:sp>
            <p:nvSpPr>
              <p:cNvPr id="93" name="Rectangle 92"/>
              <p:cNvSpPr/>
              <p:nvPr/>
            </p:nvSpPr>
            <p:spPr bwMode="auto">
              <a:xfrm>
                <a:off x="2198178" y="4571108"/>
                <a:ext cx="325966" cy="36205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94" name="Picture 93"/>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11" name="Picture 94"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71" name="Group 95"/>
          <p:cNvGrpSpPr>
            <a:grpSpLocks/>
          </p:cNvGrpSpPr>
          <p:nvPr/>
        </p:nvGrpSpPr>
        <p:grpSpPr bwMode="auto">
          <a:xfrm>
            <a:off x="7416800" y="2778125"/>
            <a:ext cx="463550" cy="795338"/>
            <a:chOff x="2167478" y="4254094"/>
            <a:chExt cx="495740" cy="1133669"/>
          </a:xfrm>
        </p:grpSpPr>
        <p:sp>
          <p:nvSpPr>
            <p:cNvPr id="97" name="Rounded Rectangle 96"/>
            <p:cNvSpPr/>
            <p:nvPr/>
          </p:nvSpPr>
          <p:spPr bwMode="auto">
            <a:xfrm>
              <a:off x="2167478" y="4254094"/>
              <a:ext cx="495740" cy="1133669"/>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0803" name="Group 124"/>
            <p:cNvGrpSpPr>
              <a:grpSpLocks/>
            </p:cNvGrpSpPr>
            <p:nvPr/>
          </p:nvGrpSpPr>
          <p:grpSpPr bwMode="auto">
            <a:xfrm>
              <a:off x="2189342" y="4299176"/>
              <a:ext cx="404076" cy="662773"/>
              <a:chOff x="2147038" y="4269980"/>
              <a:chExt cx="404076" cy="662773"/>
            </a:xfrm>
          </p:grpSpPr>
          <p:sp>
            <p:nvSpPr>
              <p:cNvPr id="99" name="Rectangle 98"/>
              <p:cNvSpPr/>
              <p:nvPr/>
            </p:nvSpPr>
            <p:spPr bwMode="auto">
              <a:xfrm>
                <a:off x="2198178" y="4571108"/>
                <a:ext cx="325966" cy="36205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00" name="Picture 99"/>
              <p:cNvPicPr>
                <a:picLocks noChangeAspect="1" noChangeArrowheads="1"/>
              </p:cNvPicPr>
              <p:nvPr/>
            </p:nvPicPr>
            <p:blipFill>
              <a:blip r:embed="rId3"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0806" name="Picture 100" descr="server_icon.png"/>
              <p:cNvPicPr>
                <a:picLocks noChangeAspect="1"/>
              </p:cNvPicPr>
              <p:nvPr/>
            </p:nvPicPr>
            <p:blipFill>
              <a:blip r:embed="rId4" cstate="print"/>
              <a:srcRect/>
              <a:stretch>
                <a:fillRect/>
              </a:stretch>
            </p:blipFill>
            <p:spPr bwMode="auto">
              <a:xfrm>
                <a:off x="2147038" y="4269980"/>
                <a:ext cx="404076" cy="317460"/>
              </a:xfrm>
              <a:prstGeom prst="rect">
                <a:avLst/>
              </a:prstGeom>
              <a:noFill/>
              <a:ln w="9525">
                <a:noFill/>
                <a:miter lim="800000"/>
                <a:headEnd/>
                <a:tailEnd/>
              </a:ln>
            </p:spPr>
          </p:pic>
        </p:grpSp>
      </p:grpSp>
      <p:grpSp>
        <p:nvGrpSpPr>
          <p:cNvPr id="30772" name="Group 101"/>
          <p:cNvGrpSpPr>
            <a:grpSpLocks/>
          </p:cNvGrpSpPr>
          <p:nvPr/>
        </p:nvGrpSpPr>
        <p:grpSpPr bwMode="auto">
          <a:xfrm>
            <a:off x="5491163" y="1624013"/>
            <a:ext cx="598487" cy="649287"/>
            <a:chOff x="4533206" y="2544416"/>
            <a:chExt cx="734533" cy="924063"/>
          </a:xfrm>
        </p:grpSpPr>
        <p:sp>
          <p:nvSpPr>
            <p:cNvPr id="103" name="Rounded Rectangle 102"/>
            <p:cNvSpPr/>
            <p:nvPr/>
          </p:nvSpPr>
          <p:spPr bwMode="auto">
            <a:xfrm>
              <a:off x="4533206" y="2544416"/>
              <a:ext cx="734533" cy="924063"/>
            </a:xfrm>
            <a:prstGeom prst="roundRect">
              <a:avLst>
                <a:gd name="adj" fmla="val 4838"/>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0798" name="Picture 103" descr="server_icon.png"/>
            <p:cNvPicPr>
              <a:picLocks noChangeAspect="1"/>
            </p:cNvPicPr>
            <p:nvPr/>
          </p:nvPicPr>
          <p:blipFill>
            <a:blip r:embed="rId4" cstate="print"/>
            <a:srcRect/>
            <a:stretch>
              <a:fillRect/>
            </a:stretch>
          </p:blipFill>
          <p:spPr bwMode="auto">
            <a:xfrm>
              <a:off x="4648971" y="2602505"/>
              <a:ext cx="431746" cy="317460"/>
            </a:xfrm>
            <a:prstGeom prst="rect">
              <a:avLst/>
            </a:prstGeom>
            <a:noFill/>
            <a:ln w="9525">
              <a:noFill/>
              <a:miter lim="800000"/>
              <a:headEnd/>
              <a:tailEnd/>
            </a:ln>
          </p:spPr>
        </p:pic>
        <p:grpSp>
          <p:nvGrpSpPr>
            <p:cNvPr id="30799" name="Group 43"/>
            <p:cNvGrpSpPr>
              <a:grpSpLocks/>
            </p:cNvGrpSpPr>
            <p:nvPr/>
          </p:nvGrpSpPr>
          <p:grpSpPr bwMode="auto">
            <a:xfrm>
              <a:off x="4621622" y="2919128"/>
              <a:ext cx="550900" cy="462880"/>
              <a:chOff x="4647367" y="2717148"/>
              <a:chExt cx="550900" cy="462880"/>
            </a:xfrm>
          </p:grpSpPr>
          <p:sp>
            <p:nvSpPr>
              <p:cNvPr id="106" name="Rectangle 105"/>
              <p:cNvSpPr/>
              <p:nvPr/>
            </p:nvSpPr>
            <p:spPr bwMode="auto">
              <a:xfrm>
                <a:off x="4646627" y="2717484"/>
                <a:ext cx="551388" cy="463160"/>
              </a:xfrm>
              <a:prstGeom prst="rect">
                <a:avLst/>
              </a:prstGeom>
              <a:solidFill>
                <a:schemeClr val="accent1">
                  <a:lumMod val="20000"/>
                  <a:lumOff val="80000"/>
                </a:schemeClr>
              </a:solidFill>
              <a:ln w="3175">
                <a:solidFill>
                  <a:srgbClr val="74CE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0801" name="Picture 106" descr="view.png"/>
              <p:cNvPicPr>
                <a:picLocks noChangeAspect="1"/>
              </p:cNvPicPr>
              <p:nvPr/>
            </p:nvPicPr>
            <p:blipFill>
              <a:blip r:embed="rId5" cstate="print"/>
              <a:srcRect/>
              <a:stretch>
                <a:fillRect/>
              </a:stretch>
            </p:blipFill>
            <p:spPr bwMode="auto">
              <a:xfrm>
                <a:off x="4674716" y="2750298"/>
                <a:ext cx="496933" cy="397910"/>
              </a:xfrm>
              <a:prstGeom prst="rect">
                <a:avLst/>
              </a:prstGeom>
              <a:noFill/>
              <a:ln w="9525">
                <a:noFill/>
                <a:miter lim="800000"/>
                <a:headEnd/>
                <a:tailEnd/>
              </a:ln>
            </p:spPr>
          </p:pic>
        </p:grpSp>
      </p:grpSp>
      <p:grpSp>
        <p:nvGrpSpPr>
          <p:cNvPr id="30773" name="Group 130"/>
          <p:cNvGrpSpPr>
            <a:grpSpLocks/>
          </p:cNvGrpSpPr>
          <p:nvPr/>
        </p:nvGrpSpPr>
        <p:grpSpPr bwMode="auto">
          <a:xfrm>
            <a:off x="3035300" y="3594100"/>
            <a:ext cx="4630738" cy="522288"/>
            <a:chOff x="3035306" y="3416043"/>
            <a:chExt cx="4631013" cy="699919"/>
          </a:xfrm>
        </p:grpSpPr>
        <p:cxnSp>
          <p:nvCxnSpPr>
            <p:cNvPr id="47" name="Straight Arrow Connector 46"/>
            <p:cNvCxnSpPr>
              <a:cxnSpLocks noChangeShapeType="1"/>
            </p:cNvCxnSpPr>
            <p:nvPr/>
          </p:nvCxnSpPr>
          <p:spPr bwMode="auto">
            <a:xfrm flipH="1" flipV="1">
              <a:off x="3035306" y="3416043"/>
              <a:ext cx="12701" cy="685026"/>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08" name="Straight Arrow Connector 107"/>
            <p:cNvCxnSpPr>
              <a:cxnSpLocks noChangeShapeType="1"/>
            </p:cNvCxnSpPr>
            <p:nvPr/>
          </p:nvCxnSpPr>
          <p:spPr bwMode="auto">
            <a:xfrm flipH="1" flipV="1">
              <a:off x="3549687" y="3416043"/>
              <a:ext cx="7938" cy="693536"/>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09" name="Straight Arrow Connector 108"/>
            <p:cNvCxnSpPr>
              <a:cxnSpLocks noChangeShapeType="1"/>
            </p:cNvCxnSpPr>
            <p:nvPr/>
          </p:nvCxnSpPr>
          <p:spPr bwMode="auto">
            <a:xfrm flipH="1" flipV="1">
              <a:off x="4062480" y="3416043"/>
              <a:ext cx="11113" cy="672262"/>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10" name="Straight Arrow Connector 109"/>
            <p:cNvCxnSpPr>
              <a:cxnSpLocks noChangeShapeType="1"/>
            </p:cNvCxnSpPr>
            <p:nvPr/>
          </p:nvCxnSpPr>
          <p:spPr bwMode="auto">
            <a:xfrm flipV="1">
              <a:off x="4572097" y="3416043"/>
              <a:ext cx="4763" cy="672262"/>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11" name="Straight Arrow Connector 29"/>
            <p:cNvCxnSpPr>
              <a:cxnSpLocks noChangeShapeType="1"/>
            </p:cNvCxnSpPr>
            <p:nvPr/>
          </p:nvCxnSpPr>
          <p:spPr bwMode="auto">
            <a:xfrm flipV="1">
              <a:off x="5089653" y="3416043"/>
              <a:ext cx="1588" cy="672262"/>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12" name="Straight Arrow Connector 111"/>
            <p:cNvCxnSpPr>
              <a:cxnSpLocks noChangeShapeType="1"/>
            </p:cNvCxnSpPr>
            <p:nvPr/>
          </p:nvCxnSpPr>
          <p:spPr bwMode="auto">
            <a:xfrm flipH="1" flipV="1">
              <a:off x="5605622" y="3416043"/>
              <a:ext cx="6350" cy="680772"/>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13" name="Straight Arrow Connector 112"/>
            <p:cNvCxnSpPr>
              <a:cxnSpLocks noChangeShapeType="1"/>
            </p:cNvCxnSpPr>
            <p:nvPr/>
          </p:nvCxnSpPr>
          <p:spPr bwMode="auto">
            <a:xfrm flipV="1">
              <a:off x="6105713" y="3416043"/>
              <a:ext cx="12701" cy="699919"/>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14" name="Straight Arrow Connector 113"/>
            <p:cNvCxnSpPr>
              <a:cxnSpLocks noChangeShapeType="1"/>
            </p:cNvCxnSpPr>
            <p:nvPr/>
          </p:nvCxnSpPr>
          <p:spPr bwMode="auto">
            <a:xfrm flipH="1" flipV="1">
              <a:off x="6632795" y="3416043"/>
              <a:ext cx="9526" cy="693536"/>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15" name="Straight Arrow Connector 114"/>
            <p:cNvCxnSpPr>
              <a:cxnSpLocks noChangeShapeType="1"/>
            </p:cNvCxnSpPr>
            <p:nvPr/>
          </p:nvCxnSpPr>
          <p:spPr bwMode="auto">
            <a:xfrm flipV="1">
              <a:off x="7144000" y="3416043"/>
              <a:ext cx="3175" cy="693536"/>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cxnSp>
          <p:nvCxnSpPr>
            <p:cNvPr id="116" name="Straight Arrow Connector 115"/>
            <p:cNvCxnSpPr>
              <a:cxnSpLocks noChangeShapeType="1"/>
            </p:cNvCxnSpPr>
            <p:nvPr/>
          </p:nvCxnSpPr>
          <p:spPr bwMode="auto">
            <a:xfrm flipH="1" flipV="1">
              <a:off x="7661556" y="3416043"/>
              <a:ext cx="4763" cy="680772"/>
            </a:xfrm>
            <a:prstGeom prst="straightConnector1">
              <a:avLst/>
            </a:prstGeom>
            <a:ln>
              <a:solidFill>
                <a:srgbClr val="F27C3A"/>
              </a:solidFill>
              <a:headEnd/>
              <a:tailEnd type="triangle" w="med" len="med"/>
            </a:ln>
            <a:effectLst/>
          </p:spPr>
          <p:style>
            <a:lnRef idx="3">
              <a:schemeClr val="dk1"/>
            </a:lnRef>
            <a:fillRef idx="0">
              <a:schemeClr val="dk1"/>
            </a:fillRef>
            <a:effectRef idx="2">
              <a:schemeClr val="dk1"/>
            </a:effectRef>
            <a:fontRef idx="minor">
              <a:schemeClr val="tx1"/>
            </a:fontRef>
          </p:style>
        </p:cxnSp>
      </p:grpSp>
      <p:pic>
        <p:nvPicPr>
          <p:cNvPr id="30774" name="Picture 116" descr="Generic Database.png"/>
          <p:cNvPicPr>
            <a:picLocks noChangeAspect="1"/>
          </p:cNvPicPr>
          <p:nvPr/>
        </p:nvPicPr>
        <p:blipFill>
          <a:blip r:embed="rId6" cstate="print"/>
          <a:srcRect/>
          <a:stretch>
            <a:fillRect/>
          </a:stretch>
        </p:blipFill>
        <p:spPr bwMode="auto">
          <a:xfrm>
            <a:off x="2895600" y="3316288"/>
            <a:ext cx="290513" cy="246062"/>
          </a:xfrm>
          <a:prstGeom prst="rect">
            <a:avLst/>
          </a:prstGeom>
          <a:noFill/>
          <a:ln w="9525">
            <a:noFill/>
            <a:miter lim="800000"/>
            <a:headEnd/>
            <a:tailEnd/>
          </a:ln>
        </p:spPr>
      </p:pic>
      <p:sp>
        <p:nvSpPr>
          <p:cNvPr id="119" name="Folded Corner 118"/>
          <p:cNvSpPr/>
          <p:nvPr/>
        </p:nvSpPr>
        <p:spPr bwMode="auto">
          <a:xfrm>
            <a:off x="5435600" y="919163"/>
            <a:ext cx="673100" cy="433387"/>
          </a:xfrm>
          <a:prstGeom prst="foldedCorner">
            <a:avLst/>
          </a:prstGeom>
          <a:gradFill>
            <a:gsLst>
              <a:gs pos="0">
                <a:schemeClr val="bg1">
                  <a:lumMod val="75000"/>
                </a:schemeClr>
              </a:gs>
              <a:gs pos="35000">
                <a:schemeClr val="bg1">
                  <a:lumMod val="85000"/>
                </a:schemeClr>
              </a:gs>
              <a:gs pos="100000">
                <a:schemeClr val="accent6">
                  <a:tint val="15000"/>
                  <a:satMod val="350000"/>
                </a:schemeClr>
              </a:gs>
            </a:gsLst>
          </a:gra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nchor="b"/>
          <a:lstStyle/>
          <a:p>
            <a:pPr fontAlgn="auto">
              <a:spcBef>
                <a:spcPts val="0"/>
              </a:spcBef>
              <a:spcAft>
                <a:spcPts val="0"/>
              </a:spcAft>
              <a:defRPr/>
            </a:pPr>
            <a:r>
              <a:rPr lang="en-US" sz="900" b="1" dirty="0">
                <a:ea typeface="Arial"/>
                <a:cs typeface="Arial"/>
              </a:rPr>
              <a:t>SQL</a:t>
            </a:r>
          </a:p>
        </p:txBody>
      </p:sp>
      <p:pic>
        <p:nvPicPr>
          <p:cNvPr id="30776" name="Picture 2" descr="C:\DOCUME~1\BENWER~1\LOCALS~1\Temp\Rar$DR02.234\User Icons\PNG\user1.png"/>
          <p:cNvPicPr>
            <a:picLocks noChangeAspect="1" noChangeArrowheads="1"/>
          </p:cNvPicPr>
          <p:nvPr/>
        </p:nvPicPr>
        <p:blipFill>
          <a:blip r:embed="rId7" cstate="print"/>
          <a:srcRect/>
          <a:stretch>
            <a:fillRect/>
          </a:stretch>
        </p:blipFill>
        <p:spPr bwMode="auto">
          <a:xfrm>
            <a:off x="5838825" y="795338"/>
            <a:ext cx="476250" cy="476250"/>
          </a:xfrm>
          <a:prstGeom prst="rect">
            <a:avLst/>
          </a:prstGeom>
          <a:noFill/>
          <a:ln w="9525">
            <a:noFill/>
            <a:miter lim="800000"/>
            <a:headEnd/>
            <a:tailEnd/>
          </a:ln>
        </p:spPr>
      </p:pic>
      <p:sp>
        <p:nvSpPr>
          <p:cNvPr id="118" name="Down Arrow 117"/>
          <p:cNvSpPr/>
          <p:nvPr/>
        </p:nvSpPr>
        <p:spPr bwMode="auto">
          <a:xfrm>
            <a:off x="5583238" y="1347788"/>
            <a:ext cx="322262" cy="265112"/>
          </a:xfrm>
          <a:prstGeom prst="downArrow">
            <a:avLst/>
          </a:prstGeom>
          <a:gradFill>
            <a:gsLst>
              <a:gs pos="0">
                <a:schemeClr val="bg1">
                  <a:lumMod val="75000"/>
                </a:schemeClr>
              </a:gs>
              <a:gs pos="35000">
                <a:schemeClr val="bg1">
                  <a:lumMod val="85000"/>
                </a:schemeClr>
              </a:gs>
              <a:gs pos="100000">
                <a:schemeClr val="bg1">
                  <a:lumMod val="95000"/>
                </a:schemeClr>
              </a:gs>
            </a:gsLst>
          </a:gradFill>
          <a:ln>
            <a:solidFill>
              <a:schemeClr val="bg1">
                <a:lumMod val="75000"/>
              </a:schemeClr>
            </a:solidFill>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wrap="none" anchor="ctr"/>
          <a:lstStyle/>
          <a:p>
            <a:pPr algn="ctr" fontAlgn="auto">
              <a:spcBef>
                <a:spcPts val="0"/>
              </a:spcBef>
              <a:spcAft>
                <a:spcPts val="0"/>
              </a:spcAft>
              <a:defRPr/>
            </a:pPr>
            <a:endParaRPr lang="en-US" sz="1200" dirty="0">
              <a:ea typeface="Arial"/>
              <a:cs typeface="Arial"/>
            </a:endParaRPr>
          </a:p>
        </p:txBody>
      </p:sp>
      <p:pic>
        <p:nvPicPr>
          <p:cNvPr id="30778" name="Picture 131" descr="Generic Database.png"/>
          <p:cNvPicPr>
            <a:picLocks noChangeAspect="1"/>
          </p:cNvPicPr>
          <p:nvPr/>
        </p:nvPicPr>
        <p:blipFill>
          <a:blip r:embed="rId6" cstate="print"/>
          <a:srcRect/>
          <a:stretch>
            <a:fillRect/>
          </a:stretch>
        </p:blipFill>
        <p:spPr bwMode="auto">
          <a:xfrm>
            <a:off x="3403600" y="3316288"/>
            <a:ext cx="290513" cy="246062"/>
          </a:xfrm>
          <a:prstGeom prst="rect">
            <a:avLst/>
          </a:prstGeom>
          <a:noFill/>
          <a:ln w="9525">
            <a:noFill/>
            <a:miter lim="800000"/>
            <a:headEnd/>
            <a:tailEnd/>
          </a:ln>
        </p:spPr>
      </p:pic>
      <p:pic>
        <p:nvPicPr>
          <p:cNvPr id="30779" name="Picture 132" descr="Generic Database.png"/>
          <p:cNvPicPr>
            <a:picLocks noChangeAspect="1"/>
          </p:cNvPicPr>
          <p:nvPr/>
        </p:nvPicPr>
        <p:blipFill>
          <a:blip r:embed="rId6" cstate="print"/>
          <a:srcRect/>
          <a:stretch>
            <a:fillRect/>
          </a:stretch>
        </p:blipFill>
        <p:spPr bwMode="auto">
          <a:xfrm>
            <a:off x="3917950" y="3316288"/>
            <a:ext cx="290513" cy="246062"/>
          </a:xfrm>
          <a:prstGeom prst="rect">
            <a:avLst/>
          </a:prstGeom>
          <a:noFill/>
          <a:ln w="9525">
            <a:noFill/>
            <a:miter lim="800000"/>
            <a:headEnd/>
            <a:tailEnd/>
          </a:ln>
        </p:spPr>
      </p:pic>
      <p:pic>
        <p:nvPicPr>
          <p:cNvPr id="30780" name="Picture 133" descr="Generic Database.png"/>
          <p:cNvPicPr>
            <a:picLocks noChangeAspect="1"/>
          </p:cNvPicPr>
          <p:nvPr/>
        </p:nvPicPr>
        <p:blipFill>
          <a:blip r:embed="rId6" cstate="print"/>
          <a:srcRect/>
          <a:stretch>
            <a:fillRect/>
          </a:stretch>
        </p:blipFill>
        <p:spPr bwMode="auto">
          <a:xfrm>
            <a:off x="4438650" y="3316288"/>
            <a:ext cx="290513" cy="246062"/>
          </a:xfrm>
          <a:prstGeom prst="rect">
            <a:avLst/>
          </a:prstGeom>
          <a:noFill/>
          <a:ln w="9525">
            <a:noFill/>
            <a:miter lim="800000"/>
            <a:headEnd/>
            <a:tailEnd/>
          </a:ln>
        </p:spPr>
      </p:pic>
      <p:pic>
        <p:nvPicPr>
          <p:cNvPr id="30781" name="Picture 134" descr="Generic Database.png"/>
          <p:cNvPicPr>
            <a:picLocks noChangeAspect="1"/>
          </p:cNvPicPr>
          <p:nvPr/>
        </p:nvPicPr>
        <p:blipFill>
          <a:blip r:embed="rId6" cstate="print"/>
          <a:srcRect/>
          <a:stretch>
            <a:fillRect/>
          </a:stretch>
        </p:blipFill>
        <p:spPr bwMode="auto">
          <a:xfrm>
            <a:off x="4946650" y="3309938"/>
            <a:ext cx="290513" cy="246062"/>
          </a:xfrm>
          <a:prstGeom prst="rect">
            <a:avLst/>
          </a:prstGeom>
          <a:noFill/>
          <a:ln w="9525">
            <a:noFill/>
            <a:miter lim="800000"/>
            <a:headEnd/>
            <a:tailEnd/>
          </a:ln>
        </p:spPr>
      </p:pic>
      <p:pic>
        <p:nvPicPr>
          <p:cNvPr id="30782" name="Picture 135" descr="Generic Database.png"/>
          <p:cNvPicPr>
            <a:picLocks noChangeAspect="1"/>
          </p:cNvPicPr>
          <p:nvPr/>
        </p:nvPicPr>
        <p:blipFill>
          <a:blip r:embed="rId6" cstate="print"/>
          <a:srcRect/>
          <a:stretch>
            <a:fillRect/>
          </a:stretch>
        </p:blipFill>
        <p:spPr bwMode="auto">
          <a:xfrm>
            <a:off x="5454650" y="3309938"/>
            <a:ext cx="290513" cy="246062"/>
          </a:xfrm>
          <a:prstGeom prst="rect">
            <a:avLst/>
          </a:prstGeom>
          <a:noFill/>
          <a:ln w="9525">
            <a:noFill/>
            <a:miter lim="800000"/>
            <a:headEnd/>
            <a:tailEnd/>
          </a:ln>
        </p:spPr>
      </p:pic>
      <p:pic>
        <p:nvPicPr>
          <p:cNvPr id="30783" name="Picture 136" descr="Generic Database.png"/>
          <p:cNvPicPr>
            <a:picLocks noChangeAspect="1"/>
          </p:cNvPicPr>
          <p:nvPr/>
        </p:nvPicPr>
        <p:blipFill>
          <a:blip r:embed="rId6" cstate="print"/>
          <a:srcRect/>
          <a:stretch>
            <a:fillRect/>
          </a:stretch>
        </p:blipFill>
        <p:spPr bwMode="auto">
          <a:xfrm>
            <a:off x="5969000" y="3309938"/>
            <a:ext cx="290513" cy="246062"/>
          </a:xfrm>
          <a:prstGeom prst="rect">
            <a:avLst/>
          </a:prstGeom>
          <a:noFill/>
          <a:ln w="9525">
            <a:noFill/>
            <a:miter lim="800000"/>
            <a:headEnd/>
            <a:tailEnd/>
          </a:ln>
        </p:spPr>
      </p:pic>
      <p:pic>
        <p:nvPicPr>
          <p:cNvPr id="30784" name="Picture 137" descr="Generic Database.png"/>
          <p:cNvPicPr>
            <a:picLocks noChangeAspect="1"/>
          </p:cNvPicPr>
          <p:nvPr/>
        </p:nvPicPr>
        <p:blipFill>
          <a:blip r:embed="rId6" cstate="print"/>
          <a:srcRect/>
          <a:stretch>
            <a:fillRect/>
          </a:stretch>
        </p:blipFill>
        <p:spPr bwMode="auto">
          <a:xfrm>
            <a:off x="6489700" y="3309938"/>
            <a:ext cx="290513" cy="246062"/>
          </a:xfrm>
          <a:prstGeom prst="rect">
            <a:avLst/>
          </a:prstGeom>
          <a:noFill/>
          <a:ln w="9525">
            <a:noFill/>
            <a:miter lim="800000"/>
            <a:headEnd/>
            <a:tailEnd/>
          </a:ln>
        </p:spPr>
      </p:pic>
      <p:pic>
        <p:nvPicPr>
          <p:cNvPr id="30785" name="Picture 138" descr="Generic Database.png"/>
          <p:cNvPicPr>
            <a:picLocks noChangeAspect="1"/>
          </p:cNvPicPr>
          <p:nvPr/>
        </p:nvPicPr>
        <p:blipFill>
          <a:blip r:embed="rId6" cstate="print"/>
          <a:srcRect/>
          <a:stretch>
            <a:fillRect/>
          </a:stretch>
        </p:blipFill>
        <p:spPr bwMode="auto">
          <a:xfrm>
            <a:off x="6997700" y="3316288"/>
            <a:ext cx="290513" cy="246062"/>
          </a:xfrm>
          <a:prstGeom prst="rect">
            <a:avLst/>
          </a:prstGeom>
          <a:noFill/>
          <a:ln w="9525">
            <a:noFill/>
            <a:miter lim="800000"/>
            <a:headEnd/>
            <a:tailEnd/>
          </a:ln>
        </p:spPr>
      </p:pic>
      <p:pic>
        <p:nvPicPr>
          <p:cNvPr id="30786" name="Picture 139" descr="Generic Database.png"/>
          <p:cNvPicPr>
            <a:picLocks noChangeAspect="1"/>
          </p:cNvPicPr>
          <p:nvPr/>
        </p:nvPicPr>
        <p:blipFill>
          <a:blip r:embed="rId6" cstate="print"/>
          <a:srcRect/>
          <a:stretch>
            <a:fillRect/>
          </a:stretch>
        </p:blipFill>
        <p:spPr bwMode="auto">
          <a:xfrm>
            <a:off x="7518400" y="3316288"/>
            <a:ext cx="290513" cy="246062"/>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smtClean="0">
                <a:latin typeface="Arial" pitchFamily="-105" charset="0"/>
                <a:ea typeface="Arial" pitchFamily="-105" charset="0"/>
                <a:cs typeface="Arial" pitchFamily="-105" charset="0"/>
              </a:rPr>
              <a:t>MPP 102: True High Speed Loading</a:t>
            </a:r>
          </a:p>
        </p:txBody>
      </p:sp>
      <p:sp>
        <p:nvSpPr>
          <p:cNvPr id="32771" name="Content Placeholder 2"/>
          <p:cNvSpPr>
            <a:spLocks noGrp="1"/>
          </p:cNvSpPr>
          <p:nvPr>
            <p:ph sz="quarter" idx="10"/>
          </p:nvPr>
        </p:nvSpPr>
        <p:spPr>
          <a:xfrm>
            <a:off x="5799138" y="1379538"/>
            <a:ext cx="2895600" cy="3251200"/>
          </a:xfrm>
          <a:noFill/>
          <a:ln>
            <a:miter lim="800000"/>
            <a:headEnd/>
            <a:tailEnd/>
          </a:ln>
        </p:spPr>
        <p:txBody>
          <a:bodyPr vert="horz" wrap="square" numCol="1" anchor="t" anchorCtr="0" compatLnSpc="1">
            <a:prstTxWarp prst="textNoShape">
              <a:avLst/>
            </a:prstTxWarp>
          </a:bodyPr>
          <a:lstStyle/>
          <a:p>
            <a:pPr>
              <a:spcBef>
                <a:spcPts val="300"/>
              </a:spcBef>
              <a:buFont typeface="Wingdings" pitchFamily="-105" charset="2"/>
              <a:buChar char=""/>
            </a:pPr>
            <a:r>
              <a:rPr lang="en-US" sz="1400" dirty="0" smtClean="0">
                <a:latin typeface="Arial" pitchFamily="-105" charset="0"/>
                <a:ea typeface="Arial" pitchFamily="-105" charset="0"/>
                <a:cs typeface="Arial" pitchFamily="-105" charset="0"/>
              </a:rPr>
              <a:t>Parallelizes Everything</a:t>
            </a:r>
          </a:p>
          <a:p>
            <a:pPr marL="627063" lvl="1" indent="-228600">
              <a:buFont typeface="Verdana" pitchFamily="-105" charset="0"/>
              <a:buChar char="–"/>
            </a:pPr>
            <a:r>
              <a:rPr lang="en-US" sz="1200" dirty="0" smtClean="0">
                <a:latin typeface="Arial" pitchFamily="-105" charset="0"/>
                <a:ea typeface="Arial" pitchFamily="-105" charset="0"/>
                <a:cs typeface="Arial" pitchFamily="-105" charset="0"/>
              </a:rPr>
              <a:t>All nodes can process loading requests</a:t>
            </a:r>
          </a:p>
          <a:p>
            <a:pPr marL="627063" lvl="1" indent="-228600">
              <a:buFont typeface="Verdana" pitchFamily="-105" charset="0"/>
              <a:buChar char="–"/>
            </a:pPr>
            <a:r>
              <a:rPr lang="en-US" sz="1200" dirty="0" smtClean="0">
                <a:latin typeface="Arial" pitchFamily="-105" charset="0"/>
                <a:ea typeface="Arial" pitchFamily="-105" charset="0"/>
                <a:cs typeface="Arial" pitchFamily="-105" charset="0"/>
              </a:rPr>
              <a:t>No subsequent “Data Reorganization” steps.</a:t>
            </a:r>
          </a:p>
          <a:p>
            <a:pPr marL="627063" lvl="1" indent="-228600">
              <a:buFont typeface="Verdana" pitchFamily="-105" charset="0"/>
              <a:buChar char="–"/>
            </a:pPr>
            <a:r>
              <a:rPr lang="en-US" sz="1200" dirty="0" smtClean="0">
                <a:latin typeface="Arial" pitchFamily="-105" charset="0"/>
                <a:ea typeface="Arial" pitchFamily="-105" charset="0"/>
                <a:cs typeface="Arial" pitchFamily="-105" charset="0"/>
              </a:rPr>
              <a:t>Scales at over 10+TB/hr. per rack.</a:t>
            </a:r>
          </a:p>
          <a:p>
            <a:pPr marL="627063" lvl="1" indent="-228600">
              <a:buFont typeface="Verdana" pitchFamily="-105" charset="0"/>
              <a:buChar char="–"/>
            </a:pPr>
            <a:r>
              <a:rPr lang="en-US" sz="1200" dirty="0" smtClean="0">
                <a:latin typeface="Arial" pitchFamily="-105" charset="0"/>
                <a:ea typeface="Arial" pitchFamily="-105" charset="0"/>
                <a:cs typeface="Arial" pitchFamily="-105" charset="0"/>
              </a:rPr>
              <a:t>Only constrained by the speed of the source</a:t>
            </a:r>
          </a:p>
          <a:p>
            <a:pPr>
              <a:spcBef>
                <a:spcPts val="300"/>
              </a:spcBef>
              <a:buFont typeface="Wingdings" pitchFamily="-105" charset="2"/>
              <a:buChar char=""/>
            </a:pPr>
            <a:r>
              <a:rPr lang="en-US" sz="1400" dirty="0" smtClean="0">
                <a:latin typeface="Arial" pitchFamily="-105" charset="0"/>
                <a:ea typeface="Arial" pitchFamily="-105" charset="0"/>
                <a:cs typeface="Arial" pitchFamily="-105" charset="0"/>
              </a:rPr>
              <a:t>Automates Parallelism </a:t>
            </a:r>
          </a:p>
          <a:p>
            <a:pPr marL="627063" lvl="1" indent="-228600">
              <a:buFont typeface="Verdana" pitchFamily="-105" charset="0"/>
              <a:buChar char="–"/>
            </a:pPr>
            <a:r>
              <a:rPr lang="en-US" sz="1200" dirty="0" err="1" smtClean="0">
                <a:latin typeface="Arial" pitchFamily="-105" charset="0"/>
                <a:ea typeface="Arial" pitchFamily="-105" charset="0"/>
                <a:cs typeface="Arial" pitchFamily="-105" charset="0"/>
              </a:rPr>
              <a:t>GPLoad</a:t>
            </a:r>
            <a:r>
              <a:rPr lang="en-US" sz="1200" dirty="0" smtClean="0">
                <a:latin typeface="Arial" pitchFamily="-105" charset="0"/>
                <a:ea typeface="Arial" pitchFamily="-105" charset="0"/>
                <a:cs typeface="Arial" pitchFamily="-105" charset="0"/>
              </a:rPr>
              <a:t> utility automatically parallelizes file-based loading</a:t>
            </a:r>
          </a:p>
          <a:p>
            <a:pPr marL="627063" lvl="1" indent="-228600">
              <a:buFont typeface="Verdana" pitchFamily="-105" charset="0"/>
              <a:buChar char="–"/>
            </a:pPr>
            <a:r>
              <a:rPr lang="en-US" sz="1200" dirty="0" smtClean="0">
                <a:latin typeface="Arial" pitchFamily="-105" charset="0"/>
                <a:ea typeface="Arial" pitchFamily="-105" charset="0"/>
                <a:cs typeface="Arial" pitchFamily="-105" charset="0"/>
              </a:rPr>
              <a:t>Integrated with ETL products to parallelize ETL-based loading with minimal added effort</a:t>
            </a:r>
          </a:p>
        </p:txBody>
      </p:sp>
      <p:sp>
        <p:nvSpPr>
          <p:cNvPr id="99" name="Rounded Rectangle 98"/>
          <p:cNvSpPr>
            <a:spLocks noChangeArrowheads="1"/>
          </p:cNvSpPr>
          <p:nvPr/>
        </p:nvSpPr>
        <p:spPr bwMode="auto">
          <a:xfrm>
            <a:off x="355587" y="3826257"/>
            <a:ext cx="5292386" cy="656843"/>
          </a:xfrm>
          <a:prstGeom prst="roundRect">
            <a:avLst>
              <a:gd name="adj" fmla="val 6402"/>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solidFill>
                <a:schemeClr val="accent1"/>
              </a:solidFill>
              <a:latin typeface="+mj-lt"/>
              <a:ea typeface="ＭＳ Ｐゴシック" pitchFamily="34" charset="-128"/>
              <a:cs typeface="ＭＳ Ｐゴシック" pitchFamily="-65" charset="-128"/>
            </a:endParaRPr>
          </a:p>
        </p:txBody>
      </p:sp>
      <p:sp>
        <p:nvSpPr>
          <p:cNvPr id="100" name="Rounded Rectangle 99"/>
          <p:cNvSpPr>
            <a:spLocks noChangeArrowheads="1"/>
          </p:cNvSpPr>
          <p:nvPr/>
        </p:nvSpPr>
        <p:spPr bwMode="auto">
          <a:xfrm>
            <a:off x="355587" y="2383340"/>
            <a:ext cx="5284745" cy="323850"/>
          </a:xfrm>
          <a:prstGeom prst="roundRect">
            <a:avLst>
              <a:gd name="adj" fmla="val 16667"/>
            </a:avLst>
          </a:prstGeom>
          <a:solidFill>
            <a:schemeClr val="bg1">
              <a:lumMod val="50000"/>
            </a:schemeClr>
          </a:solidFill>
          <a:ln>
            <a:gradFill flip="none" rotWithShape="1">
              <a:gsLst>
                <a:gs pos="0">
                  <a:schemeClr val="bg1">
                    <a:lumMod val="50000"/>
                  </a:schemeClr>
                </a:gs>
                <a:gs pos="100000">
                  <a:schemeClr val="bg1">
                    <a:lumMod val="85000"/>
                  </a:schemeClr>
                </a:gs>
              </a:gsLst>
              <a:lin ang="5400000" scaled="0"/>
              <a:tileRect/>
            </a:gradFill>
            <a:headEnd/>
            <a:tailEnd type="triangle" w="med" len="med"/>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101" name="Rounded Rectangle 100"/>
          <p:cNvSpPr>
            <a:spLocks noChangeArrowheads="1"/>
          </p:cNvSpPr>
          <p:nvPr/>
        </p:nvSpPr>
        <p:spPr bwMode="auto">
          <a:xfrm>
            <a:off x="355588" y="1561807"/>
            <a:ext cx="5283978" cy="769144"/>
          </a:xfrm>
          <a:prstGeom prst="roundRect">
            <a:avLst>
              <a:gd name="adj" fmla="val 10062"/>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102" name="Rounded Rectangle 101"/>
          <p:cNvSpPr>
            <a:spLocks noChangeArrowheads="1"/>
          </p:cNvSpPr>
          <p:nvPr/>
        </p:nvSpPr>
        <p:spPr bwMode="auto">
          <a:xfrm>
            <a:off x="355587" y="2756004"/>
            <a:ext cx="5283213" cy="933093"/>
          </a:xfrm>
          <a:prstGeom prst="roundRect">
            <a:avLst>
              <a:gd name="adj" fmla="val 9181"/>
            </a:avLst>
          </a:prstGeom>
          <a:gradFill flip="none" rotWithShape="1">
            <a:gsLst>
              <a:gs pos="0">
                <a:schemeClr val="bg1">
                  <a:lumMod val="65000"/>
                </a:schemeClr>
              </a:gs>
              <a:gs pos="100000">
                <a:srgbClr val="FFFFFF"/>
              </a:gs>
            </a:gsLst>
            <a:lin ang="5400000" scaled="0"/>
            <a:tileRect/>
          </a:gradFill>
          <a:ln>
            <a:gradFill flip="none" rotWithShape="1">
              <a:gsLst>
                <a:gs pos="0">
                  <a:schemeClr val="accent1">
                    <a:shade val="95000"/>
                    <a:satMod val="105000"/>
                  </a:schemeClr>
                </a:gs>
                <a:gs pos="100000">
                  <a:srgbClr val="FFFFFF"/>
                </a:gs>
              </a:gsLst>
              <a:lin ang="5400000" scaled="0"/>
              <a:tileRect/>
            </a:gradFill>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1600" dirty="0">
              <a:latin typeface="+mj-lt"/>
              <a:ea typeface="ＭＳ Ｐゴシック" pitchFamily="34" charset="-128"/>
              <a:cs typeface="ＭＳ Ｐゴシック" pitchFamily="-65" charset="-128"/>
            </a:endParaRPr>
          </a:p>
        </p:txBody>
      </p:sp>
      <p:sp>
        <p:nvSpPr>
          <p:cNvPr id="103" name="TextBox 102"/>
          <p:cNvSpPr txBox="1">
            <a:spLocks noChangeArrowheads="1"/>
          </p:cNvSpPr>
          <p:nvPr/>
        </p:nvSpPr>
        <p:spPr bwMode="auto">
          <a:xfrm>
            <a:off x="382588" y="2403475"/>
            <a:ext cx="1570037" cy="254000"/>
          </a:xfrm>
          <a:prstGeom prst="rect">
            <a:avLst/>
          </a:prstGeom>
          <a:noFill/>
          <a:ln>
            <a:noFill/>
          </a:ln>
          <a:effectLst/>
          <a:extLst/>
        </p:spPr>
        <p:txBody>
          <a:bodyPr wrap="none">
            <a:spAutoFit/>
          </a:bodyPr>
          <a:lstStyle/>
          <a:p>
            <a:pPr fontAlgn="auto">
              <a:spcBef>
                <a:spcPts val="0"/>
              </a:spcBef>
              <a:spcAft>
                <a:spcPts val="0"/>
              </a:spcAft>
              <a:defRPr/>
            </a:pPr>
            <a:r>
              <a:rPr lang="en-US" sz="1050" b="1" dirty="0">
                <a:solidFill>
                  <a:schemeClr val="bg1"/>
                </a:solidFill>
                <a:latin typeface="+mn-lt"/>
                <a:ea typeface="+mn-ea"/>
                <a:cs typeface="+mn-cs"/>
              </a:rPr>
              <a:t>Network Interconnect</a:t>
            </a:r>
          </a:p>
        </p:txBody>
      </p:sp>
      <p:sp>
        <p:nvSpPr>
          <p:cNvPr id="32785" name="TextBox 103"/>
          <p:cNvSpPr txBox="1">
            <a:spLocks noChangeArrowheads="1"/>
          </p:cNvSpPr>
          <p:nvPr/>
        </p:nvSpPr>
        <p:spPr bwMode="auto">
          <a:xfrm>
            <a:off x="1906588" y="2906713"/>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cxnSp>
        <p:nvCxnSpPr>
          <p:cNvPr id="105" name="Straight Connector 104"/>
          <p:cNvCxnSpPr>
            <a:cxnSpLocks noChangeShapeType="1"/>
          </p:cNvCxnSpPr>
          <p:nvPr/>
        </p:nvCxnSpPr>
        <p:spPr bwMode="auto">
          <a:xfrm rot="5400000">
            <a:off x="2482850" y="2713038"/>
            <a:ext cx="176213"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a:cxnSpLocks noChangeShapeType="1"/>
          </p:cNvCxnSpPr>
          <p:nvPr/>
        </p:nvCxnSpPr>
        <p:spPr bwMode="auto">
          <a:xfrm rot="5400000">
            <a:off x="2995612"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a:cxnSpLocks noChangeShapeType="1"/>
          </p:cNvCxnSpPr>
          <p:nvPr/>
        </p:nvCxnSpPr>
        <p:spPr bwMode="auto">
          <a:xfrm rot="5400000">
            <a:off x="3509962"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a:cxnSpLocks noChangeShapeType="1"/>
          </p:cNvCxnSpPr>
          <p:nvPr/>
        </p:nvCxnSpPr>
        <p:spPr bwMode="auto">
          <a:xfrm rot="5400000">
            <a:off x="4024312"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cxnSpLocks noChangeShapeType="1"/>
          </p:cNvCxnSpPr>
          <p:nvPr/>
        </p:nvCxnSpPr>
        <p:spPr bwMode="auto">
          <a:xfrm rot="5400000">
            <a:off x="4538662" y="2713038"/>
            <a:ext cx="176213"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sp>
        <p:nvSpPr>
          <p:cNvPr id="32792" name="TextBox 120"/>
          <p:cNvSpPr txBox="1">
            <a:spLocks noChangeArrowheads="1"/>
          </p:cNvSpPr>
          <p:nvPr/>
        </p:nvSpPr>
        <p:spPr bwMode="auto">
          <a:xfrm>
            <a:off x="5021263" y="3008313"/>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cxnSp>
        <p:nvCxnSpPr>
          <p:cNvPr id="122" name="Straight Connector 121"/>
          <p:cNvCxnSpPr>
            <a:cxnSpLocks noChangeShapeType="1"/>
          </p:cNvCxnSpPr>
          <p:nvPr/>
        </p:nvCxnSpPr>
        <p:spPr bwMode="auto">
          <a:xfrm rot="5400000">
            <a:off x="4064794" y="2391569"/>
            <a:ext cx="317500" cy="1588"/>
          </a:xfrm>
          <a:prstGeom prst="line">
            <a:avLst/>
          </a:prstGeom>
          <a:ln>
            <a:headEnd/>
            <a:tailEnd/>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cxnSpLocks noChangeShapeType="1"/>
          </p:cNvCxnSpPr>
          <p:nvPr/>
        </p:nvCxnSpPr>
        <p:spPr bwMode="auto">
          <a:xfrm rot="5400000">
            <a:off x="3177382" y="2391569"/>
            <a:ext cx="317500" cy="1587"/>
          </a:xfrm>
          <a:prstGeom prst="line">
            <a:avLst/>
          </a:prstGeom>
          <a:ln>
            <a:headEnd/>
            <a:tailEnd/>
          </a:ln>
        </p:spPr>
        <p:style>
          <a:lnRef idx="2">
            <a:schemeClr val="accent1"/>
          </a:lnRef>
          <a:fillRef idx="0">
            <a:schemeClr val="accent1"/>
          </a:fillRef>
          <a:effectRef idx="1">
            <a:schemeClr val="accent1"/>
          </a:effectRef>
          <a:fontRef idx="minor">
            <a:schemeClr val="tx1"/>
          </a:fontRef>
        </p:style>
      </p:cxnSp>
      <p:grpSp>
        <p:nvGrpSpPr>
          <p:cNvPr id="32795" name="Group 123"/>
          <p:cNvGrpSpPr>
            <a:grpSpLocks/>
          </p:cNvGrpSpPr>
          <p:nvPr/>
        </p:nvGrpSpPr>
        <p:grpSpPr bwMode="auto">
          <a:xfrm>
            <a:off x="3040063" y="1624013"/>
            <a:ext cx="598487" cy="649287"/>
            <a:chOff x="4533206" y="2544416"/>
            <a:chExt cx="734533" cy="924063"/>
          </a:xfrm>
        </p:grpSpPr>
        <p:sp>
          <p:nvSpPr>
            <p:cNvPr id="125" name="Rounded Rectangle 124"/>
            <p:cNvSpPr/>
            <p:nvPr/>
          </p:nvSpPr>
          <p:spPr bwMode="auto">
            <a:xfrm>
              <a:off x="4533206" y="2544416"/>
              <a:ext cx="734533" cy="924063"/>
            </a:xfrm>
            <a:prstGeom prst="roundRect">
              <a:avLst>
                <a:gd name="adj" fmla="val 4838"/>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2856" name="Picture 125" descr="server_icon.png"/>
            <p:cNvPicPr>
              <a:picLocks noChangeAspect="1"/>
            </p:cNvPicPr>
            <p:nvPr/>
          </p:nvPicPr>
          <p:blipFill>
            <a:blip r:embed="rId3" cstate="print"/>
            <a:srcRect/>
            <a:stretch>
              <a:fillRect/>
            </a:stretch>
          </p:blipFill>
          <p:spPr bwMode="auto">
            <a:xfrm>
              <a:off x="4648971" y="2602505"/>
              <a:ext cx="431746" cy="317460"/>
            </a:xfrm>
            <a:prstGeom prst="rect">
              <a:avLst/>
            </a:prstGeom>
            <a:noFill/>
            <a:ln w="9525">
              <a:noFill/>
              <a:miter lim="800000"/>
              <a:headEnd/>
              <a:tailEnd/>
            </a:ln>
          </p:spPr>
        </p:pic>
        <p:grpSp>
          <p:nvGrpSpPr>
            <p:cNvPr id="32857" name="Group 43"/>
            <p:cNvGrpSpPr>
              <a:grpSpLocks/>
            </p:cNvGrpSpPr>
            <p:nvPr/>
          </p:nvGrpSpPr>
          <p:grpSpPr bwMode="auto">
            <a:xfrm>
              <a:off x="4621622" y="2919128"/>
              <a:ext cx="550900" cy="462880"/>
              <a:chOff x="4647367" y="2717148"/>
              <a:chExt cx="550900" cy="462880"/>
            </a:xfrm>
          </p:grpSpPr>
          <p:sp>
            <p:nvSpPr>
              <p:cNvPr id="128" name="Rectangle 127"/>
              <p:cNvSpPr/>
              <p:nvPr/>
            </p:nvSpPr>
            <p:spPr bwMode="auto">
              <a:xfrm>
                <a:off x="4646627" y="2717484"/>
                <a:ext cx="551388" cy="463160"/>
              </a:xfrm>
              <a:prstGeom prst="rect">
                <a:avLst/>
              </a:prstGeom>
              <a:solidFill>
                <a:schemeClr val="accent1">
                  <a:lumMod val="20000"/>
                  <a:lumOff val="80000"/>
                </a:schemeClr>
              </a:solidFill>
              <a:ln w="3175">
                <a:solidFill>
                  <a:srgbClr val="74CE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2859" name="Picture 128" descr="view.png"/>
              <p:cNvPicPr>
                <a:picLocks noChangeAspect="1"/>
              </p:cNvPicPr>
              <p:nvPr/>
            </p:nvPicPr>
            <p:blipFill>
              <a:blip r:embed="rId4" cstate="print"/>
              <a:srcRect/>
              <a:stretch>
                <a:fillRect/>
              </a:stretch>
            </p:blipFill>
            <p:spPr bwMode="auto">
              <a:xfrm>
                <a:off x="4674716" y="2750298"/>
                <a:ext cx="496933" cy="397910"/>
              </a:xfrm>
              <a:prstGeom prst="rect">
                <a:avLst/>
              </a:prstGeom>
              <a:noFill/>
              <a:ln w="9525">
                <a:noFill/>
                <a:miter lim="800000"/>
                <a:headEnd/>
                <a:tailEnd/>
              </a:ln>
            </p:spPr>
          </p:pic>
        </p:grpSp>
      </p:grpSp>
      <p:sp>
        <p:nvSpPr>
          <p:cNvPr id="32796" name="TextBox 129"/>
          <p:cNvSpPr txBox="1">
            <a:spLocks noChangeArrowheads="1"/>
          </p:cNvSpPr>
          <p:nvPr/>
        </p:nvSpPr>
        <p:spPr bwMode="auto">
          <a:xfrm>
            <a:off x="4545013" y="1695450"/>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sp>
        <p:nvSpPr>
          <p:cNvPr id="32797" name="TextBox 130"/>
          <p:cNvSpPr txBox="1">
            <a:spLocks noChangeArrowheads="1"/>
          </p:cNvSpPr>
          <p:nvPr/>
        </p:nvSpPr>
        <p:spPr bwMode="auto">
          <a:xfrm>
            <a:off x="2549525" y="1695450"/>
            <a:ext cx="549275" cy="400050"/>
          </a:xfrm>
          <a:prstGeom prst="rect">
            <a:avLst/>
          </a:prstGeom>
          <a:noFill/>
          <a:ln w="9525">
            <a:noFill/>
            <a:miter lim="800000"/>
            <a:headEnd/>
            <a:tailEnd/>
          </a:ln>
        </p:spPr>
        <p:txBody>
          <a:bodyPr>
            <a:prstTxWarp prst="textNoShape">
              <a:avLst/>
            </a:prstTxWarp>
            <a:spAutoFit/>
          </a:bodyPr>
          <a:lstStyle/>
          <a:p>
            <a:r>
              <a:rPr lang="en-US" sz="2000"/>
              <a:t>...</a:t>
            </a:r>
          </a:p>
        </p:txBody>
      </p:sp>
      <p:cxnSp>
        <p:nvCxnSpPr>
          <p:cNvPr id="132" name="Straight Connector 131"/>
          <p:cNvCxnSpPr/>
          <p:nvPr/>
        </p:nvCxnSpPr>
        <p:spPr>
          <a:xfrm>
            <a:off x="2342078" y="2550908"/>
            <a:ext cx="2543181" cy="14492"/>
          </a:xfrm>
          <a:prstGeom prst="line">
            <a:avLst/>
          </a:prstGeom>
          <a:ln w="203200">
            <a:solidFill>
              <a:schemeClr val="accent1"/>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133" name="Straight Arrow Connector 132"/>
          <p:cNvCxnSpPr>
            <a:cxnSpLocks noChangeShapeType="1"/>
          </p:cNvCxnSpPr>
          <p:nvPr/>
        </p:nvCxnSpPr>
        <p:spPr bwMode="auto">
          <a:xfrm flipV="1">
            <a:off x="2482850" y="2551113"/>
            <a:ext cx="2195513" cy="1587"/>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p:spPr>
      </p:cxnSp>
      <p:sp>
        <p:nvSpPr>
          <p:cNvPr id="134" name="TextBox 133"/>
          <p:cNvSpPr txBox="1">
            <a:spLocks noChangeArrowheads="1"/>
          </p:cNvSpPr>
          <p:nvPr/>
        </p:nvSpPr>
        <p:spPr bwMode="auto">
          <a:xfrm>
            <a:off x="382588" y="1563688"/>
            <a:ext cx="2392362" cy="646112"/>
          </a:xfrm>
          <a:prstGeom prst="rect">
            <a:avLst/>
          </a:prstGeom>
          <a:noFill/>
          <a:ln>
            <a:noFill/>
          </a:ln>
          <a:effectLst/>
          <a:extLst/>
        </p:spPr>
        <p:txBody>
          <a:bodyPr>
            <a:prstTxWarp prst="textNoShape">
              <a:avLst/>
            </a:prstTxWarp>
            <a:spAutoFit/>
          </a:bodyPr>
          <a:lstStyle/>
          <a:p>
            <a:r>
              <a:rPr lang="en-US" sz="1100" b="1">
                <a:solidFill>
                  <a:srgbClr val="266D68"/>
                </a:solidFill>
              </a:rPr>
              <a:t>Master Servers </a:t>
            </a:r>
            <a:br>
              <a:rPr lang="en-US" sz="1100" b="1">
                <a:solidFill>
                  <a:srgbClr val="266D68"/>
                </a:solidFill>
              </a:rPr>
            </a:br>
            <a:r>
              <a:rPr lang="en-US" sz="1100" b="1">
                <a:solidFill>
                  <a:srgbClr val="266D68"/>
                </a:solidFill>
              </a:rPr>
              <a:t>&amp; Name Nodes</a:t>
            </a:r>
          </a:p>
          <a:p>
            <a:pPr>
              <a:spcBef>
                <a:spcPts val="600"/>
              </a:spcBef>
            </a:pPr>
            <a:r>
              <a:rPr lang="en-US" sz="900">
                <a:solidFill>
                  <a:srgbClr val="266D68"/>
                </a:solidFill>
              </a:rPr>
              <a:t>Query planning &amp; dispatch </a:t>
            </a:r>
          </a:p>
        </p:txBody>
      </p:sp>
      <p:sp>
        <p:nvSpPr>
          <p:cNvPr id="135" name="TextBox 134"/>
          <p:cNvSpPr txBox="1">
            <a:spLocks noChangeArrowheads="1"/>
          </p:cNvSpPr>
          <p:nvPr/>
        </p:nvSpPr>
        <p:spPr bwMode="auto">
          <a:xfrm>
            <a:off x="382588" y="2767013"/>
            <a:ext cx="1681162" cy="785812"/>
          </a:xfrm>
          <a:prstGeom prst="rect">
            <a:avLst/>
          </a:prstGeom>
          <a:noFill/>
          <a:ln>
            <a:noFill/>
          </a:ln>
          <a:effectLst/>
          <a:extLst/>
        </p:spPr>
        <p:txBody>
          <a:bodyPr>
            <a:prstTxWarp prst="textNoShape">
              <a:avLst/>
            </a:prstTxWarp>
            <a:spAutoFit/>
          </a:bodyPr>
          <a:lstStyle/>
          <a:p>
            <a:r>
              <a:rPr lang="en-US" sz="1100" b="1">
                <a:solidFill>
                  <a:srgbClr val="266D68"/>
                </a:solidFill>
              </a:rPr>
              <a:t>Segment Servers</a:t>
            </a:r>
            <a:br>
              <a:rPr lang="en-US" sz="1100" b="1">
                <a:solidFill>
                  <a:srgbClr val="266D68"/>
                </a:solidFill>
              </a:rPr>
            </a:br>
            <a:r>
              <a:rPr lang="en-US" sz="1100" b="1">
                <a:solidFill>
                  <a:srgbClr val="266D68"/>
                </a:solidFill>
              </a:rPr>
              <a:t>&amp; Data Nodes</a:t>
            </a:r>
          </a:p>
          <a:p>
            <a:pPr>
              <a:spcBef>
                <a:spcPts val="600"/>
              </a:spcBef>
            </a:pPr>
            <a:r>
              <a:rPr lang="en-US" sz="900">
                <a:solidFill>
                  <a:srgbClr val="266D68"/>
                </a:solidFill>
              </a:rPr>
              <a:t>Query processing &amp; data storage</a:t>
            </a:r>
          </a:p>
        </p:txBody>
      </p:sp>
      <p:sp>
        <p:nvSpPr>
          <p:cNvPr id="136" name="TextBox 135"/>
          <p:cNvSpPr txBox="1">
            <a:spLocks noChangeArrowheads="1"/>
          </p:cNvSpPr>
          <p:nvPr/>
        </p:nvSpPr>
        <p:spPr bwMode="auto">
          <a:xfrm>
            <a:off x="382588" y="3825875"/>
            <a:ext cx="1725612" cy="477838"/>
          </a:xfrm>
          <a:prstGeom prst="rect">
            <a:avLst/>
          </a:prstGeom>
          <a:noFill/>
          <a:ln>
            <a:noFill/>
          </a:ln>
          <a:effectLst/>
          <a:extLst/>
        </p:spPr>
        <p:txBody>
          <a:bodyPr>
            <a:prstTxWarp prst="textNoShape">
              <a:avLst/>
            </a:prstTxWarp>
            <a:spAutoFit/>
          </a:bodyPr>
          <a:lstStyle/>
          <a:p>
            <a:r>
              <a:rPr lang="en-US" sz="1100" b="1">
                <a:solidFill>
                  <a:srgbClr val="266D68"/>
                </a:solidFill>
              </a:rPr>
              <a:t>External Sources</a:t>
            </a:r>
          </a:p>
          <a:p>
            <a:pPr>
              <a:spcBef>
                <a:spcPts val="600"/>
              </a:spcBef>
            </a:pPr>
            <a:r>
              <a:rPr lang="en-US" sz="900">
                <a:solidFill>
                  <a:srgbClr val="266D68"/>
                </a:solidFill>
              </a:rPr>
              <a:t>Loading, streaming, etc.</a:t>
            </a:r>
          </a:p>
        </p:txBody>
      </p:sp>
      <p:grpSp>
        <p:nvGrpSpPr>
          <p:cNvPr id="32807" name="Group 194"/>
          <p:cNvGrpSpPr>
            <a:grpSpLocks/>
          </p:cNvGrpSpPr>
          <p:nvPr/>
        </p:nvGrpSpPr>
        <p:grpSpPr bwMode="auto">
          <a:xfrm>
            <a:off x="3924300" y="1624013"/>
            <a:ext cx="598488" cy="649287"/>
            <a:chOff x="4533206" y="2544416"/>
            <a:chExt cx="734533" cy="924063"/>
          </a:xfrm>
        </p:grpSpPr>
        <p:sp>
          <p:nvSpPr>
            <p:cNvPr id="196" name="Rounded Rectangle 195"/>
            <p:cNvSpPr/>
            <p:nvPr/>
          </p:nvSpPr>
          <p:spPr bwMode="auto">
            <a:xfrm>
              <a:off x="4533206" y="2544416"/>
              <a:ext cx="734533" cy="924063"/>
            </a:xfrm>
            <a:prstGeom prst="roundRect">
              <a:avLst>
                <a:gd name="adj" fmla="val 4838"/>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2831" name="Picture 196" descr="server_icon.png"/>
            <p:cNvPicPr>
              <a:picLocks noChangeAspect="1"/>
            </p:cNvPicPr>
            <p:nvPr/>
          </p:nvPicPr>
          <p:blipFill>
            <a:blip r:embed="rId3" cstate="print"/>
            <a:srcRect/>
            <a:stretch>
              <a:fillRect/>
            </a:stretch>
          </p:blipFill>
          <p:spPr bwMode="auto">
            <a:xfrm>
              <a:off x="4648971" y="2602505"/>
              <a:ext cx="431746" cy="317460"/>
            </a:xfrm>
            <a:prstGeom prst="rect">
              <a:avLst/>
            </a:prstGeom>
            <a:noFill/>
            <a:ln w="9525">
              <a:noFill/>
              <a:miter lim="800000"/>
              <a:headEnd/>
              <a:tailEnd/>
            </a:ln>
          </p:spPr>
        </p:pic>
        <p:grpSp>
          <p:nvGrpSpPr>
            <p:cNvPr id="32832" name="Group 43"/>
            <p:cNvGrpSpPr>
              <a:grpSpLocks/>
            </p:cNvGrpSpPr>
            <p:nvPr/>
          </p:nvGrpSpPr>
          <p:grpSpPr bwMode="auto">
            <a:xfrm>
              <a:off x="4621622" y="2919128"/>
              <a:ext cx="550900" cy="462880"/>
              <a:chOff x="4647367" y="2717148"/>
              <a:chExt cx="550900" cy="462880"/>
            </a:xfrm>
          </p:grpSpPr>
          <p:sp>
            <p:nvSpPr>
              <p:cNvPr id="199" name="Rectangle 198"/>
              <p:cNvSpPr/>
              <p:nvPr/>
            </p:nvSpPr>
            <p:spPr bwMode="auto">
              <a:xfrm>
                <a:off x="4646628" y="2717484"/>
                <a:ext cx="551386" cy="463160"/>
              </a:xfrm>
              <a:prstGeom prst="rect">
                <a:avLst/>
              </a:prstGeom>
              <a:solidFill>
                <a:schemeClr val="accent1">
                  <a:lumMod val="20000"/>
                  <a:lumOff val="80000"/>
                </a:schemeClr>
              </a:solidFill>
              <a:ln w="3175">
                <a:solidFill>
                  <a:srgbClr val="74CE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32834" name="Picture 199" descr="view.png"/>
              <p:cNvPicPr>
                <a:picLocks noChangeAspect="1"/>
              </p:cNvPicPr>
              <p:nvPr/>
            </p:nvPicPr>
            <p:blipFill>
              <a:blip r:embed="rId4" cstate="print"/>
              <a:srcRect/>
              <a:stretch>
                <a:fillRect/>
              </a:stretch>
            </p:blipFill>
            <p:spPr bwMode="auto">
              <a:xfrm>
                <a:off x="4674716" y="2750298"/>
                <a:ext cx="496933" cy="397910"/>
              </a:xfrm>
              <a:prstGeom prst="rect">
                <a:avLst/>
              </a:prstGeom>
              <a:noFill/>
              <a:ln w="9525">
                <a:noFill/>
                <a:miter lim="800000"/>
                <a:headEnd/>
                <a:tailEnd/>
              </a:ln>
            </p:spPr>
          </p:pic>
        </p:grpSp>
      </p:grpSp>
      <p:sp>
        <p:nvSpPr>
          <p:cNvPr id="213" name="Folded Corner 212"/>
          <p:cNvSpPr/>
          <p:nvPr/>
        </p:nvSpPr>
        <p:spPr bwMode="auto">
          <a:xfrm>
            <a:off x="3868738" y="919163"/>
            <a:ext cx="673100" cy="433387"/>
          </a:xfrm>
          <a:prstGeom prst="foldedCorner">
            <a:avLst/>
          </a:prstGeom>
          <a:gradFill>
            <a:gsLst>
              <a:gs pos="0">
                <a:schemeClr val="bg1">
                  <a:lumMod val="75000"/>
                </a:schemeClr>
              </a:gs>
              <a:gs pos="35000">
                <a:schemeClr val="bg1">
                  <a:lumMod val="85000"/>
                </a:schemeClr>
              </a:gs>
              <a:gs pos="100000">
                <a:schemeClr val="accent6">
                  <a:tint val="15000"/>
                  <a:satMod val="350000"/>
                </a:schemeClr>
              </a:gs>
            </a:gsLst>
          </a:gra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nchor="b"/>
          <a:lstStyle/>
          <a:p>
            <a:pPr fontAlgn="auto">
              <a:spcBef>
                <a:spcPts val="0"/>
              </a:spcBef>
              <a:spcAft>
                <a:spcPts val="0"/>
              </a:spcAft>
              <a:defRPr/>
            </a:pPr>
            <a:r>
              <a:rPr lang="en-US" sz="900" b="1" dirty="0">
                <a:ea typeface="Arial"/>
                <a:cs typeface="Arial"/>
              </a:rPr>
              <a:t>SQL</a:t>
            </a:r>
          </a:p>
        </p:txBody>
      </p:sp>
      <p:pic>
        <p:nvPicPr>
          <p:cNvPr id="32810" name="Picture 2" descr="C:\DOCUME~1\BENWER~1\LOCALS~1\Temp\Rar$DR02.234\User Icons\PNG\user1.png"/>
          <p:cNvPicPr>
            <a:picLocks noChangeAspect="1" noChangeArrowheads="1"/>
          </p:cNvPicPr>
          <p:nvPr/>
        </p:nvPicPr>
        <p:blipFill>
          <a:blip r:embed="rId5" cstate="print"/>
          <a:srcRect/>
          <a:stretch>
            <a:fillRect/>
          </a:stretch>
        </p:blipFill>
        <p:spPr bwMode="auto">
          <a:xfrm>
            <a:off x="4273550" y="795338"/>
            <a:ext cx="474663" cy="476250"/>
          </a:xfrm>
          <a:prstGeom prst="rect">
            <a:avLst/>
          </a:prstGeom>
          <a:noFill/>
          <a:ln w="9525">
            <a:noFill/>
            <a:miter lim="800000"/>
            <a:headEnd/>
            <a:tailEnd/>
          </a:ln>
        </p:spPr>
      </p:pic>
      <p:sp>
        <p:nvSpPr>
          <p:cNvPr id="215" name="Down Arrow 214"/>
          <p:cNvSpPr/>
          <p:nvPr/>
        </p:nvSpPr>
        <p:spPr bwMode="auto">
          <a:xfrm>
            <a:off x="4016375" y="1347788"/>
            <a:ext cx="322263" cy="265112"/>
          </a:xfrm>
          <a:prstGeom prst="downArrow">
            <a:avLst/>
          </a:prstGeom>
          <a:gradFill>
            <a:gsLst>
              <a:gs pos="0">
                <a:schemeClr val="bg1">
                  <a:lumMod val="75000"/>
                </a:schemeClr>
              </a:gs>
              <a:gs pos="35000">
                <a:schemeClr val="bg1">
                  <a:lumMod val="85000"/>
                </a:schemeClr>
              </a:gs>
              <a:gs pos="100000">
                <a:schemeClr val="bg1">
                  <a:lumMod val="95000"/>
                </a:schemeClr>
              </a:gs>
            </a:gsLst>
          </a:gradFill>
          <a:ln>
            <a:solidFill>
              <a:schemeClr val="bg1">
                <a:lumMod val="75000"/>
              </a:schemeClr>
            </a:solidFill>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wrap="none" anchor="ctr"/>
          <a:lstStyle/>
          <a:p>
            <a:pPr algn="ctr" fontAlgn="auto">
              <a:spcBef>
                <a:spcPts val="0"/>
              </a:spcBef>
              <a:spcAft>
                <a:spcPts val="0"/>
              </a:spcAft>
              <a:defRPr/>
            </a:pPr>
            <a:endParaRPr lang="en-US" sz="1200" dirty="0">
              <a:ea typeface="Arial"/>
              <a:cs typeface="Arial"/>
            </a:endParaRPr>
          </a:p>
        </p:txBody>
      </p:sp>
      <p:sp>
        <p:nvSpPr>
          <p:cNvPr id="32816" name="TextBox 242"/>
          <p:cNvSpPr txBox="1">
            <a:spLocks noChangeArrowheads="1"/>
          </p:cNvSpPr>
          <p:nvPr/>
        </p:nvSpPr>
        <p:spPr bwMode="auto">
          <a:xfrm rot="-5400000">
            <a:off x="5145087" y="1835151"/>
            <a:ext cx="811213" cy="214312"/>
          </a:xfrm>
          <a:prstGeom prst="rect">
            <a:avLst/>
          </a:prstGeom>
          <a:solidFill>
            <a:schemeClr val="accent1"/>
          </a:solidFill>
          <a:ln w="9525">
            <a:noFill/>
            <a:prstDash val="dash"/>
            <a:miter lim="800000"/>
            <a:headEnd/>
            <a:tailEnd/>
          </a:ln>
        </p:spPr>
        <p:txBody>
          <a:bodyPr>
            <a:prstTxWarp prst="textNoShape">
              <a:avLst/>
            </a:prstTxWarp>
            <a:spAutoFit/>
          </a:bodyPr>
          <a:lstStyle/>
          <a:p>
            <a:pPr algn="ctr"/>
            <a:r>
              <a:rPr lang="en-US" sz="800">
                <a:solidFill>
                  <a:schemeClr val="bg2"/>
                </a:solidFill>
              </a:rPr>
              <a:t>ODBC/JDBC</a:t>
            </a:r>
          </a:p>
        </p:txBody>
      </p:sp>
      <p:sp>
        <p:nvSpPr>
          <p:cNvPr id="244" name="Left Arrow 243"/>
          <p:cNvSpPr/>
          <p:nvPr/>
        </p:nvSpPr>
        <p:spPr>
          <a:xfrm>
            <a:off x="5219700" y="1852613"/>
            <a:ext cx="261938" cy="220662"/>
          </a:xfrm>
          <a:prstGeom prst="lef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8" name="Freeform 247"/>
          <p:cNvSpPr>
            <a:spLocks/>
          </p:cNvSpPr>
          <p:nvPr/>
        </p:nvSpPr>
        <p:spPr bwMode="auto">
          <a:xfrm>
            <a:off x="2468563" y="4291013"/>
            <a:ext cx="0" cy="0"/>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path>
            </a:pathLst>
          </a:custGeom>
          <a:noFill/>
          <a:ln w="3175" cmpd="sng">
            <a:solidFill>
              <a:srgbClr val="1F1A17"/>
            </a:solidFill>
            <a:round/>
            <a:headEnd/>
            <a:tailEnd/>
          </a:ln>
          <a:extLst/>
        </p:spPr>
        <p:txBody>
          <a:bodyPr/>
          <a:lstStyle/>
          <a:p>
            <a:pPr fontAlgn="auto">
              <a:spcBef>
                <a:spcPts val="0"/>
              </a:spcBef>
              <a:spcAft>
                <a:spcPts val="0"/>
              </a:spcAft>
              <a:defRPr/>
            </a:pPr>
            <a:endParaRPr lang="en-US" sz="800">
              <a:solidFill>
                <a:schemeClr val="accent3">
                  <a:lumMod val="75000"/>
                </a:schemeClr>
              </a:solidFill>
              <a:latin typeface="+mn-lt"/>
              <a:ea typeface="+mn-ea"/>
              <a:cs typeface="+mn-cs"/>
            </a:endParaRPr>
          </a:p>
        </p:txBody>
      </p:sp>
      <p:sp>
        <p:nvSpPr>
          <p:cNvPr id="249" name="TextBox 184"/>
          <p:cNvSpPr txBox="1">
            <a:spLocks noChangeArrowheads="1"/>
          </p:cNvSpPr>
          <p:nvPr/>
        </p:nvSpPr>
        <p:spPr bwMode="auto">
          <a:xfrm>
            <a:off x="2243667" y="4005797"/>
            <a:ext cx="626533" cy="338554"/>
          </a:xfrm>
          <a:prstGeom prst="rect">
            <a:avLst/>
          </a:prstGeom>
          <a:noFill/>
          <a:ln>
            <a:noFill/>
          </a:ln>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800" b="1" dirty="0" smtClean="0">
                <a:latin typeface="+mn-lt"/>
              </a:rPr>
              <a:t>File Systems</a:t>
            </a:r>
            <a:endParaRPr lang="en-US" sz="800" dirty="0">
              <a:latin typeface="+mn-lt"/>
            </a:endParaRPr>
          </a:p>
        </p:txBody>
      </p:sp>
      <p:sp>
        <p:nvSpPr>
          <p:cNvPr id="250" name="TextBox 184"/>
          <p:cNvSpPr txBox="1">
            <a:spLocks noChangeArrowheads="1"/>
          </p:cNvSpPr>
          <p:nvPr/>
        </p:nvSpPr>
        <p:spPr bwMode="auto">
          <a:xfrm>
            <a:off x="2682875" y="4005797"/>
            <a:ext cx="788988" cy="338138"/>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800" b="1" dirty="0" smtClean="0">
                <a:latin typeface="+mn-lt"/>
              </a:rPr>
              <a:t>PHD /</a:t>
            </a:r>
            <a:r>
              <a:rPr lang="en-US" sz="800" b="1" dirty="0" err="1" smtClean="0">
                <a:latin typeface="+mn-lt"/>
              </a:rPr>
              <a:t>Hadoop</a:t>
            </a:r>
            <a:endParaRPr lang="en-US" sz="800" dirty="0">
              <a:latin typeface="+mn-lt"/>
            </a:endParaRPr>
          </a:p>
        </p:txBody>
      </p:sp>
      <p:sp>
        <p:nvSpPr>
          <p:cNvPr id="252" name="TextBox 184"/>
          <p:cNvSpPr txBox="1">
            <a:spLocks noChangeArrowheads="1"/>
          </p:cNvSpPr>
          <p:nvPr/>
        </p:nvSpPr>
        <p:spPr bwMode="auto">
          <a:xfrm>
            <a:off x="3751263" y="4066122"/>
            <a:ext cx="736600" cy="21590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800" b="1" dirty="0" err="1" smtClean="0">
                <a:latin typeface="+mn-lt"/>
              </a:rPr>
              <a:t>GemFire</a:t>
            </a:r>
            <a:r>
              <a:rPr lang="en-US" sz="800" b="1" dirty="0" smtClean="0">
                <a:latin typeface="+mn-lt"/>
              </a:rPr>
              <a:t> </a:t>
            </a:r>
            <a:endParaRPr lang="en-US" sz="800" dirty="0">
              <a:latin typeface="+mn-lt"/>
            </a:endParaRPr>
          </a:p>
        </p:txBody>
      </p:sp>
      <p:sp>
        <p:nvSpPr>
          <p:cNvPr id="255" name="TextBox 184"/>
          <p:cNvSpPr txBox="1">
            <a:spLocks noChangeArrowheads="1"/>
          </p:cNvSpPr>
          <p:nvPr/>
        </p:nvSpPr>
        <p:spPr bwMode="auto">
          <a:xfrm>
            <a:off x="4281488" y="3974047"/>
            <a:ext cx="696912" cy="40005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800" b="1" dirty="0" smtClean="0">
                <a:latin typeface="+mn-lt"/>
              </a:rPr>
              <a:t>Streaming </a:t>
            </a:r>
            <a:r>
              <a:rPr lang="en-US" sz="600" dirty="0" smtClean="0">
                <a:latin typeface="+mn-lt"/>
              </a:rPr>
              <a:t>(Social Media, events, etc.)</a:t>
            </a:r>
            <a:endParaRPr lang="en-US" sz="600" dirty="0">
              <a:latin typeface="+mn-lt"/>
            </a:endParaRPr>
          </a:p>
        </p:txBody>
      </p:sp>
      <p:sp>
        <p:nvSpPr>
          <p:cNvPr id="257" name="TextBox 184"/>
          <p:cNvSpPr txBox="1">
            <a:spLocks noChangeArrowheads="1"/>
          </p:cNvSpPr>
          <p:nvPr/>
        </p:nvSpPr>
        <p:spPr bwMode="auto">
          <a:xfrm>
            <a:off x="3208338" y="4066122"/>
            <a:ext cx="847725" cy="21590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800" b="1" dirty="0" smtClean="0">
                <a:latin typeface="+mn-lt"/>
              </a:rPr>
              <a:t>RDBMS</a:t>
            </a:r>
            <a:endParaRPr lang="en-US" sz="800" dirty="0">
              <a:latin typeface="+mn-lt"/>
            </a:endParaRPr>
          </a:p>
        </p:txBody>
      </p:sp>
      <p:grpSp>
        <p:nvGrpSpPr>
          <p:cNvPr id="137" name="Group 136"/>
          <p:cNvGrpSpPr/>
          <p:nvPr/>
        </p:nvGrpSpPr>
        <p:grpSpPr>
          <a:xfrm>
            <a:off x="2294466" y="3543299"/>
            <a:ext cx="558798" cy="296328"/>
            <a:chOff x="2252136" y="3556000"/>
            <a:chExt cx="558798" cy="296328"/>
          </a:xfrm>
        </p:grpSpPr>
        <p:cxnSp>
          <p:nvCxnSpPr>
            <p:cNvPr id="94" name="Straight Connector 93"/>
            <p:cNvCxnSpPr/>
            <p:nvPr/>
          </p:nvCxnSpPr>
          <p:spPr>
            <a:xfrm flipV="1">
              <a:off x="2353752" y="3562350"/>
              <a:ext cx="347385" cy="2307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2463801" y="3556000"/>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2396059" y="3572928"/>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07" idx="2"/>
            </p:cNvCxnSpPr>
            <p:nvPr/>
          </p:nvCxnSpPr>
          <p:spPr>
            <a:xfrm flipV="1">
              <a:off x="2252136" y="3568700"/>
              <a:ext cx="324377" cy="23281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2787" name="Group 105"/>
          <p:cNvGrpSpPr>
            <a:grpSpLocks/>
          </p:cNvGrpSpPr>
          <p:nvPr/>
        </p:nvGrpSpPr>
        <p:grpSpPr bwMode="auto">
          <a:xfrm>
            <a:off x="2344738" y="2778125"/>
            <a:ext cx="463550" cy="790575"/>
            <a:chOff x="2167478" y="4254094"/>
            <a:chExt cx="495740" cy="1125896"/>
          </a:xfrm>
        </p:grpSpPr>
        <p:sp>
          <p:nvSpPr>
            <p:cNvPr id="107" name="Rounded Rectangle 106"/>
            <p:cNvSpPr/>
            <p:nvPr/>
          </p:nvSpPr>
          <p:spPr bwMode="auto">
            <a:xfrm>
              <a:off x="2167478" y="4254094"/>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2861" name="Group 124"/>
            <p:cNvGrpSpPr>
              <a:grpSpLocks/>
            </p:cNvGrpSpPr>
            <p:nvPr/>
          </p:nvGrpSpPr>
          <p:grpSpPr bwMode="auto">
            <a:xfrm>
              <a:off x="2189342" y="4299176"/>
              <a:ext cx="404076" cy="662773"/>
              <a:chOff x="2147038" y="4269980"/>
              <a:chExt cx="404076" cy="662773"/>
            </a:xfrm>
          </p:grpSpPr>
          <p:sp>
            <p:nvSpPr>
              <p:cNvPr id="109" name="Rectangle 108"/>
              <p:cNvSpPr/>
              <p:nvPr/>
            </p:nvSpPr>
            <p:spPr bwMode="auto">
              <a:xfrm>
                <a:off x="2198177"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10" name="Picture 109"/>
              <p:cNvPicPr>
                <a:picLocks noChangeAspect="1" noChangeArrowheads="1"/>
              </p:cNvPicPr>
              <p:nvPr/>
            </p:nvPicPr>
            <p:blipFill>
              <a:blip r:embed="rId6"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2864" name="Picture 110" descr="server_icon.png"/>
              <p:cNvPicPr>
                <a:picLocks noChangeAspect="1"/>
              </p:cNvPicPr>
              <p:nvPr/>
            </p:nvPicPr>
            <p:blipFill>
              <a:blip r:embed="rId3" cstate="print"/>
              <a:srcRect/>
              <a:stretch>
                <a:fillRect/>
              </a:stretch>
            </p:blipFill>
            <p:spPr bwMode="auto">
              <a:xfrm>
                <a:off x="2147038" y="4269980"/>
                <a:ext cx="404076" cy="317460"/>
              </a:xfrm>
              <a:prstGeom prst="rect">
                <a:avLst/>
              </a:prstGeom>
              <a:noFill/>
              <a:ln w="9525">
                <a:noFill/>
                <a:miter lim="800000"/>
                <a:headEnd/>
                <a:tailEnd/>
              </a:ln>
            </p:spPr>
          </p:pic>
        </p:grpSp>
      </p:grpSp>
      <p:pic>
        <p:nvPicPr>
          <p:cNvPr id="32808" name="Picture 211" descr="Generic Database.png"/>
          <p:cNvPicPr>
            <a:picLocks noChangeAspect="1"/>
          </p:cNvPicPr>
          <p:nvPr/>
        </p:nvPicPr>
        <p:blipFill>
          <a:blip r:embed="rId7" cstate="print"/>
          <a:srcRect/>
          <a:stretch>
            <a:fillRect/>
          </a:stretch>
        </p:blipFill>
        <p:spPr bwMode="auto">
          <a:xfrm>
            <a:off x="2428875" y="3316288"/>
            <a:ext cx="290513" cy="246062"/>
          </a:xfrm>
          <a:prstGeom prst="rect">
            <a:avLst/>
          </a:prstGeom>
          <a:noFill/>
          <a:ln w="9525">
            <a:noFill/>
            <a:miter lim="800000"/>
            <a:headEnd/>
            <a:tailEnd/>
          </a:ln>
        </p:spPr>
      </p:pic>
      <p:grpSp>
        <p:nvGrpSpPr>
          <p:cNvPr id="139" name="Group 138"/>
          <p:cNvGrpSpPr/>
          <p:nvPr/>
        </p:nvGrpSpPr>
        <p:grpSpPr>
          <a:xfrm>
            <a:off x="2802468" y="3543299"/>
            <a:ext cx="558798" cy="296328"/>
            <a:chOff x="2252136" y="3556000"/>
            <a:chExt cx="558798" cy="296328"/>
          </a:xfrm>
        </p:grpSpPr>
        <p:cxnSp>
          <p:nvCxnSpPr>
            <p:cNvPr id="140" name="Straight Connector 139"/>
            <p:cNvCxnSpPr/>
            <p:nvPr/>
          </p:nvCxnSpPr>
          <p:spPr>
            <a:xfrm flipV="1">
              <a:off x="2353752" y="3562350"/>
              <a:ext cx="347385" cy="2307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2463801" y="3556000"/>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2396059" y="3572928"/>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2252136" y="3568700"/>
              <a:ext cx="324377" cy="23281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18936" y="3543299"/>
            <a:ext cx="558798" cy="296328"/>
            <a:chOff x="2252136" y="3556000"/>
            <a:chExt cx="558798" cy="296328"/>
          </a:xfrm>
        </p:grpSpPr>
        <p:cxnSp>
          <p:nvCxnSpPr>
            <p:cNvPr id="149" name="Straight Connector 148"/>
            <p:cNvCxnSpPr/>
            <p:nvPr/>
          </p:nvCxnSpPr>
          <p:spPr>
            <a:xfrm flipV="1">
              <a:off x="2353752" y="3562350"/>
              <a:ext cx="347385" cy="2307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2463801" y="3556000"/>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2396059" y="3572928"/>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2252136" y="3568700"/>
              <a:ext cx="324377" cy="23281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3839636" y="3543299"/>
            <a:ext cx="558798" cy="296328"/>
            <a:chOff x="2252136" y="3556000"/>
            <a:chExt cx="558798" cy="296328"/>
          </a:xfrm>
        </p:grpSpPr>
        <p:cxnSp>
          <p:nvCxnSpPr>
            <p:cNvPr id="159" name="Straight Connector 158"/>
            <p:cNvCxnSpPr/>
            <p:nvPr/>
          </p:nvCxnSpPr>
          <p:spPr>
            <a:xfrm flipV="1">
              <a:off x="2353752" y="3562350"/>
              <a:ext cx="347385" cy="2307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flipV="1">
              <a:off x="2463801" y="3556000"/>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flipV="1">
              <a:off x="2396059" y="3572928"/>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2252136" y="3568700"/>
              <a:ext cx="324377" cy="23281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4351870" y="3543299"/>
            <a:ext cx="558798" cy="296328"/>
            <a:chOff x="2252136" y="3556000"/>
            <a:chExt cx="558798" cy="296328"/>
          </a:xfrm>
        </p:grpSpPr>
        <p:cxnSp>
          <p:nvCxnSpPr>
            <p:cNvPr id="167" name="Straight Connector 166"/>
            <p:cNvCxnSpPr/>
            <p:nvPr/>
          </p:nvCxnSpPr>
          <p:spPr>
            <a:xfrm flipV="1">
              <a:off x="2353752" y="3562350"/>
              <a:ext cx="347385" cy="2307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2463801" y="3556000"/>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flipV="1">
              <a:off x="2396059" y="3572928"/>
              <a:ext cx="347133" cy="279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252136" y="3568700"/>
              <a:ext cx="324377" cy="23281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2803" name="Group 140"/>
          <p:cNvGrpSpPr>
            <a:grpSpLocks/>
          </p:cNvGrpSpPr>
          <p:nvPr/>
        </p:nvGrpSpPr>
        <p:grpSpPr bwMode="auto">
          <a:xfrm>
            <a:off x="2855913" y="2778125"/>
            <a:ext cx="463550" cy="790575"/>
            <a:chOff x="2167478" y="4254095"/>
            <a:chExt cx="495740" cy="1125896"/>
          </a:xfrm>
        </p:grpSpPr>
        <p:sp>
          <p:nvSpPr>
            <p:cNvPr id="142" name="Rounded Rectangle 141"/>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2851" name="Group 124"/>
            <p:cNvGrpSpPr>
              <a:grpSpLocks/>
            </p:cNvGrpSpPr>
            <p:nvPr/>
          </p:nvGrpSpPr>
          <p:grpSpPr bwMode="auto">
            <a:xfrm>
              <a:off x="2189342" y="4299176"/>
              <a:ext cx="404076" cy="662773"/>
              <a:chOff x="2147038" y="4269980"/>
              <a:chExt cx="404076" cy="662773"/>
            </a:xfrm>
          </p:grpSpPr>
          <p:sp>
            <p:nvSpPr>
              <p:cNvPr id="144" name="Rectangle 143"/>
              <p:cNvSpPr/>
              <p:nvPr/>
            </p:nvSpPr>
            <p:spPr bwMode="auto">
              <a:xfrm>
                <a:off x="2198177"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45" name="Picture 144"/>
              <p:cNvPicPr>
                <a:picLocks noChangeAspect="1" noChangeArrowheads="1"/>
              </p:cNvPicPr>
              <p:nvPr/>
            </p:nvPicPr>
            <p:blipFill>
              <a:blip r:embed="rId6"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2854" name="Picture 145" descr="server_icon.png"/>
              <p:cNvPicPr>
                <a:picLocks noChangeAspect="1"/>
              </p:cNvPicPr>
              <p:nvPr/>
            </p:nvPicPr>
            <p:blipFill>
              <a:blip r:embed="rId3" cstate="print"/>
              <a:srcRect/>
              <a:stretch>
                <a:fillRect/>
              </a:stretch>
            </p:blipFill>
            <p:spPr bwMode="auto">
              <a:xfrm>
                <a:off x="2147038" y="4269980"/>
                <a:ext cx="404076" cy="317460"/>
              </a:xfrm>
              <a:prstGeom prst="rect">
                <a:avLst/>
              </a:prstGeom>
              <a:noFill/>
              <a:ln w="9525">
                <a:noFill/>
                <a:miter lim="800000"/>
                <a:headEnd/>
                <a:tailEnd/>
              </a:ln>
            </p:spPr>
          </p:pic>
        </p:grpSp>
      </p:grpSp>
      <p:pic>
        <p:nvPicPr>
          <p:cNvPr id="32812" name="Picture 215" descr="Generic Database.png"/>
          <p:cNvPicPr>
            <a:picLocks noChangeAspect="1"/>
          </p:cNvPicPr>
          <p:nvPr/>
        </p:nvPicPr>
        <p:blipFill>
          <a:blip r:embed="rId7" cstate="print"/>
          <a:srcRect/>
          <a:stretch>
            <a:fillRect/>
          </a:stretch>
        </p:blipFill>
        <p:spPr bwMode="auto">
          <a:xfrm>
            <a:off x="2936875" y="3316288"/>
            <a:ext cx="290513" cy="246062"/>
          </a:xfrm>
          <a:prstGeom prst="rect">
            <a:avLst/>
          </a:prstGeom>
          <a:noFill/>
          <a:ln w="9525">
            <a:noFill/>
            <a:miter lim="800000"/>
            <a:headEnd/>
            <a:tailEnd/>
          </a:ln>
        </p:spPr>
      </p:pic>
      <p:grpSp>
        <p:nvGrpSpPr>
          <p:cNvPr id="32804" name="Group 146"/>
          <p:cNvGrpSpPr>
            <a:grpSpLocks/>
          </p:cNvGrpSpPr>
          <p:nvPr/>
        </p:nvGrpSpPr>
        <p:grpSpPr bwMode="auto">
          <a:xfrm>
            <a:off x="3371850" y="2778125"/>
            <a:ext cx="463550" cy="793750"/>
            <a:chOff x="2167478" y="4254094"/>
            <a:chExt cx="495740" cy="1129878"/>
          </a:xfrm>
        </p:grpSpPr>
        <p:sp>
          <p:nvSpPr>
            <p:cNvPr id="148" name="Rounded Rectangle 147"/>
            <p:cNvSpPr/>
            <p:nvPr/>
          </p:nvSpPr>
          <p:spPr bwMode="auto">
            <a:xfrm>
              <a:off x="2167478" y="4254094"/>
              <a:ext cx="495740" cy="1129878"/>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2846" name="Group 124"/>
            <p:cNvGrpSpPr>
              <a:grpSpLocks/>
            </p:cNvGrpSpPr>
            <p:nvPr/>
          </p:nvGrpSpPr>
          <p:grpSpPr bwMode="auto">
            <a:xfrm>
              <a:off x="2189342" y="4299176"/>
              <a:ext cx="404076" cy="662773"/>
              <a:chOff x="2147038" y="4269980"/>
              <a:chExt cx="404076" cy="662773"/>
            </a:xfrm>
          </p:grpSpPr>
          <p:sp>
            <p:nvSpPr>
              <p:cNvPr id="150" name="Rectangle 149"/>
              <p:cNvSpPr/>
              <p:nvPr/>
            </p:nvSpPr>
            <p:spPr bwMode="auto">
              <a:xfrm>
                <a:off x="2198178" y="4570641"/>
                <a:ext cx="325966" cy="361561"/>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51" name="Picture 150"/>
              <p:cNvPicPr>
                <a:picLocks noChangeAspect="1" noChangeArrowheads="1"/>
              </p:cNvPicPr>
              <p:nvPr/>
            </p:nvPicPr>
            <p:blipFill>
              <a:blip r:embed="rId6"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2849" name="Picture 151" descr="server_icon.png"/>
              <p:cNvPicPr>
                <a:picLocks noChangeAspect="1"/>
              </p:cNvPicPr>
              <p:nvPr/>
            </p:nvPicPr>
            <p:blipFill>
              <a:blip r:embed="rId3" cstate="print"/>
              <a:srcRect/>
              <a:stretch>
                <a:fillRect/>
              </a:stretch>
            </p:blipFill>
            <p:spPr bwMode="auto">
              <a:xfrm>
                <a:off x="2147038" y="4269980"/>
                <a:ext cx="404076" cy="317460"/>
              </a:xfrm>
              <a:prstGeom prst="rect">
                <a:avLst/>
              </a:prstGeom>
              <a:noFill/>
              <a:ln w="9525">
                <a:noFill/>
                <a:miter lim="800000"/>
                <a:headEnd/>
                <a:tailEnd/>
              </a:ln>
            </p:spPr>
          </p:pic>
        </p:grpSp>
      </p:grpSp>
      <p:pic>
        <p:nvPicPr>
          <p:cNvPr id="32813" name="Picture 216" descr="Generic Database.png"/>
          <p:cNvPicPr>
            <a:picLocks noChangeAspect="1"/>
          </p:cNvPicPr>
          <p:nvPr/>
        </p:nvPicPr>
        <p:blipFill>
          <a:blip r:embed="rId7" cstate="print"/>
          <a:srcRect/>
          <a:stretch>
            <a:fillRect/>
          </a:stretch>
        </p:blipFill>
        <p:spPr bwMode="auto">
          <a:xfrm>
            <a:off x="3451225" y="3316288"/>
            <a:ext cx="290513" cy="246062"/>
          </a:xfrm>
          <a:prstGeom prst="rect">
            <a:avLst/>
          </a:prstGeom>
          <a:noFill/>
          <a:ln w="9525">
            <a:noFill/>
            <a:miter lim="800000"/>
            <a:headEnd/>
            <a:tailEnd/>
          </a:ln>
        </p:spPr>
      </p:pic>
      <p:grpSp>
        <p:nvGrpSpPr>
          <p:cNvPr id="32805" name="Group 152"/>
          <p:cNvGrpSpPr>
            <a:grpSpLocks/>
          </p:cNvGrpSpPr>
          <p:nvPr/>
        </p:nvGrpSpPr>
        <p:grpSpPr bwMode="auto">
          <a:xfrm>
            <a:off x="3886200" y="2778125"/>
            <a:ext cx="463550" cy="793750"/>
            <a:chOff x="2167478" y="4254094"/>
            <a:chExt cx="495740" cy="1129878"/>
          </a:xfrm>
        </p:grpSpPr>
        <p:sp>
          <p:nvSpPr>
            <p:cNvPr id="154" name="Rounded Rectangle 153"/>
            <p:cNvSpPr/>
            <p:nvPr/>
          </p:nvSpPr>
          <p:spPr bwMode="auto">
            <a:xfrm>
              <a:off x="2167478" y="4254094"/>
              <a:ext cx="495740" cy="1129878"/>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2841" name="Group 124"/>
            <p:cNvGrpSpPr>
              <a:grpSpLocks/>
            </p:cNvGrpSpPr>
            <p:nvPr/>
          </p:nvGrpSpPr>
          <p:grpSpPr bwMode="auto">
            <a:xfrm>
              <a:off x="2189342" y="4299176"/>
              <a:ext cx="404076" cy="662773"/>
              <a:chOff x="2147038" y="4269980"/>
              <a:chExt cx="404076" cy="662773"/>
            </a:xfrm>
          </p:grpSpPr>
          <p:sp>
            <p:nvSpPr>
              <p:cNvPr id="156" name="Rectangle 155"/>
              <p:cNvSpPr/>
              <p:nvPr/>
            </p:nvSpPr>
            <p:spPr bwMode="auto">
              <a:xfrm>
                <a:off x="2198178" y="4570641"/>
                <a:ext cx="325966" cy="361561"/>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57" name="Picture 156"/>
              <p:cNvPicPr>
                <a:picLocks noChangeAspect="1" noChangeArrowheads="1"/>
              </p:cNvPicPr>
              <p:nvPr/>
            </p:nvPicPr>
            <p:blipFill>
              <a:blip r:embed="rId6"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2844" name="Picture 157" descr="server_icon.png"/>
              <p:cNvPicPr>
                <a:picLocks noChangeAspect="1"/>
              </p:cNvPicPr>
              <p:nvPr/>
            </p:nvPicPr>
            <p:blipFill>
              <a:blip r:embed="rId3" cstate="print"/>
              <a:srcRect/>
              <a:stretch>
                <a:fillRect/>
              </a:stretch>
            </p:blipFill>
            <p:spPr bwMode="auto">
              <a:xfrm>
                <a:off x="2147038" y="4269980"/>
                <a:ext cx="404076" cy="317460"/>
              </a:xfrm>
              <a:prstGeom prst="rect">
                <a:avLst/>
              </a:prstGeom>
              <a:noFill/>
              <a:ln w="9525">
                <a:noFill/>
                <a:miter lim="800000"/>
                <a:headEnd/>
                <a:tailEnd/>
              </a:ln>
            </p:spPr>
          </p:pic>
        </p:grpSp>
      </p:grpSp>
      <p:pic>
        <p:nvPicPr>
          <p:cNvPr id="32814" name="Picture 217" descr="Generic Database.png"/>
          <p:cNvPicPr>
            <a:picLocks noChangeAspect="1"/>
          </p:cNvPicPr>
          <p:nvPr/>
        </p:nvPicPr>
        <p:blipFill>
          <a:blip r:embed="rId7" cstate="print"/>
          <a:srcRect/>
          <a:stretch>
            <a:fillRect/>
          </a:stretch>
        </p:blipFill>
        <p:spPr bwMode="auto">
          <a:xfrm>
            <a:off x="3971925" y="3316288"/>
            <a:ext cx="290513" cy="246062"/>
          </a:xfrm>
          <a:prstGeom prst="rect">
            <a:avLst/>
          </a:prstGeom>
          <a:noFill/>
          <a:ln w="9525">
            <a:noFill/>
            <a:miter lim="800000"/>
            <a:headEnd/>
            <a:tailEnd/>
          </a:ln>
        </p:spPr>
      </p:pic>
      <p:grpSp>
        <p:nvGrpSpPr>
          <p:cNvPr id="32806" name="Group 158"/>
          <p:cNvGrpSpPr>
            <a:grpSpLocks/>
          </p:cNvGrpSpPr>
          <p:nvPr/>
        </p:nvGrpSpPr>
        <p:grpSpPr bwMode="auto">
          <a:xfrm>
            <a:off x="4397375" y="2778125"/>
            <a:ext cx="463550" cy="790575"/>
            <a:chOff x="2167478" y="4254095"/>
            <a:chExt cx="495740" cy="1125896"/>
          </a:xfrm>
        </p:grpSpPr>
        <p:sp>
          <p:nvSpPr>
            <p:cNvPr id="160" name="Rounded Rectangle 159"/>
            <p:cNvSpPr/>
            <p:nvPr/>
          </p:nvSpPr>
          <p:spPr bwMode="auto">
            <a:xfrm>
              <a:off x="2167478" y="4254095"/>
              <a:ext cx="495740" cy="1125896"/>
            </a:xfrm>
            <a:prstGeom prst="roundRect">
              <a:avLst>
                <a:gd name="adj" fmla="val 8975"/>
              </a:avLst>
            </a:prstGeom>
            <a:solidFill>
              <a:schemeClr val="bg1">
                <a:lumMod val="8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grpSp>
          <p:nvGrpSpPr>
            <p:cNvPr id="32836" name="Group 124"/>
            <p:cNvGrpSpPr>
              <a:grpSpLocks/>
            </p:cNvGrpSpPr>
            <p:nvPr/>
          </p:nvGrpSpPr>
          <p:grpSpPr bwMode="auto">
            <a:xfrm>
              <a:off x="2189342" y="4299176"/>
              <a:ext cx="404076" cy="662773"/>
              <a:chOff x="2147038" y="4269980"/>
              <a:chExt cx="404076" cy="662773"/>
            </a:xfrm>
          </p:grpSpPr>
          <p:sp>
            <p:nvSpPr>
              <p:cNvPr id="162" name="Rectangle 161"/>
              <p:cNvSpPr/>
              <p:nvPr/>
            </p:nvSpPr>
            <p:spPr bwMode="auto">
              <a:xfrm>
                <a:off x="2198178" y="4570807"/>
                <a:ext cx="325966" cy="361734"/>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sz="3200" dirty="0"/>
              </a:p>
            </p:txBody>
          </p:sp>
          <p:pic>
            <p:nvPicPr>
              <p:cNvPr id="163" name="Picture 162"/>
              <p:cNvPicPr>
                <a:picLocks noChangeAspect="1" noChangeArrowheads="1"/>
              </p:cNvPicPr>
              <p:nvPr/>
            </p:nvPicPr>
            <p:blipFill>
              <a:blip r:embed="rId6" cstate="print">
                <a:duotone>
                  <a:prstClr val="black"/>
                  <a:schemeClr val="tx2">
                    <a:tint val="45000"/>
                    <a:satMod val="400000"/>
                  </a:schemeClr>
                </a:duotone>
                <a:extLst/>
              </a:blip>
              <a:srcRect/>
              <a:stretch>
                <a:fillRect/>
              </a:stretch>
            </p:blipFill>
            <p:spPr bwMode="auto">
              <a:xfrm>
                <a:off x="2199873" y="4605218"/>
                <a:ext cx="311916" cy="308214"/>
              </a:xfrm>
              <a:prstGeom prst="rect">
                <a:avLst/>
              </a:prstGeom>
              <a:noFill/>
              <a:ln>
                <a:noFill/>
              </a:ln>
              <a:extLst/>
            </p:spPr>
          </p:pic>
          <p:pic>
            <p:nvPicPr>
              <p:cNvPr id="32839" name="Picture 163" descr="server_icon.png"/>
              <p:cNvPicPr>
                <a:picLocks noChangeAspect="1"/>
              </p:cNvPicPr>
              <p:nvPr/>
            </p:nvPicPr>
            <p:blipFill>
              <a:blip r:embed="rId3" cstate="print"/>
              <a:srcRect/>
              <a:stretch>
                <a:fillRect/>
              </a:stretch>
            </p:blipFill>
            <p:spPr bwMode="auto">
              <a:xfrm>
                <a:off x="2147038" y="4269980"/>
                <a:ext cx="404076" cy="317460"/>
              </a:xfrm>
              <a:prstGeom prst="rect">
                <a:avLst/>
              </a:prstGeom>
              <a:noFill/>
              <a:ln w="9525">
                <a:noFill/>
                <a:miter lim="800000"/>
                <a:headEnd/>
                <a:tailEnd/>
              </a:ln>
            </p:spPr>
          </p:pic>
        </p:grpSp>
      </p:grpSp>
      <p:pic>
        <p:nvPicPr>
          <p:cNvPr id="32815" name="Picture 218" descr="Generic Database.png"/>
          <p:cNvPicPr>
            <a:picLocks noChangeAspect="1"/>
          </p:cNvPicPr>
          <p:nvPr/>
        </p:nvPicPr>
        <p:blipFill>
          <a:blip r:embed="rId7" cstate="print"/>
          <a:srcRect/>
          <a:stretch>
            <a:fillRect/>
          </a:stretch>
        </p:blipFill>
        <p:spPr bwMode="auto">
          <a:xfrm>
            <a:off x="4479925" y="3309938"/>
            <a:ext cx="290513" cy="246062"/>
          </a:xfrm>
          <a:prstGeom prst="rect">
            <a:avLst/>
          </a:prstGeom>
          <a:noFill/>
          <a:ln w="9525">
            <a:noFill/>
            <a:miter lim="800000"/>
            <a:headEnd/>
            <a:tailEnd/>
          </a:ln>
        </p:spPr>
      </p:pic>
      <p:sp>
        <p:nvSpPr>
          <p:cNvPr id="245" name="Rectangle 244"/>
          <p:cNvSpPr/>
          <p:nvPr/>
        </p:nvSpPr>
        <p:spPr>
          <a:xfrm>
            <a:off x="2217738" y="3762375"/>
            <a:ext cx="2769129" cy="166157"/>
          </a:xfrm>
          <a:prstGeom prst="rect">
            <a:avLst/>
          </a:prstGeom>
          <a:solidFill>
            <a:schemeClr val="accent3"/>
          </a:solidFill>
          <a:ln w="12700">
            <a:noFill/>
          </a:ln>
          <a:effectLst>
            <a:outerShdw blurRad="40005" dist="19939" dir="540000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Box 11"/>
          <p:cNvSpPr txBox="1"/>
          <p:nvPr/>
        </p:nvSpPr>
        <p:spPr>
          <a:xfrm>
            <a:off x="2203450" y="3746499"/>
            <a:ext cx="2787650" cy="200055"/>
          </a:xfrm>
          <a:prstGeom prst="rect">
            <a:avLst/>
          </a:prstGeom>
          <a:noFill/>
        </p:spPr>
        <p:txBody>
          <a:bodyPr wrap="square" rtlCol="0">
            <a:spAutoFit/>
          </a:bodyPr>
          <a:lstStyle/>
          <a:p>
            <a:pPr algn="ctr"/>
            <a:r>
              <a:rPr lang="en-US" sz="700" dirty="0" smtClean="0">
                <a:solidFill>
                  <a:schemeClr val="bg1"/>
                </a:solidFill>
              </a:rPr>
              <a:t>PARALLEL LOADING</a:t>
            </a:r>
          </a:p>
        </p:txBody>
      </p:sp>
    </p:spTree>
    <p:extLst>
      <p:ext uri="{BB962C8B-B14F-4D97-AF65-F5344CB8AC3E}">
        <p14:creationId xmlns:p14="http://schemas.microsoft.com/office/powerpoint/2010/main" val="11103706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noFill/>
        </a:ln>
      </a:spPr>
      <a:bodyPr anchor="ctr"/>
      <a:lstStyle>
        <a:defPPr algn="ctr" fontAlgn="auto">
          <a:spcBef>
            <a:spcPts val="0"/>
          </a:spcBef>
          <a:spcAft>
            <a:spcPts val="0"/>
          </a:spcAft>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27670</TotalTime>
  <Words>8044</Words>
  <Application>Microsoft Macintosh PowerPoint</Application>
  <PresentationFormat>On-screen Show (16:9)</PresentationFormat>
  <Paragraphs>1657</Paragraphs>
  <Slides>67</Slides>
  <Notes>31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Pivotal_interim_040113_template_</vt:lpstr>
      <vt:lpstr>PowerPoint Presentation</vt:lpstr>
      <vt:lpstr>Technical Overview of GPDB</vt:lpstr>
      <vt:lpstr>Pivotal Data Fabric Portfolio </vt:lpstr>
      <vt:lpstr>Pivotal Greenplum Database</vt:lpstr>
      <vt:lpstr>The Analytic Data Warehouse</vt:lpstr>
      <vt:lpstr>The Pivotal Greenplum Database is…</vt:lpstr>
      <vt:lpstr>The Pivotal Greenplum Database Overview</vt:lpstr>
      <vt:lpstr>MPP 101: Performance Through Parallelism</vt:lpstr>
      <vt:lpstr>MPP 102: True High Speed Loading</vt:lpstr>
      <vt:lpstr>MPP 201: Start Small and Scale as Needed</vt:lpstr>
      <vt:lpstr>Advanced MPP: Polymorphic Storage™</vt:lpstr>
      <vt:lpstr>The Pivotal Greenplum Database at a Glance</vt:lpstr>
      <vt:lpstr>The Pivotal Greenplum Database Overview</vt:lpstr>
      <vt:lpstr>Analytical Architecture Overview</vt:lpstr>
      <vt:lpstr>In-Database Analytics: Detail</vt:lpstr>
      <vt:lpstr>Chorus Analytics Studio</vt:lpstr>
      <vt:lpstr>Data &amp; Analytics Technology Ecosystem</vt:lpstr>
      <vt:lpstr>Solving Real World Analytics Problems at Scale</vt:lpstr>
      <vt:lpstr>The Pivotal Greenplum Database Overview</vt:lpstr>
      <vt:lpstr>Deployment Choice &amp; Flexibility</vt:lpstr>
      <vt:lpstr>The Pivotal Data Computing Appliance: Modular Options</vt:lpstr>
      <vt:lpstr>High Performance Integration with Hadoop</vt:lpstr>
      <vt:lpstr>Comprehensive High Availability</vt:lpstr>
      <vt:lpstr>Comprehensive Backup/Restore</vt:lpstr>
      <vt:lpstr>Comprehensive Management Tools</vt:lpstr>
      <vt:lpstr>Demo</vt:lpstr>
      <vt:lpstr>Data Loading Methods</vt:lpstr>
      <vt:lpstr>Data Load Options</vt:lpstr>
      <vt:lpstr>SQL Insert Method</vt:lpstr>
      <vt:lpstr>PostgreSQL Copy Method</vt:lpstr>
      <vt:lpstr>Parallel Load with gpfdist</vt:lpstr>
      <vt:lpstr>Parallel Load with gpfdist</vt:lpstr>
      <vt:lpstr>Parallel Load with Informatica, Pentaho, etc.</vt:lpstr>
      <vt:lpstr>Data Distribution and Partitioning</vt:lpstr>
      <vt:lpstr>Table and Data Distribution</vt:lpstr>
      <vt:lpstr>Distribution</vt:lpstr>
      <vt:lpstr>Distribution</vt:lpstr>
      <vt:lpstr>Distribution</vt:lpstr>
      <vt:lpstr>Distribution</vt:lpstr>
      <vt:lpstr>Table Partitioning</vt:lpstr>
      <vt:lpstr>Partitions</vt:lpstr>
      <vt:lpstr>Partitions</vt:lpstr>
      <vt:lpstr>Partitions</vt:lpstr>
      <vt:lpstr>Partitions</vt:lpstr>
      <vt:lpstr>Partitions</vt:lpstr>
      <vt:lpstr>Partitions</vt:lpstr>
      <vt:lpstr>When To Partition?</vt:lpstr>
      <vt:lpstr>Backup and Recovery</vt:lpstr>
      <vt:lpstr>Backup in a nutshell</vt:lpstr>
      <vt:lpstr>Efficient Backup/Restore with EMC Data Domain</vt:lpstr>
      <vt:lpstr>High Availability</vt:lpstr>
      <vt:lpstr>Greenplum Segments</vt:lpstr>
      <vt:lpstr>Segment Hosts</vt:lpstr>
      <vt:lpstr>Mirroring</vt:lpstr>
      <vt:lpstr>Failover</vt:lpstr>
      <vt:lpstr>Workload Management</vt:lpstr>
      <vt:lpstr>Workload Management</vt:lpstr>
      <vt:lpstr>Database Roles</vt:lpstr>
      <vt:lpstr>Roles</vt:lpstr>
      <vt:lpstr>Resource Queues</vt:lpstr>
      <vt:lpstr>Resource Queues</vt:lpstr>
      <vt:lpstr>Queue Limit: Active Statement Count</vt:lpstr>
      <vt:lpstr>Queue Limit: Active Statement Cost</vt:lpstr>
      <vt:lpstr>Queue Limit: Active Statement Cost</vt:lpstr>
      <vt:lpstr>Queue Priority</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Lynn Nelson</dc:creator>
  <cp:keywords/>
  <dc:description/>
  <cp:lastModifiedBy>Bradly Ganas</cp:lastModifiedBy>
  <cp:revision>162</cp:revision>
  <cp:lastPrinted>2013-09-23T18:48:54Z</cp:lastPrinted>
  <dcterms:created xsi:type="dcterms:W3CDTF">2013-10-02T17:17:45Z</dcterms:created>
  <dcterms:modified xsi:type="dcterms:W3CDTF">2013-12-06T16:15:11Z</dcterms:modified>
  <cp:category/>
</cp:coreProperties>
</file>