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0" r:id="rId5"/>
  </p:sldMasterIdLst>
  <p:notesMasterIdLst>
    <p:notesMasterId r:id="rId12"/>
  </p:notesMasterIdLst>
  <p:sldIdLst>
    <p:sldId id="256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1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FEF129-4E77-46B4-B821-B99F555D5425}" type="datetimeFigureOut">
              <a:rPr lang="en-CA" smtClean="0"/>
              <a:t>11/02/2016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690628-F3CD-4F2F-9A94-55D946FCC2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50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C2F5D-6EEA-46E6-8394-15293DC3868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809D6-64F5-4194-BE7C-6149EA3422D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FCB25-D71C-4757-B5A6-D0A86322D73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FCB25-D71C-4757-B5A6-D0A86322D73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AC77-7952-9440-A3E4-808E37C61FF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6770-AAD5-4C46-B0B7-29E2FD2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65" y="-7987"/>
            <a:ext cx="7772400" cy="11017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3D3A-AFF2-8A4F-BD91-710835DD50F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7E7-C914-FF42-AFD6-383ACEAF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694"/>
            <a:ext cx="8229600" cy="335902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1875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1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 defTabSz="914400">
              <a:defRPr/>
            </a:pPr>
            <a:fld id="{3A3E7DE1-3614-4BDB-A074-EFB2D4B62BE4}" type="slidenum">
              <a:rPr lang="en-US" kern="0" smtClean="0"/>
              <a:pPr defTabSz="914400">
                <a:defRPr/>
              </a:pPr>
              <a:t>‹#›</a:t>
            </a:fld>
            <a:endParaRPr lang="en-US" kern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584" y="4806434"/>
            <a:ext cx="3352800" cy="1714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Draft 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9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_A_Title 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AC77-7952-9440-A3E4-808E37C61FF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6770-AAD5-4C46-B0B7-29E2FD2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_A_Body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08" y="206375"/>
            <a:ext cx="8229600" cy="65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3D3A-AFF2-8A4F-BD91-710835DD50F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37E7-C914-FF42-AFD6-383ACEAFC8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7804" y="335446"/>
            <a:ext cx="45719" cy="391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9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58"/>
            <a:ext cx="7772400" cy="1443728"/>
          </a:xfrm>
        </p:spPr>
        <p:txBody>
          <a:bodyPr>
            <a:normAutofit/>
          </a:bodyPr>
          <a:lstStyle/>
          <a:p>
            <a:r>
              <a:rPr lang="en-CA" sz="2400" dirty="0"/>
              <a:t>Architecture Collaboration Team</a:t>
            </a:r>
            <a:br>
              <a:rPr lang="en-CA" sz="2400" dirty="0"/>
            </a:br>
            <a:r>
              <a:rPr lang="en-CA" sz="2400" dirty="0"/>
              <a:t>Technology Impact Assessment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3444" y="1923190"/>
            <a:ext cx="3384755" cy="2051902"/>
          </a:xfrm>
        </p:spPr>
        <p:txBody>
          <a:bodyPr>
            <a:normAutofit/>
          </a:bodyPr>
          <a:lstStyle/>
          <a:p>
            <a:pPr algn="l"/>
            <a:r>
              <a:rPr lang="en-CA" sz="1800" dirty="0" smtClean="0">
                <a:solidFill>
                  <a:schemeClr val="bg1"/>
                </a:solidFill>
                <a:latin typeface="+mn-lt"/>
                <a:cs typeface="+mn-cs"/>
              </a:rPr>
              <a:t>Project:</a:t>
            </a:r>
          </a:p>
          <a:p>
            <a:pPr algn="l"/>
            <a:r>
              <a:rPr lang="en-CA" sz="1800" dirty="0" smtClean="0">
                <a:solidFill>
                  <a:schemeClr val="bg1"/>
                </a:solidFill>
                <a:latin typeface="+mn-lt"/>
                <a:cs typeface="+mn-cs"/>
              </a:rPr>
              <a:t>AFE 008180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cs typeface="+mn-cs"/>
              </a:rPr>
              <a:t>Operations Communications Web</a:t>
            </a:r>
            <a:endParaRPr lang="en-CA" sz="1800" dirty="0">
              <a:solidFill>
                <a:schemeClr val="bg1"/>
              </a:solidFill>
              <a:latin typeface="+mn-lt"/>
              <a:cs typeface="+mn-cs"/>
            </a:endParaRP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8489" y="1833085"/>
            <a:ext cx="46545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Date: </a:t>
            </a:r>
            <a:r>
              <a:rPr lang="en-CA" dirty="0" smtClean="0">
                <a:solidFill>
                  <a:schemeClr val="bg1"/>
                </a:solidFill>
              </a:rPr>
              <a:t>11-Feb-2016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Presented by: </a:t>
            </a:r>
            <a:r>
              <a:rPr lang="en-CA" dirty="0" smtClean="0">
                <a:solidFill>
                  <a:schemeClr val="bg1"/>
                </a:solidFill>
              </a:rPr>
              <a:t>Micah Kalen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To: Architecture Collaboration Team</a:t>
            </a:r>
          </a:p>
          <a:p>
            <a:r>
              <a:rPr lang="en-CA" dirty="0">
                <a:solidFill>
                  <a:schemeClr val="bg1"/>
                </a:solidFill>
              </a:rPr>
              <a:t>Project Gate</a:t>
            </a:r>
            <a:r>
              <a:rPr lang="en-CA" dirty="0" smtClean="0">
                <a:solidFill>
                  <a:schemeClr val="bg1"/>
                </a:solidFill>
              </a:rPr>
              <a:t>: </a:t>
            </a:r>
            <a:r>
              <a:rPr lang="en-CA" dirty="0" err="1" smtClean="0">
                <a:solidFill>
                  <a:schemeClr val="bg1"/>
                </a:solidFill>
              </a:rPr>
              <a:t>Design_Deliver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Version: 1.0</a:t>
            </a:r>
          </a:p>
        </p:txBody>
      </p:sp>
    </p:spTree>
    <p:extLst>
      <p:ext uri="{BB962C8B-B14F-4D97-AF65-F5344CB8AC3E}">
        <p14:creationId xmlns:p14="http://schemas.microsoft.com/office/powerpoint/2010/main" val="620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99446" y="4892159"/>
            <a:ext cx="1144555" cy="171450"/>
          </a:xfrm>
        </p:spPr>
        <p:txBody>
          <a:bodyPr/>
          <a:lstStyle/>
          <a:p>
            <a:pPr algn="ctr"/>
            <a:fld id="{8219598D-6D6F-43B2-B20B-8D08F0341D55}" type="slidenum">
              <a:rPr lang="en-US"/>
              <a:pPr algn="ctr"/>
              <a:t>2</a:t>
            </a:fld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57244"/>
            <a:ext cx="8643998" cy="3524944"/>
          </a:xfrm>
        </p:spPr>
        <p:txBody>
          <a:bodyPr/>
          <a:lstStyle/>
          <a:p>
            <a:r>
              <a:rPr lang="en-CA" sz="1800" dirty="0" smtClean="0"/>
              <a:t>We are </a:t>
            </a:r>
            <a:r>
              <a:rPr lang="en-CA" sz="1800" dirty="0"/>
              <a:t>looking to deploy </a:t>
            </a:r>
            <a:r>
              <a:rPr lang="en-CA" sz="1800" dirty="0" smtClean="0"/>
              <a:t>an internal, </a:t>
            </a:r>
            <a:r>
              <a:rPr lang="en-CA" sz="1800" dirty="0"/>
              <a:t>“</a:t>
            </a:r>
            <a:r>
              <a:rPr lang="en-CA" sz="1800" dirty="0" err="1" smtClean="0"/>
              <a:t>dropbox</a:t>
            </a:r>
            <a:r>
              <a:rPr lang="en-CA" sz="1800" dirty="0" smtClean="0"/>
              <a:t>”-like </a:t>
            </a:r>
            <a:r>
              <a:rPr lang="en-CA" sz="1800" dirty="0"/>
              <a:t>service for store managers for basic operational related documentation such as product recalls, OH&amp;S forms, visual merchandising process etc.  This website currently exists today but limited utility to the business.  As a result we continue to rely on daily, weekly, monthly, </a:t>
            </a:r>
            <a:r>
              <a:rPr lang="en-CA" sz="1800" dirty="0" err="1"/>
              <a:t>etc</a:t>
            </a:r>
            <a:r>
              <a:rPr lang="en-CA" sz="1800" dirty="0"/>
              <a:t> print and courier.  The benefit of the website was to replace paper, print and courier costs.</a:t>
            </a:r>
            <a:endParaRPr lang="en-US" sz="1800" i="1" dirty="0" smtClean="0"/>
          </a:p>
        </p:txBody>
      </p:sp>
      <p:sp>
        <p:nvSpPr>
          <p:cNvPr id="19481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Context: </a:t>
            </a:r>
            <a:r>
              <a:rPr lang="en-CA" b="0" dirty="0">
                <a:solidFill>
                  <a:schemeClr val="bg1"/>
                </a:solidFill>
              </a:rPr>
              <a:t>Recap Project Scope</a:t>
            </a:r>
            <a:endParaRPr 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49136"/>
              </p:ext>
            </p:extLst>
          </p:nvPr>
        </p:nvGraphicFramePr>
        <p:xfrm>
          <a:off x="251520" y="827689"/>
          <a:ext cx="8828510" cy="2773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6034"/>
                <a:gridCol w="1630308"/>
                <a:gridCol w="1512168"/>
              </a:tblGrid>
              <a:tr h="305071">
                <a:tc gridSpan="3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latin typeface="Calibri" pitchFamily="34" charset="0"/>
                          <a:cs typeface="Calibri" pitchFamily="34" charset="0"/>
                        </a:rPr>
                        <a:t>Security Questionnaire</a:t>
                      </a:r>
                      <a:endParaRPr lang="en-CA" sz="11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CA" sz="1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5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 smtClean="0">
                          <a:solidFill>
                            <a:schemeClr val="dk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CA" sz="11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For Yes/No answers please place an X into the appropriate column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CA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Yes</a:t>
                      </a:r>
                      <a:endParaRPr lang="en-CA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CA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</a:t>
                      </a:r>
                      <a:endParaRPr lang="en-CA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526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Times New Roman"/>
                        </a:rPr>
                        <a:t>Credit Card Holder Data: Does this project involve credit card data or any system that can affect the security of a credit card system including any person or workspace with access to credit card data and any system that protects, monitors or manages credit card data.</a:t>
                      </a:r>
                      <a:endParaRPr lang="en-CA" sz="9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CA" sz="12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CA" sz="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Times New Roman"/>
                        </a:rPr>
                        <a:t>Describe the data classification that this project will be introducing</a:t>
                      </a:r>
                      <a:r>
                        <a:rPr lang="en-CA" sz="9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Times New Roman"/>
                        </a:rPr>
                        <a:t>?</a:t>
                      </a:r>
                      <a:br>
                        <a:rPr lang="en-CA" sz="9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Times New Roman"/>
                        </a:rPr>
                      </a:br>
                      <a:r>
                        <a:rPr lang="en-CA" sz="9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Times New Roman"/>
                        </a:rPr>
                        <a:t>INTERNAL</a:t>
                      </a:r>
                      <a:endParaRPr lang="en-CA" sz="9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CA" sz="800" b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b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05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Is there a requirement for the application or data to be Internet facing?</a:t>
                      </a:r>
                      <a:endParaRPr lang="en-CA" sz="9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CA" sz="1200" b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397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Will the data be shared, and if so with whom</a:t>
                      </a:r>
                      <a:r>
                        <a:rPr lang="en-CA" sz="9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CA" sz="1200" b="1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72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Where will this data be stored</a:t>
                      </a:r>
                      <a:r>
                        <a:rPr lang="en-CA" sz="9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  <a:endParaRPr lang="en-CA" sz="900" kern="1200" dirty="0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kumimoji="0" lang="en-CA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CA" sz="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CA" sz="1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INTERNAL </a:t>
                      </a:r>
                      <a:endParaRPr lang="en-CA" sz="1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520" y="265471"/>
            <a:ext cx="8678892" cy="50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2800" b="1" kern="0" dirty="0" smtClean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Security</a:t>
            </a:r>
            <a:r>
              <a:rPr kumimoji="0" lang="en-CA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 Design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4892159"/>
            <a:ext cx="724002" cy="171450"/>
          </a:xfrm>
        </p:spPr>
        <p:txBody>
          <a:bodyPr/>
          <a:lstStyle/>
          <a:p>
            <a:pPr algn="ctr"/>
            <a:fld id="{E963F15D-A94F-4FC4-84F5-7E48AD9D2FFE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35" y="3762252"/>
            <a:ext cx="974725" cy="74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08538" y="4150273"/>
            <a:ext cx="7314094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CA" b="1" dirty="0" smtClean="0">
                <a:solidFill>
                  <a:prstClr val="black"/>
                </a:solidFill>
                <a:latin typeface="Arial"/>
                <a:ea typeface="+mj-ea"/>
                <a:cs typeface="Arial"/>
              </a:rPr>
              <a:t> </a:t>
            </a:r>
            <a:endParaRPr kumimoji="0" lang="en-CA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3034" y="3789636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1470" y="3866493"/>
            <a:ext cx="7853018" cy="6976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  <a:cs typeface="Arial"/>
              </a:rPr>
              <a:t>Once design is finalized contact Security governance</a:t>
            </a:r>
            <a:r>
              <a:rPr kumimoji="0" lang="en-CA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  <a:cs typeface="Arial"/>
              </a:rPr>
              <a:t> to determine if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b="1" i="1" dirty="0" smtClean="0">
                <a:latin typeface="Comic Sans MS" panose="030F0702030302020204" pitchFamily="66" charset="0"/>
                <a:ea typeface="+mj-ea"/>
                <a:cs typeface="Arial"/>
              </a:rPr>
              <a:t>a risk assessment is required</a:t>
            </a:r>
            <a:endParaRPr kumimoji="0" lang="en-CA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1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System Context/Current State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1045" y="1005576"/>
            <a:ext cx="494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Include a brief picture on current state if applicable</a:t>
            </a:r>
            <a:endParaRPr lang="en-CA" i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4892159"/>
            <a:ext cx="724002" cy="171450"/>
          </a:xfrm>
        </p:spPr>
        <p:txBody>
          <a:bodyPr/>
          <a:lstStyle/>
          <a:p>
            <a:pPr algn="ctr"/>
            <a:fld id="{E963F15D-A94F-4FC4-84F5-7E48AD9D2FFE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2" name="Picture 1" descr="New Mockup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42" y="1447880"/>
            <a:ext cx="4568010" cy="33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Recommended Solution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88990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Include a brief picture on the solution being recommended.  Provide the available details to the design including the Disaster Recovery </a:t>
            </a:r>
            <a:r>
              <a:rPr lang="en-CA" i="1" dirty="0" err="1" smtClean="0"/>
              <a:t>tiering</a:t>
            </a:r>
            <a:r>
              <a:rPr lang="en-CA" i="1" dirty="0" smtClean="0"/>
              <a:t> and design.  </a:t>
            </a:r>
            <a:endParaRPr lang="en-CA" i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4892159"/>
            <a:ext cx="724002" cy="171450"/>
          </a:xfrm>
        </p:spPr>
        <p:txBody>
          <a:bodyPr/>
          <a:lstStyle/>
          <a:p>
            <a:pPr algn="ctr"/>
            <a:fld id="{E963F15D-A94F-4FC4-84F5-7E48AD9D2FFE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2" name="Picture 1" descr="New Mockup 1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58" y="1564312"/>
            <a:ext cx="4726280" cy="34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Disaster Recovery and Business Continuity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6" y="1558952"/>
            <a:ext cx="8117917" cy="247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31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9D597DFA6C7547BB1838EBD9CDE0A5" ma:contentTypeVersion="2" ma:contentTypeDescription="Create a new document." ma:contentTypeScope="" ma:versionID="f04c1b418d0c79562c6081f81c59d4d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c153c75696864f34f0658500a147115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F5A4FDE-3086-4954-879E-FEF4038E9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1F72B3E-5509-4184-BEEA-18810B9873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20EBBC-BA2F-48B7-A351-6E3CB8432308}">
  <ds:schemaRefs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258</Words>
  <Application>Microsoft Office PowerPoint</Application>
  <PresentationFormat>On-screen Show (16:9)</PresentationFormat>
  <Paragraphs>48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Architecture Collaboration Team Technology Impact Assessment </vt:lpstr>
      <vt:lpstr>Context: Recap Project Scope</vt:lpstr>
      <vt:lpstr>PowerPoint Presentation</vt:lpstr>
      <vt:lpstr>System Context/Current State</vt:lpstr>
      <vt:lpstr>Recommended Solution</vt:lpstr>
      <vt:lpstr>Disaster Recovery and Business Continuity</vt:lpstr>
    </vt:vector>
  </TitlesOfParts>
  <Company>Canadian Tire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D'Alessio</dc:creator>
  <cp:lastModifiedBy>Daryl Suttie</cp:lastModifiedBy>
  <cp:revision>16</cp:revision>
  <cp:lastPrinted>2016-01-28T13:43:04Z</cp:lastPrinted>
  <dcterms:created xsi:type="dcterms:W3CDTF">2015-07-08T18:21:21Z</dcterms:created>
  <dcterms:modified xsi:type="dcterms:W3CDTF">2016-02-11T20:23:06Z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0x010100859D597DFA6C7547BB1838EBD9CDE0A5</vt:lpwstr>
  </property>
  <property fmtid="{D5CDD505-2E9C-101B-9397-08002B2CF9AE}" pid="3" name="_AdHocReviewCycleID">
    <vt:i4>-989250598</vt:i4>
  </property>
  <property fmtid="{D5CDD505-2E9C-101B-9397-08002B2CF9AE}" pid="4" name="_NewReviewCycle">
    <vt:lpwstr/>
  </property>
  <property fmtid="{D5CDD505-2E9C-101B-9397-08002B2CF9AE}" pid="5" name="_EmailSubject">
    <vt:lpwstr>TIA Requirement </vt:lpwstr>
  </property>
  <property fmtid="{D5CDD505-2E9C-101B-9397-08002B2CF9AE}" pid="6" name="_AuthorEmail">
    <vt:lpwstr>Robert.Maclaren@cantire.com</vt:lpwstr>
  </property>
  <property fmtid="{D5CDD505-2E9C-101B-9397-08002B2CF9AE}" pid="7" name="_AuthorEmailDisplayName">
    <vt:lpwstr>Robert Maclaren</vt:lpwstr>
  </property>
</Properties>
</file>