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43" d="100"/>
          <a:sy n="143" d="100"/>
        </p:scale>
        <p:origin x="12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ata.austintexas.gov/Health-and-Community-Services/Food-Establishment-Inspection-Scores/ecmv-9xxi"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20634" y="639098"/>
            <a:ext cx="11222437" cy="1165952"/>
          </a:xfrm>
        </p:spPr>
        <p:txBody>
          <a:bodyPr>
            <a:normAutofit/>
          </a:bodyPr>
          <a:lstStyle/>
          <a:p>
            <a:r>
              <a:rPr lang="en-US" sz="5400" dirty="0"/>
              <a:t>Capstone Project Week 2</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Bryan Garrido</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A656717-DE5C-4BBD-9B7E-F2079B2894D3}"/>
              </a:ext>
            </a:extLst>
          </p:cNvPr>
          <p:cNvSpPr txBox="1">
            <a:spLocks/>
          </p:cNvSpPr>
          <p:nvPr/>
        </p:nvSpPr>
        <p:spPr>
          <a:xfrm>
            <a:off x="320634" y="1308981"/>
            <a:ext cx="11222437" cy="11659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800" dirty="0"/>
              <a:t>Applied Data Science Capstone by IBM/Coursera</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Finding a location to build a new Chick-Fil-A in Austin</a:t>
            </a:r>
          </a:p>
        </p:txBody>
      </p:sp>
      <p:sp>
        <p:nvSpPr>
          <p:cNvPr id="6" name="TextBox 5">
            <a:extLst>
              <a:ext uri="{FF2B5EF4-FFF2-40B4-BE49-F238E27FC236}">
                <a16:creationId xmlns:a16="http://schemas.microsoft.com/office/drawing/2014/main" id="{7C9EB559-D318-4588-860A-20CBEF00D9C9}"/>
              </a:ext>
            </a:extLst>
          </p:cNvPr>
          <p:cNvSpPr txBox="1"/>
          <p:nvPr/>
        </p:nvSpPr>
        <p:spPr>
          <a:xfrm>
            <a:off x="453863" y="1728683"/>
            <a:ext cx="10712496" cy="21190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average Chick-Fil-A restaurant grossed $4.4 million in 2016.  This is $1.7 million more than any other fast food chain in the country</a:t>
            </a:r>
          </a:p>
          <a:p>
            <a:pPr marL="285750" indent="-285750">
              <a:lnSpc>
                <a:spcPct val="150000"/>
              </a:lnSpc>
              <a:buFont typeface="Arial" panose="020B0604020202020204" pitchFamily="34" charset="0"/>
              <a:buChar char="•"/>
            </a:pPr>
            <a:r>
              <a:rPr lang="en-US" dirty="0"/>
              <a:t>Chick-Fil-A hand picks people to operate its franchises and retains ownership of restaurant. </a:t>
            </a:r>
          </a:p>
          <a:p>
            <a:pPr marL="285750" indent="-285750">
              <a:lnSpc>
                <a:spcPct val="150000"/>
              </a:lnSpc>
              <a:buFont typeface="Arial" panose="020B0604020202020204" pitchFamily="34" charset="0"/>
              <a:buChar char="•"/>
            </a:pPr>
            <a:r>
              <a:rPr lang="en-US" dirty="0"/>
              <a:t>I met someone who was picked to operate a restaurant and is currently going through the training</a:t>
            </a:r>
          </a:p>
          <a:p>
            <a:pPr marL="285750" indent="-285750">
              <a:lnSpc>
                <a:spcPct val="150000"/>
              </a:lnSpc>
              <a:buFont typeface="Arial" panose="020B0604020202020204" pitchFamily="34" charset="0"/>
              <a:buChar char="•"/>
            </a:pPr>
            <a:r>
              <a:rPr lang="en-US" dirty="0"/>
              <a:t>The objective of this project is to identify areas in Austin, TX to open a new Chick-Fil-A restaurant</a:t>
            </a:r>
          </a:p>
        </p:txBody>
      </p:sp>
    </p:spTree>
    <p:extLst>
      <p:ext uri="{BB962C8B-B14F-4D97-AF65-F5344CB8AC3E}">
        <p14:creationId xmlns:p14="http://schemas.microsoft.com/office/powerpoint/2010/main" val="358107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Data Sources and Cleaning</a:t>
            </a:r>
          </a:p>
        </p:txBody>
      </p:sp>
      <p:sp>
        <p:nvSpPr>
          <p:cNvPr id="6" name="TextBox 5">
            <a:extLst>
              <a:ext uri="{FF2B5EF4-FFF2-40B4-BE49-F238E27FC236}">
                <a16:creationId xmlns:a16="http://schemas.microsoft.com/office/drawing/2014/main" id="{7C9EB559-D318-4588-860A-20CBEF00D9C9}"/>
              </a:ext>
            </a:extLst>
          </p:cNvPr>
          <p:cNvSpPr txBox="1"/>
          <p:nvPr/>
        </p:nvSpPr>
        <p:spPr>
          <a:xfrm>
            <a:off x="453863" y="1728683"/>
            <a:ext cx="10712496" cy="43041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City of Austin website has inspection data for every venue that serves food in the city.  It can be found </a:t>
            </a:r>
            <a:r>
              <a:rPr lang="en-US" u="sng" dirty="0">
                <a:hlinkClick r:id="rId2"/>
              </a:rPr>
              <a:t>here</a:t>
            </a:r>
            <a:r>
              <a:rPr lang="en-US" dirty="0"/>
              <a:t>.  Inspection data dates back to December 2017.</a:t>
            </a:r>
          </a:p>
          <a:p>
            <a:pPr marL="285750" indent="-285750">
              <a:lnSpc>
                <a:spcPct val="150000"/>
              </a:lnSpc>
              <a:buFont typeface="Arial" panose="020B0604020202020204" pitchFamily="34" charset="0"/>
              <a:buChar char="•"/>
            </a:pPr>
            <a:r>
              <a:rPr lang="en-US" dirty="0"/>
              <a:t>There is a record for each inspection performed since 2017.  Using Excel, I deleted any duplicate rows based on ‘Restaurant Name’ and ‘Address’.  This resulted in a total of 5107 venues.  </a:t>
            </a:r>
          </a:p>
          <a:p>
            <a:pPr marL="285750" indent="-285750">
              <a:lnSpc>
                <a:spcPct val="150000"/>
              </a:lnSpc>
              <a:buFont typeface="Arial" panose="020B0604020202020204" pitchFamily="34" charset="0"/>
              <a:buChar char="•"/>
            </a:pPr>
            <a:r>
              <a:rPr lang="en-US" dirty="0"/>
              <a:t>Latitude and longitude of each location is in the address feature. Less than 10% of the records were missing latitude and longitude.  Used the </a:t>
            </a:r>
            <a:r>
              <a:rPr lang="en-US" dirty="0" err="1"/>
              <a:t>geopy</a:t>
            </a:r>
            <a:r>
              <a:rPr lang="en-US" dirty="0"/>
              <a:t> package to find the remaining GPS coordinates.</a:t>
            </a:r>
          </a:p>
          <a:p>
            <a:pPr>
              <a:lnSpc>
                <a:spcPct val="150000"/>
              </a:lnSpc>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124250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Austin Map of Restaurants</a:t>
            </a:r>
          </a:p>
        </p:txBody>
      </p:sp>
      <p:sp>
        <p:nvSpPr>
          <p:cNvPr id="6" name="TextBox 5">
            <a:extLst>
              <a:ext uri="{FF2B5EF4-FFF2-40B4-BE49-F238E27FC236}">
                <a16:creationId xmlns:a16="http://schemas.microsoft.com/office/drawing/2014/main" id="{7C9EB559-D318-4588-860A-20CBEF00D9C9}"/>
              </a:ext>
            </a:extLst>
          </p:cNvPr>
          <p:cNvSpPr txBox="1"/>
          <p:nvPr/>
        </p:nvSpPr>
        <p:spPr>
          <a:xfrm>
            <a:off x="7195060" y="1728683"/>
            <a:ext cx="4798819" cy="31924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map is too busy to even begin understanding where to look.</a:t>
            </a:r>
          </a:p>
          <a:p>
            <a:pPr marL="285750" indent="-285750">
              <a:lnSpc>
                <a:spcPct val="150000"/>
              </a:lnSpc>
              <a:buFont typeface="Arial" panose="020B0604020202020204" pitchFamily="34" charset="0"/>
              <a:buChar char="•"/>
            </a:pPr>
            <a:r>
              <a:rPr lang="en-US" dirty="0"/>
              <a:t>A python function was used to calculate the distance to nearest Chick-Fil-A using the GPS coordinates provided by the data set.</a:t>
            </a:r>
          </a:p>
          <a:p>
            <a:pPr marL="285750" indent="-285750">
              <a:lnSpc>
                <a:spcPct val="200000"/>
              </a:lnSpc>
              <a:buFont typeface="Arial" panose="020B0604020202020204" pitchFamily="34" charset="0"/>
              <a:buChar char="•"/>
            </a:pPr>
            <a:r>
              <a:rPr lang="en-US" dirty="0"/>
              <a:t>Removed locations that are within 3 miles of a Chick-Fil-A to find a focus area.</a:t>
            </a:r>
          </a:p>
        </p:txBody>
      </p:sp>
      <p:pic>
        <p:nvPicPr>
          <p:cNvPr id="7" name="Picture 6">
            <a:extLst>
              <a:ext uri="{FF2B5EF4-FFF2-40B4-BE49-F238E27FC236}">
                <a16:creationId xmlns:a16="http://schemas.microsoft.com/office/drawing/2014/main" id="{6E62AF46-2E12-464F-951F-C54D230E54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6068" y="1640522"/>
            <a:ext cx="6365036" cy="4059456"/>
          </a:xfrm>
          <a:prstGeom prst="rect">
            <a:avLst/>
          </a:prstGeom>
          <a:noFill/>
          <a:ln>
            <a:noFill/>
          </a:ln>
        </p:spPr>
      </p:pic>
    </p:spTree>
    <p:extLst>
      <p:ext uri="{BB962C8B-B14F-4D97-AF65-F5344CB8AC3E}">
        <p14:creationId xmlns:p14="http://schemas.microsoft.com/office/powerpoint/2010/main" val="164794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Area of Focus</a:t>
            </a:r>
          </a:p>
        </p:txBody>
      </p:sp>
      <p:sp>
        <p:nvSpPr>
          <p:cNvPr id="6" name="TextBox 5">
            <a:extLst>
              <a:ext uri="{FF2B5EF4-FFF2-40B4-BE49-F238E27FC236}">
                <a16:creationId xmlns:a16="http://schemas.microsoft.com/office/drawing/2014/main" id="{7C9EB559-D318-4588-860A-20CBEF00D9C9}"/>
              </a:ext>
            </a:extLst>
          </p:cNvPr>
          <p:cNvSpPr txBox="1"/>
          <p:nvPr/>
        </p:nvSpPr>
        <p:spPr>
          <a:xfrm>
            <a:off x="7195060" y="1728683"/>
            <a:ext cx="4798819" cy="22266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are 622 venues congregated in the North-Northwest area of Austin that are more than 3 miles from a Chick-Fil-A.</a:t>
            </a:r>
          </a:p>
          <a:p>
            <a:pPr marL="285750" indent="-285750">
              <a:lnSpc>
                <a:spcPct val="150000"/>
              </a:lnSpc>
              <a:buFont typeface="Arial" panose="020B0604020202020204" pitchFamily="34" charset="0"/>
              <a:buChar char="•"/>
            </a:pPr>
            <a:r>
              <a:rPr lang="en-US" dirty="0"/>
              <a:t>This will the focus area.</a:t>
            </a:r>
          </a:p>
          <a:p>
            <a:pPr marL="285750" indent="-285750">
              <a:lnSpc>
                <a:spcPct val="200000"/>
              </a:lnSpc>
              <a:buFont typeface="Arial" panose="020B0604020202020204" pitchFamily="34" charset="0"/>
              <a:buChar char="•"/>
            </a:pPr>
            <a:endParaRPr lang="en-US" dirty="0">
              <a:latin typeface="+mj-lt"/>
            </a:endParaRPr>
          </a:p>
        </p:txBody>
      </p:sp>
      <p:pic>
        <p:nvPicPr>
          <p:cNvPr id="8" name="Picture 7">
            <a:extLst>
              <a:ext uri="{FF2B5EF4-FFF2-40B4-BE49-F238E27FC236}">
                <a16:creationId xmlns:a16="http://schemas.microsoft.com/office/drawing/2014/main" id="{68158666-D629-4AF3-926B-2F0011083A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208" y="1665658"/>
            <a:ext cx="6358292" cy="4040989"/>
          </a:xfrm>
          <a:prstGeom prst="rect">
            <a:avLst/>
          </a:prstGeom>
          <a:noFill/>
          <a:ln>
            <a:noFill/>
          </a:ln>
        </p:spPr>
      </p:pic>
    </p:spTree>
    <p:extLst>
      <p:ext uri="{BB962C8B-B14F-4D97-AF65-F5344CB8AC3E}">
        <p14:creationId xmlns:p14="http://schemas.microsoft.com/office/powerpoint/2010/main" val="34568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K-Means Clustering</a:t>
            </a:r>
          </a:p>
        </p:txBody>
      </p:sp>
      <p:sp>
        <p:nvSpPr>
          <p:cNvPr id="6" name="TextBox 5">
            <a:extLst>
              <a:ext uri="{FF2B5EF4-FFF2-40B4-BE49-F238E27FC236}">
                <a16:creationId xmlns:a16="http://schemas.microsoft.com/office/drawing/2014/main" id="{7C9EB559-D318-4588-860A-20CBEF00D9C9}"/>
              </a:ext>
            </a:extLst>
          </p:cNvPr>
          <p:cNvSpPr txBox="1"/>
          <p:nvPr/>
        </p:nvSpPr>
        <p:spPr>
          <a:xfrm>
            <a:off x="7195060" y="1728683"/>
            <a:ext cx="4798819" cy="18111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Using the elbow method, the optimal k for k-means clustering for this data is k=4.</a:t>
            </a:r>
          </a:p>
          <a:p>
            <a:pPr marL="285750" indent="-285750">
              <a:lnSpc>
                <a:spcPct val="15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latin typeface="+mj-lt"/>
            </a:endParaRPr>
          </a:p>
        </p:txBody>
      </p:sp>
      <p:pic>
        <p:nvPicPr>
          <p:cNvPr id="7" name="Picture 6">
            <a:extLst>
              <a:ext uri="{FF2B5EF4-FFF2-40B4-BE49-F238E27FC236}">
                <a16:creationId xmlns:a16="http://schemas.microsoft.com/office/drawing/2014/main" id="{7587F62C-686B-4366-BCF1-6809CBBB09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6488" y="1728683"/>
            <a:ext cx="5939790" cy="3576955"/>
          </a:xfrm>
          <a:prstGeom prst="rect">
            <a:avLst/>
          </a:prstGeom>
          <a:noFill/>
          <a:ln>
            <a:noFill/>
          </a:ln>
        </p:spPr>
      </p:pic>
      <p:graphicFrame>
        <p:nvGraphicFramePr>
          <p:cNvPr id="2" name="Table 1">
            <a:extLst>
              <a:ext uri="{FF2B5EF4-FFF2-40B4-BE49-F238E27FC236}">
                <a16:creationId xmlns:a16="http://schemas.microsoft.com/office/drawing/2014/main" id="{99DE5065-A6B2-4D34-9D29-E2831C6F99AF}"/>
              </a:ext>
            </a:extLst>
          </p:cNvPr>
          <p:cNvGraphicFramePr>
            <a:graphicFrameLocks noGrp="1"/>
          </p:cNvGraphicFramePr>
          <p:nvPr>
            <p:extLst>
              <p:ext uri="{D42A27DB-BD31-4B8C-83A1-F6EECF244321}">
                <p14:modId xmlns:p14="http://schemas.microsoft.com/office/powerpoint/2010/main" val="1950564226"/>
              </p:ext>
            </p:extLst>
          </p:nvPr>
        </p:nvGraphicFramePr>
        <p:xfrm>
          <a:off x="7069891" y="3209971"/>
          <a:ext cx="4525621" cy="1582278"/>
        </p:xfrm>
        <a:graphic>
          <a:graphicData uri="http://schemas.openxmlformats.org/drawingml/2006/table">
            <a:tbl>
              <a:tblPr firstRow="1" firstCol="1" bandRow="1">
                <a:tableStyleId>{5C22544A-7EE6-4342-B048-85BDC9FD1C3A}</a:tableStyleId>
              </a:tblPr>
              <a:tblGrid>
                <a:gridCol w="1213092">
                  <a:extLst>
                    <a:ext uri="{9D8B030D-6E8A-4147-A177-3AD203B41FA5}">
                      <a16:colId xmlns:a16="http://schemas.microsoft.com/office/drawing/2014/main" val="3980844718"/>
                    </a:ext>
                  </a:extLst>
                </a:gridCol>
                <a:gridCol w="2095682">
                  <a:extLst>
                    <a:ext uri="{9D8B030D-6E8A-4147-A177-3AD203B41FA5}">
                      <a16:colId xmlns:a16="http://schemas.microsoft.com/office/drawing/2014/main" val="2696630682"/>
                    </a:ext>
                  </a:extLst>
                </a:gridCol>
                <a:gridCol w="1216847">
                  <a:extLst>
                    <a:ext uri="{9D8B030D-6E8A-4147-A177-3AD203B41FA5}">
                      <a16:colId xmlns:a16="http://schemas.microsoft.com/office/drawing/2014/main" val="3698149769"/>
                    </a:ext>
                  </a:extLst>
                </a:gridCol>
              </a:tblGrid>
              <a:tr h="536582">
                <a:tc>
                  <a:txBody>
                    <a:bodyPr/>
                    <a:lstStyle/>
                    <a:p>
                      <a:pPr marL="0" marR="0">
                        <a:lnSpc>
                          <a:spcPct val="107000"/>
                        </a:lnSpc>
                        <a:spcBef>
                          <a:spcPts val="600"/>
                        </a:spcBef>
                        <a:spcAft>
                          <a:spcPts val="0"/>
                        </a:spcAft>
                      </a:pPr>
                      <a:r>
                        <a:rPr lang="en-US" sz="1100">
                          <a:effectLst/>
                        </a:rPr>
                        <a:t>Cluster Color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Avg Distance from Nearest Chick-Fil-A (miles)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Restaurant Density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678788"/>
                  </a:ext>
                </a:extLst>
              </a:tr>
              <a:tr h="261424">
                <a:tc>
                  <a:txBody>
                    <a:bodyPr/>
                    <a:lstStyle/>
                    <a:p>
                      <a:pPr marL="0" marR="0">
                        <a:lnSpc>
                          <a:spcPct val="107000"/>
                        </a:lnSpc>
                        <a:spcBef>
                          <a:spcPts val="600"/>
                        </a:spcBef>
                        <a:spcAft>
                          <a:spcPts val="0"/>
                        </a:spcAft>
                      </a:pPr>
                      <a:r>
                        <a:rPr lang="en-US" sz="1100">
                          <a:effectLst/>
                        </a:rPr>
                        <a:t>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3.70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8281"/>
                  </a:ext>
                </a:extLst>
              </a:tr>
              <a:tr h="261424">
                <a:tc>
                  <a:txBody>
                    <a:bodyPr/>
                    <a:lstStyle/>
                    <a:p>
                      <a:pPr marL="0" marR="0">
                        <a:lnSpc>
                          <a:spcPct val="107000"/>
                        </a:lnSpc>
                        <a:spcBef>
                          <a:spcPts val="600"/>
                        </a:spcBef>
                        <a:spcAft>
                          <a:spcPts val="0"/>
                        </a:spcAft>
                      </a:pPr>
                      <a:r>
                        <a:rPr lang="en-US" sz="1100">
                          <a:effectLst/>
                        </a:rPr>
                        <a:t>Purple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3.80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151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8281914"/>
                  </a:ext>
                </a:extLst>
              </a:tr>
              <a:tr h="261424">
                <a:tc>
                  <a:txBody>
                    <a:bodyPr/>
                    <a:lstStyle/>
                    <a:p>
                      <a:pPr marL="0" marR="0">
                        <a:lnSpc>
                          <a:spcPct val="107000"/>
                        </a:lnSpc>
                        <a:spcBef>
                          <a:spcPts val="600"/>
                        </a:spcBef>
                        <a:spcAft>
                          <a:spcPts val="0"/>
                        </a:spcAft>
                      </a:pPr>
                      <a:r>
                        <a:rPr lang="en-US" sz="1100">
                          <a:effectLst/>
                        </a:rPr>
                        <a:t>Teal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3.48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186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7294508"/>
                  </a:ext>
                </a:extLst>
              </a:tr>
              <a:tr h="261424">
                <a:tc>
                  <a:txBody>
                    <a:bodyPr/>
                    <a:lstStyle/>
                    <a:p>
                      <a:pPr marL="0" marR="0">
                        <a:lnSpc>
                          <a:spcPct val="107000"/>
                        </a:lnSpc>
                        <a:spcBef>
                          <a:spcPts val="600"/>
                        </a:spcBef>
                        <a:spcAft>
                          <a:spcPts val="0"/>
                        </a:spcAft>
                      </a:pPr>
                      <a:r>
                        <a:rPr lang="en-US" sz="1100">
                          <a:effectLst/>
                        </a:rPr>
                        <a:t>Olive Green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a:effectLst/>
                        </a:rPr>
                        <a:t>4.38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1100" dirty="0">
                          <a:effectLst/>
                        </a:rPr>
                        <a:t>122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575047"/>
                  </a:ext>
                </a:extLst>
              </a:tr>
            </a:tbl>
          </a:graphicData>
        </a:graphic>
      </p:graphicFrame>
    </p:spTree>
    <p:extLst>
      <p:ext uri="{BB962C8B-B14F-4D97-AF65-F5344CB8AC3E}">
        <p14:creationId xmlns:p14="http://schemas.microsoft.com/office/powerpoint/2010/main" val="402545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A75017-B356-4C12-AC36-E80230858ECC}"/>
              </a:ext>
            </a:extLst>
          </p:cNvPr>
          <p:cNvCxnSpPr/>
          <p:nvPr/>
        </p:nvCxnSpPr>
        <p:spPr>
          <a:xfrm>
            <a:off x="198120" y="1302989"/>
            <a:ext cx="11795760" cy="0"/>
          </a:xfrm>
          <a:prstGeom prst="line">
            <a:avLst/>
          </a:prstGeom>
          <a:ln w="254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54FC7E02-722D-4C64-AE23-EC34BD98B58B}"/>
              </a:ext>
            </a:extLst>
          </p:cNvPr>
          <p:cNvSpPr txBox="1">
            <a:spLocks/>
          </p:cNvSpPr>
          <p:nvPr/>
        </p:nvSpPr>
        <p:spPr>
          <a:xfrm>
            <a:off x="296068" y="674121"/>
            <a:ext cx="11410922" cy="50991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400" dirty="0"/>
              <a:t>Results and Discussion</a:t>
            </a:r>
          </a:p>
        </p:txBody>
      </p:sp>
      <p:sp>
        <p:nvSpPr>
          <p:cNvPr id="8" name="TextBox 7">
            <a:extLst>
              <a:ext uri="{FF2B5EF4-FFF2-40B4-BE49-F238E27FC236}">
                <a16:creationId xmlns:a16="http://schemas.microsoft.com/office/drawing/2014/main" id="{95687C72-CF13-456F-B55B-12BF1C97BB0C}"/>
              </a:ext>
            </a:extLst>
          </p:cNvPr>
          <p:cNvSpPr txBox="1"/>
          <p:nvPr/>
        </p:nvSpPr>
        <p:spPr>
          <a:xfrm>
            <a:off x="387118" y="1728683"/>
            <a:ext cx="11606761" cy="51351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is a big pocket in the North-Northwest area of Austin that doesn't have a Chick-Fil-A within 3 miles of any restaurant in the area. This is a prime area to pay attention to and look for opportunities.  The purple cluster contains a college campus all of them are next to major roads and highways.</a:t>
            </a:r>
          </a:p>
          <a:p>
            <a:pPr marL="285750" indent="-285750">
              <a:lnSpc>
                <a:spcPct val="150000"/>
              </a:lnSpc>
              <a:buFont typeface="Arial" panose="020B0604020202020204" pitchFamily="34" charset="0"/>
              <a:buChar char="•"/>
            </a:pPr>
            <a:r>
              <a:rPr lang="en-US" dirty="0"/>
              <a:t>The result of this does not imply that these are the most optimal locations in the entire city of Austin. The purpose was only to find locations that are far enough away from a current operating Chick-Fil-A, that denizens may find it too far to travel, especially in Austin traffic.</a:t>
            </a:r>
          </a:p>
          <a:p>
            <a:pPr marL="285750" indent="-285750">
              <a:lnSpc>
                <a:spcPct val="150000"/>
              </a:lnSpc>
              <a:buFont typeface="Arial" panose="020B0604020202020204" pitchFamily="34" charset="0"/>
              <a:buChar char="•"/>
            </a:pPr>
            <a:r>
              <a:rPr lang="en-US" dirty="0"/>
              <a:t>The final decision on the optimal location is to be made by my acquaintance. Additional factors, such as population density, major roads, major offices or campuses, real estate availability and economic factors (both social and real estate) within each cluster should be considered.</a:t>
            </a:r>
          </a:p>
          <a:p>
            <a:pPr>
              <a:lnSpc>
                <a:spcPct val="150000"/>
              </a:lnSpc>
            </a:pPr>
            <a:endParaRPr lang="en-US" dirty="0"/>
          </a:p>
          <a:p>
            <a:pPr marL="285750" indent="-285750">
              <a:lnSpc>
                <a:spcPct val="15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40331641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507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Capstone Project Week 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2020-06-06T22:27:50Z</dcterms:created>
  <dcterms:modified xsi:type="dcterms:W3CDTF">2020-06-06T23:09:01Z</dcterms:modified>
</cp:coreProperties>
</file>