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83" r:id="rId2"/>
    <p:sldId id="27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5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8" r:id="rId23"/>
    <p:sldId id="310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/>
    <p:restoredTop sz="94622"/>
  </p:normalViewPr>
  <p:slideViewPr>
    <p:cSldViewPr snapToGrid="0" snapToObjects="1">
      <p:cViewPr>
        <p:scale>
          <a:sx n="106" d="100"/>
          <a:sy n="106" d="100"/>
        </p:scale>
        <p:origin x="1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5FC9-9559-BB49-BE2F-A42AA375CB54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7AD3-6EFF-4249-9630-7F8FDD3C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EC5B-2ADF-814C-86C1-66FF4B77C4FE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47" y="-810184"/>
            <a:ext cx="1244600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892-3DB2-444A-B9C9-0773092C8C94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DE8C-BDC0-9940-9052-2FA311562DBD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515-E7B9-9E44-A88C-3B2E56F8878D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606" y="6372058"/>
            <a:ext cx="2743200" cy="365125"/>
          </a:xfrm>
        </p:spPr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BEE-1109-294E-A63D-5D1C73226E29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EC60-3C4F-D444-920C-474278FF7BA0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D110-3661-044D-9D3A-CB4B72DA1565}" type="datetime1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43F-5776-024C-B794-71B5230855DE}" type="datetime1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E3AF-876E-C54C-9940-7F4DF1E2690E}" type="datetime1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9F59-BCE5-5340-8085-2072B79B33E4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EFB-1D73-9642-9F8E-0FAD0322E8DE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63F1-3386-0D44-941D-6BB680D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0F0-E671-A54E-B1B9-C19F22679330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Alexandre Truppel &amp; Luis Abreu, SDIS 2017/18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7416" y="5811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95C0-624C-1A4B-84E3-A206D4DDB4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61560" y="6428542"/>
            <a:ext cx="79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0795C0-624C-1A4B-84E3-A206D4DDB4AA}" type="slidenum">
              <a:rPr lang="en-US" smtClean="0"/>
              <a:pPr/>
              <a:t>‹#›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Thread-based VS Event-driven</a:t>
            </a:r>
            <a:br>
              <a:rPr lang="en-US" dirty="0" smtClean="0"/>
            </a:b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4633"/>
            <a:ext cx="9144000" cy="1655762"/>
          </a:xfrm>
        </p:spPr>
        <p:txBody>
          <a:bodyPr numCol="2">
            <a:normAutofit/>
          </a:bodyPr>
          <a:lstStyle/>
          <a:p>
            <a:r>
              <a:rPr lang="pt-PT" dirty="0" smtClean="0"/>
              <a:t>Alexandre Truppel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Luís Abreu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</a:t>
            </a:r>
            <a:r>
              <a:rPr lang="en-US" i="1" dirty="0" err="1" smtClean="0"/>
              <a:t>Testbench</a:t>
            </a:r>
            <a:r>
              <a:rPr lang="en-US" dirty="0" smtClean="0"/>
              <a:t>: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pt-PT" dirty="0" smtClean="0"/>
              <a:t>A implementação usada (servidor gera a sua carga) funciona em ciclo: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smtClean="0"/>
              <a:t>Gera novo cliente (= novo pedido)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smtClean="0"/>
              <a:t>Espera X </a:t>
            </a:r>
            <a:r>
              <a:rPr lang="pt-PT" dirty="0" err="1" smtClean="0"/>
              <a:t>microsegundos</a:t>
            </a:r>
            <a:endParaRPr lang="pt-PT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PT" dirty="0" smtClean="0"/>
              <a:t>Repete Y vezes</a:t>
            </a:r>
          </a:p>
          <a:p>
            <a:r>
              <a:rPr lang="pt-PT" dirty="0" smtClean="0"/>
              <a:t>Valor de </a:t>
            </a:r>
            <a:r>
              <a:rPr lang="pt-PT" dirty="0" smtClean="0"/>
              <a:t>X (controla a carga no servidor):</a:t>
            </a:r>
            <a:endParaRPr lang="pt-PT" dirty="0" smtClean="0"/>
          </a:p>
          <a:p>
            <a:pPr lvl="1"/>
            <a:r>
              <a:rPr lang="pt-PT" dirty="0" smtClean="0"/>
              <a:t>Constante</a:t>
            </a:r>
          </a:p>
          <a:p>
            <a:pPr lvl="1"/>
            <a:r>
              <a:rPr lang="pt-PT" dirty="0" smtClean="0"/>
              <a:t>Aleatório com </a:t>
            </a:r>
            <a:r>
              <a:rPr lang="pt-PT" dirty="0" err="1" smtClean="0"/>
              <a:t>máx</a:t>
            </a:r>
            <a:r>
              <a:rPr lang="pt-PT" dirty="0" smtClean="0"/>
              <a:t> e min definidos</a:t>
            </a:r>
          </a:p>
          <a:p>
            <a:pPr lvl="1"/>
            <a:r>
              <a:rPr lang="pt-PT" b="1" dirty="0" smtClean="0"/>
              <a:t>Sinusoidal com </a:t>
            </a:r>
            <a:r>
              <a:rPr lang="pt-PT" b="1" dirty="0" err="1" smtClean="0"/>
              <a:t>máx</a:t>
            </a:r>
            <a:r>
              <a:rPr lang="pt-PT" b="1" dirty="0" smtClean="0"/>
              <a:t> e min definidos</a:t>
            </a:r>
          </a:p>
          <a:p>
            <a:pPr lvl="2"/>
            <a:r>
              <a:rPr lang="pt-PT" dirty="0" smtClean="0"/>
              <a:t>Valores </a:t>
            </a:r>
            <a:r>
              <a:rPr lang="pt-PT" dirty="0" err="1" smtClean="0"/>
              <a:t>máx</a:t>
            </a:r>
            <a:r>
              <a:rPr lang="pt-PT" dirty="0" smtClean="0"/>
              <a:t> e min passados por argumentos, permite testar facilmente o servidor em vários regimes (sobrecarregado, quase livre, </a:t>
            </a:r>
            <a:r>
              <a:rPr lang="pt-PT" dirty="0" smtClean="0"/>
              <a:t>oscilatório)</a:t>
            </a:r>
          </a:p>
        </p:txBody>
      </p:sp>
    </p:spTree>
    <p:extLst>
      <p:ext uri="{BB962C8B-B14F-4D97-AF65-F5344CB8AC3E}">
        <p14:creationId xmlns:p14="http://schemas.microsoft.com/office/powerpoint/2010/main" val="4247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</a:t>
            </a:r>
            <a:r>
              <a:rPr lang="en-US" i="1" dirty="0" err="1" smtClean="0"/>
              <a:t>Testbench</a:t>
            </a:r>
            <a:r>
              <a:rPr lang="en-US" dirty="0" smtClean="0"/>
              <a:t>: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1558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Um Mac com 4 </a:t>
            </a:r>
            <a:r>
              <a:rPr lang="pt-PT" dirty="0" err="1" smtClean="0"/>
              <a:t>CPUs</a:t>
            </a:r>
            <a:r>
              <a:rPr lang="pt-PT" dirty="0" smtClean="0"/>
              <a:t>, 2 </a:t>
            </a:r>
            <a:r>
              <a:rPr lang="pt-PT" i="1" dirty="0" err="1" smtClean="0"/>
              <a:t>threads</a:t>
            </a:r>
            <a:r>
              <a:rPr lang="pt-PT" dirty="0" smtClean="0"/>
              <a:t> em cada (total 8 execuções </a:t>
            </a:r>
            <a:r>
              <a:rPr lang="pt-PT" dirty="0" smtClean="0"/>
              <a:t>concorrentes</a:t>
            </a:r>
            <a:r>
              <a:rPr lang="pt-PT" dirty="0" smtClean="0"/>
              <a:t>)</a:t>
            </a:r>
          </a:p>
          <a:p>
            <a:r>
              <a:rPr lang="pt-PT" dirty="0" smtClean="0"/>
              <a:t>Configurações (cada uma testada com 15 cargas sinusoidais diferentes):</a:t>
            </a:r>
          </a:p>
          <a:p>
            <a:pPr lvl="1"/>
            <a:r>
              <a:rPr lang="pt-PT" i="1" dirty="0" err="1" smtClean="0"/>
              <a:t>Threads</a:t>
            </a:r>
            <a:endParaRPr lang="pt-PT" i="1" dirty="0" smtClean="0"/>
          </a:p>
          <a:p>
            <a:pPr lvl="1"/>
            <a:r>
              <a:rPr lang="pt-PT" dirty="0" smtClean="0"/>
              <a:t>Eventos GCD</a:t>
            </a:r>
          </a:p>
          <a:p>
            <a:pPr lvl="1"/>
            <a:r>
              <a:rPr lang="pt-PT" dirty="0" smtClean="0"/>
              <a:t>Eventos </a:t>
            </a:r>
            <a:r>
              <a:rPr lang="pt-PT" i="1" dirty="0" err="1" smtClean="0"/>
              <a:t>custom</a:t>
            </a:r>
            <a:r>
              <a:rPr lang="pt-PT" i="1" dirty="0" smtClean="0"/>
              <a:t> </a:t>
            </a:r>
            <a:r>
              <a:rPr lang="pt-PT" dirty="0" smtClean="0"/>
              <a:t>com 4 </a:t>
            </a:r>
            <a:r>
              <a:rPr lang="pt-PT" i="1" dirty="0" err="1" smtClean="0"/>
              <a:t>work</a:t>
            </a:r>
            <a:r>
              <a:rPr lang="pt-PT" i="1" dirty="0" smtClean="0"/>
              <a:t> </a:t>
            </a:r>
            <a:r>
              <a:rPr lang="pt-PT" i="1" dirty="0" err="1" smtClean="0"/>
              <a:t>threads</a:t>
            </a:r>
            <a:endParaRPr lang="pt-PT" i="1" dirty="0" smtClean="0"/>
          </a:p>
          <a:p>
            <a:pPr lvl="1"/>
            <a:r>
              <a:rPr lang="pt-PT" dirty="0"/>
              <a:t>Eventos </a:t>
            </a:r>
            <a:r>
              <a:rPr lang="pt-PT" i="1" dirty="0" err="1"/>
              <a:t>custom</a:t>
            </a:r>
            <a:r>
              <a:rPr lang="pt-PT" i="1" dirty="0"/>
              <a:t> </a:t>
            </a:r>
            <a:r>
              <a:rPr lang="pt-PT" dirty="0"/>
              <a:t>com </a:t>
            </a:r>
            <a:r>
              <a:rPr lang="pt-PT" dirty="0" smtClean="0"/>
              <a:t>8 </a:t>
            </a:r>
            <a:r>
              <a:rPr lang="pt-PT" i="1" dirty="0" err="1"/>
              <a:t>work</a:t>
            </a:r>
            <a:r>
              <a:rPr lang="pt-PT" i="1" dirty="0"/>
              <a:t> </a:t>
            </a:r>
            <a:r>
              <a:rPr lang="pt-PT" i="1" dirty="0" err="1"/>
              <a:t>threads</a:t>
            </a:r>
            <a:endParaRPr lang="pt-PT" i="1" dirty="0"/>
          </a:p>
          <a:p>
            <a:pPr lvl="1"/>
            <a:r>
              <a:rPr lang="pt-PT" dirty="0"/>
              <a:t>Eventos </a:t>
            </a:r>
            <a:r>
              <a:rPr lang="pt-PT" i="1" dirty="0" err="1"/>
              <a:t>custom</a:t>
            </a:r>
            <a:r>
              <a:rPr lang="pt-PT" i="1" dirty="0"/>
              <a:t> </a:t>
            </a:r>
            <a:r>
              <a:rPr lang="pt-PT" dirty="0"/>
              <a:t>com </a:t>
            </a:r>
            <a:r>
              <a:rPr lang="pt-PT" dirty="0" smtClean="0"/>
              <a:t>16 </a:t>
            </a:r>
            <a:r>
              <a:rPr lang="pt-PT" i="1" dirty="0" err="1"/>
              <a:t>work</a:t>
            </a:r>
            <a:r>
              <a:rPr lang="pt-PT" i="1" dirty="0"/>
              <a:t> </a:t>
            </a:r>
            <a:r>
              <a:rPr lang="pt-PT" i="1" dirty="0" err="1" smtClean="0"/>
              <a:t>threads</a:t>
            </a:r>
            <a:endParaRPr lang="en-US" i="1" dirty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./server 2 20 20000</a:t>
            </a:r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r>
              <a:rPr lang="en-US" dirty="0" err="1" smtClean="0"/>
              <a:t>Servidor</a:t>
            </a:r>
            <a:r>
              <a:rPr lang="en-US" dirty="0" smtClean="0"/>
              <a:t> com </a:t>
            </a:r>
            <a:r>
              <a:rPr lang="en-US" dirty="0" err="1" smtClean="0"/>
              <a:t>eventos</a:t>
            </a:r>
            <a:r>
              <a:rPr lang="en-US" dirty="0" smtClean="0"/>
              <a:t> GCD (2000 </a:t>
            </a:r>
            <a:r>
              <a:rPr lang="en-US" dirty="0" err="1" smtClean="0"/>
              <a:t>clientes</a:t>
            </a:r>
            <a:r>
              <a:rPr lang="en-US" dirty="0" smtClean="0"/>
              <a:t>), </a:t>
            </a:r>
            <a:r>
              <a:rPr lang="en-US" dirty="0" err="1" smtClean="0"/>
              <a:t>carga</a:t>
            </a:r>
            <a:r>
              <a:rPr lang="en-US" dirty="0" smtClean="0"/>
              <a:t> sinusoidal entre 20us e 20000us de </a:t>
            </a:r>
            <a:r>
              <a:rPr lang="en-US" dirty="0" err="1" smtClean="0"/>
              <a:t>espera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0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Descrição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trabalho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err="1" smtClean="0"/>
              <a:t>Resultados</a:t>
            </a:r>
            <a:r>
              <a:rPr lang="en-US" dirty="0" smtClean="0"/>
              <a:t> e </a:t>
            </a:r>
            <a:r>
              <a:rPr lang="en-US" dirty="0" err="1" smtClean="0"/>
              <a:t>análise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Medições</a:t>
            </a:r>
            <a:r>
              <a:rPr lang="en-US" dirty="0" smtClean="0"/>
              <a:t> (para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T = </a:t>
            </a:r>
            <a:r>
              <a:rPr lang="en-US" i="1" dirty="0"/>
              <a:t>Time </a:t>
            </a:r>
            <a:r>
              <a:rPr lang="en-US" i="1" dirty="0" smtClean="0"/>
              <a:t>interval</a:t>
            </a:r>
            <a:endParaRPr lang="en-US" i="1" dirty="0"/>
          </a:p>
          <a:p>
            <a:pPr lvl="1"/>
            <a:r>
              <a:rPr lang="en-US" dirty="0"/>
              <a:t>#B = </a:t>
            </a:r>
            <a:r>
              <a:rPr lang="en-US" i="1" dirty="0"/>
              <a:t>Block </a:t>
            </a:r>
            <a:r>
              <a:rPr lang="en-US" i="1" dirty="0" smtClean="0"/>
              <a:t>count</a:t>
            </a:r>
            <a:endParaRPr lang="en-US" i="1" dirty="0"/>
          </a:p>
          <a:p>
            <a:pPr lvl="1"/>
            <a:r>
              <a:rPr lang="en-US" dirty="0"/>
              <a:t>TP = #B / T = </a:t>
            </a:r>
            <a:r>
              <a:rPr lang="en-US" i="1" dirty="0"/>
              <a:t>throughput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CP ⋍ </a:t>
            </a:r>
            <a:r>
              <a:rPr lang="en-US" dirty="0" err="1"/>
              <a:t>carga</a:t>
            </a:r>
            <a:r>
              <a:rPr lang="en-US" dirty="0"/>
              <a:t> no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err="1" smtClean="0"/>
              <a:t>Gráficos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 versus #B</a:t>
            </a:r>
          </a:p>
          <a:p>
            <a:pPr lvl="1"/>
            <a:r>
              <a:rPr lang="en-US" dirty="0" smtClean="0"/>
              <a:t>T versus #CP</a:t>
            </a:r>
          </a:p>
          <a:p>
            <a:pPr lvl="1"/>
            <a:r>
              <a:rPr lang="en-US" dirty="0" smtClean="0"/>
              <a:t>TP versus #CP</a:t>
            </a:r>
          </a:p>
        </p:txBody>
      </p:sp>
    </p:spTree>
    <p:extLst>
      <p:ext uri="{BB962C8B-B14F-4D97-AF65-F5344CB8AC3E}">
        <p14:creationId xmlns:p14="http://schemas.microsoft.com/office/powerpoint/2010/main" val="6491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iniciais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1606126"/>
            <a:ext cx="9569116" cy="4790336"/>
          </a:xfrm>
        </p:spPr>
      </p:pic>
    </p:spTree>
    <p:extLst>
      <p:ext uri="{BB962C8B-B14F-4D97-AF65-F5344CB8AC3E}">
        <p14:creationId xmlns:p14="http://schemas.microsoft.com/office/powerpoint/2010/main" val="14990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iniciais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32" y="1606126"/>
            <a:ext cx="9563336" cy="4790336"/>
          </a:xfrm>
        </p:spPr>
      </p:pic>
    </p:spTree>
    <p:extLst>
      <p:ext uri="{BB962C8B-B14F-4D97-AF65-F5344CB8AC3E}">
        <p14:creationId xmlns:p14="http://schemas.microsoft.com/office/powerpoint/2010/main" val="1321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(</a:t>
            </a:r>
            <a:r>
              <a:rPr lang="en-US" dirty="0" err="1" smtClean="0"/>
              <a:t>iniciais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1606126"/>
            <a:ext cx="9569115" cy="4790336"/>
          </a:xfrm>
        </p:spPr>
      </p:pic>
    </p:spTree>
    <p:extLst>
      <p:ext uri="{BB962C8B-B14F-4D97-AF65-F5344CB8AC3E}">
        <p14:creationId xmlns:p14="http://schemas.microsoft.com/office/powerpoint/2010/main" val="15129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finais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89" y="1606126"/>
            <a:ext cx="9298222" cy="4790336"/>
          </a:xfrm>
        </p:spPr>
      </p:pic>
    </p:spTree>
    <p:extLst>
      <p:ext uri="{BB962C8B-B14F-4D97-AF65-F5344CB8AC3E}">
        <p14:creationId xmlns:p14="http://schemas.microsoft.com/office/powerpoint/2010/main" val="97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finais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2" y="1606126"/>
            <a:ext cx="9298555" cy="4790336"/>
          </a:xfrm>
        </p:spPr>
      </p:pic>
    </p:spTree>
    <p:extLst>
      <p:ext uri="{BB962C8B-B14F-4D97-AF65-F5344CB8AC3E}">
        <p14:creationId xmlns:p14="http://schemas.microsoft.com/office/powerpoint/2010/main" val="650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finais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3" y="1606126"/>
            <a:ext cx="9292913" cy="4790336"/>
          </a:xfrm>
        </p:spPr>
      </p:pic>
    </p:spTree>
    <p:extLst>
      <p:ext uri="{BB962C8B-B14F-4D97-AF65-F5344CB8AC3E}">
        <p14:creationId xmlns:p14="http://schemas.microsoft.com/office/powerpoint/2010/main" val="10071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Resultados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análise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comparação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31" y="1606126"/>
            <a:ext cx="9563336" cy="4790336"/>
          </a:xfrm>
        </p:spPr>
      </p:pic>
    </p:spTree>
    <p:extLst>
      <p:ext uri="{BB962C8B-B14F-4D97-AF65-F5344CB8AC3E}">
        <p14:creationId xmlns:p14="http://schemas.microsoft.com/office/powerpoint/2010/main" val="119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comparação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31" y="1607573"/>
            <a:ext cx="9563336" cy="4787442"/>
          </a:xfrm>
        </p:spPr>
      </p:pic>
    </p:spTree>
    <p:extLst>
      <p:ext uri="{BB962C8B-B14F-4D97-AF65-F5344CB8AC3E}">
        <p14:creationId xmlns:p14="http://schemas.microsoft.com/office/powerpoint/2010/main" val="15495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comparação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31" y="1606126"/>
            <a:ext cx="9563336" cy="4790335"/>
          </a:xfrm>
        </p:spPr>
      </p:pic>
    </p:spTree>
    <p:extLst>
      <p:ext uri="{BB962C8B-B14F-4D97-AF65-F5344CB8AC3E}">
        <p14:creationId xmlns:p14="http://schemas.microsoft.com/office/powerpoint/2010/main" val="6661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performance</a:t>
            </a:r>
            <a:r>
              <a:rPr lang="en-US" dirty="0"/>
              <a:t>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/>
              <a:t>threads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3x a 10x </a:t>
            </a:r>
            <a:r>
              <a:rPr lang="en-US" dirty="0" err="1"/>
              <a:t>pior</a:t>
            </a:r>
            <a:r>
              <a:rPr lang="en-US" dirty="0"/>
              <a:t> que o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liás</a:t>
            </a:r>
            <a:r>
              <a:rPr lang="en-US" dirty="0"/>
              <a:t>,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/>
              <a:t>pior</a:t>
            </a:r>
            <a:r>
              <a:rPr lang="en-US" dirty="0"/>
              <a:t> que </a:t>
            </a:r>
            <a:r>
              <a:rPr lang="en-US" dirty="0" err="1"/>
              <a:t>dificultou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testes</a:t>
            </a:r>
          </a:p>
          <a:p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implementações</a:t>
            </a:r>
            <a:r>
              <a:rPr lang="en-US" dirty="0"/>
              <a:t> </a:t>
            </a:r>
            <a:r>
              <a:rPr lang="en-US" dirty="0" err="1"/>
              <a:t>baseadas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a </a:t>
            </a:r>
            <a:r>
              <a:rPr lang="en-US" i="1" dirty="0"/>
              <a:t>performance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regime de </a:t>
            </a:r>
            <a:r>
              <a:rPr lang="en-US" dirty="0" err="1"/>
              <a:t>sobrecarga</a:t>
            </a:r>
            <a:endParaRPr lang="en-US" dirty="0"/>
          </a:p>
          <a:p>
            <a:pPr lvl="1"/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teórico</a:t>
            </a:r>
            <a:r>
              <a:rPr lang="en-US" dirty="0"/>
              <a:t> </a:t>
            </a:r>
            <a:r>
              <a:rPr lang="en-US" dirty="0" err="1"/>
              <a:t>aponta</a:t>
            </a:r>
            <a:r>
              <a:rPr lang="en-US" dirty="0"/>
              <a:t> para que </a:t>
            </a:r>
            <a:r>
              <a:rPr lang="en-US" dirty="0" smtClean="0"/>
              <a:t>a </a:t>
            </a:r>
            <a:r>
              <a:rPr lang="en-US" i="1" dirty="0" smtClean="0"/>
              <a:t>throughput</a:t>
            </a:r>
            <a:r>
              <a:rPr lang="en-US" dirty="0" smtClean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sobrecarga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que a </a:t>
            </a:r>
            <a:r>
              <a:rPr lang="en-US" dirty="0" err="1"/>
              <a:t>biblioteca</a:t>
            </a:r>
            <a:r>
              <a:rPr lang="en-US" dirty="0"/>
              <a:t> GCD</a:t>
            </a:r>
          </a:p>
          <a:p>
            <a:pPr lvl="1"/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de </a:t>
            </a:r>
            <a:r>
              <a:rPr lang="en-US" i="1" dirty="0"/>
              <a:t>overhead</a:t>
            </a:r>
            <a:r>
              <a:rPr lang="en-US" dirty="0"/>
              <a:t>: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i="1" dirty="0" err="1" smtClean="0"/>
              <a:t>malloc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um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fixo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, </a:t>
            </a:r>
            <a:r>
              <a:rPr lang="en-US" dirty="0"/>
              <a:t>mas GCD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i="1" dirty="0" err="1" smtClean="0"/>
              <a:t>malloc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para se </a:t>
            </a:r>
            <a:r>
              <a:rPr lang="en-US" dirty="0" err="1" smtClean="0"/>
              <a:t>adaptar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i="1" dirty="0" smtClean="0"/>
              <a:t>queue</a:t>
            </a:r>
            <a:endParaRPr lang="en-US" i="1" dirty="0"/>
          </a:p>
          <a:p>
            <a:r>
              <a:rPr lang="en-US" dirty="0"/>
              <a:t>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i="1" dirty="0"/>
              <a:t>work threads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influencia</a:t>
            </a:r>
            <a:r>
              <a:rPr lang="en-US" dirty="0"/>
              <a:t> a </a:t>
            </a:r>
            <a:r>
              <a:rPr lang="en-US" i="1" dirty="0"/>
              <a:t>performance</a:t>
            </a:r>
          </a:p>
          <a:p>
            <a:pPr lvl="1"/>
            <a:r>
              <a:rPr lang="en-US" dirty="0"/>
              <a:t>O ideal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# de </a:t>
            </a:r>
            <a:r>
              <a:rPr lang="en-US" i="1" dirty="0"/>
              <a:t>threads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# de </a:t>
            </a:r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 no </a:t>
            </a:r>
            <a:r>
              <a:rPr lang="en-US" dirty="0" err="1"/>
              <a:t>computador</a:t>
            </a:r>
            <a:r>
              <a:rPr lang="en-US" dirty="0"/>
              <a:t> (4 CPUs com 2 </a:t>
            </a:r>
            <a:r>
              <a:rPr lang="en-US" i="1" dirty="0"/>
              <a:t>threads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= 8 </a:t>
            </a:r>
            <a:r>
              <a:rPr lang="en-US" i="1" dirty="0"/>
              <a:t>work threads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Consistente</a:t>
            </a:r>
            <a:r>
              <a:rPr lang="en-US" dirty="0"/>
              <a:t> com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 smtClean="0"/>
              <a:t>teórico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revisão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51" y="1350721"/>
            <a:ext cx="6132077" cy="1443382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67923"/>
            <a:ext cx="4050324" cy="84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</a:t>
            </a:r>
            <a:r>
              <a:rPr lang="en-US" sz="1600" dirty="0" err="1" smtClean="0"/>
              <a:t>faz</a:t>
            </a:r>
            <a:r>
              <a:rPr lang="en-US" sz="1600" dirty="0" smtClean="0"/>
              <a:t> um </a:t>
            </a:r>
            <a:r>
              <a:rPr lang="en-US" sz="1600" dirty="0" err="1" smtClean="0"/>
              <a:t>pedido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servidor</a:t>
            </a:r>
            <a:r>
              <a:rPr lang="en-US" sz="1600" dirty="0" smtClean="0"/>
              <a:t> que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</a:t>
            </a:r>
            <a:r>
              <a:rPr lang="en-US" sz="1600" dirty="0" err="1" smtClean="0"/>
              <a:t>seguintes</a:t>
            </a:r>
            <a:r>
              <a:rPr lang="en-US" sz="1600" dirty="0"/>
              <a:t> </a:t>
            </a:r>
            <a:r>
              <a:rPr lang="en-US" sz="1600" dirty="0" err="1" smtClean="0"/>
              <a:t>blocos</a:t>
            </a:r>
            <a:r>
              <a:rPr lang="en-US" sz="1600" dirty="0" smtClean="0"/>
              <a:t> de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a </a:t>
            </a:r>
            <a:r>
              <a:rPr lang="en-US" sz="1600" dirty="0" err="1" smtClean="0"/>
              <a:t>correrem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sequência</a:t>
            </a:r>
            <a:r>
              <a:rPr lang="en-US" sz="1600" dirty="0" smtClean="0"/>
              <a:t> no </a:t>
            </a:r>
            <a:r>
              <a:rPr lang="en-US" sz="1600" dirty="0" err="1" smtClean="0"/>
              <a:t>servidor</a:t>
            </a:r>
            <a:r>
              <a:rPr lang="en-US" sz="1600" dirty="0" smtClean="0"/>
              <a:t> (p. ex.):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600600"/>
            <a:ext cx="226841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/>
              <a:t>Thread-based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98226" y="3359803"/>
            <a:ext cx="1741581" cy="871729"/>
            <a:chOff x="1705002" y="3625039"/>
            <a:chExt cx="1741581" cy="871729"/>
          </a:xfrm>
        </p:grpSpPr>
        <p:sp>
          <p:nvSpPr>
            <p:cNvPr id="11" name="Rounded Rectangle 10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1</a:t>
              </a:r>
              <a:endParaRPr lang="en-US" dirty="0"/>
            </a:p>
          </p:txBody>
        </p:sp>
        <p:pic>
          <p:nvPicPr>
            <p:cNvPr id="9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324538" y="3356127"/>
            <a:ext cx="1741581" cy="871729"/>
            <a:chOff x="1705002" y="3625039"/>
            <a:chExt cx="1741581" cy="871729"/>
          </a:xfrm>
        </p:grpSpPr>
        <p:sp>
          <p:nvSpPr>
            <p:cNvPr id="16" name="Rounded Rectangle 15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3</a:t>
              </a:r>
              <a:endParaRPr lang="en-US" dirty="0"/>
            </a:p>
          </p:txBody>
        </p:sp>
        <p:pic>
          <p:nvPicPr>
            <p:cNvPr id="17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311382" y="3356128"/>
            <a:ext cx="1741581" cy="871729"/>
            <a:chOff x="1705002" y="3625039"/>
            <a:chExt cx="1741581" cy="871729"/>
          </a:xfrm>
        </p:grpSpPr>
        <p:sp>
          <p:nvSpPr>
            <p:cNvPr id="19" name="Rounded Rectangle 18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2</a:t>
              </a:r>
              <a:endParaRPr lang="en-US" dirty="0"/>
            </a:p>
          </p:txBody>
        </p:sp>
        <p:pic>
          <p:nvPicPr>
            <p:cNvPr id="20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5450626" y="3582541"/>
            <a:ext cx="1741581" cy="871729"/>
            <a:chOff x="1705002" y="3625039"/>
            <a:chExt cx="1741581" cy="871729"/>
          </a:xfrm>
        </p:grpSpPr>
        <p:sp>
          <p:nvSpPr>
            <p:cNvPr id="22" name="Rounded Rectangle 21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4</a:t>
              </a:r>
              <a:endParaRPr lang="en-US" dirty="0"/>
            </a:p>
          </p:txBody>
        </p:sp>
        <p:pic>
          <p:nvPicPr>
            <p:cNvPr id="23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463782" y="3578866"/>
            <a:ext cx="1741581" cy="871729"/>
            <a:chOff x="1705002" y="3625039"/>
            <a:chExt cx="1741581" cy="871729"/>
          </a:xfrm>
        </p:grpSpPr>
        <p:sp>
          <p:nvSpPr>
            <p:cNvPr id="25" name="Rounded Rectangle 24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5</a:t>
              </a:r>
              <a:endParaRPr lang="en-US" dirty="0"/>
            </a:p>
          </p:txBody>
        </p:sp>
        <p:pic>
          <p:nvPicPr>
            <p:cNvPr id="26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476938" y="3578865"/>
            <a:ext cx="1741581" cy="871729"/>
            <a:chOff x="1705002" y="3625039"/>
            <a:chExt cx="1741581" cy="871729"/>
          </a:xfrm>
        </p:grpSpPr>
        <p:sp>
          <p:nvSpPr>
            <p:cNvPr id="28" name="Rounded Rectangle 27"/>
            <p:cNvSpPr/>
            <p:nvPr/>
          </p:nvSpPr>
          <p:spPr>
            <a:xfrm>
              <a:off x="1705002" y="3625039"/>
              <a:ext cx="1741581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Thread 6</a:t>
              </a:r>
              <a:endParaRPr lang="en-US" dirty="0"/>
            </a:p>
          </p:txBody>
        </p:sp>
        <p:pic>
          <p:nvPicPr>
            <p:cNvPr id="29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27" y="4006921"/>
              <a:ext cx="1675130" cy="394296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3423670"/>
            <a:ext cx="4050324" cy="90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de um </a:t>
            </a:r>
            <a:r>
              <a:rPr lang="en-US" sz="1600" i="1" dirty="0" smtClean="0"/>
              <a:t>thread</a:t>
            </a:r>
            <a:r>
              <a:rPr lang="en-US" sz="1600" dirty="0" smtClean="0"/>
              <a:t> no </a:t>
            </a:r>
            <a:r>
              <a:rPr lang="en-US" sz="1600" dirty="0" err="1" smtClean="0"/>
              <a:t>servidor</a:t>
            </a:r>
            <a:r>
              <a:rPr lang="en-US" sz="1600" dirty="0" smtClean="0"/>
              <a:t>, </a:t>
            </a:r>
            <a:r>
              <a:rPr lang="en-US" sz="1600" dirty="0" err="1" smtClean="0"/>
              <a:t>onde</a:t>
            </a:r>
            <a:r>
              <a:rPr lang="en-US" sz="1600" dirty="0" smtClean="0"/>
              <a:t> </a:t>
            </a:r>
            <a:r>
              <a:rPr lang="en-US" sz="1600" dirty="0" err="1" smtClean="0"/>
              <a:t>é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executado</a:t>
            </a:r>
            <a:r>
              <a:rPr lang="en-US" sz="1600" dirty="0" smtClean="0"/>
              <a:t> a </a:t>
            </a:r>
            <a:r>
              <a:rPr lang="en-US" sz="1600" dirty="0" err="1" smtClean="0"/>
              <a:t>sequência</a:t>
            </a:r>
            <a:r>
              <a:rPr lang="en-US" sz="1600" dirty="0" smtClean="0"/>
              <a:t> de </a:t>
            </a:r>
            <a:r>
              <a:rPr lang="en-US" sz="1600" dirty="0" err="1" smtClean="0"/>
              <a:t>blocos</a:t>
            </a:r>
            <a:r>
              <a:rPr lang="en-US" sz="1600" dirty="0" smtClean="0"/>
              <a:t> de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: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370919" y="3356127"/>
            <a:ext cx="446083" cy="403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38200" y="4417144"/>
            <a:ext cx="226841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/>
              <a:t>Event-based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38200" y="5099538"/>
            <a:ext cx="4050324" cy="161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máquina</a:t>
            </a:r>
            <a:r>
              <a:rPr lang="en-US" sz="1600" dirty="0" smtClean="0"/>
              <a:t> de </a:t>
            </a:r>
            <a:r>
              <a:rPr lang="en-US" sz="1600" dirty="0" err="1" smtClean="0"/>
              <a:t>estados</a:t>
            </a:r>
            <a:r>
              <a:rPr lang="en-US" sz="1600" dirty="0" smtClean="0"/>
              <a:t> no </a:t>
            </a:r>
            <a:r>
              <a:rPr lang="en-US" sz="1600" dirty="0" err="1" smtClean="0"/>
              <a:t>servidor</a:t>
            </a:r>
            <a:r>
              <a:rPr lang="en-US" sz="1600" dirty="0" smtClean="0"/>
              <a:t>, que </a:t>
            </a:r>
            <a:r>
              <a:rPr lang="en-US" sz="1600" dirty="0" err="1" smtClean="0"/>
              <a:t>fazem</a:t>
            </a:r>
            <a:r>
              <a:rPr lang="en-US" sz="1600" dirty="0" smtClean="0"/>
              <a:t> </a:t>
            </a:r>
            <a:r>
              <a:rPr lang="en-US" sz="1600" dirty="0" err="1" smtClean="0"/>
              <a:t>pedidos</a:t>
            </a:r>
            <a:r>
              <a:rPr lang="en-US" sz="1600" dirty="0" smtClean="0"/>
              <a:t> de </a:t>
            </a:r>
            <a:r>
              <a:rPr lang="en-US" sz="1600" dirty="0" err="1" smtClean="0"/>
              <a:t>blocos</a:t>
            </a:r>
            <a:r>
              <a:rPr lang="en-US" sz="1600" dirty="0" smtClean="0"/>
              <a:t> de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a um </a:t>
            </a:r>
            <a:r>
              <a:rPr lang="en-US" sz="1600" i="1" dirty="0" smtClean="0"/>
              <a:t>dispatcher</a:t>
            </a:r>
            <a:r>
              <a:rPr lang="en-US" sz="1600" dirty="0" smtClean="0"/>
              <a:t>, que, </a:t>
            </a:r>
            <a:r>
              <a:rPr lang="en-US" sz="1600" dirty="0" err="1" smtClean="0"/>
              <a:t>usando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fila FIFO (</a:t>
            </a:r>
            <a:r>
              <a:rPr lang="en-US" sz="1600" dirty="0" err="1" smtClean="0"/>
              <a:t>ou</a:t>
            </a:r>
            <a:r>
              <a:rPr lang="en-US" sz="1600" dirty="0" smtClean="0"/>
              <a:t> de </a:t>
            </a:r>
            <a:r>
              <a:rPr lang="en-US" sz="1600" dirty="0" err="1" smtClean="0"/>
              <a:t>prioridades</a:t>
            </a:r>
            <a:r>
              <a:rPr lang="en-US" sz="1600" dirty="0" smtClean="0"/>
              <a:t>),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encaminha</a:t>
            </a:r>
            <a:r>
              <a:rPr lang="en-US" sz="1600" dirty="0" smtClean="0"/>
              <a:t> para threads (</a:t>
            </a:r>
            <a:r>
              <a:rPr lang="en-US" sz="1600" dirty="0" err="1" smtClean="0"/>
              <a:t>implementação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sem</a:t>
            </a:r>
            <a:r>
              <a:rPr lang="en-US" sz="1600" dirty="0" smtClean="0"/>
              <a:t> NIO):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953824" y="5052720"/>
            <a:ext cx="2863178" cy="1406769"/>
            <a:chOff x="6646985" y="5158153"/>
            <a:chExt cx="2863178" cy="1406769"/>
          </a:xfrm>
        </p:grpSpPr>
        <p:sp>
          <p:nvSpPr>
            <p:cNvPr id="63" name="Rounded Rectangle 62"/>
            <p:cNvSpPr/>
            <p:nvPr/>
          </p:nvSpPr>
          <p:spPr>
            <a:xfrm>
              <a:off x="6646985" y="5158153"/>
              <a:ext cx="2863178" cy="14067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Thread </a:t>
              </a:r>
              <a:r>
                <a:rPr lang="en-US" dirty="0" err="1" smtClean="0"/>
                <a:t>workpool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744453" y="5610523"/>
              <a:ext cx="1250148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187368" y="5610523"/>
              <a:ext cx="1250148" cy="8717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Thread 2</a:t>
              </a:r>
              <a:endParaRPr lang="en-US" dirty="0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5116022" y="5116117"/>
            <a:ext cx="827578" cy="388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FSM 1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116022" y="5594793"/>
            <a:ext cx="827578" cy="388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FSM 2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5116022" y="6073469"/>
            <a:ext cx="827578" cy="388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FSM 3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09693" y="5052720"/>
            <a:ext cx="2375026" cy="1406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6390543" y="5505090"/>
            <a:ext cx="2200392" cy="8717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66" idx="3"/>
          </p:cNvCxnSpPr>
          <p:nvPr/>
        </p:nvCxnSpPr>
        <p:spPr>
          <a:xfrm>
            <a:off x="5943600" y="5310604"/>
            <a:ext cx="366093" cy="25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72" idx="1"/>
          </p:cNvCxnSpPr>
          <p:nvPr/>
        </p:nvCxnSpPr>
        <p:spPr>
          <a:xfrm flipV="1">
            <a:off x="5943600" y="5756105"/>
            <a:ext cx="366093" cy="3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3"/>
          </p:cNvCxnSpPr>
          <p:nvPr/>
        </p:nvCxnSpPr>
        <p:spPr>
          <a:xfrm flipV="1">
            <a:off x="5943600" y="6013989"/>
            <a:ext cx="353159" cy="25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63" idx="1"/>
          </p:cNvCxnSpPr>
          <p:nvPr/>
        </p:nvCxnSpPr>
        <p:spPr>
          <a:xfrm>
            <a:off x="8684719" y="5756105"/>
            <a:ext cx="269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8" t="27642" r="54868" b="33527"/>
          <a:stretch/>
        </p:blipFill>
        <p:spPr>
          <a:xfrm>
            <a:off x="6565864" y="5850437"/>
            <a:ext cx="892347" cy="4777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8" t="27642" r="54868" b="33527"/>
          <a:stretch/>
        </p:blipFill>
        <p:spPr>
          <a:xfrm>
            <a:off x="7563990" y="5850437"/>
            <a:ext cx="897104" cy="4777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8" t="27642" r="54868" b="33527"/>
          <a:stretch/>
        </p:blipFill>
        <p:spPr>
          <a:xfrm>
            <a:off x="9244059" y="5850437"/>
            <a:ext cx="900760" cy="4777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9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8" t="27642" r="54868" b="33527"/>
          <a:stretch/>
        </p:blipFill>
        <p:spPr>
          <a:xfrm>
            <a:off x="10686974" y="5850437"/>
            <a:ext cx="900760" cy="4777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8032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5" grpId="0" animBg="1"/>
      <p:bldP spid="36" grpId="0"/>
      <p:bldP spid="55" grpId="0"/>
      <p:bldP spid="66" grpId="0" animBg="1"/>
      <p:bldP spid="67" grpId="0" animBg="1"/>
      <p:bldP spid="68" grpId="0" animBg="1"/>
      <p:bldP spid="72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/>
          <a:lstStyle/>
          <a:p>
            <a:r>
              <a:rPr lang="en-US" dirty="0" err="1" smtClean="0"/>
              <a:t>Desenvolver</a:t>
            </a:r>
            <a:r>
              <a:rPr lang="en-US" dirty="0" smtClean="0"/>
              <a:t> um </a:t>
            </a:r>
            <a:r>
              <a:rPr lang="en-US" dirty="0" err="1" smtClean="0"/>
              <a:t>servidor</a:t>
            </a:r>
            <a:r>
              <a:rPr lang="en-US" dirty="0"/>
              <a:t> </a:t>
            </a:r>
            <a:r>
              <a:rPr lang="en-US" dirty="0" smtClean="0"/>
              <a:t>(TCP) que </a:t>
            </a:r>
            <a:r>
              <a:rPr lang="en-US" dirty="0" err="1" smtClean="0"/>
              <a:t>contenha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de IO e CPU...</a:t>
            </a:r>
            <a:endParaRPr lang="en-US" dirty="0"/>
          </a:p>
          <a:p>
            <a:pPr lvl="1"/>
            <a:r>
              <a:rPr lang="en-US" dirty="0" smtClean="0"/>
              <a:t>...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smtClean="0"/>
              <a:t>...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err="1" smtClean="0"/>
              <a:t>Medir</a:t>
            </a:r>
            <a:r>
              <a:rPr lang="en-US" dirty="0" smtClean="0"/>
              <a:t> e </a:t>
            </a:r>
            <a:r>
              <a:rPr lang="en-US" dirty="0" err="1" smtClean="0"/>
              <a:t>comparar</a:t>
            </a:r>
            <a:r>
              <a:rPr lang="en-US" dirty="0" smtClean="0"/>
              <a:t> performance dos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487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Decidir</a:t>
            </a:r>
            <a:r>
              <a:rPr lang="en-US" dirty="0" smtClean="0"/>
              <a:t> que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(                                 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TCP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TCP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 a </a:t>
            </a:r>
            <a:r>
              <a:rPr lang="en-US" dirty="0" err="1" smtClean="0"/>
              <a:t>medir</a:t>
            </a:r>
            <a:r>
              <a:rPr lang="en-US" dirty="0" smtClean="0"/>
              <a:t> 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medições</a:t>
            </a:r>
            <a:r>
              <a:rPr lang="en-US" dirty="0" smtClean="0"/>
              <a:t> </a:t>
            </a:r>
            <a:r>
              <a:rPr lang="en-US" dirty="0" err="1" smtClean="0"/>
              <a:t>dessas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i="1" dirty="0" err="1" smtClean="0"/>
              <a:t>testbench</a:t>
            </a:r>
            <a:r>
              <a:rPr lang="en-US" dirty="0" smtClean="0"/>
              <a:t> que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e </a:t>
            </a:r>
            <a:r>
              <a:rPr lang="en-US" dirty="0" err="1" smtClean="0"/>
              <a:t>recolhe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Analisar</a:t>
            </a:r>
            <a:r>
              <a:rPr lang="en-US" dirty="0" smtClean="0"/>
              <a:t> dados e </a:t>
            </a:r>
            <a:r>
              <a:rPr lang="en-US" dirty="0" err="1" smtClean="0"/>
              <a:t>retirar</a:t>
            </a:r>
            <a:r>
              <a:rPr lang="en-US" dirty="0" smtClean="0"/>
              <a:t> </a:t>
            </a:r>
            <a:r>
              <a:rPr lang="en-US" dirty="0" err="1" smtClean="0"/>
              <a:t>concluões</a:t>
            </a:r>
            <a:endParaRPr lang="en-US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1"/>
          <a:stretch/>
        </p:blipFill>
        <p:spPr>
          <a:xfrm>
            <a:off x="8543573" y="1767010"/>
            <a:ext cx="2710580" cy="5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7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que </a:t>
            </a:r>
            <a:r>
              <a:rPr lang="en-US" dirty="0" err="1" smtClean="0"/>
              <a:t>executam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ligação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ligação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um </a:t>
            </a:r>
            <a:r>
              <a:rPr lang="en-US" dirty="0" err="1" smtClean="0"/>
              <a:t>pedido</a:t>
            </a:r>
            <a:r>
              <a:rPr lang="en-US" dirty="0"/>
              <a:t> </a:t>
            </a:r>
            <a:r>
              <a:rPr lang="en-US" dirty="0" smtClean="0"/>
              <a:t>     (1 </a:t>
            </a:r>
            <a:r>
              <a:rPr lang="en-US" dirty="0" err="1" smtClean="0"/>
              <a:t>cliente</a:t>
            </a:r>
            <a:r>
              <a:rPr lang="en-US" dirty="0" smtClean="0"/>
              <a:t> = 1 </a:t>
            </a:r>
            <a:r>
              <a:rPr lang="en-US" dirty="0" err="1" smtClean="0"/>
              <a:t>pedido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fim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pedido</a:t>
            </a:r>
            <a:r>
              <a:rPr lang="en-US" dirty="0" smtClean="0"/>
              <a:t>, 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desliga</a:t>
            </a:r>
            <a:r>
              <a:rPr lang="en-US" dirty="0" smtClean="0"/>
              <a:t>-se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resulta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r>
              <a:rPr lang="en-US" dirty="0" smtClean="0"/>
              <a:t>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recebe</a:t>
            </a:r>
            <a:r>
              <a:rPr lang="en-US" dirty="0" smtClean="0"/>
              <a:t> 8 bytes</a:t>
            </a:r>
            <a:r>
              <a:rPr lang="en-US" dirty="0"/>
              <a:t> (</a:t>
            </a:r>
            <a:r>
              <a:rPr lang="en-US" dirty="0" err="1"/>
              <a:t>aleatórios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acede</a:t>
            </a:r>
            <a:r>
              <a:rPr lang="en-US" dirty="0" smtClean="0"/>
              <a:t> a um </a:t>
            </a:r>
            <a:r>
              <a:rPr lang="en-US" dirty="0" err="1" smtClean="0"/>
              <a:t>ficheiro</a:t>
            </a:r>
            <a:r>
              <a:rPr lang="en-US" dirty="0" smtClean="0"/>
              <a:t> de dados no disco e </a:t>
            </a:r>
            <a:r>
              <a:rPr lang="en-US" dirty="0" err="1" smtClean="0"/>
              <a:t>copia</a:t>
            </a:r>
            <a:r>
              <a:rPr lang="en-US" dirty="0" smtClean="0"/>
              <a:t> parte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para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2"/>
            <a:r>
              <a:rPr lang="en-US" dirty="0" err="1" smtClean="0"/>
              <a:t>Sempre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ficheiro</a:t>
            </a:r>
            <a:r>
              <a:rPr lang="en-US" dirty="0" smtClean="0"/>
              <a:t> (1 Mbyte)</a:t>
            </a:r>
          </a:p>
          <a:p>
            <a:pPr lvl="2"/>
            <a:r>
              <a:rPr lang="en-US" i="1" dirty="0" smtClean="0"/>
              <a:t>Offset</a:t>
            </a:r>
            <a:r>
              <a:rPr lang="en-US" dirty="0" smtClean="0"/>
              <a:t> = valor dos 8 bytes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(</a:t>
            </a:r>
            <a:r>
              <a:rPr lang="en-US" dirty="0" err="1" smtClean="0"/>
              <a:t>evita</a:t>
            </a:r>
            <a:r>
              <a:rPr lang="en-US" dirty="0" smtClean="0"/>
              <a:t> caching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aleatória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Size</a:t>
            </a:r>
            <a:r>
              <a:rPr lang="en-US" dirty="0" smtClean="0"/>
              <a:t> = 80 </a:t>
            </a:r>
            <a:r>
              <a:rPr lang="en-US" dirty="0" err="1" smtClean="0"/>
              <a:t>kBytes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i="1" dirty="0" smtClean="0"/>
              <a:t>hash</a:t>
            </a:r>
            <a:r>
              <a:rPr lang="en-US" dirty="0" smtClean="0"/>
              <a:t> (1 byte) dos 80 </a:t>
            </a:r>
            <a:r>
              <a:rPr lang="en-US" dirty="0" err="1" smtClean="0"/>
              <a:t>kBytes</a:t>
            </a:r>
            <a:r>
              <a:rPr lang="en-US" dirty="0" smtClean="0"/>
              <a:t> lidos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escreve</a:t>
            </a:r>
            <a:r>
              <a:rPr lang="en-US" dirty="0" smtClean="0"/>
              <a:t> </a:t>
            </a:r>
            <a:r>
              <a:rPr lang="en-US" i="1" dirty="0" smtClean="0"/>
              <a:t>hash</a:t>
            </a:r>
            <a:r>
              <a:rPr lang="en-US" dirty="0" smtClean="0"/>
              <a:t> no </a:t>
            </a:r>
            <a:r>
              <a:rPr lang="en-US" dirty="0" err="1" smtClean="0"/>
              <a:t>ficheiro</a:t>
            </a:r>
            <a:r>
              <a:rPr lang="en-US" dirty="0" smtClean="0"/>
              <a:t> de dados (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i="1" dirty="0" smtClean="0"/>
              <a:t>offset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i="1" dirty="0" smtClean="0"/>
              <a:t>hash</a:t>
            </a:r>
            <a:r>
              <a:rPr lang="en-US" dirty="0" smtClean="0"/>
              <a:t> para o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294077" y="6148754"/>
            <a:ext cx="3059723" cy="50409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 </a:t>
            </a:r>
            <a:r>
              <a:rPr lang="en-US" dirty="0" smtClean="0"/>
              <a:t>→ </a:t>
            </a:r>
            <a:r>
              <a:rPr lang="en-US" b="1" dirty="0"/>
              <a:t>IO →</a:t>
            </a:r>
            <a:r>
              <a:rPr lang="en-US" b="1" dirty="0" smtClean="0"/>
              <a:t> </a:t>
            </a:r>
            <a:r>
              <a:rPr lang="en-US" b="1" dirty="0"/>
              <a:t>CPU →</a:t>
            </a:r>
            <a:r>
              <a:rPr lang="en-US" b="1" dirty="0" smtClean="0"/>
              <a:t> </a:t>
            </a:r>
            <a:r>
              <a:rPr lang="en-US" b="1" dirty="0"/>
              <a:t>IO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2597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(2, 3)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C, </a:t>
            </a:r>
            <a:r>
              <a:rPr lang="en-US" dirty="0" err="1" smtClean="0"/>
              <a:t>só</a:t>
            </a:r>
            <a:r>
              <a:rPr lang="en-US" dirty="0" smtClean="0"/>
              <a:t> um </a:t>
            </a:r>
            <a:r>
              <a:rPr lang="en-US" dirty="0" err="1" smtClean="0"/>
              <a:t>executável</a:t>
            </a:r>
            <a:r>
              <a:rPr lang="en-US" dirty="0" smtClean="0"/>
              <a:t> (</a:t>
            </a:r>
            <a:r>
              <a:rPr lang="en-US" i="1" dirty="0" smtClean="0"/>
              <a:t>threads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 com um </a:t>
            </a:r>
            <a:r>
              <a:rPr lang="en-US" dirty="0" err="1" smtClean="0"/>
              <a:t>argumento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funcionamento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ligações</a:t>
            </a:r>
            <a:r>
              <a:rPr lang="en-US" dirty="0" smtClean="0"/>
              <a:t> TCP de </a:t>
            </a:r>
            <a:r>
              <a:rPr lang="en-US" dirty="0" err="1" smtClean="0"/>
              <a:t>clientes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carga</a:t>
            </a:r>
            <a:r>
              <a:rPr lang="en-US" dirty="0" smtClean="0"/>
              <a:t> (</a:t>
            </a:r>
            <a:r>
              <a:rPr lang="en-US" dirty="0" err="1" smtClean="0"/>
              <a:t>simula</a:t>
            </a:r>
            <a:r>
              <a:rPr lang="en-US" dirty="0" smtClean="0"/>
              <a:t> </a:t>
            </a:r>
            <a:r>
              <a:rPr lang="en-US" dirty="0" err="1" smtClean="0"/>
              <a:t>ligações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) →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TCP</a:t>
            </a:r>
          </a:p>
          <a:p>
            <a:pPr lvl="2"/>
            <a:r>
              <a:rPr lang="en-US" dirty="0" smtClean="0"/>
              <a:t>Evita a stack </a:t>
            </a:r>
            <a:r>
              <a:rPr lang="en-US" dirty="0" err="1" smtClean="0"/>
              <a:t>protocolar</a:t>
            </a:r>
            <a:endParaRPr lang="en-US" dirty="0"/>
          </a:p>
          <a:p>
            <a:pPr lvl="2"/>
            <a:r>
              <a:rPr lang="en-US" dirty="0" smtClean="0"/>
              <a:t>Evita </a:t>
            </a:r>
            <a:r>
              <a:rPr lang="en-US" dirty="0" err="1" smtClean="0"/>
              <a:t>limitações</a:t>
            </a:r>
            <a:r>
              <a:rPr lang="en-US" dirty="0" smtClean="0"/>
              <a:t> do OS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sockets e </a:t>
            </a:r>
            <a:r>
              <a:rPr lang="en-US" dirty="0" err="1" smtClean="0"/>
              <a:t>ligações</a:t>
            </a:r>
            <a:r>
              <a:rPr lang="en-US" dirty="0" smtClean="0"/>
              <a:t> TCP </a:t>
            </a:r>
            <a:r>
              <a:rPr lang="en-US" dirty="0" err="1" smtClean="0"/>
              <a:t>disponíveis</a:t>
            </a:r>
            <a:endParaRPr lang="en-US" dirty="0" smtClean="0"/>
          </a:p>
          <a:p>
            <a:pPr lvl="2"/>
            <a:r>
              <a:rPr lang="en-US" dirty="0" err="1" smtClean="0"/>
              <a:t>Diminui</a:t>
            </a:r>
            <a:r>
              <a:rPr lang="en-US" dirty="0" smtClean="0"/>
              <a:t> </a:t>
            </a:r>
            <a:r>
              <a:rPr lang="en-US" dirty="0" err="1" smtClean="0"/>
              <a:t>ruído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medições</a:t>
            </a:r>
            <a:endParaRPr lang="en-US" dirty="0" smtClean="0"/>
          </a:p>
          <a:p>
            <a:pPr lvl="2"/>
            <a:r>
              <a:rPr lang="en-US" dirty="0" err="1" smtClean="0"/>
              <a:t>Foi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</a:t>
            </a:r>
          </a:p>
        </p:txBody>
      </p:sp>
    </p:spTree>
    <p:extLst>
      <p:ext uri="{BB962C8B-B14F-4D97-AF65-F5344CB8AC3E}">
        <p14:creationId xmlns:p14="http://schemas.microsoft.com/office/powerpoint/2010/main" val="1016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(2, 3)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i="1" dirty="0" smtClean="0"/>
              <a:t>threads</a:t>
            </a:r>
            <a:r>
              <a:rPr lang="en-US" dirty="0" smtClean="0"/>
              <a:t> VS </a:t>
            </a:r>
            <a:r>
              <a:rPr lang="en-US" dirty="0" err="1" smtClean="0"/>
              <a:t>eventos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, mas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implementações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Threads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Eventos</a:t>
            </a:r>
            <a:r>
              <a:rPr lang="en-US" dirty="0" smtClean="0"/>
              <a:t>: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endParaRPr lang="en-US" dirty="0" smtClean="0"/>
          </a:p>
          <a:p>
            <a:pPr lvl="2"/>
            <a:r>
              <a:rPr lang="en-US" dirty="0" smtClean="0"/>
              <a:t>Com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i="1" dirty="0" smtClean="0"/>
              <a:t>work threads</a:t>
            </a:r>
          </a:p>
          <a:p>
            <a:pPr lvl="2"/>
            <a:r>
              <a:rPr lang="en-US" dirty="0" smtClean="0"/>
              <a:t>Um </a:t>
            </a:r>
            <a:r>
              <a:rPr lang="en-US" i="1" dirty="0" smtClean="0"/>
              <a:t>queue</a:t>
            </a:r>
            <a:r>
              <a:rPr lang="en-US" dirty="0" smtClean="0"/>
              <a:t> (FIFO)</a:t>
            </a:r>
          </a:p>
          <a:p>
            <a:pPr lvl="2"/>
            <a:r>
              <a:rPr lang="en-US" dirty="0" smtClean="0"/>
              <a:t>Um </a:t>
            </a:r>
            <a:r>
              <a:rPr lang="en-US" i="1" dirty="0" smtClean="0"/>
              <a:t>scheduler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Eventos</a:t>
            </a:r>
            <a:r>
              <a:rPr lang="en-US" dirty="0" smtClean="0"/>
              <a:t>: GCD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Grand Central Dispatch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Mac (com </a:t>
            </a:r>
            <a:r>
              <a:rPr lang="en-US" i="1" dirty="0" smtClean="0"/>
              <a:t>port</a:t>
            </a:r>
            <a:r>
              <a:rPr lang="en-US" dirty="0" smtClean="0"/>
              <a:t> para Linux)</a:t>
            </a:r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i="1" dirty="0" smtClean="0"/>
              <a:t>concurrent queue</a:t>
            </a:r>
          </a:p>
          <a:p>
            <a:pPr lvl="3"/>
            <a:r>
              <a:rPr lang="en-US" dirty="0" smtClean="0"/>
              <a:t>um FIFO para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a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endParaRPr lang="en-US" dirty="0"/>
          </a:p>
          <a:p>
            <a:pPr lvl="3"/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i="1" dirty="0" smtClean="0"/>
              <a:t>threads</a:t>
            </a:r>
            <a:r>
              <a:rPr lang="en-US" dirty="0" smtClean="0"/>
              <a:t>, mas a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adapta</a:t>
            </a:r>
            <a:r>
              <a:rPr lang="en-US" dirty="0" smtClean="0"/>
              <a:t>-se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2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</a:t>
            </a:r>
            <a:r>
              <a:rPr lang="en-US" dirty="0" err="1" smtClean="0"/>
              <a:t>Medições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17164" y="2561218"/>
            <a:ext cx="85305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1806" y="2283425"/>
            <a:ext cx="0" cy="555585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77178" y="1878312"/>
            <a:ext cx="1789256" cy="42826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Pedido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recebido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963234" y="2283425"/>
            <a:ext cx="0" cy="379071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745244" y="1878312"/>
            <a:ext cx="435980" cy="42826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55236" y="2459938"/>
            <a:ext cx="752355" cy="202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45633" y="2283425"/>
            <a:ext cx="0" cy="379071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927643" y="1878312"/>
            <a:ext cx="435980" cy="42826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589" y="2459938"/>
            <a:ext cx="474401" cy="202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394399" y="2283425"/>
            <a:ext cx="0" cy="379071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76409" y="1878312"/>
            <a:ext cx="435980" cy="42826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0035" y="2459938"/>
            <a:ext cx="818722" cy="202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23005" y="2283425"/>
            <a:ext cx="0" cy="379071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005015" y="1878313"/>
            <a:ext cx="435980" cy="42826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68802" y="2459938"/>
            <a:ext cx="398560" cy="202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95967" y="2459938"/>
            <a:ext cx="879171" cy="202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036153" y="1450049"/>
            <a:ext cx="1789256" cy="42826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execução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930781" y="2273813"/>
            <a:ext cx="0" cy="555585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sx="147000" sy="147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712791" y="1878313"/>
            <a:ext cx="435980" cy="42826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82491" y="29045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741466" y="291481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295090" y="256121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199" y="4178745"/>
            <a:ext cx="10814825" cy="2545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 = </a:t>
            </a:r>
            <a:r>
              <a:rPr lang="en-US" i="1" dirty="0" smtClean="0"/>
              <a:t>Time interval </a:t>
            </a:r>
            <a:r>
              <a:rPr lang="en-US" dirty="0" smtClean="0"/>
              <a:t>= T2 </a:t>
            </a:r>
            <a:r>
              <a:rPr lang="mr-IN" dirty="0" smtClean="0"/>
              <a:t>–</a:t>
            </a:r>
            <a:r>
              <a:rPr lang="en-US" dirty="0" smtClean="0"/>
              <a:t> T1 (</a:t>
            </a:r>
            <a:r>
              <a:rPr lang="en-US" dirty="0" err="1" smtClean="0"/>
              <a:t>segundos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#B = </a:t>
            </a:r>
            <a:r>
              <a:rPr lang="en-US" i="1" dirty="0" smtClean="0"/>
              <a:t>Block count </a:t>
            </a:r>
            <a:r>
              <a:rPr lang="en-US" dirty="0" smtClean="0"/>
              <a:t>= #B2 - #B1 = Nº de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no total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dirty="0"/>
              <a:t>TP = #B / T = </a:t>
            </a:r>
            <a:r>
              <a:rPr lang="en-US" i="1" dirty="0" smtClean="0"/>
              <a:t>throughput</a:t>
            </a:r>
          </a:p>
          <a:p>
            <a:pPr lvl="1"/>
            <a:r>
              <a:rPr lang="en-US" dirty="0" smtClean="0"/>
              <a:t>#CP = (#CP1 + #CP2) / 2 ⋍ </a:t>
            </a:r>
            <a:r>
              <a:rPr lang="en-US" dirty="0" err="1" smtClean="0"/>
              <a:t>carga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900019" y="33003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#B1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659713" y="32845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#B2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32434" y="3263756"/>
            <a:ext cx="63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←  #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/>
              <a:t> </a:t>
            </a:r>
            <a:r>
              <a:rPr lang="en-US" dirty="0" smtClean="0"/>
              <a:t> →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0255" y="2933377"/>
            <a:ext cx="63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←</a:t>
            </a:r>
            <a:r>
              <a:rPr lang="en-US" dirty="0" smtClean="0"/>
              <a:t>  timestamps  →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59861" y="3699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#CP1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601203" y="36696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#CP2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14801" y="3670118"/>
            <a:ext cx="63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←  #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fila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)  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1" grpId="0" animBg="1"/>
      <p:bldP spid="42" grpId="0" animBg="1"/>
      <p:bldP spid="40" grpId="0" animBg="1"/>
      <p:bldP spid="44" grpId="0"/>
      <p:bldP spid="45" grpId="0"/>
      <p:bldP spid="46" grpId="0"/>
      <p:bldP spid="48" grpId="0" uiExpand="1" build="p"/>
      <p:bldP spid="49" grpId="0"/>
      <p:bldP spid="50" grpId="0"/>
      <p:bldP spid="51" grpId="0"/>
      <p:bldP spid="52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1061</Words>
  <Application>Microsoft Macintosh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</vt:lpstr>
      <vt:lpstr>Mangal</vt:lpstr>
      <vt:lpstr>Arial</vt:lpstr>
      <vt:lpstr>Office Theme</vt:lpstr>
      <vt:lpstr>Thread-based VS Event-driven Servers</vt:lpstr>
      <vt:lpstr>Descrição do trabalho Resultados e análise</vt:lpstr>
      <vt:lpstr>Pequena revisão...</vt:lpstr>
      <vt:lpstr>Objetivos do projeto</vt:lpstr>
      <vt:lpstr>Trabalho desenvolvido</vt:lpstr>
      <vt:lpstr>(1) Blocos de código que executam </vt:lpstr>
      <vt:lpstr>(2, 3) Implementar servidores TCP</vt:lpstr>
      <vt:lpstr>(2, 3) Implementar threads VS eventos</vt:lpstr>
      <vt:lpstr>(4) Medições feitas no servidor</vt:lpstr>
      <vt:lpstr>(5) Testbench: formas de carga</vt:lpstr>
      <vt:lpstr>(5) Testbench: testes</vt:lpstr>
      <vt:lpstr>Descrição do trabalho Resultados e análise</vt:lpstr>
      <vt:lpstr>Gráficos obtidos</vt:lpstr>
      <vt:lpstr>Gráficos obtidos (iniciais)</vt:lpstr>
      <vt:lpstr>Gráficos obtidos (iniciais)</vt:lpstr>
      <vt:lpstr>Gráficos obtidos (iniciais)</vt:lpstr>
      <vt:lpstr>Gráficos obtidos (finais)</vt:lpstr>
      <vt:lpstr>Gráficos obtidos (finais)</vt:lpstr>
      <vt:lpstr>Gráficos obtidos (finais)</vt:lpstr>
      <vt:lpstr>Gráficos obtidos (comparação)</vt:lpstr>
      <vt:lpstr>Gráficos obtidos (comparação)</vt:lpstr>
      <vt:lpstr>Gráficos obtidos (comparação)</vt:lpstr>
      <vt:lpstr>Conclusões</vt:lpstr>
      <vt:lpstr>Conclusões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algorithms and libraries Performance characterization </dc:title>
  <dc:creator>Alexandre Carvalho Truppel</dc:creator>
  <cp:lastModifiedBy>Alexandre Carvalho Truppel</cp:lastModifiedBy>
  <cp:revision>288</cp:revision>
  <cp:lastPrinted>2018-01-08T05:16:31Z</cp:lastPrinted>
  <dcterms:created xsi:type="dcterms:W3CDTF">2017-12-17T17:18:25Z</dcterms:created>
  <dcterms:modified xsi:type="dcterms:W3CDTF">2018-01-09T21:54:14Z</dcterms:modified>
</cp:coreProperties>
</file>