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97" r:id="rId2"/>
    <p:sldId id="298" r:id="rId3"/>
    <p:sldId id="299" r:id="rId4"/>
    <p:sldId id="30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E2925-E9A0-4A65-880E-99FD81A7066F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6F815-807F-47E0-8518-E4EAAB34C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7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708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11135B16-AB69-4966-9697-384278450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86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11135B16-AB69-4966-9697-384278450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223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124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87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26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3860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sz="2800" dirty="0" smtClean="0"/>
              <a:t>Write a program that counts in a given array of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dirty="0" smtClean="0"/>
              <a:t> values the number of occurrences of each value. 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sz="2800" dirty="0" smtClean="0"/>
              <a:t>.</a:t>
            </a:r>
          </a:p>
          <a:p>
            <a:pPr marL="1379538" lvl="1" indent="-661988">
              <a:lnSpc>
                <a:spcPct val="100000"/>
              </a:lnSpc>
              <a:buFontTx/>
              <a:buNone/>
              <a:defRPr/>
            </a:pPr>
            <a:r>
              <a:rPr lang="en-US" sz="2600" dirty="0" smtClean="0"/>
              <a:t>Example: array = {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600" dirty="0" smtClean="0"/>
              <a:t>,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dirty="0" smtClean="0"/>
              <a:t>,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dirty="0" smtClean="0"/>
              <a:t>, </a:t>
            </a:r>
            <a:r>
              <a:rPr lang="en-US" sz="2600" dirty="0"/>
              <a:t>-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2.5</a:t>
            </a:r>
            <a:r>
              <a:rPr lang="en-US" sz="2600" dirty="0" smtClean="0"/>
              <a:t>,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600" dirty="0" smtClean="0"/>
              <a:t>,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600" dirty="0" smtClean="0"/>
              <a:t>,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dirty="0" smtClean="0"/>
              <a:t>,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600" dirty="0" smtClean="0"/>
              <a:t>, -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2.5</a:t>
            </a:r>
            <a:r>
              <a:rPr lang="en-US" sz="2600" dirty="0" smtClean="0"/>
              <a:t>}</a:t>
            </a:r>
          </a:p>
          <a:p>
            <a:pPr marL="1379538" lvl="1" indent="-661988">
              <a:lnSpc>
                <a:spcPct val="100000"/>
              </a:lnSpc>
              <a:buFontTx/>
              <a:buNone/>
              <a:defRPr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-2.5</a:t>
            </a:r>
            <a:r>
              <a:rPr lang="en-US" sz="2600" dirty="0" smtClean="0"/>
              <a:t> </a:t>
            </a:r>
            <a:r>
              <a:rPr lang="en-US" sz="2600" dirty="0" smtClean="0">
                <a:sym typeface="Wingdings" pitchFamily="2" charset="2"/>
              </a:rPr>
              <a:t></a:t>
            </a:r>
            <a:r>
              <a:rPr lang="en-US" sz="2600" dirty="0" smtClean="0"/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dirty="0" smtClean="0"/>
              <a:t> times</a:t>
            </a:r>
          </a:p>
          <a:p>
            <a:pPr marL="1379538" lvl="1" indent="-661988">
              <a:lnSpc>
                <a:spcPct val="100000"/>
              </a:lnSpc>
              <a:buFontTx/>
              <a:buNone/>
              <a:defRPr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600" dirty="0" smtClean="0"/>
              <a:t> </a:t>
            </a:r>
            <a:r>
              <a:rPr lang="en-US" sz="2600" dirty="0" smtClean="0">
                <a:sym typeface="Wingdings" pitchFamily="2" charset="2"/>
              </a:rPr>
              <a:t></a:t>
            </a:r>
            <a:r>
              <a:rPr lang="en-US" sz="2600" dirty="0" smtClean="0"/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dirty="0" smtClean="0"/>
              <a:t> times</a:t>
            </a:r>
          </a:p>
          <a:p>
            <a:pPr marL="1379538" lvl="1" indent="-661988">
              <a:lnSpc>
                <a:spcPct val="100000"/>
              </a:lnSpc>
              <a:buFontTx/>
              <a:buNone/>
              <a:defRPr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dirty="0" smtClean="0"/>
              <a:t> </a:t>
            </a:r>
            <a:r>
              <a:rPr lang="en-US" sz="2600" dirty="0" smtClean="0">
                <a:sym typeface="Wingdings" pitchFamily="2" charset="2"/>
              </a:rPr>
              <a:t>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3</a:t>
            </a:r>
            <a:r>
              <a:rPr lang="en-US" sz="2600" dirty="0" smtClean="0">
                <a:sym typeface="Wingdings" pitchFamily="2" charset="2"/>
              </a:rPr>
              <a:t> times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 startAt="2"/>
              <a:tabLst/>
              <a:defRPr/>
            </a:pPr>
            <a:r>
              <a:rPr lang="en-US" sz="2800" dirty="0" smtClean="0"/>
              <a:t>Write a program that extracts from a given sequence of strings all elements that present in it odd number of times. Example:</a:t>
            </a:r>
          </a:p>
          <a:p>
            <a:pPr marL="1292225" lvl="1" indent="-57150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2600" dirty="0" smtClean="0"/>
              <a:t>{C#, SQL, PHP, PHP, SQL, SQL } </a:t>
            </a:r>
            <a:r>
              <a:rPr lang="en-US" sz="2600" dirty="0" smtClean="0">
                <a:sym typeface="Wingdings" pitchFamily="2" charset="2"/>
              </a:rPr>
              <a:t> {C#, SQL}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4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spcAft>
                <a:spcPct val="20000"/>
              </a:spcAft>
              <a:buFont typeface="+mj-lt"/>
              <a:buAutoNum type="arabicPeriod" startAt="3"/>
              <a:tabLst/>
              <a:defRPr/>
            </a:pPr>
            <a:r>
              <a:rPr lang="en-US" sz="2800" dirty="0" smtClean="0"/>
              <a:t>Write a program that counts how many times each word from given text file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words.txt</a:t>
            </a:r>
            <a:r>
              <a:rPr lang="en-US" sz="2800" dirty="0" smtClean="0"/>
              <a:t> appears in it. The character casing differences should be ignored. The result words should be ordered by their number of occurrences in the text. Example:</a:t>
            </a:r>
          </a:p>
          <a:p>
            <a:pPr marL="790576" lvl="1" indent="-442913">
              <a:lnSpc>
                <a:spcPct val="100000"/>
              </a:lnSpc>
              <a:spcAft>
                <a:spcPct val="20000"/>
              </a:spcAft>
              <a:buFontTx/>
              <a:buNone/>
              <a:defRPr/>
            </a:pPr>
            <a:endParaRPr lang="en-US" sz="2200" dirty="0" smtClean="0">
              <a:sym typeface="Wingdings" pitchFamily="2" charset="2"/>
            </a:endParaRPr>
          </a:p>
          <a:p>
            <a:pPr marL="790576" lvl="1" indent="-442913">
              <a:lnSpc>
                <a:spcPct val="100000"/>
              </a:lnSpc>
              <a:spcBef>
                <a:spcPts val="5400"/>
              </a:spcBef>
              <a:buFontTx/>
              <a:buNone/>
              <a:defRPr/>
            </a:pPr>
            <a:r>
              <a:rPr lang="en-US" sz="2800" dirty="0" smtClean="0">
                <a:sym typeface="Wingdings" pitchFamily="2" charset="2"/>
              </a:rPr>
              <a:t>	is  2</a:t>
            </a:r>
          </a:p>
          <a:p>
            <a:pPr marL="790576" lvl="1" indent="-442913"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en-US" sz="2800" dirty="0" smtClean="0">
                <a:sym typeface="Wingdings" pitchFamily="2" charset="2"/>
              </a:rPr>
              <a:t>	the  2</a:t>
            </a:r>
          </a:p>
          <a:p>
            <a:pPr marL="790576" lvl="1" indent="-442913"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en-US" sz="2800" dirty="0" smtClean="0"/>
              <a:t>	this </a:t>
            </a:r>
            <a:r>
              <a:rPr lang="en-US" sz="2800" dirty="0" smtClean="0">
                <a:sym typeface="Wingdings" pitchFamily="2" charset="2"/>
              </a:rPr>
              <a:t> 3</a:t>
            </a:r>
          </a:p>
          <a:p>
            <a:pPr marL="790576" lvl="1" indent="-442913"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en-US" sz="2800" dirty="0" smtClean="0">
                <a:sym typeface="Wingdings" pitchFamily="2" charset="2"/>
              </a:rPr>
              <a:t>	text  6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1" y="3343955"/>
            <a:ext cx="76200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is the TEXT. Text, text, text – THIS TEXT! Is this the text?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72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 (3)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446088" indent="-446088">
              <a:lnSpc>
                <a:spcPct val="90000"/>
              </a:lnSpc>
              <a:buFont typeface="+mj-lt"/>
              <a:buAutoNum type="arabicPeriod" startAt="4"/>
              <a:tabLst/>
              <a:defRPr/>
            </a:pPr>
            <a:r>
              <a:rPr lang="en-US" sz="2700" dirty="0" smtClean="0"/>
              <a:t>Implement the data structure "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hash table</a:t>
            </a:r>
            <a:r>
              <a:rPr lang="en-US" sz="2700" dirty="0" smtClean="0"/>
              <a:t>" in a class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HashTable&lt;K,T&gt;</a:t>
            </a:r>
            <a:r>
              <a:rPr lang="en-US" sz="2700" dirty="0" smtClean="0"/>
              <a:t>. Keep the data in array of lists of key-value pairs (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LinkedList&lt;KeyValuePair&lt;K,T&gt;&gt;[]</a:t>
            </a:r>
            <a:r>
              <a:rPr lang="en-US" sz="2700" dirty="0" smtClean="0"/>
              <a:t>) with initial capacity of </a:t>
            </a:r>
            <a:r>
              <a:rPr lang="en-US" sz="2700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sz="2700" dirty="0" smtClean="0"/>
              <a:t>. When the hash table load runs over </a:t>
            </a:r>
            <a:r>
              <a:rPr lang="en-US" sz="2700" dirty="0" smtClean="0">
                <a:latin typeface="Consolas" pitchFamily="49" charset="0"/>
                <a:cs typeface="Consolas" pitchFamily="49" charset="0"/>
              </a:rPr>
              <a:t>75</a:t>
            </a:r>
            <a:r>
              <a:rPr lang="en-US" sz="2700" dirty="0" smtClean="0"/>
              <a:t>%, perform resizing to </a:t>
            </a:r>
            <a:r>
              <a:rPr lang="en-US" sz="27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700" dirty="0" smtClean="0"/>
              <a:t> times larger capacity. Implement the following methods and properties: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Add(key,</a:t>
            </a:r>
            <a:r>
              <a:rPr lang="en-US" sz="2700" dirty="0" smtClean="0"/>
              <a:t>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value)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Find(key)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value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 key)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this[]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Keys</a:t>
            </a:r>
            <a:r>
              <a:rPr lang="en-US" sz="2700" dirty="0" smtClean="0"/>
              <a:t>. Try to make the hash table to support iterating over its elements with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700" dirty="0" smtClean="0"/>
              <a:t>.</a:t>
            </a:r>
            <a:endParaRPr lang="bg-BG" sz="2700" dirty="0" smtClean="0"/>
          </a:p>
          <a:p>
            <a:pPr marL="446088" indent="-446088">
              <a:lnSpc>
                <a:spcPct val="90000"/>
              </a:lnSpc>
              <a:buFont typeface="+mj-lt"/>
              <a:buAutoNum type="arabicPeriod" startAt="4"/>
              <a:tabLst/>
              <a:defRPr/>
            </a:pPr>
            <a:r>
              <a:rPr lang="en-US" sz="2700" dirty="0" smtClean="0"/>
              <a:t>Implement the data structure "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set</a:t>
            </a:r>
            <a:r>
              <a:rPr lang="en-US" sz="2700" dirty="0" smtClean="0"/>
              <a:t>" in a class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HashedSet&lt;T&gt;</a:t>
            </a:r>
            <a:r>
              <a:rPr lang="en-US" sz="2700" dirty="0" smtClean="0"/>
              <a:t> using your class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HashTable&lt;K,T&gt;</a:t>
            </a:r>
            <a:r>
              <a:rPr lang="en-US" sz="2700" dirty="0" smtClean="0"/>
              <a:t> to hold the elements. Implement all standard set operations like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Add(T)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Find(T)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Remove(T)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700" dirty="0" smtClean="0"/>
              <a:t>, union and intersect.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3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10904"/>
            <a:ext cx="8686800" cy="5791200"/>
          </a:xfrm>
        </p:spPr>
        <p:txBody>
          <a:bodyPr/>
          <a:lstStyle/>
          <a:p>
            <a:pPr marL="450850" indent="-450850">
              <a:lnSpc>
                <a:spcPct val="95000"/>
              </a:lnSpc>
              <a:buFont typeface="+mj-lt"/>
              <a:buAutoNum type="arabicPeriod" startAt="6"/>
              <a:tabLst/>
              <a:defRPr/>
            </a:pPr>
            <a:r>
              <a:rPr lang="en-US" sz="2800" dirty="0" smtClean="0"/>
              <a:t>* A text file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phones.txt</a:t>
            </a:r>
            <a:r>
              <a:rPr lang="en-US" sz="2800" dirty="0" smtClean="0"/>
              <a:t> holds information about people, their town and phone number:</a:t>
            </a:r>
          </a:p>
          <a:p>
            <a:pPr marL="446088" indent="-446088">
              <a:lnSpc>
                <a:spcPct val="95000"/>
              </a:lnSpc>
              <a:buFont typeface="+mj-lt"/>
              <a:buAutoNum type="arabicPeriod" startAt="6"/>
              <a:tabLst/>
              <a:defRPr/>
            </a:pPr>
            <a:endParaRPr lang="en-US" sz="2800" dirty="0" smtClean="0"/>
          </a:p>
          <a:p>
            <a:pPr marL="446088" indent="-446088">
              <a:lnSpc>
                <a:spcPct val="95000"/>
              </a:lnSpc>
              <a:buFont typeface="+mj-lt"/>
              <a:buAutoNum type="arabicPeriod" startAt="6"/>
              <a:tabLst/>
              <a:defRPr/>
            </a:pPr>
            <a:endParaRPr lang="en-US" sz="2800" dirty="0" smtClean="0"/>
          </a:p>
          <a:p>
            <a:pPr marL="446088" indent="-446088">
              <a:lnSpc>
                <a:spcPct val="95000"/>
              </a:lnSpc>
              <a:spcBef>
                <a:spcPts val="2400"/>
              </a:spcBef>
              <a:buNone/>
              <a:tabLst/>
              <a:defRPr/>
            </a:pPr>
            <a:r>
              <a:rPr lang="en-US" sz="2800" dirty="0" smtClean="0"/>
              <a:t>	Duplicates can occur in people names, towns and phone numbers. Write a program to read the phones file and execute a sequence of commands given in the file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commands.txt</a:t>
            </a:r>
            <a:r>
              <a:rPr lang="en-US" sz="2800" dirty="0" smtClean="0"/>
              <a:t>:</a:t>
            </a:r>
          </a:p>
          <a:p>
            <a:pPr marL="793751" lvl="1" indent="-446088">
              <a:lnSpc>
                <a:spcPct val="95000"/>
              </a:lnSpc>
              <a:defRPr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find(name)</a:t>
            </a:r>
            <a:r>
              <a:rPr lang="en-US" sz="2600" dirty="0" smtClean="0"/>
              <a:t> – display all matching records by given name (first, middle, last or nickname)</a:t>
            </a:r>
          </a:p>
          <a:p>
            <a:pPr marL="793751" lvl="1" indent="-446088">
              <a:lnSpc>
                <a:spcPct val="95000"/>
              </a:lnSpc>
              <a:defRPr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find(name,</a:t>
            </a:r>
            <a:r>
              <a:rPr lang="en-US" sz="2600" dirty="0" smtClean="0"/>
              <a:t>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town)</a:t>
            </a:r>
            <a:r>
              <a:rPr lang="en-US" sz="2600" dirty="0" smtClean="0"/>
              <a:t> – display all matching records by given name and town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7088" y="1820375"/>
            <a:ext cx="7561262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Mimi Shmatkata          | Plovdiv  | 0888 12 34 56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Kireto                  | Varna    | 052 23 45 67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Daniela Ivanova Petrova | Karnobat | 0899 999 888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Bat Gancho              | Sofia    | 02 946 946 946</a:t>
            </a:r>
          </a:p>
        </p:txBody>
      </p:sp>
    </p:spTree>
    <p:extLst>
      <p:ext uri="{BB962C8B-B14F-4D97-AF65-F5344CB8AC3E}">
        <p14:creationId xmlns:p14="http://schemas.microsoft.com/office/powerpoint/2010/main" val="62901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49</TotalTime>
  <Words>369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Exercises</vt:lpstr>
      <vt:lpstr>Exercises (2)</vt:lpstr>
      <vt:lpstr>Exercises (3)</vt:lpstr>
      <vt:lpstr>Exercises (4)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Data Structures</dc:title>
  <dc:creator>Doncho Minkov</dc:creator>
  <cp:lastModifiedBy>Boiko Gatev</cp:lastModifiedBy>
  <cp:revision>8</cp:revision>
  <dcterms:created xsi:type="dcterms:W3CDTF">2014-08-21T10:39:03Z</dcterms:created>
  <dcterms:modified xsi:type="dcterms:W3CDTF">2014-08-27T06:36:02Z</dcterms:modified>
</cp:coreProperties>
</file>