
<file path=[Content_Types].xml><?xml version="1.0" encoding="utf-8"?>
<Types xmlns="http://schemas.openxmlformats.org/package/2006/content-types"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6"/>
  </p:notesMasterIdLst>
  <p:handoutMasterIdLst>
    <p:handoutMasterId r:id="rId7"/>
  </p:handoutMasterIdLst>
  <p:sldIdLst>
    <p:sldId id="301" r:id="rId2"/>
    <p:sldId id="302" r:id="rId3"/>
    <p:sldId id="303" r:id="rId4"/>
    <p:sldId id="304" r:id="rId5"/>
  </p:sldIdLst>
  <p:sldSz cx="9144000" cy="6858000" type="screen4x3"/>
  <p:notesSz cx="6881813" cy="9296400"/>
  <p:custDataLst>
    <p:tags r:id="rId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Arial" charset="0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Arial" charset="0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Arial" charset="0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Arial" charset="0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BCC00"/>
    <a:srgbClr val="9ED000"/>
    <a:srgbClr val="F4FCD8"/>
    <a:srgbClr val="E8FFC8"/>
    <a:srgbClr val="FAF7C8"/>
    <a:srgbClr val="FAF8C8"/>
    <a:srgbClr val="F5FFC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444" autoAdjust="0"/>
  </p:normalViewPr>
  <p:slideViewPr>
    <p:cSldViewPr>
      <p:cViewPr varScale="1">
        <p:scale>
          <a:sx n="64" d="100"/>
          <a:sy n="64" d="100"/>
        </p:scale>
        <p:origin x="-78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 dirty="0">
                <a:solidFill>
                  <a:schemeClr val="tx1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E69E6AC5-B548-4302-BB20-FDE6C1EA1213}" type="datetimeFigureOut">
              <a:rPr lang="en-US"/>
              <a:pPr>
                <a:defRPr/>
              </a:pPr>
              <a:t>10/28/2013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 dirty="0">
                <a:solidFill>
                  <a:schemeClr val="tx1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5271B283-F9EB-401F-9D96-A1C470156B8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 dirty="0">
                <a:solidFill>
                  <a:schemeClr val="tx1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5DB59048-824F-443A-910F-FC8447FE8043}" type="datetimeFigureOut">
              <a:rPr lang="en-US"/>
              <a:pPr>
                <a:defRPr/>
              </a:pPr>
              <a:t>10/28/2013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 dirty="0">
                <a:solidFill>
                  <a:schemeClr val="tx1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56BF0D54-1592-4AB0-892C-63197AD6514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>
                <a:cs typeface="Arial" charset="0"/>
              </a:rPr>
              <a:t>*</a:t>
            </a:r>
          </a:p>
        </p:txBody>
      </p:sp>
      <p:sp>
        <p:nvSpPr>
          <p:cNvPr id="10137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>
                <a:cs typeface="Arial" charset="0"/>
              </a:rPr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0137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F9C1AC-D007-4A5A-99D5-2500C6A09DFB}" type="slidenum">
              <a:rPr lang="en-US" smtClean="0">
                <a:cs typeface="Arial" charset="0"/>
              </a:rPr>
              <a:pPr/>
              <a:t>1</a:t>
            </a:fld>
            <a:r>
              <a:rPr lang="en-US" smtClean="0">
                <a:cs typeface="Arial" charset="0"/>
              </a:rPr>
              <a:t>##</a:t>
            </a:r>
          </a:p>
        </p:txBody>
      </p:sp>
      <p:sp>
        <p:nvSpPr>
          <p:cNvPr id="10138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138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bg-BG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>
                <a:cs typeface="Arial" charset="0"/>
              </a:rPr>
              <a:t>*</a:t>
            </a:r>
          </a:p>
        </p:txBody>
      </p:sp>
      <p:sp>
        <p:nvSpPr>
          <p:cNvPr id="10342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>
                <a:cs typeface="Arial" charset="0"/>
              </a:rPr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0342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3624A8-057C-4A94-BCC3-2436A7C9C9DC}" type="slidenum">
              <a:rPr lang="en-US" smtClean="0">
                <a:cs typeface="Arial" charset="0"/>
              </a:rPr>
              <a:pPr/>
              <a:t>2</a:t>
            </a:fld>
            <a:r>
              <a:rPr lang="en-US" smtClean="0">
                <a:cs typeface="Arial" charset="0"/>
              </a:rPr>
              <a:t>##</a:t>
            </a:r>
          </a:p>
        </p:txBody>
      </p:sp>
      <p:sp>
        <p:nvSpPr>
          <p:cNvPr id="1034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42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bg-BG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>
                <a:cs typeface="Arial" charset="0"/>
              </a:rPr>
              <a:t>*</a:t>
            </a:r>
          </a:p>
        </p:txBody>
      </p:sp>
      <p:sp>
        <p:nvSpPr>
          <p:cNvPr id="10547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>
                <a:cs typeface="Arial" charset="0"/>
              </a:rPr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0547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FCD06A-1BA5-41C6-B669-5631A0697C9F}" type="slidenum">
              <a:rPr lang="en-US" smtClean="0">
                <a:cs typeface="Arial" charset="0"/>
              </a:rPr>
              <a:pPr/>
              <a:t>3</a:t>
            </a:fld>
            <a:r>
              <a:rPr lang="en-US" smtClean="0">
                <a:cs typeface="Arial" charset="0"/>
              </a:rPr>
              <a:t>##</a:t>
            </a:r>
          </a:p>
        </p:txBody>
      </p:sp>
      <p:sp>
        <p:nvSpPr>
          <p:cNvPr id="10547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bg-BG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>
                <a:cs typeface="Arial" charset="0"/>
              </a:rPr>
              <a:t>*</a:t>
            </a:r>
          </a:p>
        </p:txBody>
      </p:sp>
      <p:sp>
        <p:nvSpPr>
          <p:cNvPr id="10752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>
                <a:cs typeface="Arial" charset="0"/>
              </a:rPr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0752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916558-2FB8-4B36-AE1A-B885FAF81E6F}" type="slidenum">
              <a:rPr lang="en-US" smtClean="0">
                <a:cs typeface="Arial" charset="0"/>
              </a:rPr>
              <a:pPr/>
              <a:t>4</a:t>
            </a:fld>
            <a:r>
              <a:rPr lang="en-US" smtClean="0">
                <a:cs typeface="Arial" charset="0"/>
              </a:rPr>
              <a:t>##</a:t>
            </a:r>
          </a:p>
        </p:txBody>
      </p:sp>
      <p:sp>
        <p:nvSpPr>
          <p:cNvPr id="1075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752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bg-BG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elerik-kids.com/" TargetMode="External"/><Relationship Id="rId13" Type="http://schemas.openxmlformats.org/officeDocument/2006/relationships/hyperlink" Target="http://clouddevcourse.telerik.com/" TargetMode="External"/><Relationship Id="rId18" Type="http://schemas.openxmlformats.org/officeDocument/2006/relationships/hyperlink" Target="http://aspnetcourse.telerik.com/" TargetMode="External"/><Relationship Id="rId3" Type="http://schemas.openxmlformats.org/officeDocument/2006/relationships/image" Target="../media/image2.png"/><Relationship Id="rId21" Type="http://schemas.openxmlformats.org/officeDocument/2006/relationships/hyperlink" Target="http://www.introprogramming.info/" TargetMode="External"/><Relationship Id="rId7" Type="http://schemas.openxmlformats.org/officeDocument/2006/relationships/hyperlink" Target="http://kursove-uroci-knigi-obuchenie-programirane-web-design-csharp.info/" TargetMode="External"/><Relationship Id="rId12" Type="http://schemas.openxmlformats.org/officeDocument/2006/relationships/hyperlink" Target="http://mvccourse.telerik.com/" TargetMode="External"/><Relationship Id="rId17" Type="http://schemas.openxmlformats.org/officeDocument/2006/relationships/hyperlink" Target="http://algoacademy.telerik.com/" TargetMode="External"/><Relationship Id="rId2" Type="http://schemas.openxmlformats.org/officeDocument/2006/relationships/image" Target="../media/image1.png"/><Relationship Id="rId16" Type="http://schemas.openxmlformats.org/officeDocument/2006/relationships/hyperlink" Target="http://codecourse.telerik.com/" TargetMode="External"/><Relationship Id="rId20" Type="http://schemas.openxmlformats.org/officeDocument/2006/relationships/hyperlink" Target="http://mobiledevcourse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s.academy.telerik.com/" TargetMode="External"/><Relationship Id="rId11" Type="http://schemas.openxmlformats.org/officeDocument/2006/relationships/hyperlink" Target="http://schoolacademy.telerik.com/" TargetMode="External"/><Relationship Id="rId24" Type="http://schemas.openxmlformats.org/officeDocument/2006/relationships/hyperlink" Target="http://csharpfundamentals.telerik.com/" TargetMode="External"/><Relationship Id="rId5" Type="http://schemas.openxmlformats.org/officeDocument/2006/relationships/image" Target="../media/image4.png"/><Relationship Id="rId15" Type="http://schemas.openxmlformats.org/officeDocument/2006/relationships/hyperlink" Target="http://www.nakov.com/" TargetMode="External"/><Relationship Id="rId23" Type="http://schemas.openxmlformats.org/officeDocument/2006/relationships/hyperlink" Target="http://www.nikolay.it/" TargetMode="External"/><Relationship Id="rId10" Type="http://schemas.openxmlformats.org/officeDocument/2006/relationships/hyperlink" Target="http://html5course.telerik.com/" TargetMode="External"/><Relationship Id="rId19" Type="http://schemas.openxmlformats.org/officeDocument/2006/relationships/hyperlink" Target="http://academy.telerik.com/" TargetMode="External"/><Relationship Id="rId4" Type="http://schemas.openxmlformats.org/officeDocument/2006/relationships/image" Target="../media/image3.png"/><Relationship Id="rId9" Type="http://schemas.openxmlformats.org/officeDocument/2006/relationships/hyperlink" Target="http://seocourse.telerik.com/" TargetMode="External"/><Relationship Id="rId14" Type="http://schemas.openxmlformats.org/officeDocument/2006/relationships/hyperlink" Target="http://www.bgcoder.com/" TargetMode="External"/><Relationship Id="rId22" Type="http://schemas.openxmlformats.org/officeDocument/2006/relationships/hyperlink" Target="http://www.minkov.it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3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63500"/>
            <a:ext cx="9144000" cy="5907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0" y="247650"/>
            <a:ext cx="9144000" cy="4833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5"/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/>
          </a:extLst>
        </p:spPr>
      </p:pic>
      <p:cxnSp>
        <p:nvCxnSpPr>
          <p:cNvPr id="17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8"/>
          <p:cNvSpPr>
            <a:spLocks noGrp="1"/>
          </p:cNvSpPr>
          <p:nvPr>
            <p:ph type="ctrTitle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63500"/>
            <a:ext cx="9144000" cy="5907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0" y="247650"/>
            <a:ext cx="9144000" cy="4833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5"/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/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 smtClean="0">
                <a:cs typeface="+mn-cs"/>
              </a:defRPr>
            </a:lvl1pPr>
          </a:lstStyle>
          <a:p>
            <a:pPr>
              <a:defRPr/>
            </a:pPr>
            <a:fld id="{EA4DB2A6-11B0-429D-AFA1-6658376F33C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63500"/>
            <a:ext cx="9144000" cy="5907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0" y="247650"/>
            <a:ext cx="9144000" cy="4833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5"/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/>
          </a:extLst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 smtClean="0">
                <a:cs typeface="+mn-cs"/>
              </a:defRPr>
            </a:lvl1pPr>
          </a:lstStyle>
          <a:p>
            <a:pPr>
              <a:defRPr/>
            </a:pPr>
            <a:fld id="{C45B2AFF-EBAE-4719-B94D-C18B3BAB51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63500"/>
            <a:ext cx="9144000" cy="5907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0" y="247650"/>
            <a:ext cx="9144000" cy="4833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5"/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/>
          </a:extLst>
        </p:spPr>
      </p:pic>
      <p:grpSp>
        <p:nvGrpSpPr>
          <p:cNvPr id="9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10" name="TextBox 30">
              <a:hlinkClick r:id="rId6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cs typeface="+mn-cs"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cs typeface="+mn-cs"/>
              </a:endParaRPr>
            </a:p>
          </p:txBody>
        </p:sp>
        <p:sp>
          <p:nvSpPr>
            <p:cNvPr id="11" name="TextBox 31">
              <a:hlinkClick r:id="rId7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  <a:defRPr/>
              </a:pPr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cs typeface="+mn-cs"/>
                </a:rPr>
                <a:t>курсове и уроци по програмиране, уеб дизайн –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cs typeface="+mn-cs"/>
              </a:endParaRPr>
            </a:p>
          </p:txBody>
        </p:sp>
        <p:sp>
          <p:nvSpPr>
            <p:cNvPr id="12" name="TextBox 32">
              <a:hlinkClick r:id="rId8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cs typeface="+mn-cs"/>
                </a:rPr>
                <a:t>програмиране за деца – безплатни курсове и уроци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cs typeface="+mn-cs"/>
              </a:endParaRPr>
            </a:p>
          </p:txBody>
        </p:sp>
        <p:sp>
          <p:nvSpPr>
            <p:cNvPr id="13" name="TextBox 33">
              <a:hlinkClick r:id="rId9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cs typeface="+mn-cs"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cs typeface="+mn-cs"/>
              </a:endParaRPr>
            </a:p>
          </p:txBody>
        </p:sp>
        <p:sp>
          <p:nvSpPr>
            <p:cNvPr id="14" name="TextBox 34">
              <a:hlinkClick r:id="rId10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cs typeface="+mn-cs"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cs typeface="+mn-cs"/>
              </a:endParaRPr>
            </a:p>
          </p:txBody>
        </p:sp>
        <p:sp>
          <p:nvSpPr>
            <p:cNvPr id="15" name="TextBox 35">
              <a:hlinkClick r:id="rId11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cs typeface="+mn-cs"/>
                </a:rPr>
                <a:t>уроци по програмиране и уеб дизайн за ученици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cs typeface="+mn-cs"/>
              </a:endParaRPr>
            </a:p>
          </p:txBody>
        </p:sp>
        <p:sp>
          <p:nvSpPr>
            <p:cNvPr id="16" name="TextBox 36">
              <a:hlinkClick r:id="rId12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cs typeface="+mn-cs"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cs typeface="+mn-cs"/>
              </a:endParaRPr>
            </a:p>
          </p:txBody>
        </p:sp>
        <p:sp>
          <p:nvSpPr>
            <p:cNvPr id="17" name="TextBox 37">
              <a:hlinkClick r:id="rId13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cs typeface="+mn-cs"/>
                </a:rPr>
                <a:t>безплатен курс "Разработка на софтуер в cloud среда"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cs typeface="+mn-cs"/>
              </a:endParaRPr>
            </a:p>
          </p:txBody>
        </p:sp>
        <p:sp>
          <p:nvSpPr>
            <p:cNvPr id="18" name="TextBox 38">
              <a:hlinkClick r:id="rId14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cs typeface="+mn-cs"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cs typeface="+mn-cs"/>
              </a:endParaRPr>
            </a:p>
          </p:txBody>
        </p:sp>
        <p:sp>
          <p:nvSpPr>
            <p:cNvPr id="19" name="TextBox 39">
              <a:hlinkClick r:id="rId15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cs typeface="+mn-cs"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cs typeface="+mn-cs"/>
              </a:endParaRPr>
            </a:p>
          </p:txBody>
        </p:sp>
        <p:sp>
          <p:nvSpPr>
            <p:cNvPr id="20" name="TextBox 40">
              <a:hlinkClick r:id="rId16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cs typeface="+mn-cs"/>
                </a:rPr>
                <a:t>безплатен курс "Качествен програмен код"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cs typeface="+mn-cs"/>
              </a:endParaRPr>
            </a:p>
          </p:txBody>
        </p:sp>
        <p:sp>
          <p:nvSpPr>
            <p:cNvPr id="21" name="TextBox 41">
              <a:hlinkClick r:id="rId17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cs typeface="+mn-cs"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cs typeface="+mn-cs"/>
              </a:endParaRPr>
            </a:p>
          </p:txBody>
        </p:sp>
        <p:sp>
          <p:nvSpPr>
            <p:cNvPr id="22" name="TextBox 42">
              <a:hlinkClick r:id="rId18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cs typeface="+mn-cs"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cs typeface="+mn-cs"/>
              </a:endParaRPr>
            </a:p>
          </p:txBody>
        </p:sp>
        <p:sp>
          <p:nvSpPr>
            <p:cNvPr id="23" name="TextBox 43">
              <a:hlinkClick r:id="rId19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cs typeface="+mn-cs"/>
                </a:rPr>
                <a:t>курсове и уроци по програмиране – Телерик академия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cs typeface="+mn-cs"/>
              </a:endParaRPr>
            </a:p>
          </p:txBody>
        </p:sp>
        <p:sp>
          <p:nvSpPr>
            <p:cNvPr id="24" name="TextBox 44">
              <a:hlinkClick r:id="rId20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cs typeface="+mn-cs"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cs typeface="+mn-cs"/>
              </a:endParaRPr>
            </a:p>
          </p:txBody>
        </p:sp>
        <p:sp>
          <p:nvSpPr>
            <p:cNvPr id="25" name="TextBox 45">
              <a:hlinkClick r:id="rId21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cs typeface="+mn-cs"/>
                </a:rPr>
                <a:t>free C# book, безплатна книга C#, книга Java, книга C#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cs typeface="+mn-cs"/>
              </a:endParaRPr>
            </a:p>
          </p:txBody>
        </p:sp>
        <p:sp>
          <p:nvSpPr>
            <p:cNvPr id="26" name="TextBox 46">
              <a:hlinkClick r:id="rId22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cs typeface="+mn-cs"/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cs typeface="+mn-cs"/>
              </a:endParaRPr>
            </a:p>
          </p:txBody>
        </p:sp>
        <p:sp>
          <p:nvSpPr>
            <p:cNvPr id="27" name="TextBox 47">
              <a:hlinkClick r:id="rId23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cs typeface="+mn-cs"/>
                </a:rPr>
                <a:t>Николай Костов - блог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cs typeface="+mn-cs"/>
              </a:endParaRPr>
            </a:p>
          </p:txBody>
        </p:sp>
        <p:sp>
          <p:nvSpPr>
            <p:cNvPr id="28" name="TextBox 48">
              <a:hlinkClick r:id="rId24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cs typeface="+mn-cs"/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cs typeface="+mn-cs"/>
              </a:endParaRPr>
            </a:p>
          </p:txBody>
        </p:sp>
      </p:grpSp>
      <p:sp>
        <p:nvSpPr>
          <p:cNvPr id="30" name="TextBox 8">
            <a:hlinkClick r:id="rId6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9600" b="1" dirty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cs typeface="+mn-cs"/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cs typeface="+mn-cs"/>
            </a:endParaRPr>
          </a:p>
        </p:txBody>
      </p:sp>
      <p:sp>
        <p:nvSpPr>
          <p:cNvPr id="31" name="TextBox 10">
            <a:hlinkClick r:id="rId8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8800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cs typeface="+mn-cs"/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cs typeface="+mn-cs"/>
            </a:endParaRPr>
          </a:p>
        </p:txBody>
      </p:sp>
      <p:sp>
        <p:nvSpPr>
          <p:cNvPr id="32" name="TextBox 11">
            <a:hlinkClick r:id="rId9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11500" b="1" dirty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  <a:cs typeface="+mn-cs"/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  <a:cs typeface="+mn-cs"/>
            </a:endParaRPr>
          </a:p>
        </p:txBody>
      </p:sp>
      <p:sp>
        <p:nvSpPr>
          <p:cNvPr id="33" name="TextBox 12">
            <a:hlinkClick r:id="rId10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>
              <a:defRPr/>
            </a:pPr>
            <a:r>
              <a:rPr lang="en-US" sz="128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  <a:cs typeface="+mn-cs"/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  <a:cs typeface="+mn-cs"/>
            </a:endParaRPr>
          </a:p>
        </p:txBody>
      </p:sp>
      <p:sp>
        <p:nvSpPr>
          <p:cNvPr id="34" name="TextBox 13">
            <a:hlinkClick r:id="rId11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5600" dirty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cs typeface="+mn-cs"/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cs typeface="+mn-cs"/>
            </a:endParaRPr>
          </a:p>
        </p:txBody>
      </p:sp>
      <p:sp>
        <p:nvSpPr>
          <p:cNvPr id="35" name="TextBox 14">
            <a:hlinkClick r:id="rId12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9600" dirty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  <a:cs typeface="+mn-cs"/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  <a:cs typeface="+mn-cs"/>
            </a:endParaRPr>
          </a:p>
        </p:txBody>
      </p:sp>
      <p:sp>
        <p:nvSpPr>
          <p:cNvPr id="36" name="TextBox 15">
            <a:hlinkClick r:id="rId13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3600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cs typeface="+mn-cs"/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cs typeface="+mn-cs"/>
            </a:endParaRPr>
          </a:p>
        </p:txBody>
      </p:sp>
      <p:sp>
        <p:nvSpPr>
          <p:cNvPr id="37" name="TextBox 16">
            <a:hlinkClick r:id="rId14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pPr>
              <a:defRPr/>
            </a:pPr>
            <a:r>
              <a:rPr lang="en-US" sz="6600" dirty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  <a:cs typeface="+mn-cs"/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  <a:cs typeface="+mn-cs"/>
            </a:endParaRPr>
          </a:p>
        </p:txBody>
      </p:sp>
      <p:sp>
        <p:nvSpPr>
          <p:cNvPr id="38" name="TextBox 17">
            <a:hlinkClick r:id="rId15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4400" dirty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  <a:cs typeface="+mn-cs"/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  <a:cs typeface="+mn-cs"/>
            </a:endParaRPr>
          </a:p>
        </p:txBody>
      </p:sp>
      <p:sp>
        <p:nvSpPr>
          <p:cNvPr id="39" name="TextBox 18">
            <a:hlinkClick r:id="rId16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3600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cs typeface="+mn-cs"/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cs typeface="+mn-cs"/>
            </a:endParaRPr>
          </a:p>
        </p:txBody>
      </p:sp>
      <p:sp>
        <p:nvSpPr>
          <p:cNvPr id="40" name="TextBox 19">
            <a:hlinkClick r:id="rId17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6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+mn-cs"/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cs typeface="+mn-cs"/>
            </a:endParaRPr>
          </a:p>
        </p:txBody>
      </p:sp>
      <p:sp>
        <p:nvSpPr>
          <p:cNvPr id="41" name="TextBox 20">
            <a:hlinkClick r:id="rId18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4000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cs typeface="+mn-cs"/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cs typeface="+mn-cs"/>
            </a:endParaRPr>
          </a:p>
        </p:txBody>
      </p:sp>
      <p:sp>
        <p:nvSpPr>
          <p:cNvPr id="42" name="TextBox 21">
            <a:hlinkClick r:id="rId19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>
              <a:defRPr/>
            </a:pPr>
            <a:r>
              <a:rPr lang="en-US" sz="4000" b="1" spc="150" dirty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cs typeface="+mn-cs"/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cs typeface="+mn-cs"/>
            </a:endParaRPr>
          </a:p>
        </p:txBody>
      </p:sp>
      <p:sp>
        <p:nvSpPr>
          <p:cNvPr id="43" name="TextBox 22">
            <a:hlinkClick r:id="rId20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600" b="1" dirty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cs typeface="+mn-cs"/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cs typeface="+mn-cs"/>
            </a:endParaRPr>
          </a:p>
        </p:txBody>
      </p:sp>
      <p:sp>
        <p:nvSpPr>
          <p:cNvPr id="44" name="TextBox 23">
            <a:hlinkClick r:id="rId21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4400" dirty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cs typeface="+mn-cs"/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cs typeface="+mn-cs"/>
            </a:endParaRPr>
          </a:p>
        </p:txBody>
      </p:sp>
      <p:sp>
        <p:nvSpPr>
          <p:cNvPr id="45" name="TextBox 24">
            <a:hlinkClick r:id="rId22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2800" dirty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cs typeface="+mn-cs"/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cs typeface="+mn-cs"/>
            </a:endParaRPr>
          </a:p>
        </p:txBody>
      </p:sp>
      <p:sp>
        <p:nvSpPr>
          <p:cNvPr id="46" name="TextBox 25">
            <a:hlinkClick r:id="rId23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2800" b="1" dirty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cs typeface="+mn-cs"/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cs typeface="+mn-cs"/>
            </a:endParaRPr>
          </a:p>
        </p:txBody>
      </p:sp>
      <p:sp>
        <p:nvSpPr>
          <p:cNvPr id="47" name="TextBox 26">
            <a:hlinkClick r:id="rId24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3200" dirty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cs typeface="+mn-cs"/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cs typeface="+mn-cs"/>
            </a:endParaRPr>
          </a:p>
        </p:txBody>
      </p:sp>
      <p:sp>
        <p:nvSpPr>
          <p:cNvPr id="4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/>
            </a:pPr>
            <a:r>
              <a:rPr lang="en-US" sz="7600" b="1" spc="150" dirty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  <a:cs typeface="+mn-cs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  <a:cs typeface="+mn-cs"/>
            </a:endParaRPr>
          </a:p>
        </p:txBody>
      </p:sp>
      <p:sp>
        <p:nvSpPr>
          <p:cNvPr id="49" name="TextBox 9">
            <a:hlinkClick r:id="rId7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  <a:defRPr/>
            </a:pPr>
            <a:r>
              <a:rPr lang="en-US" sz="12000" b="1" dirty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  <a:cs typeface="+mn-cs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  <a:cs typeface="+mn-cs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</p:sldLayoutIdLst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rgbClr val="B5DBE5"/>
        </a:buClr>
        <a:buSzPct val="70000"/>
        <a:buFont typeface="Wingdings 2" pitchFamily="18" charset="2"/>
        <a:buChar char=""/>
        <a:defRPr sz="3200" b="1" kern="1200">
          <a:solidFill>
            <a:srgbClr val="F5FFE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rgbClr val="FFA9A0"/>
        </a:buClr>
        <a:buFont typeface="Wingdings 2" pitchFamily="18" charset="2"/>
        <a:buChar char=""/>
        <a:defRPr sz="3000" b="1" kern="1200">
          <a:solidFill>
            <a:srgbClr val="F5FFE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rgbClr val="77B300"/>
        </a:buClr>
        <a:buFont typeface="Wingdings 2" pitchFamily="18" charset="2"/>
        <a:buChar char=""/>
        <a:defRPr sz="2800" b="1" kern="1200">
          <a:solidFill>
            <a:srgbClr val="F5FFE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rgbClr val="F5FFE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rgbClr val="F5FFE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/>
              <a:t>Exercises</a:t>
            </a:r>
            <a:endParaRPr lang="bg-BG"/>
          </a:p>
        </p:txBody>
      </p:sp>
      <p:sp>
        <p:nvSpPr>
          <p:cNvPr id="4259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46150"/>
            <a:ext cx="8686800" cy="5607050"/>
          </a:xfrm>
        </p:spPr>
        <p:txBody>
          <a:bodyPr/>
          <a:lstStyle/>
          <a:p>
            <a:pPr marL="442913" indent="-442913">
              <a:lnSpc>
                <a:spcPts val="3200"/>
              </a:lnSpc>
              <a:buFontTx/>
              <a:buAutoNum type="arabicPeriod"/>
              <a:defRPr/>
            </a:pPr>
            <a:r>
              <a:rPr lang="en-US" sz="2800" dirty="0"/>
              <a:t>Define a class that holds information about </a:t>
            </a:r>
            <a:r>
              <a:rPr lang="en-US" sz="2800" dirty="0" smtClean="0"/>
              <a:t>a mobile </a:t>
            </a:r>
            <a:r>
              <a:rPr lang="en-US" sz="2800" dirty="0"/>
              <a:t>phone device: model, manufacturer, price, owner, battery characteristics (model, hours idle and hours talk) and display characteristics (size and </a:t>
            </a:r>
            <a:r>
              <a:rPr lang="en-US" sz="2800" dirty="0" smtClean="0"/>
              <a:t>number of colors</a:t>
            </a:r>
            <a:r>
              <a:rPr lang="en-US" sz="2800" dirty="0"/>
              <a:t>). Define </a:t>
            </a:r>
            <a:r>
              <a:rPr lang="en-US" sz="2800" dirty="0" smtClean="0"/>
              <a:t>3 separate classes (class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GSM</a:t>
            </a:r>
            <a:r>
              <a:rPr lang="en-US" sz="2800" dirty="0"/>
              <a:t> </a:t>
            </a:r>
            <a:r>
              <a:rPr lang="en-US" sz="2800" dirty="0" smtClean="0"/>
              <a:t>holding instances of the classes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Battery</a:t>
            </a:r>
            <a:r>
              <a:rPr lang="en-US" sz="2800" dirty="0"/>
              <a:t> 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Display</a:t>
            </a:r>
            <a:r>
              <a:rPr lang="en-US" sz="2800" dirty="0" smtClean="0"/>
              <a:t>).</a:t>
            </a:r>
            <a:endParaRPr lang="en-US" sz="2800" dirty="0"/>
          </a:p>
          <a:p>
            <a:pPr marL="442913" indent="-442913">
              <a:lnSpc>
                <a:spcPts val="3200"/>
              </a:lnSpc>
              <a:buFontTx/>
              <a:buAutoNum type="arabicPeriod"/>
              <a:defRPr/>
            </a:pPr>
            <a:r>
              <a:rPr lang="en-US" sz="2800" dirty="0"/>
              <a:t>Define several constructors for the defined classes that take different sets of arguments (the full information for the class or part of it). </a:t>
            </a:r>
            <a:r>
              <a:rPr lang="en-US" sz="2800" dirty="0" smtClean="0"/>
              <a:t>Assume that model and manufacturer are mandatory (the others are optional). All </a:t>
            </a:r>
            <a:r>
              <a:rPr lang="en-US" sz="2800" dirty="0"/>
              <a:t>unknown data fill with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sz="2800" dirty="0" smtClean="0"/>
              <a:t>.</a:t>
            </a:r>
          </a:p>
          <a:p>
            <a:pPr marL="442913" indent="-442913">
              <a:lnSpc>
                <a:spcPts val="3200"/>
              </a:lnSpc>
              <a:buFontTx/>
              <a:buAutoNum type="arabicPeriod"/>
              <a:defRPr/>
            </a:pPr>
            <a:r>
              <a:rPr lang="en-US" sz="2800" dirty="0" smtClean="0"/>
              <a:t>Add an enumeration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BatteryType</a:t>
            </a:r>
            <a:r>
              <a:rPr lang="en-US" sz="2800" noProof="1" smtClean="0"/>
              <a:t> (Li-Ion, NiMH, NiCd, …</a:t>
            </a:r>
            <a:r>
              <a:rPr lang="en-US" sz="2800" dirty="0" smtClean="0"/>
              <a:t>) and use it as a new field for the batteries.</a:t>
            </a:r>
          </a:p>
        </p:txBody>
      </p:sp>
      <p:sp>
        <p:nvSpPr>
          <p:cNvPr id="100355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fld id="{AB80E2D7-4321-4560-8838-6B6346D6F39A}" type="slidenum">
              <a:rPr lang="en-US">
                <a:cs typeface="Arial" charset="0"/>
              </a:rPr>
              <a:pPr/>
              <a:t>1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/>
              <a:t>Exercises (2)</a:t>
            </a:r>
            <a:endParaRPr lang="bg-BG"/>
          </a:p>
        </p:txBody>
      </p:sp>
      <p:sp>
        <p:nvSpPr>
          <p:cNvPr id="80281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95350"/>
            <a:ext cx="8686800" cy="5715000"/>
          </a:xfrm>
        </p:spPr>
        <p:txBody>
          <a:bodyPr/>
          <a:lstStyle/>
          <a:p>
            <a:pPr marL="442913" indent="-442913">
              <a:lnSpc>
                <a:spcPct val="100000"/>
              </a:lnSpc>
              <a:spcBef>
                <a:spcPts val="300"/>
              </a:spcBef>
              <a:buFontTx/>
              <a:buAutoNum type="arabicPeriod" startAt="4"/>
              <a:defRPr/>
            </a:pPr>
            <a:r>
              <a:rPr lang="en-US" sz="2800" noProof="1" smtClean="0"/>
              <a:t>Add a method in 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GSM</a:t>
            </a:r>
            <a:r>
              <a:rPr lang="en-US" sz="2800" noProof="1" smtClean="0"/>
              <a:t> class for displaying all information about </a:t>
            </a:r>
            <a:r>
              <a:rPr lang="en-US" sz="2800" dirty="0" smtClean="0"/>
              <a:t>it</a:t>
            </a:r>
            <a:r>
              <a:rPr lang="en-US" sz="2800" noProof="1" smtClean="0"/>
              <a:t>. Try to override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ToString()</a:t>
            </a:r>
            <a:r>
              <a:rPr lang="en-US" sz="2800" noProof="1" smtClean="0"/>
              <a:t>.</a:t>
            </a:r>
          </a:p>
          <a:p>
            <a:pPr marL="442913" indent="-442913">
              <a:lnSpc>
                <a:spcPct val="100000"/>
              </a:lnSpc>
              <a:spcBef>
                <a:spcPts val="300"/>
              </a:spcBef>
              <a:buFontTx/>
              <a:buAutoNum type="arabicPeriod" startAt="4"/>
              <a:defRPr/>
            </a:pPr>
            <a:r>
              <a:rPr lang="en-US" sz="2800" dirty="0" smtClean="0"/>
              <a:t>Use properties to encapsulate the data fields inside the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GSM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Battery</a:t>
            </a:r>
            <a:r>
              <a:rPr lang="en-US" sz="2800" dirty="0" smtClean="0"/>
              <a:t> 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Display</a:t>
            </a:r>
            <a:r>
              <a:rPr lang="en-US" sz="2800" noProof="1" smtClean="0"/>
              <a:t> </a:t>
            </a:r>
            <a:r>
              <a:rPr lang="en-US" sz="2800" dirty="0" smtClean="0"/>
              <a:t>classes</a:t>
            </a:r>
            <a:r>
              <a:rPr lang="en-US" sz="2800" dirty="0"/>
              <a:t>. Ensure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all fields hold correct data</a:t>
            </a:r>
            <a:r>
              <a:rPr lang="en-US" sz="2800" dirty="0"/>
              <a:t> at any given time.</a:t>
            </a:r>
            <a:endParaRPr lang="en-US" sz="2800" dirty="0" smtClean="0"/>
          </a:p>
          <a:p>
            <a:pPr marL="442913" indent="-442913">
              <a:lnSpc>
                <a:spcPct val="100000"/>
              </a:lnSpc>
              <a:spcBef>
                <a:spcPts val="300"/>
              </a:spcBef>
              <a:buFontTx/>
              <a:buAutoNum type="arabicPeriod" startAt="4"/>
              <a:defRPr/>
            </a:pPr>
            <a:r>
              <a:rPr lang="en-US" sz="2800" dirty="0"/>
              <a:t>Add a static field and a property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IPhone4S</a:t>
            </a:r>
            <a:r>
              <a:rPr lang="en-US" sz="2800" dirty="0" smtClean="0"/>
              <a:t> </a:t>
            </a:r>
            <a:r>
              <a:rPr lang="en-US" sz="2800" dirty="0"/>
              <a:t>in 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GSM</a:t>
            </a:r>
            <a:r>
              <a:rPr lang="en-US" sz="2800" dirty="0"/>
              <a:t> class to hold the information about </a:t>
            </a:r>
            <a:r>
              <a:rPr lang="en-US" sz="2800" dirty="0" smtClean="0"/>
              <a:t>iPhone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4</a:t>
            </a:r>
            <a:r>
              <a:rPr lang="en-US" sz="2800" dirty="0" smtClean="0"/>
              <a:t>S.</a:t>
            </a:r>
          </a:p>
          <a:p>
            <a:pPr marL="442913" indent="-442913">
              <a:lnSpc>
                <a:spcPct val="100000"/>
              </a:lnSpc>
              <a:spcBef>
                <a:spcPts val="300"/>
              </a:spcBef>
              <a:buFontTx/>
              <a:buAutoNum type="arabicPeriod" startAt="4"/>
              <a:defRPr/>
            </a:pPr>
            <a:r>
              <a:rPr lang="en-US" sz="2800" noProof="1" smtClean="0"/>
              <a:t>Write a class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GSM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Test</a:t>
            </a:r>
            <a:r>
              <a:rPr lang="en-US" sz="2800" noProof="1" smtClean="0"/>
              <a:t> to test </a:t>
            </a:r>
            <a:r>
              <a:rPr lang="en-US" sz="2800" dirty="0" smtClean="0"/>
              <a:t>the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GSM</a:t>
            </a:r>
            <a:r>
              <a:rPr lang="en-US" sz="2800" dirty="0" smtClean="0"/>
              <a:t> class:</a:t>
            </a:r>
          </a:p>
          <a:p>
            <a:pPr marL="990600" lvl="1" indent="-268288">
              <a:lnSpc>
                <a:spcPct val="100000"/>
              </a:lnSpc>
              <a:spcBef>
                <a:spcPts val="300"/>
              </a:spcBef>
              <a:defRPr/>
            </a:pPr>
            <a:r>
              <a:rPr lang="en-US" sz="2600" dirty="0" smtClean="0"/>
              <a:t>Create an array of few instances of the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GSM</a:t>
            </a:r>
            <a:r>
              <a:rPr lang="en-US" sz="2600" dirty="0" smtClean="0"/>
              <a:t> class.</a:t>
            </a:r>
          </a:p>
          <a:p>
            <a:pPr marL="990600" lvl="1" indent="-268288">
              <a:lnSpc>
                <a:spcPct val="100000"/>
              </a:lnSpc>
              <a:spcBef>
                <a:spcPts val="300"/>
              </a:spcBef>
              <a:defRPr/>
            </a:pPr>
            <a:r>
              <a:rPr lang="en-US" sz="2600" dirty="0" smtClean="0"/>
              <a:t>Display the information about the GSMs in the array.</a:t>
            </a:r>
          </a:p>
          <a:p>
            <a:pPr marL="990600" lvl="1" indent="-268288">
              <a:lnSpc>
                <a:spcPct val="100000"/>
              </a:lnSpc>
              <a:spcBef>
                <a:spcPts val="300"/>
              </a:spcBef>
              <a:defRPr/>
            </a:pPr>
            <a:r>
              <a:rPr lang="en-US" sz="2600" dirty="0" smtClean="0"/>
              <a:t>Display the information about the static property </a:t>
            </a:r>
            <a:r>
              <a:rPr lang="en-US" sz="24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IPhone4S</a:t>
            </a:r>
            <a:r>
              <a:rPr lang="en-US" sz="2600" dirty="0" smtClean="0"/>
              <a:t>.</a:t>
            </a:r>
            <a:endParaRPr lang="en-US" sz="26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2403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fld id="{962ECCAC-B65D-4990-979D-2641D44790F1}" type="slidenum">
              <a:rPr lang="en-US">
                <a:cs typeface="Arial" charset="0"/>
              </a:rPr>
              <a:pPr/>
              <a:t>2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/>
              <a:t>Exercises (3)</a:t>
            </a:r>
            <a:endParaRPr lang="bg-BG"/>
          </a:p>
        </p:txBody>
      </p:sp>
      <p:sp>
        <p:nvSpPr>
          <p:cNvPr id="82739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 marL="514350" indent="-514350">
              <a:lnSpc>
                <a:spcPts val="3500"/>
              </a:lnSpc>
              <a:spcBef>
                <a:spcPts val="300"/>
              </a:spcBef>
              <a:buFont typeface="+mj-lt"/>
              <a:buAutoNum type="arabicPeriod" startAt="8"/>
              <a:defRPr/>
            </a:pPr>
            <a:r>
              <a:rPr lang="en-US" sz="2800" dirty="0" smtClean="0"/>
              <a:t>Create </a:t>
            </a:r>
            <a:r>
              <a:rPr lang="en-US" sz="2800" dirty="0"/>
              <a:t>a class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Call</a:t>
            </a:r>
            <a:r>
              <a:rPr lang="en-US" sz="2800" dirty="0"/>
              <a:t> to hold a call performed </a:t>
            </a:r>
            <a:r>
              <a:rPr lang="en-US" sz="2800" dirty="0" smtClean="0"/>
              <a:t>through a </a:t>
            </a:r>
            <a:r>
              <a:rPr lang="en-US" sz="2800" dirty="0"/>
              <a:t>GSM. It should contain date, </a:t>
            </a:r>
            <a:r>
              <a:rPr lang="en-US" sz="2800" dirty="0" smtClean="0"/>
              <a:t>time, dialed phone number </a:t>
            </a:r>
            <a:r>
              <a:rPr lang="en-US" sz="2800" dirty="0"/>
              <a:t>and </a:t>
            </a:r>
            <a:r>
              <a:rPr lang="en-US" sz="2800" dirty="0" smtClean="0"/>
              <a:t>duration (in seconds).</a:t>
            </a:r>
            <a:endParaRPr lang="en-US" sz="2800" dirty="0"/>
          </a:p>
          <a:p>
            <a:pPr marL="446088" indent="-446088">
              <a:lnSpc>
                <a:spcPts val="3500"/>
              </a:lnSpc>
              <a:spcBef>
                <a:spcPts val="300"/>
              </a:spcBef>
              <a:buFontTx/>
              <a:buAutoNum type="arabicPeriod" startAt="8"/>
              <a:defRPr/>
            </a:pPr>
            <a:r>
              <a:rPr lang="en-US" sz="2800" dirty="0" smtClean="0"/>
              <a:t>Add </a:t>
            </a:r>
            <a:r>
              <a:rPr lang="en-US" sz="2800" dirty="0"/>
              <a:t>a property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CallHistory</a:t>
            </a:r>
            <a:r>
              <a:rPr lang="en-US" sz="2800" dirty="0" smtClean="0"/>
              <a:t> </a:t>
            </a:r>
            <a:r>
              <a:rPr lang="en-US" sz="2800" dirty="0"/>
              <a:t>in 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GSM</a:t>
            </a:r>
            <a:r>
              <a:rPr lang="en-US" sz="2800" dirty="0"/>
              <a:t> class to hold a list of the performed </a:t>
            </a:r>
            <a:r>
              <a:rPr lang="en-US" sz="2800" dirty="0" smtClean="0"/>
              <a:t>calls. Try to use the system class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List&lt;Call&gt;</a:t>
            </a:r>
            <a:r>
              <a:rPr lang="en-US" sz="2800" dirty="0" smtClean="0"/>
              <a:t>.</a:t>
            </a:r>
            <a:endParaRPr lang="en-US" sz="2800" dirty="0"/>
          </a:p>
          <a:p>
            <a:pPr marL="446088" indent="-446088">
              <a:lnSpc>
                <a:spcPts val="3500"/>
              </a:lnSpc>
              <a:spcBef>
                <a:spcPts val="300"/>
              </a:spcBef>
              <a:buFontTx/>
              <a:buAutoNum type="arabicPeriod" startAt="8"/>
              <a:defRPr/>
            </a:pPr>
            <a:r>
              <a:rPr lang="en-US" sz="2800" dirty="0" smtClean="0"/>
              <a:t>Add methods </a:t>
            </a:r>
            <a:r>
              <a:rPr lang="en-US" sz="2800" dirty="0"/>
              <a:t>in 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GSM</a:t>
            </a:r>
            <a:r>
              <a:rPr lang="en-US" sz="2800" dirty="0"/>
              <a:t> class for adding and deleting calls </a:t>
            </a:r>
            <a:r>
              <a:rPr lang="en-US" sz="2800" dirty="0" smtClean="0"/>
              <a:t>from </a:t>
            </a:r>
            <a:r>
              <a:rPr lang="en-US" sz="2800" dirty="0"/>
              <a:t>the calls history. Add a method to clear the call history.</a:t>
            </a:r>
          </a:p>
          <a:p>
            <a:pPr marL="446088" indent="-446088">
              <a:lnSpc>
                <a:spcPts val="3500"/>
              </a:lnSpc>
              <a:spcBef>
                <a:spcPts val="300"/>
              </a:spcBef>
              <a:buFontTx/>
              <a:buAutoNum type="arabicPeriod" startAt="8"/>
              <a:defRPr/>
            </a:pPr>
            <a:r>
              <a:rPr lang="en-US" sz="2800" dirty="0"/>
              <a:t>Add a method that calculates the total price of the calls in the call history. Assume the price per minute </a:t>
            </a:r>
            <a:r>
              <a:rPr lang="en-US" sz="2800" dirty="0" smtClean="0"/>
              <a:t>is fixed and is provided as a parameter</a:t>
            </a:r>
            <a:r>
              <a:rPr lang="en-US" sz="2800" dirty="0"/>
              <a:t>.</a:t>
            </a:r>
          </a:p>
        </p:txBody>
      </p:sp>
      <p:sp>
        <p:nvSpPr>
          <p:cNvPr id="104451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fld id="{A1912991-D49D-4240-A2AD-612CA5859533}" type="slidenum">
              <a:rPr lang="en-US">
                <a:cs typeface="Arial" charset="0"/>
              </a:rPr>
              <a:pPr/>
              <a:t>3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t>Exercises (4)</a:t>
            </a:r>
            <a:endParaRPr lang="bg-BG"/>
          </a:p>
        </p:txBody>
      </p:sp>
      <p:sp>
        <p:nvSpPr>
          <p:cNvPr id="830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4988" indent="-534988">
              <a:lnSpc>
                <a:spcPts val="3500"/>
              </a:lnSpc>
              <a:buFont typeface="+mj-lt"/>
              <a:buAutoNum type="arabicPeriod" startAt="12"/>
              <a:defRPr/>
            </a:pPr>
            <a:r>
              <a:rPr lang="en-US" sz="2800" noProof="1"/>
              <a:t>Write a class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GSMCallHistoryTest</a:t>
            </a:r>
            <a:r>
              <a:rPr lang="en-US" sz="2800" noProof="1"/>
              <a:t> to test </a:t>
            </a:r>
            <a:r>
              <a:rPr lang="en-US" sz="2800" dirty="0"/>
              <a:t>the call history </a:t>
            </a:r>
            <a:r>
              <a:rPr lang="en-US" sz="2800" dirty="0" smtClean="0"/>
              <a:t>functionality of </a:t>
            </a:r>
            <a:r>
              <a:rPr lang="en-US" sz="2800" dirty="0"/>
              <a:t>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GSM</a:t>
            </a:r>
            <a:r>
              <a:rPr lang="en-US" sz="2800" dirty="0"/>
              <a:t> class.</a:t>
            </a:r>
          </a:p>
          <a:p>
            <a:pPr marL="1168400" lvl="1" indent="-357188">
              <a:lnSpc>
                <a:spcPts val="3500"/>
              </a:lnSpc>
              <a:defRPr/>
            </a:pPr>
            <a:r>
              <a:rPr lang="en-US" sz="2600" dirty="0"/>
              <a:t>Create an instance of the 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GSM</a:t>
            </a:r>
            <a:r>
              <a:rPr lang="en-US" sz="2600" dirty="0"/>
              <a:t> class.</a:t>
            </a:r>
          </a:p>
          <a:p>
            <a:pPr marL="1168400" lvl="1" indent="-357188">
              <a:lnSpc>
                <a:spcPts val="3500"/>
              </a:lnSpc>
              <a:defRPr/>
            </a:pPr>
            <a:r>
              <a:rPr lang="en-US" sz="2600" dirty="0"/>
              <a:t>Add few calls.</a:t>
            </a:r>
          </a:p>
          <a:p>
            <a:pPr marL="1168400" lvl="1" indent="-357188">
              <a:lnSpc>
                <a:spcPts val="3500"/>
              </a:lnSpc>
              <a:defRPr/>
            </a:pPr>
            <a:r>
              <a:rPr lang="en-US" sz="2600" dirty="0"/>
              <a:t>Display the information about the calls.</a:t>
            </a:r>
          </a:p>
          <a:p>
            <a:pPr marL="1168400" lvl="1" indent="-357188">
              <a:lnSpc>
                <a:spcPts val="3500"/>
              </a:lnSpc>
              <a:defRPr/>
            </a:pPr>
            <a:r>
              <a:rPr lang="en-US" sz="2600" dirty="0"/>
              <a:t>Assuming that the price per minute is 0.37 calculate and print the total price of the </a:t>
            </a:r>
            <a:r>
              <a:rPr lang="en-US" sz="2600" dirty="0" smtClean="0"/>
              <a:t>calls in the history.</a:t>
            </a:r>
            <a:endParaRPr lang="en-US" sz="2600" dirty="0"/>
          </a:p>
          <a:p>
            <a:pPr marL="1168400" lvl="1" indent="-357188">
              <a:lnSpc>
                <a:spcPts val="3500"/>
              </a:lnSpc>
              <a:defRPr/>
            </a:pPr>
            <a:r>
              <a:rPr lang="en-US" sz="2600" dirty="0"/>
              <a:t>Remove the longest call from the history </a:t>
            </a:r>
            <a:br>
              <a:rPr lang="en-US" sz="2600" dirty="0"/>
            </a:br>
            <a:r>
              <a:rPr lang="en-US" sz="2600" dirty="0"/>
              <a:t>and calculate the total price again.</a:t>
            </a:r>
          </a:p>
          <a:p>
            <a:pPr marL="1168400" lvl="1" indent="-357188">
              <a:lnSpc>
                <a:spcPts val="3500"/>
              </a:lnSpc>
              <a:defRPr/>
            </a:pPr>
            <a:r>
              <a:rPr lang="en-US" sz="2600" dirty="0"/>
              <a:t>Finally clear the call </a:t>
            </a:r>
            <a:r>
              <a:rPr lang="en-US" sz="2600" dirty="0" smtClean="0"/>
              <a:t>history and print it.</a:t>
            </a:r>
            <a:endParaRPr lang="en-US" sz="2600" dirty="0"/>
          </a:p>
        </p:txBody>
      </p:sp>
      <p:sp>
        <p:nvSpPr>
          <p:cNvPr id="106499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fld id="{D8993024-2BEE-4240-BD9B-476C7B7D8C96}" type="slidenum">
              <a:rPr lang="en-US">
                <a:cs typeface="Arial" charset="0"/>
              </a:rPr>
              <a:pPr/>
              <a:t>4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Telerik Academy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1807</TotalTime>
  <Words>459</Words>
  <Application>Microsoft Office PowerPoint</Application>
  <PresentationFormat>On-screen Show (4:3)</PresentationFormat>
  <Paragraphs>41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Design Template</vt:lpstr>
      </vt:variant>
      <vt:variant>
        <vt:i4>4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Corbel</vt:lpstr>
      <vt:lpstr>Arial</vt:lpstr>
      <vt:lpstr>Wingdings 2</vt:lpstr>
      <vt:lpstr>Calibri</vt:lpstr>
      <vt:lpstr>Consolas</vt:lpstr>
      <vt:lpstr>Telerik Academy</vt:lpstr>
      <vt:lpstr>Telerik Academy</vt:lpstr>
      <vt:lpstr>Telerik Academy</vt:lpstr>
      <vt:lpstr>Telerik Academy</vt:lpstr>
      <vt:lpstr>Exercises</vt:lpstr>
      <vt:lpstr>Exercises (2)</vt:lpstr>
      <vt:lpstr>Exercises (3)</vt:lpstr>
      <vt:lpstr>Exercises (4)</vt:lpstr>
    </vt:vector>
  </TitlesOfParts>
  <Company>Telerik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- Defining Classes</dc:title>
  <dc:subject>Telerik Software Academy</dc:subject>
  <dc:creator>Svetlin Nakov</dc:creator>
  <cp:keywords>C#, course, telerik software academy, free courses for developers, OOP, object-oriented programming</cp:keywords>
  <cp:lastModifiedBy>BGatev</cp:lastModifiedBy>
  <cp:revision>448</cp:revision>
  <dcterms:created xsi:type="dcterms:W3CDTF">2007-12-08T16:03:35Z</dcterms:created>
  <dcterms:modified xsi:type="dcterms:W3CDTF">2013-10-28T13:46:14Z</dcterms:modified>
  <cp:category>software engineering</cp:category>
</cp:coreProperties>
</file>