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"/>
  </p:notesMasterIdLst>
  <p:handoutMasterIdLst>
    <p:handoutMasterId r:id="rId5"/>
  </p:handoutMasterIdLst>
  <p:sldIdLst>
    <p:sldId id="285" r:id="rId2"/>
    <p:sldId id="286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4" autoAdjust="0"/>
  </p:normalViewPr>
  <p:slideViewPr>
    <p:cSldViewPr>
      <p:cViewPr varScale="1">
        <p:scale>
          <a:sx n="64" d="100"/>
          <a:sy n="64" d="100"/>
        </p:scale>
        <p:origin x="-7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DE78299-D79A-4481-AA96-2AEAB61A6F14}" type="datetimeFigureOut">
              <a:rPr lang="en-US"/>
              <a:pPr>
                <a:defRPr/>
              </a:pPr>
              <a:t>10/28/2013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420CD1B-B356-4635-AC27-AC1998B32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DB61BEB0-0802-4262-9FBC-122345768B64}" type="datetimeFigureOut">
              <a:rPr lang="en-US"/>
              <a:pPr>
                <a:defRPr/>
              </a:pPr>
              <a:t>10/28/2013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7441E58-FC4E-450F-8D21-162E274804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*</a:t>
            </a:r>
          </a:p>
        </p:txBody>
      </p:sp>
      <p:sp>
        <p:nvSpPr>
          <p:cNvPr id="70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8EBCB6-695A-44E2-AF66-D8D633E729A5}" type="slidenum">
              <a:rPr lang="en-US" smtClean="0">
                <a:cs typeface="Arial" charset="0"/>
              </a:rPr>
              <a:pPr/>
              <a:t>1</a:t>
            </a:fld>
            <a:r>
              <a:rPr lang="en-US" smtClean="0">
                <a:cs typeface="Arial" charset="0"/>
              </a:rPr>
              <a:t>##</a:t>
            </a: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*</a:t>
            </a:r>
          </a:p>
        </p:txBody>
      </p:sp>
      <p:sp>
        <p:nvSpPr>
          <p:cNvPr id="727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27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FB672-DB1E-45AA-942B-E6BC4359BA2B}" type="slidenum">
              <a:rPr lang="en-US" smtClean="0">
                <a:cs typeface="Arial" charset="0"/>
              </a:rPr>
              <a:pPr/>
              <a:t>2</a:t>
            </a:fld>
            <a:r>
              <a:rPr lang="en-US" smtClean="0">
                <a:cs typeface="Arial" charset="0"/>
              </a:rPr>
              <a:t>##</a:t>
            </a: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rik-kids.com/" TargetMode="External"/><Relationship Id="rId13" Type="http://schemas.openxmlformats.org/officeDocument/2006/relationships/hyperlink" Target="http://clouddevcourse.telerik.com/" TargetMode="External"/><Relationship Id="rId18" Type="http://schemas.openxmlformats.org/officeDocument/2006/relationships/hyperlink" Target="http://aspnetcourse.telerik.com/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://www.introprogramming.info/" TargetMode="External"/><Relationship Id="rId7" Type="http://schemas.openxmlformats.org/officeDocument/2006/relationships/hyperlink" Target="http://kursove-uroci-knigi-obuchenie-programirane-web-design-csharp.info/" TargetMode="External"/><Relationship Id="rId12" Type="http://schemas.openxmlformats.org/officeDocument/2006/relationships/hyperlink" Target="http://mvccourse.telerik.com/" TargetMode="External"/><Relationship Id="rId17" Type="http://schemas.openxmlformats.org/officeDocument/2006/relationships/hyperlink" Target="http://algoacademy.telerik.com/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://codecourse.telerik.com/" TargetMode="External"/><Relationship Id="rId20" Type="http://schemas.openxmlformats.org/officeDocument/2006/relationships/hyperlink" Target="http://mobiledevcourse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hyperlink" Target="http://schoolacademy.telerik.com/" TargetMode="External"/><Relationship Id="rId24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://www.nakov.com/" TargetMode="External"/><Relationship Id="rId23" Type="http://schemas.openxmlformats.org/officeDocument/2006/relationships/hyperlink" Target="http://www.nikolay.it/" TargetMode="External"/><Relationship Id="rId10" Type="http://schemas.openxmlformats.org/officeDocument/2006/relationships/hyperlink" Target="http://html5course.telerik.com/" TargetMode="External"/><Relationship Id="rId19" Type="http://schemas.openxmlformats.org/officeDocument/2006/relationships/hyperlink" Target="http://academy.telerik.com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seocourse.telerik.com/" TargetMode="External"/><Relationship Id="rId14" Type="http://schemas.openxmlformats.org/officeDocument/2006/relationships/hyperlink" Target="http://www.bgcoder.com/" TargetMode="External"/><Relationship Id="rId22" Type="http://schemas.openxmlformats.org/officeDocument/2006/relationships/hyperlink" Target="http://www.minkov.it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cxnSp>
        <p:nvCxnSpPr>
          <p:cNvPr id="17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 smtClean="0">
                <a:cs typeface="+mn-cs"/>
              </a:defRPr>
            </a:lvl1pPr>
          </a:lstStyle>
          <a:p>
            <a:pPr>
              <a:defRPr/>
            </a:pPr>
            <a:fld id="{EF607EDF-3CF6-4EE0-8BCA-E9BF2A8F7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 smtClean="0">
                <a:cs typeface="+mn-cs"/>
              </a:defRPr>
            </a:lvl1pPr>
          </a:lstStyle>
          <a:p>
            <a:pPr>
              <a:defRPr/>
            </a:pPr>
            <a:fld id="{639552E6-11B8-4254-9D8C-B09F034F06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grpSp>
        <p:nvGrpSpPr>
          <p:cNvPr id="9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10" name="TextBox 30">
              <a:hlinkClick r:id="rId6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1" name="TextBox 31">
              <a:hlinkClick r:id="rId7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уеб дизайн –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2" name="TextBox 32">
              <a:hlinkClick r:id="rId8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програмиране за деца – безплатни курсове и уроци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3" name="TextBox 33">
              <a:hlinkClick r:id="rId9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4" name="TextBox 34">
              <a:hlinkClick r:id="rId10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5" name="TextBox 35">
              <a:hlinkClick r:id="rId11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програмиране и уеб дизайн за ученици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6" name="TextBox 36">
              <a:hlinkClick r:id="rId12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7" name="TextBox 37">
              <a:hlinkClick r:id="rId13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"Разработка на софтуер в cloud среда"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8" name="TextBox 38">
              <a:hlinkClick r:id="rId14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9" name="TextBox 39">
              <a:hlinkClick r:id="rId15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0" name="TextBox 40">
              <a:hlinkClick r:id="rId16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"Качествен програмен код"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1" name="TextBox 41">
              <a:hlinkClick r:id="rId17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2" name="TextBox 42">
              <a:hlinkClick r:id="rId18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3" name="TextBox 43">
              <a:hlinkClick r:id="rId19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4" name="TextBox 44">
              <a:hlinkClick r:id="rId20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5" name="TextBox 45">
              <a:hlinkClick r:id="rId21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free C# book, безплатна книга C#, книга Java, книга C#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6" name="TextBox 46">
              <a:hlinkClick r:id="rId22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7" name="TextBox 47">
              <a:hlinkClick r:id="rId23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Николай Костов - блог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8" name="TextBox 48">
              <a:hlinkClick r:id="rId24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</p:grpSp>
      <p:sp>
        <p:nvSpPr>
          <p:cNvPr id="30" name="TextBox 8">
            <a:hlinkClick r:id="rId6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1" name="TextBox 10">
            <a:hlinkClick r:id="rId8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2" name="TextBox 11">
            <a:hlinkClick r:id="rId9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3" name="TextBox 12">
            <a:hlinkClick r:id="rId10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4" name="TextBox 13">
            <a:hlinkClick r:id="rId11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5" name="TextBox 14">
            <a:hlinkClick r:id="rId12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cs typeface="+mn-cs"/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  <a:cs typeface="+mn-cs"/>
            </a:endParaRPr>
          </a:p>
        </p:txBody>
      </p:sp>
      <p:sp>
        <p:nvSpPr>
          <p:cNvPr id="36" name="TextBox 15">
            <a:hlinkClick r:id="rId13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7" name="TextBox 16">
            <a:hlinkClick r:id="rId14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8" name="TextBox 17">
            <a:hlinkClick r:id="rId15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9" name="TextBox 18">
            <a:hlinkClick r:id="rId16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0" name="TextBox 19">
            <a:hlinkClick r:id="rId17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+mn-cs"/>
            </a:endParaRPr>
          </a:p>
        </p:txBody>
      </p:sp>
      <p:sp>
        <p:nvSpPr>
          <p:cNvPr id="41" name="TextBox 20">
            <a:hlinkClick r:id="rId18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2" name="TextBox 21">
            <a:hlinkClick r:id="rId19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+mn-cs"/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cs typeface="+mn-cs"/>
            </a:endParaRPr>
          </a:p>
        </p:txBody>
      </p:sp>
      <p:sp>
        <p:nvSpPr>
          <p:cNvPr id="43" name="TextBox 22">
            <a:hlinkClick r:id="rId20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+mn-cs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cs typeface="+mn-cs"/>
            </a:endParaRPr>
          </a:p>
        </p:txBody>
      </p:sp>
      <p:sp>
        <p:nvSpPr>
          <p:cNvPr id="44" name="TextBox 23">
            <a:hlinkClick r:id="rId21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5" name="TextBox 24">
            <a:hlinkClick r:id="rId22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6" name="TextBox 25">
            <a:hlinkClick r:id="rId23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+mn-cs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7" name="TextBox 26">
            <a:hlinkClick r:id="rId24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9" name="TextBox 9">
            <a:hlinkClick r:id="rId7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cs typeface="+mn-cs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369ty8x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Implement an extension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Substring(int index,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dirty="0" smtClean="0"/>
              <a:t> for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that returns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and has the same functionality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dirty="0" smtClean="0"/>
              <a:t> in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Implement a set of extension methods 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dirty="0" smtClean="0"/>
              <a:t> that implement the following group functions: sum, product, min, max, average.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 smtClean="0"/>
              <a:t>Write </a:t>
            </a:r>
            <a:r>
              <a:rPr lang="en-US" sz="2800" dirty="0"/>
              <a:t>a method that from a given array of students finds all students whose first name is before its last name alphabetically. Use LINQ query operators.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800" dirty="0"/>
              <a:t>Write a LINQ query that finds the first name and last name of all students with age between 18 and 24.</a:t>
            </a:r>
            <a:endParaRPr lang="en-US" sz="2800" dirty="0" smtClean="0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B2E3827-8C95-4D22-A413-D1AED3C0E644}" type="slidenum">
              <a:rPr lang="en-US">
                <a:cs typeface="Arial" charset="0"/>
              </a:rPr>
              <a:pPr/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Exercises (2)</a:t>
            </a:r>
            <a:endParaRPr lang="bg-BG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  <a:defRPr/>
            </a:pPr>
            <a:r>
              <a:rPr lang="en-US" sz="2800" dirty="0" smtClean="0"/>
              <a:t>Using the extension methods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sz="2800" dirty="0" smtClean="0"/>
              <a:t> with lambda expressions sort the students by first name and last name in descending order. Rewrite the same with LINQ.</a:t>
            </a:r>
            <a:endParaRPr lang="bg-BG" sz="2800" dirty="0" smtClean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  <a:defRPr/>
            </a:pPr>
            <a:r>
              <a:rPr lang="en-US" sz="2800" dirty="0" smtClean="0"/>
              <a:t>Write a program that prints from given array of integers all numbers that are divisible by 7 and 3. Use the built-in extension methods and lambda expressions. Rewrite the same with LINQ.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  <a:defRPr/>
            </a:pPr>
            <a:r>
              <a:rPr lang="en-US" sz="2800" dirty="0" smtClean="0"/>
              <a:t>Using delegates write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that has can execute certain method at each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dirty="0" smtClean="0"/>
              <a:t> seconds.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  <a:defRPr/>
            </a:pPr>
            <a:r>
              <a:rPr lang="en-US" sz="2800" dirty="0" smtClean="0"/>
              <a:t>* Read in MSDN about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2800" dirty="0" smtClean="0"/>
              <a:t> in C# and </a:t>
            </a:r>
            <a:r>
              <a:rPr lang="en-US" sz="2800" dirty="0" smtClean="0">
                <a:hlinkClick r:id="rId3"/>
              </a:rPr>
              <a:t>how to publish events</a:t>
            </a:r>
            <a:r>
              <a:rPr lang="en-US" sz="2800" dirty="0" smtClean="0"/>
              <a:t>. Re-implement the above using .NET events and following the best practices.</a:t>
            </a:r>
            <a:endParaRPr lang="en-US" sz="2800" dirty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35A8D2F-DB5F-435D-9BDA-776BE1DDC17B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Telerik Academy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2179</TotalTime>
  <Words>238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Corbel</vt:lpstr>
      <vt:lpstr>Arial</vt:lpstr>
      <vt:lpstr>Wingdings 2</vt:lpstr>
      <vt:lpstr>Calibri</vt:lpstr>
      <vt:lpstr>Consolas</vt:lpstr>
      <vt:lpstr>Telerik Academy</vt:lpstr>
      <vt:lpstr>Telerik Academy</vt:lpstr>
      <vt:lpstr>Telerik Academy</vt:lpstr>
      <vt:lpstr>Telerik Academy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BGatev</cp:lastModifiedBy>
  <cp:revision>568</cp:revision>
  <dcterms:created xsi:type="dcterms:W3CDTF">2007-12-08T16:03:35Z</dcterms:created>
  <dcterms:modified xsi:type="dcterms:W3CDTF">2013-10-28T13:48:18Z</dcterms:modified>
  <cp:category>software engineering</cp:category>
</cp:coreProperties>
</file>