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handoutMasterIdLst>
    <p:handoutMasterId r:id="rId6"/>
  </p:handoutMasterIdLst>
  <p:sldIdLst>
    <p:sldId id="298" r:id="rId2"/>
    <p:sldId id="299" r:id="rId3"/>
    <p:sldId id="300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4" autoAdjust="0"/>
  </p:normalViewPr>
  <p:slideViewPr>
    <p:cSldViewPr>
      <p:cViewPr varScale="1">
        <p:scale>
          <a:sx n="64" d="100"/>
          <a:sy n="64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60133677-0C26-48AB-B920-661C4A68C4DC}" type="datetimeFigureOut">
              <a:rPr lang="en-US"/>
              <a:pPr>
                <a:defRPr/>
              </a:pPr>
              <a:t>10/28/2013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E782CDE-CF4F-4DA5-8A1A-C281D57E59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D60B449-9D35-4D48-AD06-FC8F0CD713C7}" type="datetimeFigureOut">
              <a:rPr lang="en-US"/>
              <a:pPr>
                <a:defRPr/>
              </a:pPr>
              <a:t>10/28/2013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D675AB6B-F996-49D8-BBAF-46AF1F1717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rik-kids.com/" TargetMode="External"/><Relationship Id="rId13" Type="http://schemas.openxmlformats.org/officeDocument/2006/relationships/hyperlink" Target="http://clouddevcourse.telerik.com/" TargetMode="External"/><Relationship Id="rId18" Type="http://schemas.openxmlformats.org/officeDocument/2006/relationships/hyperlink" Target="http://aspnetcourse.telerik.com/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://www.introprogramming.info/" TargetMode="External"/><Relationship Id="rId7" Type="http://schemas.openxmlformats.org/officeDocument/2006/relationships/hyperlink" Target="http://kursove-uroci-knigi-obuchenie-programirane-web-design-csharp.info/" TargetMode="External"/><Relationship Id="rId12" Type="http://schemas.openxmlformats.org/officeDocument/2006/relationships/hyperlink" Target="http://mvccourse.telerik.com/" TargetMode="External"/><Relationship Id="rId17" Type="http://schemas.openxmlformats.org/officeDocument/2006/relationships/hyperlink" Target="http://algoacademy.telerik.com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://codecourse.telerik.com/" TargetMode="External"/><Relationship Id="rId20" Type="http://schemas.openxmlformats.org/officeDocument/2006/relationships/hyperlink" Target="http://mobiledevcourse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hyperlink" Target="http://schoolacademy.telerik.com/" TargetMode="External"/><Relationship Id="rId24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www.nakov.com/" TargetMode="External"/><Relationship Id="rId23" Type="http://schemas.openxmlformats.org/officeDocument/2006/relationships/hyperlink" Target="http://www.nikolay.it/" TargetMode="External"/><Relationship Id="rId10" Type="http://schemas.openxmlformats.org/officeDocument/2006/relationships/hyperlink" Target="http://html5course.telerik.com/" TargetMode="External"/><Relationship Id="rId19" Type="http://schemas.openxmlformats.org/officeDocument/2006/relationships/hyperlink" Target="http://academy.telerik.com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seocourse.telerik.com/" TargetMode="External"/><Relationship Id="rId14" Type="http://schemas.openxmlformats.org/officeDocument/2006/relationships/hyperlink" Target="http://www.bgcoder.com/" TargetMode="External"/><Relationship Id="rId22" Type="http://schemas.openxmlformats.org/officeDocument/2006/relationships/hyperlink" Target="http://www.minkov.it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cxnSp>
        <p:nvCxnSpPr>
          <p:cNvPr id="17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 smtClean="0">
                <a:cs typeface="+mn-cs"/>
              </a:defRPr>
            </a:lvl1pPr>
          </a:lstStyle>
          <a:p>
            <a:pPr>
              <a:defRPr/>
            </a:pPr>
            <a:fld id="{9408B59E-A830-43E2-8803-268D8CC1EB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 smtClean="0">
                <a:cs typeface="+mn-cs"/>
              </a:defRPr>
            </a:lvl1pPr>
          </a:lstStyle>
          <a:p>
            <a:pPr>
              <a:defRPr/>
            </a:pPr>
            <a:fld id="{4903C9F8-04C8-487A-ADE3-C05BBB0B14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grpSp>
        <p:nvGrpSpPr>
          <p:cNvPr id="9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10" name="TextBox 30">
              <a:hlinkClick r:id="rId6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1" name="TextBox 31">
              <a:hlinkClick r:id="rId7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2" name="TextBox 32">
              <a:hlinkClick r:id="rId8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3" name="TextBox 33">
              <a:hlinkClick r:id="rId9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4" name="TextBox 34">
              <a:hlinkClick r:id="rId10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5" name="TextBox 35">
              <a:hlinkClick r:id="rId11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6" name="TextBox 36">
              <a:hlinkClick r:id="rId12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7" name="TextBox 37">
              <a:hlinkClick r:id="rId13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8" name="TextBox 38">
              <a:hlinkClick r:id="rId14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9" name="TextBox 39">
              <a:hlinkClick r:id="rId15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0" name="TextBox 40">
              <a:hlinkClick r:id="rId16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1" name="TextBox 41">
              <a:hlinkClick r:id="rId17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2" name="TextBox 42">
              <a:hlinkClick r:id="rId18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3" name="TextBox 43">
              <a:hlinkClick r:id="rId19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4" name="TextBox 44">
              <a:hlinkClick r:id="rId20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5" name="TextBox 45">
              <a:hlinkClick r:id="rId21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6" name="TextBox 46">
              <a:hlinkClick r:id="rId22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7" name="TextBox 47">
              <a:hlinkClick r:id="rId23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8" name="TextBox 48">
              <a:hlinkClick r:id="rId24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</p:grpSp>
      <p:sp>
        <p:nvSpPr>
          <p:cNvPr id="30" name="TextBox 8">
            <a:hlinkClick r:id="rId6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1" name="TextBox 10">
            <a:hlinkClick r:id="rId8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2" name="TextBox 11">
            <a:hlinkClick r:id="rId9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3" name="TextBox 12">
            <a:hlinkClick r:id="rId10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4" name="TextBox 13">
            <a:hlinkClick r:id="rId11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5" name="TextBox 14">
            <a:hlinkClick r:id="rId12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cs typeface="+mn-cs"/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  <a:cs typeface="+mn-cs"/>
            </a:endParaRPr>
          </a:p>
        </p:txBody>
      </p:sp>
      <p:sp>
        <p:nvSpPr>
          <p:cNvPr id="36" name="TextBox 15">
            <a:hlinkClick r:id="rId13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7" name="TextBox 16">
            <a:hlinkClick r:id="rId14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8" name="TextBox 17">
            <a:hlinkClick r:id="rId15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9" name="TextBox 18">
            <a:hlinkClick r:id="rId16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0" name="TextBox 19">
            <a:hlinkClick r:id="rId17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+mn-cs"/>
            </a:endParaRPr>
          </a:p>
        </p:txBody>
      </p:sp>
      <p:sp>
        <p:nvSpPr>
          <p:cNvPr id="41" name="TextBox 20">
            <a:hlinkClick r:id="rId18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2" name="TextBox 21">
            <a:hlinkClick r:id="rId19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+mn-cs"/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cs typeface="+mn-cs"/>
            </a:endParaRPr>
          </a:p>
        </p:txBody>
      </p:sp>
      <p:sp>
        <p:nvSpPr>
          <p:cNvPr id="43" name="TextBox 22">
            <a:hlinkClick r:id="rId20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cs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+mn-cs"/>
            </a:endParaRPr>
          </a:p>
        </p:txBody>
      </p:sp>
      <p:sp>
        <p:nvSpPr>
          <p:cNvPr id="44" name="TextBox 23">
            <a:hlinkClick r:id="rId21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5" name="TextBox 24">
            <a:hlinkClick r:id="rId22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6" name="TextBox 25">
            <a:hlinkClick r:id="rId23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+mn-cs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7" name="TextBox 26">
            <a:hlinkClick r:id="rId24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9" name="TextBox 9">
            <a:hlinkClick r:id="rId7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</a:t>
            </a:r>
            <a:endParaRPr lang="bg-BG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/>
              <a:t>We are given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school</a:t>
            </a:r>
            <a:r>
              <a:rPr lang="en-US" sz="2800" dirty="0"/>
              <a:t>. In the school </a:t>
            </a:r>
            <a:r>
              <a:rPr lang="en-US" sz="2800" dirty="0" smtClean="0"/>
              <a:t>there are </a:t>
            </a:r>
            <a:r>
              <a:rPr lang="en-US" sz="2800" dirty="0"/>
              <a:t>classes of students. Each class has </a:t>
            </a:r>
            <a:r>
              <a:rPr lang="en-US" sz="2800" dirty="0" smtClean="0"/>
              <a:t>a set </a:t>
            </a:r>
            <a:r>
              <a:rPr lang="en-US" sz="2800" dirty="0"/>
              <a:t>of teachers. Each teacher teaches a </a:t>
            </a:r>
            <a:r>
              <a:rPr lang="en-US" sz="2800" dirty="0" smtClean="0"/>
              <a:t>set of </a:t>
            </a:r>
            <a:r>
              <a:rPr lang="en-US" sz="2800" dirty="0"/>
              <a:t>disciplines. Students have name and unique class number. </a:t>
            </a:r>
            <a:r>
              <a:rPr lang="en-US" sz="2800" dirty="0" smtClean="0"/>
              <a:t>Classes </a:t>
            </a:r>
            <a:r>
              <a:rPr lang="en-US" sz="2800" dirty="0"/>
              <a:t>have unique text identifier. Teachers have name. </a:t>
            </a:r>
            <a:r>
              <a:rPr lang="en-US" sz="2800" dirty="0" smtClean="0"/>
              <a:t>Disciplines </a:t>
            </a:r>
            <a:r>
              <a:rPr lang="en-US" sz="2800" dirty="0"/>
              <a:t>have name, number of lectures and number of exercises. Both teachers </a:t>
            </a:r>
            <a:r>
              <a:rPr lang="en-US" sz="2800" dirty="0" smtClean="0"/>
              <a:t>and </a:t>
            </a:r>
            <a:r>
              <a:rPr lang="en-US" sz="2800" dirty="0"/>
              <a:t>students are people</a:t>
            </a:r>
            <a:r>
              <a:rPr lang="en-US" sz="2800" dirty="0" smtClean="0"/>
              <a:t>. Students, classes, teachers and disciplines could have optional comments (free text block).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smtClean="0"/>
              <a:t>Your </a:t>
            </a:r>
            <a:r>
              <a:rPr lang="en-US" sz="2800" dirty="0"/>
              <a:t>task is to identify the classes (in terms of </a:t>
            </a:r>
            <a:r>
              <a:rPr lang="en-US" sz="2800" dirty="0" smtClean="0"/>
              <a:t> OOP</a:t>
            </a:r>
            <a:r>
              <a:rPr lang="en-US" sz="2800" dirty="0"/>
              <a:t>) and their attributes and </a:t>
            </a:r>
            <a:r>
              <a:rPr lang="en-US" sz="2800" dirty="0" smtClean="0"/>
              <a:t>operations, encapsulate their fields, define the class hierarchy and create a class diagram with Visual Studio.</a:t>
            </a:r>
            <a:endParaRPr lang="bg-BG" sz="2800" dirty="0"/>
          </a:p>
        </p:txBody>
      </p:sp>
      <p:sp>
        <p:nvSpPr>
          <p:cNvPr id="74755" name="Slide Number Placeholder 3"/>
          <p:cNvSpPr txBox="1">
            <a:spLocks/>
          </p:cNvSpPr>
          <p:nvPr/>
        </p:nvSpPr>
        <p:spPr bwMode="auto">
          <a:xfrm>
            <a:off x="8610600" y="65532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FBA44ED-78A8-4540-9798-2E14AEA114E8}" type="slidenum">
              <a:rPr lang="en-US" sz="1100"/>
              <a:pPr algn="r"/>
              <a:t>1</a:t>
            </a:fld>
            <a:endParaRPr 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 (2)</a:t>
            </a:r>
            <a:endParaRPr lang="bg-BG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lvl="1" indent="-446088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  <a:defRPr/>
            </a:pPr>
            <a:r>
              <a:rPr lang="en-US" sz="2800" dirty="0" smtClean="0"/>
              <a:t>Define abstract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Human</a:t>
            </a:r>
            <a:r>
              <a:rPr lang="en-US" sz="2800" dirty="0" smtClean="0"/>
              <a:t> with first name and last name. Define new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 smtClean="0"/>
              <a:t> which is derived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Human</a:t>
            </a:r>
            <a:r>
              <a:rPr lang="en-US" sz="2800" dirty="0" smtClean="0"/>
              <a:t> and has new field –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dirty="0" smtClean="0"/>
              <a:t>. Define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US" sz="2800" dirty="0" smtClean="0"/>
              <a:t> derived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Human</a:t>
            </a:r>
            <a:r>
              <a:rPr lang="en-US" sz="2800" dirty="0" smtClean="0"/>
              <a:t> with new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WeekSalary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WorkHoursPerDay</a:t>
            </a:r>
            <a:r>
              <a:rPr lang="en-US" sz="2800" dirty="0" smtClean="0"/>
              <a:t> and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MoneyPerHour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dirty="0" smtClean="0"/>
              <a:t> that returns money earned by hour by the worker. Define the proper constructors and properties for this hierarchy. Initialize a list of 10 students and sort them by grade in ascending order (use LINQ 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US" sz="2800" dirty="0" smtClean="0"/>
              <a:t> extension method). Initialize a list of 10 workers and sort them by money per hour in descending order. Merge the lists and sort them by first name and last name.</a:t>
            </a:r>
            <a:endParaRPr lang="en-US" sz="2800" dirty="0">
              <a:solidFill>
                <a:srgbClr val="EBFFD2"/>
              </a:solidFill>
            </a:endParaRPr>
          </a:p>
        </p:txBody>
      </p:sp>
      <p:sp>
        <p:nvSpPr>
          <p:cNvPr id="75779" name="Slide Number Placeholder 3"/>
          <p:cNvSpPr txBox="1">
            <a:spLocks/>
          </p:cNvSpPr>
          <p:nvPr/>
        </p:nvSpPr>
        <p:spPr bwMode="auto">
          <a:xfrm>
            <a:off x="8610600" y="65532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AB45517-0914-4591-BD32-FE627760E5EB}" type="slidenum">
              <a:rPr lang="en-US" sz="1100"/>
              <a:pPr algn="r"/>
              <a:t>2</a:t>
            </a:fld>
            <a:endParaRPr 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 (3)</a:t>
            </a:r>
            <a:endParaRPr lang="bg-BG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3"/>
              <a:tabLst/>
              <a:defRPr/>
            </a:pPr>
            <a:r>
              <a:rPr lang="en-US" sz="2800" dirty="0" smtClean="0"/>
              <a:t>Create a hierarchy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Frog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Kitten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Tomcat</a:t>
            </a:r>
            <a:r>
              <a:rPr lang="en-US" sz="2800" dirty="0" smtClean="0"/>
              <a:t> and define useful constructors and methods</a:t>
            </a:r>
            <a:r>
              <a:rPr lang="bg-BG" sz="2800" dirty="0" smtClean="0"/>
              <a:t>. </a:t>
            </a:r>
            <a:r>
              <a:rPr lang="en-US" sz="2800" dirty="0" smtClean="0"/>
              <a:t>Dogs, frogs</a:t>
            </a:r>
            <a:r>
              <a:rPr lang="en-US" sz="2800" dirty="0"/>
              <a:t> </a:t>
            </a:r>
            <a:r>
              <a:rPr lang="en-US" sz="2800" dirty="0" smtClean="0"/>
              <a:t>and cats are Animals. All animals can produce sound (specified by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ISound</a:t>
            </a:r>
            <a:r>
              <a:rPr lang="en-US" sz="2800" dirty="0" smtClean="0"/>
              <a:t> interface). Kittens and tomcats are cats. All animals are described by age, name and sex. Kittens can be only female and tomcats can be only male. Each animal produces a specific sound. Create arrays of different kinds of animals and calculate the average age of each kind of animal using a static method (you may use LINQ).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76803" name="Slide Number Placeholder 3"/>
          <p:cNvSpPr txBox="1">
            <a:spLocks/>
          </p:cNvSpPr>
          <p:nvPr/>
        </p:nvSpPr>
        <p:spPr bwMode="auto">
          <a:xfrm>
            <a:off x="8610600" y="65532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5976617-B2C1-4C54-81D7-963B1472E6B1}" type="slidenum">
              <a:rPr lang="en-US" sz="1100"/>
              <a:pPr algn="r"/>
              <a:t>3</a:t>
            </a:fld>
            <a:endParaRPr 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Telerik Academy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2004</TotalTime>
  <Words>300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Corbel</vt:lpstr>
      <vt:lpstr>Arial</vt:lpstr>
      <vt:lpstr>Wingdings 2</vt:lpstr>
      <vt:lpstr>Calibri</vt:lpstr>
      <vt:lpstr>Consolas</vt:lpstr>
      <vt:lpstr>Telerik Academy</vt:lpstr>
      <vt:lpstr>Telerik Academy</vt:lpstr>
      <vt:lpstr>Telerik Academy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BGatev</cp:lastModifiedBy>
  <cp:revision>501</cp:revision>
  <dcterms:created xsi:type="dcterms:W3CDTF">2007-12-08T16:03:35Z</dcterms:created>
  <dcterms:modified xsi:type="dcterms:W3CDTF">2013-10-28T13:53:34Z</dcterms:modified>
  <cp:category>software engineering</cp:category>
</cp:coreProperties>
</file>