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"/>
  </p:notesMasterIdLst>
  <p:handoutMasterIdLst>
    <p:handoutMasterId r:id="rId7"/>
  </p:handoutMasterIdLst>
  <p:sldIdLst>
    <p:sldId id="286" r:id="rId2"/>
    <p:sldId id="287" r:id="rId3"/>
    <p:sldId id="288" r:id="rId4"/>
    <p:sldId id="297" r:id="rId5"/>
  </p:sldIdLst>
  <p:sldSz cx="9144000" cy="6858000" type="screen4x3"/>
  <p:notesSz cx="6881813" cy="92964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44" autoAdjust="0"/>
  </p:normalViewPr>
  <p:slideViewPr>
    <p:cSldViewPr>
      <p:cViewPr varScale="1">
        <p:scale>
          <a:sx n="64" d="100"/>
          <a:sy n="64" d="100"/>
        </p:scale>
        <p:origin x="-7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 dirty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809CA8E5-F2E4-454D-A81B-13414B1F6375}" type="datetimeFigureOut">
              <a:rPr lang="en-US"/>
              <a:pPr>
                <a:defRPr/>
              </a:pPr>
              <a:t>10/28/2013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 dirty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36D0F42E-459C-4A85-870F-327D0CE269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 dirty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49DC4378-D65D-4FF5-A5B8-1CE49ABA7845}" type="datetimeFigureOut">
              <a:rPr lang="en-US"/>
              <a:pPr>
                <a:defRPr/>
              </a:pPr>
              <a:t>10/28/2013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 dirty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0EB95385-DEAB-4A01-A9FE-BD36DE584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rik-kids.com/" TargetMode="External"/><Relationship Id="rId13" Type="http://schemas.openxmlformats.org/officeDocument/2006/relationships/hyperlink" Target="http://clouddevcourse.telerik.com/" TargetMode="External"/><Relationship Id="rId18" Type="http://schemas.openxmlformats.org/officeDocument/2006/relationships/hyperlink" Target="http://aspnetcourse.telerik.com/" TargetMode="External"/><Relationship Id="rId3" Type="http://schemas.openxmlformats.org/officeDocument/2006/relationships/image" Target="../media/image2.png"/><Relationship Id="rId21" Type="http://schemas.openxmlformats.org/officeDocument/2006/relationships/hyperlink" Target="http://www.introprogramming.info/" TargetMode="External"/><Relationship Id="rId7" Type="http://schemas.openxmlformats.org/officeDocument/2006/relationships/hyperlink" Target="http://kursove-uroci-knigi-obuchenie-programirane-web-design-csharp.info/" TargetMode="External"/><Relationship Id="rId12" Type="http://schemas.openxmlformats.org/officeDocument/2006/relationships/hyperlink" Target="http://mvccourse.telerik.com/" TargetMode="External"/><Relationship Id="rId17" Type="http://schemas.openxmlformats.org/officeDocument/2006/relationships/hyperlink" Target="http://algoacademy.telerik.com/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://codecourse.telerik.com/" TargetMode="External"/><Relationship Id="rId20" Type="http://schemas.openxmlformats.org/officeDocument/2006/relationships/hyperlink" Target="http://mobiledevcourse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s.academy.telerik.com/" TargetMode="External"/><Relationship Id="rId11" Type="http://schemas.openxmlformats.org/officeDocument/2006/relationships/hyperlink" Target="http://schoolacademy.telerik.com/" TargetMode="External"/><Relationship Id="rId24" Type="http://schemas.openxmlformats.org/officeDocument/2006/relationships/hyperlink" Target="http://csharpfundamentals.telerik.com/" TargetMode="External"/><Relationship Id="rId5" Type="http://schemas.openxmlformats.org/officeDocument/2006/relationships/image" Target="../media/image4.png"/><Relationship Id="rId15" Type="http://schemas.openxmlformats.org/officeDocument/2006/relationships/hyperlink" Target="http://www.nakov.com/" TargetMode="External"/><Relationship Id="rId23" Type="http://schemas.openxmlformats.org/officeDocument/2006/relationships/hyperlink" Target="http://www.nikolay.it/" TargetMode="External"/><Relationship Id="rId10" Type="http://schemas.openxmlformats.org/officeDocument/2006/relationships/hyperlink" Target="http://html5course.telerik.com/" TargetMode="External"/><Relationship Id="rId19" Type="http://schemas.openxmlformats.org/officeDocument/2006/relationships/hyperlink" Target="http://academy.telerik.com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seocourse.telerik.com/" TargetMode="External"/><Relationship Id="rId14" Type="http://schemas.openxmlformats.org/officeDocument/2006/relationships/hyperlink" Target="http://www.bgcoder.com/" TargetMode="External"/><Relationship Id="rId22" Type="http://schemas.openxmlformats.org/officeDocument/2006/relationships/hyperlink" Target="http://www.minkov.it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3500"/>
            <a:ext cx="9144000" cy="590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247650"/>
            <a:ext cx="9144000" cy="48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/>
          </a:extLst>
        </p:spPr>
      </p:pic>
      <p:cxnSp>
        <p:nvCxnSpPr>
          <p:cNvPr id="17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8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3500"/>
            <a:ext cx="9144000" cy="590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247650"/>
            <a:ext cx="9144000" cy="48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/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 smtClean="0">
                <a:cs typeface="+mn-cs"/>
              </a:defRPr>
            </a:lvl1pPr>
          </a:lstStyle>
          <a:p>
            <a:pPr>
              <a:defRPr/>
            </a:pPr>
            <a:fld id="{D171A6E4-3534-45DF-AD5E-B581EE1BD5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3500"/>
            <a:ext cx="9144000" cy="590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247650"/>
            <a:ext cx="9144000" cy="48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/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 smtClean="0">
                <a:cs typeface="+mn-cs"/>
              </a:defRPr>
            </a:lvl1pPr>
          </a:lstStyle>
          <a:p>
            <a:pPr>
              <a:defRPr/>
            </a:pPr>
            <a:fld id="{1EB6376A-3ACE-4299-866D-2064D689F7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3500"/>
            <a:ext cx="9144000" cy="590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247650"/>
            <a:ext cx="9144000" cy="48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/>
          </a:extLst>
        </p:spPr>
      </p:pic>
      <p:grpSp>
        <p:nvGrpSpPr>
          <p:cNvPr id="9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10" name="TextBox 30">
              <a:hlinkClick r:id="rId6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1" name="TextBox 31">
              <a:hlinkClick r:id="rId7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курсове и уроци по програмиране, уеб дизайн –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2" name="TextBox 32">
              <a:hlinkClick r:id="rId8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програмиране за деца – безплатни курсове и уроци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3" name="TextBox 33">
              <a:hlinkClick r:id="rId9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4" name="TextBox 34">
              <a:hlinkClick r:id="rId10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5" name="TextBox 35">
              <a:hlinkClick r:id="rId11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уроци по програмиране и уеб дизайн за ученици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6" name="TextBox 36">
              <a:hlinkClick r:id="rId12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7" name="TextBox 37">
              <a:hlinkClick r:id="rId13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безплатен курс "Разработка на софтуер в cloud среда"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8" name="TextBox 38">
              <a:hlinkClick r:id="rId14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9" name="TextBox 39">
              <a:hlinkClick r:id="rId15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0" name="TextBox 40">
              <a:hlinkClick r:id="rId16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безплатен курс "Качествен програмен код"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1" name="TextBox 41">
              <a:hlinkClick r:id="rId17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2" name="TextBox 42">
              <a:hlinkClick r:id="rId18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3" name="TextBox 43">
              <a:hlinkClick r:id="rId19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4" name="TextBox 44">
              <a:hlinkClick r:id="rId20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5" name="TextBox 45">
              <a:hlinkClick r:id="rId21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free C# book, безплатна книга C#, книга Java, книга C#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6" name="TextBox 46">
              <a:hlinkClick r:id="rId22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7" name="TextBox 47">
              <a:hlinkClick r:id="rId23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Николай Костов - блог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8" name="TextBox 48">
              <a:hlinkClick r:id="rId24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</p:grpSp>
      <p:sp>
        <p:nvSpPr>
          <p:cNvPr id="30" name="TextBox 8">
            <a:hlinkClick r:id="rId6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1" name="TextBox 10">
            <a:hlinkClick r:id="rId8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2" name="TextBox 11">
            <a:hlinkClick r:id="rId9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3" name="TextBox 12">
            <a:hlinkClick r:id="rId10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4" name="TextBox 13">
            <a:hlinkClick r:id="rId11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5" name="TextBox 14">
            <a:hlinkClick r:id="rId12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  <a:cs typeface="+mn-cs"/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  <a:cs typeface="+mn-cs"/>
            </a:endParaRPr>
          </a:p>
        </p:txBody>
      </p:sp>
      <p:sp>
        <p:nvSpPr>
          <p:cNvPr id="36" name="TextBox 15">
            <a:hlinkClick r:id="rId13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7" name="TextBox 16">
            <a:hlinkClick r:id="rId14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8" name="TextBox 17">
            <a:hlinkClick r:id="rId15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9" name="TextBox 18">
            <a:hlinkClick r:id="rId16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0" name="TextBox 19">
            <a:hlinkClick r:id="rId17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+mn-cs"/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+mn-cs"/>
            </a:endParaRPr>
          </a:p>
        </p:txBody>
      </p:sp>
      <p:sp>
        <p:nvSpPr>
          <p:cNvPr id="41" name="TextBox 20">
            <a:hlinkClick r:id="rId18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2" name="TextBox 21">
            <a:hlinkClick r:id="rId19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cs typeface="+mn-cs"/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cs typeface="+mn-cs"/>
            </a:endParaRPr>
          </a:p>
        </p:txBody>
      </p:sp>
      <p:sp>
        <p:nvSpPr>
          <p:cNvPr id="43" name="TextBox 22">
            <a:hlinkClick r:id="rId20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cs typeface="+mn-cs"/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cs typeface="+mn-cs"/>
            </a:endParaRPr>
          </a:p>
        </p:txBody>
      </p:sp>
      <p:sp>
        <p:nvSpPr>
          <p:cNvPr id="44" name="TextBox 23">
            <a:hlinkClick r:id="rId21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5" name="TextBox 24">
            <a:hlinkClick r:id="rId22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6" name="TextBox 25">
            <a:hlinkClick r:id="rId23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+mn-cs"/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7" name="TextBox 26">
            <a:hlinkClick r:id="rId24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7600" b="1" spc="15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cs typeface="+mn-cs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49" name="TextBox 9">
            <a:hlinkClick r:id="rId7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  <a:defRPr/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  <a:cs typeface="+mn-cs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rgbClr val="B5DBE5"/>
        </a:buClr>
        <a:buSzPct val="70000"/>
        <a:buFont typeface="Wingdings 2" pitchFamily="18" charset="2"/>
        <a:buChar char=""/>
        <a:defRPr sz="32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rgbClr val="FFA9A0"/>
        </a:buClr>
        <a:buFont typeface="Wingdings 2" pitchFamily="18" charset="2"/>
        <a:buChar char=""/>
        <a:defRPr sz="30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rgbClr val="77B300"/>
        </a:buClr>
        <a:buFont typeface="Wingdings 2" pitchFamily="18" charset="2"/>
        <a:buChar char=""/>
        <a:defRPr sz="28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Exercises</a:t>
            </a:r>
            <a:endParaRPr lang="bg-BG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sz="2800" dirty="0" smtClean="0"/>
              <a:t>Define abstract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Shape</a:t>
            </a:r>
            <a:r>
              <a:rPr lang="en-US" sz="2800" dirty="0" smtClean="0"/>
              <a:t> with only one abstract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CalculateSurface()</a:t>
            </a:r>
            <a:r>
              <a:rPr lang="en-US" sz="2800" dirty="0" smtClean="0"/>
              <a:t> and fields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 smtClean="0"/>
              <a:t>. Define two new classes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Triangle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800" dirty="0" smtClean="0"/>
              <a:t> that implement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800" dirty="0" smtClean="0"/>
              <a:t> method and return the surface of the figure (height*width for rectangle and height*width/2 for triangle). Define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 smtClean="0"/>
              <a:t> and suitable constructor so that at initialization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 smtClean="0"/>
              <a:t> must be kept equal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 smtClean="0"/>
              <a:t> and implement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CalculateSurface()</a:t>
            </a:r>
            <a:r>
              <a:rPr lang="en-US" sz="2800" dirty="0" smtClean="0"/>
              <a:t> method. Write a program that tests the behavior of 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CalculateSurface(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/>
              <a:t> method for different shapes</a:t>
            </a:r>
            <a:r>
              <a:rPr lang="bg-BG" sz="2800" dirty="0" smtClean="0"/>
              <a:t>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Triangle</a:t>
            </a:r>
            <a:r>
              <a:rPr lang="en-US" sz="2800" dirty="0" smtClean="0"/>
              <a:t>) stored in an array.</a:t>
            </a:r>
            <a:endParaRPr lang="en-US" sz="2800" dirty="0"/>
          </a:p>
        </p:txBody>
      </p:sp>
      <p:sp>
        <p:nvSpPr>
          <p:cNvPr id="53251" name="Slide Number Placeholder 3"/>
          <p:cNvSpPr txBox="1">
            <a:spLocks/>
          </p:cNvSpPr>
          <p:nvPr/>
        </p:nvSpPr>
        <p:spPr bwMode="auto">
          <a:xfrm>
            <a:off x="8610600" y="65532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ECD88991-D124-40AA-B640-AE8323F62F0D}" type="slidenum">
              <a:rPr lang="en-US" sz="1100"/>
              <a:pPr algn="r"/>
              <a:t>1</a:t>
            </a:fld>
            <a:endParaRPr lang="en-US" sz="11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Exercises (2)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 typeface="+mj-lt"/>
              <a:buAutoNum type="arabicPeriod" startAt="2"/>
              <a:tabLst/>
              <a:defRPr/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bank</a:t>
            </a:r>
            <a:r>
              <a:rPr lang="en-US" sz="2800" dirty="0" smtClean="0"/>
              <a:t> holds different types of accounts for its customers: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deposit</a:t>
            </a:r>
            <a:r>
              <a:rPr lang="en-US" sz="2800" dirty="0" smtClean="0"/>
              <a:t> accounts,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loan</a:t>
            </a:r>
            <a:r>
              <a:rPr lang="en-US" sz="2800" dirty="0" smtClean="0"/>
              <a:t> accounts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mortgage</a:t>
            </a:r>
            <a:r>
              <a:rPr lang="en-US" sz="2800" dirty="0" smtClean="0"/>
              <a:t> accounts. Customers could be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individuals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companies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100000"/>
              </a:lnSpc>
              <a:buFont typeface="Wingdings 2" pitchFamily="18" charset="2"/>
              <a:buNone/>
              <a:tabLst/>
              <a:defRPr/>
            </a:pPr>
            <a:r>
              <a:rPr lang="en-US" sz="2800" dirty="0" smtClean="0"/>
              <a:t>	All accounts have customer, balance and interest rate (monthly based). Deposit accounts are allowed to deposit and with draw money. Loan and mortgage accounts can only deposit money.</a:t>
            </a:r>
          </a:p>
          <a:p>
            <a:pPr marL="446088" indent="4763">
              <a:lnSpc>
                <a:spcPct val="100000"/>
              </a:lnSpc>
              <a:buFont typeface="Wingdings 2" pitchFamily="18" charset="2"/>
              <a:buNone/>
              <a:tabLst/>
              <a:defRPr/>
            </a:pPr>
            <a:r>
              <a:rPr lang="en-US" sz="2800" dirty="0" smtClean="0"/>
              <a:t>All </a:t>
            </a:r>
            <a:r>
              <a:rPr lang="en-US" sz="2800" dirty="0"/>
              <a:t>accounts can calculate their interest amount for a given period (in months). In the common case its is calculated as follows: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number_of_months * interest_rate</a:t>
            </a:r>
            <a:r>
              <a:rPr lang="en-US" sz="2800" dirty="0" smtClean="0"/>
              <a:t>.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4E383F81-40B0-438D-9124-4293B38E3690}" type="slidenum">
              <a:rPr lang="en-US">
                <a:cs typeface="Arial" charset="0"/>
              </a:rPr>
              <a:pPr/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Exercises (3)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5715000"/>
          </a:xfrm>
        </p:spPr>
        <p:txBody>
          <a:bodyPr/>
          <a:lstStyle/>
          <a:p>
            <a:pPr marL="446088" inden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tabLst/>
              <a:defRPr/>
            </a:pPr>
            <a:r>
              <a:rPr lang="en-US" sz="2800" dirty="0" smtClean="0"/>
              <a:t>Loan accounts have no interest for the first 3 months if are held by individuals and for the first 2 months if are held by a company.</a:t>
            </a:r>
          </a:p>
          <a:p>
            <a:pPr marL="446088" inden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tabLst/>
              <a:defRPr/>
            </a:pPr>
            <a:r>
              <a:rPr lang="en-US" sz="2800" dirty="0" smtClean="0"/>
              <a:t>Deposit accounts have no interest if their balance is positive and less than 1000.</a:t>
            </a:r>
          </a:p>
          <a:p>
            <a:pPr marL="446088" inden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tabLst/>
              <a:defRPr/>
            </a:pPr>
            <a:r>
              <a:rPr lang="en-US" sz="2800" dirty="0" smtClean="0"/>
              <a:t>Mortgage accounts have ½ interest for the first 12 months for companies and no interest for the first 6 months for individuals.</a:t>
            </a:r>
          </a:p>
          <a:p>
            <a:pPr marL="446088" lvl="1" inden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2800" dirty="0"/>
              <a:t>Your task is to write a program to model the bank system by classes and interfaces. You should identify the classes, interfaces, base classes and abstract actions and implement </a:t>
            </a:r>
            <a:r>
              <a:rPr lang="en-US" sz="2800" dirty="0" smtClean="0"/>
              <a:t>the calculation </a:t>
            </a:r>
            <a:r>
              <a:rPr lang="en-US" sz="2800" dirty="0"/>
              <a:t>of the interest </a:t>
            </a:r>
            <a:r>
              <a:rPr lang="en-US" sz="2800" dirty="0" smtClean="0"/>
              <a:t>functionality through overridden methods.</a:t>
            </a:r>
            <a:endParaRPr lang="en-US" dirty="0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103674FC-32DB-4D4A-AB40-B35B3EC2E0DB}" type="slidenum">
              <a:rPr lang="en-US">
                <a:cs typeface="Arial" charset="0"/>
              </a:rPr>
              <a:pPr/>
              <a:t>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Exercises (4)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638800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 typeface="+mj-lt"/>
              <a:buAutoNum type="arabicPeriod" startAt="3"/>
              <a:tabLst/>
              <a:defRPr/>
            </a:pPr>
            <a:r>
              <a:rPr lang="en-US" sz="2800" dirty="0" smtClean="0"/>
              <a:t>Define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InvalidRangeException&lt;T&gt;</a:t>
            </a:r>
            <a:r>
              <a:rPr lang="en-US" sz="2800" dirty="0" smtClean="0"/>
              <a:t> that holds information about an error condition related to invalid range. It should hold error message and a range definition [start … end].</a:t>
            </a:r>
          </a:p>
          <a:p>
            <a:pPr marL="450850" indent="0">
              <a:lnSpc>
                <a:spcPct val="100000"/>
              </a:lnSpc>
              <a:buFont typeface="Wingdings 2" pitchFamily="18" charset="2"/>
              <a:buNone/>
              <a:tabLst/>
              <a:defRPr/>
            </a:pPr>
            <a:r>
              <a:rPr lang="en-US" sz="2800" dirty="0" smtClean="0"/>
              <a:t>Write a sample application that demonstrates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InvalidRangeException&lt;int&gt;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dirty="0" smtClean="0"/>
              <a:t>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InvalidRangeException&lt;DateTime&gt;</a:t>
            </a:r>
            <a:r>
              <a:rPr lang="en-US" sz="2800" noProof="1"/>
              <a:t> </a:t>
            </a:r>
            <a:r>
              <a:rPr lang="en-US" sz="2800" noProof="1" smtClean="0"/>
              <a:t>by entering numbers in the range [1..100] and dates in the range [1.1.1980 … 31.12.2013].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Font typeface="Wingdings 2" pitchFamily="18" charset="2"/>
              <a:buNone/>
              <a:tabLst/>
              <a:defRPr/>
            </a:pPr>
            <a:endParaRPr lang="en-US" sz="2800" dirty="0" smtClean="0"/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16CF0A27-A9AF-444E-A8EB-FFA6B8ECDAE8}" type="slidenum">
              <a:rPr lang="en-US">
                <a:cs typeface="Arial" charset="0"/>
              </a:rPr>
              <a:pPr/>
              <a:t>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Telerik Academy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3329</TotalTime>
  <Words>321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Corbel</vt:lpstr>
      <vt:lpstr>Arial</vt:lpstr>
      <vt:lpstr>Wingdings 2</vt:lpstr>
      <vt:lpstr>Calibri</vt:lpstr>
      <vt:lpstr>Consolas</vt:lpstr>
      <vt:lpstr>Telerik Academy</vt:lpstr>
      <vt:lpstr>Telerik Academy</vt:lpstr>
      <vt:lpstr>Telerik Academy</vt:lpstr>
      <vt:lpstr>Telerik Academy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BGatev</cp:lastModifiedBy>
  <cp:revision>566</cp:revision>
  <dcterms:created xsi:type="dcterms:W3CDTF">2007-12-08T16:03:35Z</dcterms:created>
  <dcterms:modified xsi:type="dcterms:W3CDTF">2013-10-28T13:54:14Z</dcterms:modified>
  <cp:category>software engineering</cp:category>
</cp:coreProperties>
</file>