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286" r:id="rId2"/>
    <p:sldId id="315" r:id="rId3"/>
    <p:sldId id="316" r:id="rId4"/>
    <p:sldId id="318" r:id="rId5"/>
    <p:sldId id="319" r:id="rId6"/>
    <p:sldId id="321" r:id="rId7"/>
  </p:sldIdLst>
  <p:sldSz cx="9144000" cy="6858000" type="screen4x3"/>
  <p:notesSz cx="6881813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44" autoAdjust="0"/>
  </p:normalViewPr>
  <p:slideViewPr>
    <p:cSldViewPr>
      <p:cViewPr>
        <p:scale>
          <a:sx n="75" d="100"/>
          <a:sy n="75" d="100"/>
        </p:scale>
        <p:origin x="-4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A3D1487D-D44A-4C0C-93D4-16B7DA2AA8DE}" type="datetimeFigureOut">
              <a:rPr lang="en-US"/>
              <a:pPr>
                <a:defRPr/>
              </a:pPr>
              <a:t>10/30/2013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795957B2-7547-4AFC-8560-CEBC9BEBBD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05DFFC00-C17C-4DB3-AC03-E47A2767D140}" type="datetimeFigureOut">
              <a:rPr lang="en-US"/>
              <a:pPr>
                <a:defRPr/>
              </a:pPr>
              <a:t>10/30/2013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DCBA7FE0-790F-415C-BDFA-8EA2626BAE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rik-kids.com/" TargetMode="External"/><Relationship Id="rId13" Type="http://schemas.openxmlformats.org/officeDocument/2006/relationships/hyperlink" Target="http://clouddevcourse.telerik.com/" TargetMode="External"/><Relationship Id="rId18" Type="http://schemas.openxmlformats.org/officeDocument/2006/relationships/hyperlink" Target="http://aspnetcourse.telerik.com/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://www.introprogramming.info/" TargetMode="External"/><Relationship Id="rId7" Type="http://schemas.openxmlformats.org/officeDocument/2006/relationships/hyperlink" Target="http://kursove-uroci-knigi-obuchenie-programirane-web-design-csharp.info/" TargetMode="External"/><Relationship Id="rId12" Type="http://schemas.openxmlformats.org/officeDocument/2006/relationships/hyperlink" Target="http://mvccourse.telerik.com/" TargetMode="External"/><Relationship Id="rId17" Type="http://schemas.openxmlformats.org/officeDocument/2006/relationships/hyperlink" Target="http://algoacademy.telerik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codecourse.telerik.com/" TargetMode="External"/><Relationship Id="rId20" Type="http://schemas.openxmlformats.org/officeDocument/2006/relationships/hyperlink" Target="http://mobiledevcourse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hyperlink" Target="http://schoolacademy.telerik.com/" TargetMode="External"/><Relationship Id="rId24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nakov.com/" TargetMode="External"/><Relationship Id="rId23" Type="http://schemas.openxmlformats.org/officeDocument/2006/relationships/hyperlink" Target="http://www.nikolay.it/" TargetMode="External"/><Relationship Id="rId10" Type="http://schemas.openxmlformats.org/officeDocument/2006/relationships/hyperlink" Target="http://html5course.telerik.com/" TargetMode="External"/><Relationship Id="rId19" Type="http://schemas.openxmlformats.org/officeDocument/2006/relationships/hyperlink" Target="http://academy.telerik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eocourse.telerik.com/" TargetMode="External"/><Relationship Id="rId14" Type="http://schemas.openxmlformats.org/officeDocument/2006/relationships/hyperlink" Target="http://www.bgcoder.com/" TargetMode="External"/><Relationship Id="rId22" Type="http://schemas.openxmlformats.org/officeDocument/2006/relationships/hyperlink" Target="http://www.minkov.it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cxnSp>
        <p:nvCxnSpPr>
          <p:cNvPr id="17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CFF700CF-CC87-4865-A729-E8938F53A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97BD613C-E12A-4B2C-B3BA-B20D96C4B9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grpSp>
        <p:nvGrpSpPr>
          <p:cNvPr id="9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10" name="TextBox 30">
              <a:hlinkClick r:id="rId6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1">
  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" name="TextBox 32">
              <a:hlinkClick r:id="rId8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" name="TextBox 33">
              <a:hlinkClick r:id="rId9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4" name="TextBox 34">
              <a:hlinkClick r:id="rId10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5">
              <a:hlinkClick r:id="rId11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6" name="TextBox 36">
              <a:hlinkClick r:id="rId12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7" name="TextBox 37">
              <a:hlinkClick r:id="rId13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8" name="TextBox 38">
              <a:hlinkClick r:id="rId14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39">
              <a:hlinkClick r:id="rId15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0">
              <a:hlinkClick r:id="rId16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1" name="TextBox 41">
  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2" name="TextBox 42">
              <a:hlinkClick r:id="rId18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3">
              <a:hlinkClick r:id="rId19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4" name="TextBox 44">
              <a:hlinkClick r:id="rId20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5" name="TextBox 45">
              <a:hlinkClick r:id="rId21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6" name="TextBox 46">
              <a:hlinkClick r:id="rId22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7" name="TextBox 47">
              <a:hlinkClick r:id="rId23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8" name="TextBox 48">
              <a:hlinkClick r:id="rId24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30" name="TextBox 8">
            <a:hlinkClick r:id="rId6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1" name="TextBox 10">
            <a:hlinkClick r:id="rId8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2" name="TextBox 11">
            <a:hlinkClick r:id="rId9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3" name="TextBox 12">
            <a:hlinkClick r:id="rId10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4" name="TextBox 13">
            <a:hlinkClick r:id="rId11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5" name="TextBox 14">
            <a:hlinkClick r:id="rId12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cs typeface="+mn-cs"/>
            </a:endParaRPr>
          </a:p>
        </p:txBody>
      </p:sp>
      <p:sp>
        <p:nvSpPr>
          <p:cNvPr id="36" name="TextBox 15">
            <a:hlinkClick r:id="rId13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7" name="TextBox 16">
            <a:hlinkClick r:id="rId14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8" name="TextBox 17">
            <a:hlinkClick r:id="rId15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9" name="TextBox 18">
            <a:hlinkClick r:id="rId16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0" name="TextBox 19">
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+mn-cs"/>
            </a:endParaRPr>
          </a:p>
        </p:txBody>
      </p:sp>
      <p:sp>
        <p:nvSpPr>
          <p:cNvPr id="41" name="TextBox 20">
            <a:hlinkClick r:id="rId18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2" name="TextBox 21">
            <a:hlinkClick r:id="rId19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+mn-cs"/>
            </a:endParaRPr>
          </a:p>
        </p:txBody>
      </p:sp>
      <p:sp>
        <p:nvSpPr>
          <p:cNvPr id="43" name="TextBox 22">
            <a:hlinkClick r:id="rId20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4" name="TextBox 23">
            <a:hlinkClick r:id="rId21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5" name="TextBox 24">
            <a:hlinkClick r:id="rId22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6" name="TextBox 25">
            <a:hlinkClick r:id="rId23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7" name="TextBox 26">
            <a:hlinkClick r:id="rId24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9" name="TextBox 9">
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</a:t>
            </a:r>
            <a:endParaRPr lang="bg-BG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sz="2600" dirty="0" smtClean="0"/>
              <a:t>The </a:t>
            </a:r>
            <a:r>
              <a:rPr lang="en-US" sz="2600" dirty="0" err="1" smtClean="0"/>
              <a:t>AcademyPopcorn</a:t>
            </a:r>
            <a:r>
              <a:rPr lang="en-US" sz="2600" dirty="0" smtClean="0"/>
              <a:t> class contains an </a:t>
            </a:r>
            <a:r>
              <a:rPr lang="en-US" sz="2600" dirty="0" err="1" smtClean="0"/>
              <a:t>IndestructibleBlock</a:t>
            </a:r>
            <a:r>
              <a:rPr lang="en-US" sz="2600" dirty="0" smtClean="0"/>
              <a:t> class.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sz="2600" dirty="0" smtClean="0"/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sz="2600" dirty="0" smtClean="0"/>
              <a:t>Search for a "TODO" in the Engine class, regarding the </a:t>
            </a:r>
            <a:r>
              <a:rPr lang="en-US" sz="2600" dirty="0" err="1" smtClean="0"/>
              <a:t>AddRacket</a:t>
            </a:r>
            <a:r>
              <a:rPr lang="en-US" sz="2600" dirty="0" smtClean="0"/>
              <a:t> method. Solve the problem mentioned there. There should always be only one Racket. Note: comment in TODO not completely correct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sz="2800" dirty="0" smtClean="0"/>
              <a:t>Inherit the Engine class. Create a method </a:t>
            </a:r>
            <a:r>
              <a:rPr lang="en-US" sz="2800" dirty="0" err="1" smtClean="0"/>
              <a:t>ShootPlayerRacket</a:t>
            </a:r>
            <a:r>
              <a:rPr lang="en-US" sz="2800" dirty="0" smtClean="0"/>
              <a:t>. Leave it empty for now.</a:t>
            </a:r>
          </a:p>
        </p:txBody>
      </p:sp>
      <p:sp>
        <p:nvSpPr>
          <p:cNvPr id="40963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16B5A66-44FC-4C89-B394-270328410E02}" type="slidenum">
              <a:rPr lang="en-US" sz="1100"/>
              <a:pPr algn="r"/>
              <a:t>1</a:t>
            </a:fld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(2)</a:t>
            </a:r>
            <a:endParaRPr lang="bg-BG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  <a:defRPr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 Then test the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by adding an instance of it in the engine </a:t>
            </a:r>
            <a:r>
              <a:rPr lang="en-US" sz="2600" dirty="0"/>
              <a:t>through the </a:t>
            </a:r>
            <a:r>
              <a:rPr lang="en-US" sz="2600" dirty="0" err="1"/>
              <a:t>AcademyPopcornMain.cs</a:t>
            </a:r>
            <a:r>
              <a:rPr lang="en-US" sz="2600"/>
              <a:t> </a:t>
            </a:r>
            <a:r>
              <a:rPr lang="en-US" sz="2600" smtClean="0"/>
              <a:t>file.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  <a:defRPr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  <a:defRPr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endParaRPr lang="en-US" sz="26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endParaRPr lang="en-US" sz="2800" dirty="0" smtClean="0"/>
          </a:p>
        </p:txBody>
      </p:sp>
      <p:sp>
        <p:nvSpPr>
          <p:cNvPr id="41987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3997AB6-E8E1-4AA6-BF55-988FFB82C86C}" type="slidenum">
              <a:rPr lang="en-US" sz="1100"/>
              <a:pPr algn="r"/>
              <a:t>2</a:t>
            </a:fld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(3)</a:t>
            </a:r>
            <a:endParaRPr lang="bg-BG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  <a:defRPr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  <a:defRPr/>
            </a:pPr>
            <a:r>
              <a:rPr lang="en-US" sz="2600" dirty="0" smtClean="0"/>
              <a:t>Test the </a:t>
            </a:r>
            <a:r>
              <a:rPr lang="en-US" sz="2600" dirty="0" err="1" smtClean="0"/>
              <a:t>UnpassableBlock</a:t>
            </a:r>
            <a:r>
              <a:rPr lang="en-US" sz="2600" dirty="0" smtClean="0"/>
              <a:t> and the </a:t>
            </a:r>
            <a:r>
              <a:rPr lang="en-US" sz="2600" dirty="0" err="1" smtClean="0"/>
              <a:t>UnstoppableBall</a:t>
            </a:r>
            <a:r>
              <a:rPr lang="en-US" sz="2600" dirty="0" smtClean="0"/>
              <a:t> by adding them to the engine in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  <a:defRPr/>
            </a:pPr>
            <a:r>
              <a:rPr lang="en-US" sz="2600" dirty="0" smtClean="0"/>
              <a:t>Implement an </a:t>
            </a:r>
            <a:r>
              <a:rPr lang="en-US" sz="2600" dirty="0" err="1" smtClean="0"/>
              <a:t>ExplodingBlock</a:t>
            </a:r>
            <a:r>
              <a:rPr lang="en-US" sz="2600" dirty="0" smtClean="0"/>
              <a:t>. It should destroy all blocks around it when it is destroyed.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what does an explosion "produce"?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  <a:defRPr/>
            </a:pPr>
            <a:endParaRPr lang="en-US" sz="2800" dirty="0" smtClean="0"/>
          </a:p>
        </p:txBody>
      </p:sp>
      <p:sp>
        <p:nvSpPr>
          <p:cNvPr id="43011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9F0DB14-1F5A-4CBD-9E42-AD222A8BB0F5}" type="slidenum">
              <a:rPr lang="en-US" sz="1100"/>
              <a:pPr algn="r"/>
              <a:t>3</a:t>
            </a:fld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(4)</a:t>
            </a:r>
            <a:endParaRPr lang="bg-BG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  <a:defRPr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  <a:defRPr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  <a:defRPr/>
            </a:pPr>
            <a:endParaRPr lang="en-US" sz="2800" dirty="0"/>
          </a:p>
        </p:txBody>
      </p:sp>
      <p:sp>
        <p:nvSpPr>
          <p:cNvPr id="44035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55574F2-1826-4AAD-86E8-55BA07092009}" type="slidenum">
              <a:rPr lang="en-US" sz="1100"/>
              <a:pPr algn="r"/>
              <a:t>4</a:t>
            </a:fld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(5)</a:t>
            </a:r>
            <a:endParaRPr lang="bg-BG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  <a:defRPr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  <a:defRPr/>
            </a:pPr>
            <a:endParaRPr lang="en-US" sz="2800" dirty="0"/>
          </a:p>
        </p:txBody>
      </p:sp>
      <p:sp>
        <p:nvSpPr>
          <p:cNvPr id="45059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F4C15ED-848F-480B-A9A7-75B360E85C2A}" type="slidenum">
              <a:rPr lang="en-US" sz="1100"/>
              <a:pPr algn="r"/>
              <a:t>5</a:t>
            </a:fld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(6)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  <a:defRPr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BE8C3EC-C19F-431D-85F2-D16EB67D98AA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Telerik Academ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2424</TotalTime>
  <Words>575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Corbel</vt:lpstr>
      <vt:lpstr>Arial</vt:lpstr>
      <vt:lpstr>Wingdings 2</vt:lpstr>
      <vt:lpstr>Calibri</vt:lpstr>
      <vt:lpstr>Consolas</vt:lpstr>
      <vt:lpstr>Telerik Academy</vt:lpstr>
      <vt:lpstr>Telerik Academy</vt:lpstr>
      <vt:lpstr>Telerik Academy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BGatev</cp:lastModifiedBy>
  <cp:revision>602</cp:revision>
  <dcterms:created xsi:type="dcterms:W3CDTF">2007-12-08T16:03:35Z</dcterms:created>
  <dcterms:modified xsi:type="dcterms:W3CDTF">2013-10-30T16:02:04Z</dcterms:modified>
  <cp:category>software engineering</cp:category>
</cp:coreProperties>
</file>