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63" r:id="rId5"/>
    <p:sldId id="266" r:id="rId6"/>
    <p:sldId id="267" r:id="rId7"/>
    <p:sldId id="268" r:id="rId8"/>
    <p:sldId id="259" r:id="rId9"/>
    <p:sldId id="258" r:id="rId10"/>
    <p:sldId id="260" r:id="rId11"/>
    <p:sldId id="261" r:id="rId12"/>
    <p:sldId id="262" r:id="rId13"/>
    <p:sldId id="264"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61" autoAdjust="0"/>
  </p:normalViewPr>
  <p:slideViewPr>
    <p:cSldViewPr snapToGrid="0">
      <p:cViewPr varScale="1">
        <p:scale>
          <a:sx n="65" d="100"/>
          <a:sy n="65" d="100"/>
        </p:scale>
        <p:origin x="936"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9048CE1-1BB9-4796-8695-62A1CD3FF20C}" type="datetimeFigureOut">
              <a:rPr lang="en-US" smtClean="0"/>
              <a:t>12/9/2021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FDEFBB0-8C6E-4631-AA5B-02B827D9594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01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048CE1-1BB9-4796-8695-62A1CD3FF20C}"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FBB0-8C6E-4631-AA5B-02B827D9594B}" type="slidenum">
              <a:rPr lang="en-US" smtClean="0"/>
              <a:t>‹#›</a:t>
            </a:fld>
            <a:endParaRPr lang="en-US"/>
          </a:p>
        </p:txBody>
      </p:sp>
    </p:spTree>
    <p:extLst>
      <p:ext uri="{BB962C8B-B14F-4D97-AF65-F5344CB8AC3E}">
        <p14:creationId xmlns:p14="http://schemas.microsoft.com/office/powerpoint/2010/main" val="3238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048CE1-1BB9-4796-8695-62A1CD3FF20C}"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FBB0-8C6E-4631-AA5B-02B827D9594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9809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048CE1-1BB9-4796-8695-62A1CD3FF20C}"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FBB0-8C6E-4631-AA5B-02B827D9594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121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048CE1-1BB9-4796-8695-62A1CD3FF20C}"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FBB0-8C6E-4631-AA5B-02B827D9594B}" type="slidenum">
              <a:rPr lang="en-US" smtClean="0"/>
              <a:t>‹#›</a:t>
            </a:fld>
            <a:endParaRPr lang="en-US"/>
          </a:p>
        </p:txBody>
      </p:sp>
    </p:spTree>
    <p:extLst>
      <p:ext uri="{BB962C8B-B14F-4D97-AF65-F5344CB8AC3E}">
        <p14:creationId xmlns:p14="http://schemas.microsoft.com/office/powerpoint/2010/main" val="1578155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048CE1-1BB9-4796-8695-62A1CD3FF20C}"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FBB0-8C6E-4631-AA5B-02B827D9594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7705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048CE1-1BB9-4796-8695-62A1CD3FF20C}"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FBB0-8C6E-4631-AA5B-02B827D9594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1158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48CE1-1BB9-4796-8695-62A1CD3FF20C}"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FBB0-8C6E-4631-AA5B-02B827D9594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525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48CE1-1BB9-4796-8695-62A1CD3FF20C}"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FBB0-8C6E-4631-AA5B-02B827D9594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0541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48CE1-1BB9-4796-8695-62A1CD3FF20C}"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FBB0-8C6E-4631-AA5B-02B827D9594B}" type="slidenum">
              <a:rPr lang="en-US" smtClean="0"/>
              <a:t>‹#›</a:t>
            </a:fld>
            <a:endParaRPr lang="en-US"/>
          </a:p>
        </p:txBody>
      </p:sp>
    </p:spTree>
    <p:extLst>
      <p:ext uri="{BB962C8B-B14F-4D97-AF65-F5344CB8AC3E}">
        <p14:creationId xmlns:p14="http://schemas.microsoft.com/office/powerpoint/2010/main" val="375401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048CE1-1BB9-4796-8695-62A1CD3FF20C}"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FBB0-8C6E-4631-AA5B-02B827D9594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8398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048CE1-1BB9-4796-8695-62A1CD3FF20C}"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FBB0-8C6E-4631-AA5B-02B827D9594B}" type="slidenum">
              <a:rPr lang="en-US" smtClean="0"/>
              <a:t>‹#›</a:t>
            </a:fld>
            <a:endParaRPr lang="en-US"/>
          </a:p>
        </p:txBody>
      </p:sp>
    </p:spTree>
    <p:extLst>
      <p:ext uri="{BB962C8B-B14F-4D97-AF65-F5344CB8AC3E}">
        <p14:creationId xmlns:p14="http://schemas.microsoft.com/office/powerpoint/2010/main" val="19631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048CE1-1BB9-4796-8695-62A1CD3FF20C}"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FBB0-8C6E-4631-AA5B-02B827D9594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88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048CE1-1BB9-4796-8695-62A1CD3FF20C}"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FBB0-8C6E-4631-AA5B-02B827D9594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6037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48CE1-1BB9-4796-8695-62A1CD3FF20C}"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FBB0-8C6E-4631-AA5B-02B827D9594B}" type="slidenum">
              <a:rPr lang="en-US" smtClean="0"/>
              <a:t>‹#›</a:t>
            </a:fld>
            <a:endParaRPr lang="en-US"/>
          </a:p>
        </p:txBody>
      </p:sp>
    </p:spTree>
    <p:extLst>
      <p:ext uri="{BB962C8B-B14F-4D97-AF65-F5344CB8AC3E}">
        <p14:creationId xmlns:p14="http://schemas.microsoft.com/office/powerpoint/2010/main" val="417412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048CE1-1BB9-4796-8695-62A1CD3FF20C}"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FBB0-8C6E-4631-AA5B-02B827D9594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48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048CE1-1BB9-4796-8695-62A1CD3FF20C}"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FBB0-8C6E-4631-AA5B-02B827D9594B}" type="slidenum">
              <a:rPr lang="en-US" smtClean="0"/>
              <a:t>‹#›</a:t>
            </a:fld>
            <a:endParaRPr lang="en-US"/>
          </a:p>
        </p:txBody>
      </p:sp>
    </p:spTree>
    <p:extLst>
      <p:ext uri="{BB962C8B-B14F-4D97-AF65-F5344CB8AC3E}">
        <p14:creationId xmlns:p14="http://schemas.microsoft.com/office/powerpoint/2010/main" val="424752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048CE1-1BB9-4796-8695-62A1CD3FF20C}" type="datetimeFigureOut">
              <a:rPr lang="en-US" smtClean="0"/>
              <a:t>12/9/2021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DEFBB0-8C6E-4631-AA5B-02B827D9594B}" type="slidenum">
              <a:rPr lang="en-US" smtClean="0"/>
              <a:t>‹#›</a:t>
            </a:fld>
            <a:endParaRPr lang="en-US"/>
          </a:p>
        </p:txBody>
      </p:sp>
    </p:spTree>
    <p:extLst>
      <p:ext uri="{BB962C8B-B14F-4D97-AF65-F5344CB8AC3E}">
        <p14:creationId xmlns:p14="http://schemas.microsoft.com/office/powerpoint/2010/main" val="594945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ls.go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3986-BEC7-4302-9784-5314D224200E}"/>
              </a:ext>
            </a:extLst>
          </p:cNvPr>
          <p:cNvSpPr>
            <a:spLocks noGrp="1"/>
          </p:cNvSpPr>
          <p:nvPr>
            <p:ph type="ctrTitle"/>
          </p:nvPr>
        </p:nvSpPr>
        <p:spPr>
          <a:solidFill>
            <a:schemeClr val="accent1">
              <a:lumMod val="75000"/>
            </a:schemeClr>
          </a:solidFill>
        </p:spPr>
        <p:txBody>
          <a:bodyPr/>
          <a:lstStyle/>
          <a:p>
            <a:r>
              <a:rPr lang="en-US" b="1" dirty="0">
                <a:solidFill>
                  <a:schemeClr val="tx1"/>
                </a:solidFill>
              </a:rPr>
              <a:t>Women and the Labor Force</a:t>
            </a:r>
          </a:p>
        </p:txBody>
      </p:sp>
      <p:sp>
        <p:nvSpPr>
          <p:cNvPr id="3" name="Subtitle 2">
            <a:extLst>
              <a:ext uri="{FF2B5EF4-FFF2-40B4-BE49-F238E27FC236}">
                <a16:creationId xmlns:a16="http://schemas.microsoft.com/office/drawing/2014/main" id="{4F7C6615-63CA-4E3F-8DCC-302838350372}"/>
              </a:ext>
            </a:extLst>
          </p:cNvPr>
          <p:cNvSpPr>
            <a:spLocks noGrp="1"/>
          </p:cNvSpPr>
          <p:nvPr>
            <p:ph type="subTitle" idx="1"/>
          </p:nvPr>
        </p:nvSpPr>
        <p:spPr>
          <a:solidFill>
            <a:schemeClr val="accent1">
              <a:lumMod val="75000"/>
            </a:schemeClr>
          </a:solidFill>
        </p:spPr>
        <p:txBody>
          <a:bodyPr>
            <a:normAutofit/>
          </a:bodyPr>
          <a:lstStyle/>
          <a:p>
            <a:r>
              <a:rPr lang="en-US" sz="2800" b="1" dirty="0">
                <a:highlight>
                  <a:srgbClr val="808000"/>
                </a:highlight>
              </a:rPr>
              <a:t>By: Brittney Bailey, Tovah </a:t>
            </a:r>
            <a:r>
              <a:rPr lang="en-US" sz="2800" b="1" dirty="0" err="1">
                <a:highlight>
                  <a:srgbClr val="808000"/>
                </a:highlight>
              </a:rPr>
              <a:t>Eichenbaum</a:t>
            </a:r>
            <a:r>
              <a:rPr lang="en-US" sz="2800" b="1" dirty="0">
                <a:highlight>
                  <a:srgbClr val="808000"/>
                </a:highlight>
              </a:rPr>
              <a:t>, Adia Lewis</a:t>
            </a:r>
          </a:p>
        </p:txBody>
      </p:sp>
    </p:spTree>
    <p:extLst>
      <p:ext uri="{BB962C8B-B14F-4D97-AF65-F5344CB8AC3E}">
        <p14:creationId xmlns:p14="http://schemas.microsoft.com/office/powerpoint/2010/main" val="836640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application&#10;&#10;Description automatically generated">
            <a:extLst>
              <a:ext uri="{FF2B5EF4-FFF2-40B4-BE49-F238E27FC236}">
                <a16:creationId xmlns:a16="http://schemas.microsoft.com/office/drawing/2014/main" id="{05E8DE22-0F4C-4ADB-90AB-E0985790A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37" y="593724"/>
            <a:ext cx="4691063" cy="3305176"/>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FDBBB7F0-F3D8-4515-B0A6-E76022A751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800" y="504824"/>
            <a:ext cx="5448300" cy="3305176"/>
          </a:xfrm>
          <a:prstGeom prst="rect">
            <a:avLst/>
          </a:prstGeom>
        </p:spPr>
      </p:pic>
      <p:sp>
        <p:nvSpPr>
          <p:cNvPr id="10" name="TextBox 9">
            <a:extLst>
              <a:ext uri="{FF2B5EF4-FFF2-40B4-BE49-F238E27FC236}">
                <a16:creationId xmlns:a16="http://schemas.microsoft.com/office/drawing/2014/main" id="{35ED4330-2BBC-4D38-AF9D-746A8D64EB1B}"/>
              </a:ext>
            </a:extLst>
          </p:cNvPr>
          <p:cNvSpPr txBox="1"/>
          <p:nvPr/>
        </p:nvSpPr>
        <p:spPr>
          <a:xfrm>
            <a:off x="693737" y="3898900"/>
            <a:ext cx="10202863" cy="923330"/>
          </a:xfrm>
          <a:prstGeom prst="rect">
            <a:avLst/>
          </a:prstGeom>
          <a:solidFill>
            <a:schemeClr val="accent1">
              <a:lumMod val="75000"/>
            </a:schemeClr>
          </a:solidFill>
        </p:spPr>
        <p:txBody>
          <a:bodyPr wrap="square" rtlCol="0">
            <a:spAutoFit/>
          </a:bodyPr>
          <a:lstStyle/>
          <a:p>
            <a:r>
              <a:rPr lang="en-US" dirty="0">
                <a:highlight>
                  <a:srgbClr val="808000"/>
                </a:highlight>
              </a:rPr>
              <a:t>For African American women, the chief executive employment percentage went up by 2% in 2020 compared to year 2019. There was an increase for general and operations managers and management business and financial operations occupations. There was a decrease in 2020 for laborers and materials movers in the year 2020.</a:t>
            </a:r>
          </a:p>
        </p:txBody>
      </p:sp>
      <p:sp>
        <p:nvSpPr>
          <p:cNvPr id="2" name="TextBox 1">
            <a:extLst>
              <a:ext uri="{FF2B5EF4-FFF2-40B4-BE49-F238E27FC236}">
                <a16:creationId xmlns:a16="http://schemas.microsoft.com/office/drawing/2014/main" id="{62549FCB-71F6-4BE9-8890-3490637F89B2}"/>
              </a:ext>
            </a:extLst>
          </p:cNvPr>
          <p:cNvSpPr txBox="1"/>
          <p:nvPr/>
        </p:nvSpPr>
        <p:spPr>
          <a:xfrm>
            <a:off x="3229897" y="5058697"/>
            <a:ext cx="5560142" cy="646331"/>
          </a:xfrm>
          <a:prstGeom prst="rect">
            <a:avLst/>
          </a:prstGeom>
          <a:solidFill>
            <a:schemeClr val="accent1">
              <a:lumMod val="75000"/>
            </a:schemeClr>
          </a:solidFill>
        </p:spPr>
        <p:txBody>
          <a:bodyPr wrap="square" rtlCol="0">
            <a:spAutoFit/>
          </a:bodyPr>
          <a:lstStyle/>
          <a:p>
            <a:pPr algn="ctr"/>
            <a:r>
              <a:rPr lang="en-US" sz="3600" b="1" dirty="0"/>
              <a:t>Results</a:t>
            </a:r>
          </a:p>
        </p:txBody>
      </p:sp>
    </p:spTree>
    <p:extLst>
      <p:ext uri="{BB962C8B-B14F-4D97-AF65-F5344CB8AC3E}">
        <p14:creationId xmlns:p14="http://schemas.microsoft.com/office/powerpoint/2010/main" val="263488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E3178D99-5721-4520-A154-598FE8930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 y="582612"/>
            <a:ext cx="4737100" cy="3087688"/>
          </a:xfrm>
          <a:prstGeom prst="rect">
            <a:avLst/>
          </a:prstGeom>
        </p:spPr>
      </p:pic>
      <p:pic>
        <p:nvPicPr>
          <p:cNvPr id="7" name="Picture 6">
            <a:extLst>
              <a:ext uri="{FF2B5EF4-FFF2-40B4-BE49-F238E27FC236}">
                <a16:creationId xmlns:a16="http://schemas.microsoft.com/office/drawing/2014/main" id="{429AC280-22B4-438F-A9AA-812DD597D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012" y="582612"/>
            <a:ext cx="5106988" cy="3087688"/>
          </a:xfrm>
          <a:prstGeom prst="rect">
            <a:avLst/>
          </a:prstGeom>
        </p:spPr>
      </p:pic>
      <p:sp>
        <p:nvSpPr>
          <p:cNvPr id="8" name="TextBox 7">
            <a:extLst>
              <a:ext uri="{FF2B5EF4-FFF2-40B4-BE49-F238E27FC236}">
                <a16:creationId xmlns:a16="http://schemas.microsoft.com/office/drawing/2014/main" id="{EFA6DB08-4BAE-424D-B230-7A0BF577C827}"/>
              </a:ext>
            </a:extLst>
          </p:cNvPr>
          <p:cNvSpPr txBox="1"/>
          <p:nvPr/>
        </p:nvSpPr>
        <p:spPr>
          <a:xfrm>
            <a:off x="876300" y="3911600"/>
            <a:ext cx="9893300" cy="1200329"/>
          </a:xfrm>
          <a:prstGeom prst="rect">
            <a:avLst/>
          </a:prstGeom>
          <a:solidFill>
            <a:schemeClr val="accent1">
              <a:lumMod val="75000"/>
            </a:schemeClr>
          </a:solidFill>
        </p:spPr>
        <p:txBody>
          <a:bodyPr wrap="square" rtlCol="0">
            <a:spAutoFit/>
          </a:bodyPr>
          <a:lstStyle/>
          <a:p>
            <a:r>
              <a:rPr lang="en-US" b="1" dirty="0"/>
              <a:t>For Asian women, there was a .4% decrease in 2020 for the chief executive position. In 2020, the general and operations managers increased by 1%. There was an increase in laborers in 2020 for Asian women. There was an increase for packers and packers in 2020 as well as for management occupations. </a:t>
            </a:r>
          </a:p>
        </p:txBody>
      </p:sp>
      <p:sp>
        <p:nvSpPr>
          <p:cNvPr id="2" name="TextBox 1">
            <a:extLst>
              <a:ext uri="{FF2B5EF4-FFF2-40B4-BE49-F238E27FC236}">
                <a16:creationId xmlns:a16="http://schemas.microsoft.com/office/drawing/2014/main" id="{F734929F-2855-44B8-AFD9-1264F2E32148}"/>
              </a:ext>
            </a:extLst>
          </p:cNvPr>
          <p:cNvSpPr txBox="1"/>
          <p:nvPr/>
        </p:nvSpPr>
        <p:spPr>
          <a:xfrm>
            <a:off x="3097161" y="5265174"/>
            <a:ext cx="6341807" cy="584775"/>
          </a:xfrm>
          <a:prstGeom prst="rect">
            <a:avLst/>
          </a:prstGeom>
          <a:solidFill>
            <a:schemeClr val="accent1">
              <a:lumMod val="75000"/>
            </a:schemeClr>
          </a:solidFill>
        </p:spPr>
        <p:txBody>
          <a:bodyPr wrap="square" rtlCol="0">
            <a:spAutoFit/>
          </a:bodyPr>
          <a:lstStyle/>
          <a:p>
            <a:pPr algn="ctr"/>
            <a:r>
              <a:rPr lang="en-US" sz="3200" b="1" dirty="0"/>
              <a:t>Results</a:t>
            </a:r>
          </a:p>
        </p:txBody>
      </p:sp>
    </p:spTree>
    <p:extLst>
      <p:ext uri="{BB962C8B-B14F-4D97-AF65-F5344CB8AC3E}">
        <p14:creationId xmlns:p14="http://schemas.microsoft.com/office/powerpoint/2010/main" val="3874549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8B81AA69-0B6C-4786-A9F1-E81C59513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677862"/>
            <a:ext cx="5391150" cy="3170238"/>
          </a:xfrm>
          <a:prstGeom prst="rect">
            <a:avLst/>
          </a:prstGeom>
        </p:spPr>
      </p:pic>
      <p:pic>
        <p:nvPicPr>
          <p:cNvPr id="8" name="Picture 7" descr="Graphical user interface, text, application, email&#10;&#10;Description automatically generated">
            <a:extLst>
              <a:ext uri="{FF2B5EF4-FFF2-40B4-BE49-F238E27FC236}">
                <a16:creationId xmlns:a16="http://schemas.microsoft.com/office/drawing/2014/main" id="{ABBADC18-B235-4740-92D0-C8223BF1E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677862"/>
            <a:ext cx="4851400" cy="2754313"/>
          </a:xfrm>
          <a:prstGeom prst="rect">
            <a:avLst/>
          </a:prstGeom>
        </p:spPr>
      </p:pic>
      <p:sp>
        <p:nvSpPr>
          <p:cNvPr id="9" name="TextBox 8">
            <a:extLst>
              <a:ext uri="{FF2B5EF4-FFF2-40B4-BE49-F238E27FC236}">
                <a16:creationId xmlns:a16="http://schemas.microsoft.com/office/drawing/2014/main" id="{112E58C5-C1B7-4122-B5FF-D8FAE463FCA6}"/>
              </a:ext>
            </a:extLst>
          </p:cNvPr>
          <p:cNvSpPr txBox="1"/>
          <p:nvPr/>
        </p:nvSpPr>
        <p:spPr>
          <a:xfrm>
            <a:off x="704850" y="3733800"/>
            <a:ext cx="10572750" cy="1200329"/>
          </a:xfrm>
          <a:prstGeom prst="rect">
            <a:avLst/>
          </a:prstGeom>
          <a:solidFill>
            <a:schemeClr val="accent1">
              <a:lumMod val="75000"/>
            </a:schemeClr>
          </a:solidFill>
        </p:spPr>
        <p:txBody>
          <a:bodyPr wrap="square" rtlCol="0">
            <a:spAutoFit/>
          </a:bodyPr>
          <a:lstStyle/>
          <a:p>
            <a:r>
              <a:rPr lang="en-US" b="1" dirty="0"/>
              <a:t>For women of all demographics, the total percentage increased in 2020 for chief executives by 1.7%. It decreased in 2020 for general and operations managers for women by .1%. There was a decrease for laborers in 2020 for women. It appears that there was an increase for management positions for women in the year 2020 for the total demographic of all races. </a:t>
            </a:r>
          </a:p>
        </p:txBody>
      </p:sp>
      <p:sp>
        <p:nvSpPr>
          <p:cNvPr id="2" name="TextBox 1">
            <a:extLst>
              <a:ext uri="{FF2B5EF4-FFF2-40B4-BE49-F238E27FC236}">
                <a16:creationId xmlns:a16="http://schemas.microsoft.com/office/drawing/2014/main" id="{D7FEB294-841E-4791-BE71-51677575908E}"/>
              </a:ext>
            </a:extLst>
          </p:cNvPr>
          <p:cNvSpPr txBox="1"/>
          <p:nvPr/>
        </p:nvSpPr>
        <p:spPr>
          <a:xfrm>
            <a:off x="1725561" y="5265174"/>
            <a:ext cx="8111613" cy="830997"/>
          </a:xfrm>
          <a:prstGeom prst="rect">
            <a:avLst/>
          </a:prstGeom>
          <a:solidFill>
            <a:schemeClr val="accent1">
              <a:lumMod val="75000"/>
            </a:schemeClr>
          </a:solidFill>
        </p:spPr>
        <p:txBody>
          <a:bodyPr wrap="square" rtlCol="0">
            <a:spAutoFit/>
          </a:bodyPr>
          <a:lstStyle/>
          <a:p>
            <a:pPr algn="ctr"/>
            <a:r>
              <a:rPr lang="en-US" sz="4800" b="1" dirty="0"/>
              <a:t>Results</a:t>
            </a:r>
          </a:p>
        </p:txBody>
      </p:sp>
    </p:spTree>
    <p:extLst>
      <p:ext uri="{BB962C8B-B14F-4D97-AF65-F5344CB8AC3E}">
        <p14:creationId xmlns:p14="http://schemas.microsoft.com/office/powerpoint/2010/main" val="2835914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E961-A45D-435F-A159-D9AFA98E6AAB}"/>
              </a:ext>
            </a:extLst>
          </p:cNvPr>
          <p:cNvSpPr>
            <a:spLocks noGrp="1"/>
          </p:cNvSpPr>
          <p:nvPr>
            <p:ph type="title"/>
          </p:nvPr>
        </p:nvSpPr>
        <p:spPr>
          <a:solidFill>
            <a:schemeClr val="accent1">
              <a:lumMod val="75000"/>
            </a:schemeClr>
          </a:solidFill>
        </p:spPr>
        <p:txBody>
          <a:bodyPr>
            <a:normAutofit fontScale="90000"/>
          </a:bodyPr>
          <a:lstStyle/>
          <a:p>
            <a:r>
              <a:rPr lang="en-US" b="1" dirty="0">
                <a:solidFill>
                  <a:schemeClr val="tx1"/>
                </a:solidFill>
              </a:rPr>
              <a:t>Women Labor Force/Employment Information - Summary</a:t>
            </a:r>
          </a:p>
        </p:txBody>
      </p:sp>
      <p:sp>
        <p:nvSpPr>
          <p:cNvPr id="3" name="Content Placeholder 2">
            <a:extLst>
              <a:ext uri="{FF2B5EF4-FFF2-40B4-BE49-F238E27FC236}">
                <a16:creationId xmlns:a16="http://schemas.microsoft.com/office/drawing/2014/main" id="{5B546238-2E58-473F-BA3A-D14F8E0B51DD}"/>
              </a:ext>
            </a:extLst>
          </p:cNvPr>
          <p:cNvSpPr>
            <a:spLocks noGrp="1"/>
          </p:cNvSpPr>
          <p:nvPr>
            <p:ph idx="1"/>
          </p:nvPr>
        </p:nvSpPr>
        <p:spPr>
          <a:solidFill>
            <a:schemeClr val="accent1">
              <a:lumMod val="75000"/>
            </a:schemeClr>
          </a:solidFill>
        </p:spPr>
        <p:txBody>
          <a:bodyPr/>
          <a:lstStyle/>
          <a:p>
            <a:r>
              <a:rPr lang="en-US" dirty="0">
                <a:highlight>
                  <a:srgbClr val="808000"/>
                </a:highlight>
              </a:rPr>
              <a:t>Asian women had the least amount of women employment for management, executive, and labor positions in American in 2020.</a:t>
            </a:r>
          </a:p>
          <a:p>
            <a:r>
              <a:rPr lang="en-US" dirty="0">
                <a:highlight>
                  <a:srgbClr val="808000"/>
                </a:highlight>
              </a:rPr>
              <a:t>Caucasian women had the highest percentages employed for executive, management, and financial operations occupations in 2019 and 2020.</a:t>
            </a:r>
          </a:p>
          <a:p>
            <a:r>
              <a:rPr lang="en-US" dirty="0">
                <a:highlight>
                  <a:srgbClr val="808000"/>
                </a:highlight>
              </a:rPr>
              <a:t>The employment percentage of women for 2020 was 51.7% for all groups: African American, Caucasian, Asian, and Hispanic or Latino.</a:t>
            </a:r>
          </a:p>
        </p:txBody>
      </p:sp>
    </p:spTree>
    <p:extLst>
      <p:ext uri="{BB962C8B-B14F-4D97-AF65-F5344CB8AC3E}">
        <p14:creationId xmlns:p14="http://schemas.microsoft.com/office/powerpoint/2010/main" val="3564928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9C04-21BC-4B9E-8099-3E382BADB643}"/>
              </a:ext>
            </a:extLst>
          </p:cNvPr>
          <p:cNvSpPr>
            <a:spLocks noGrp="1"/>
          </p:cNvSpPr>
          <p:nvPr>
            <p:ph type="title"/>
          </p:nvPr>
        </p:nvSpPr>
        <p:spPr>
          <a:solidFill>
            <a:schemeClr val="accent1">
              <a:lumMod val="75000"/>
            </a:schemeClr>
          </a:solidFill>
        </p:spPr>
        <p:txBody>
          <a:bodyPr/>
          <a:lstStyle/>
          <a:p>
            <a:r>
              <a:rPr lang="en-US" b="1" dirty="0">
                <a:solidFill>
                  <a:schemeClr val="tx1"/>
                </a:solidFill>
              </a:rPr>
              <a:t>Conclusion</a:t>
            </a:r>
          </a:p>
        </p:txBody>
      </p:sp>
      <p:sp>
        <p:nvSpPr>
          <p:cNvPr id="3" name="Content Placeholder 2">
            <a:extLst>
              <a:ext uri="{FF2B5EF4-FFF2-40B4-BE49-F238E27FC236}">
                <a16:creationId xmlns:a16="http://schemas.microsoft.com/office/drawing/2014/main" id="{C1B7F19F-6667-47C2-8E7E-23C9FAD57209}"/>
              </a:ext>
            </a:extLst>
          </p:cNvPr>
          <p:cNvSpPr>
            <a:spLocks noGrp="1"/>
          </p:cNvSpPr>
          <p:nvPr>
            <p:ph idx="1"/>
          </p:nvPr>
        </p:nvSpPr>
        <p:spPr>
          <a:solidFill>
            <a:schemeClr val="accent1">
              <a:lumMod val="75000"/>
            </a:schemeClr>
          </a:solidFill>
        </p:spPr>
        <p:txBody>
          <a:bodyPr>
            <a:normAutofit/>
          </a:bodyPr>
          <a:lstStyle/>
          <a:p>
            <a:r>
              <a:rPr lang="en-US" b="1" dirty="0">
                <a:solidFill>
                  <a:schemeClr val="tx1"/>
                </a:solidFill>
              </a:rPr>
              <a:t>The percentage of women in management professional related occupations was greater than men in 2020, even with the effects of the pandemic.</a:t>
            </a:r>
          </a:p>
          <a:p>
            <a:r>
              <a:rPr lang="en-US" b="1" dirty="0">
                <a:solidFill>
                  <a:schemeClr val="tx1"/>
                </a:solidFill>
              </a:rPr>
              <a:t>Business management positions increased by .5% in 2020.</a:t>
            </a:r>
          </a:p>
          <a:p>
            <a:r>
              <a:rPr lang="en-US" b="1" dirty="0">
                <a:solidFill>
                  <a:schemeClr val="tx1"/>
                </a:solidFill>
              </a:rPr>
              <a:t>Chief executive, management, and business positions increased much greater than labor positions for women in 2020. </a:t>
            </a:r>
          </a:p>
          <a:p>
            <a:r>
              <a:rPr lang="en-US" b="1" dirty="0">
                <a:solidFill>
                  <a:schemeClr val="tx1"/>
                </a:solidFill>
              </a:rPr>
              <a:t>Women laboring job positions decreased in 2020 due to the pandemic.</a:t>
            </a:r>
          </a:p>
          <a:p>
            <a:pPr marL="0" indent="0">
              <a:buNone/>
            </a:pPr>
            <a:endParaRPr lang="en-US" dirty="0"/>
          </a:p>
          <a:p>
            <a:endParaRPr lang="en-US" dirty="0"/>
          </a:p>
        </p:txBody>
      </p:sp>
    </p:spTree>
    <p:extLst>
      <p:ext uri="{BB962C8B-B14F-4D97-AF65-F5344CB8AC3E}">
        <p14:creationId xmlns:p14="http://schemas.microsoft.com/office/powerpoint/2010/main" val="402194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2FEE-67B1-4269-A44D-EBB4AF7319BA}"/>
              </a:ext>
            </a:extLst>
          </p:cNvPr>
          <p:cNvSpPr>
            <a:spLocks noGrp="1"/>
          </p:cNvSpPr>
          <p:nvPr>
            <p:ph type="title"/>
          </p:nvPr>
        </p:nvSpPr>
        <p:spPr>
          <a:solidFill>
            <a:schemeClr val="accent1">
              <a:lumMod val="75000"/>
            </a:schemeClr>
          </a:solidFill>
        </p:spPr>
        <p:txBody>
          <a:bodyPr/>
          <a:lstStyle/>
          <a:p>
            <a:r>
              <a:rPr lang="en-US" b="1" dirty="0">
                <a:solidFill>
                  <a:schemeClr val="tx1"/>
                </a:solidFill>
              </a:rPr>
              <a:t>Background</a:t>
            </a:r>
          </a:p>
        </p:txBody>
      </p:sp>
      <p:sp>
        <p:nvSpPr>
          <p:cNvPr id="3" name="Content Placeholder 2">
            <a:extLst>
              <a:ext uri="{FF2B5EF4-FFF2-40B4-BE49-F238E27FC236}">
                <a16:creationId xmlns:a16="http://schemas.microsoft.com/office/drawing/2014/main" id="{EDE4A801-49DC-4EE9-B613-758B5A828D6A}"/>
              </a:ext>
            </a:extLst>
          </p:cNvPr>
          <p:cNvSpPr>
            <a:spLocks noGrp="1"/>
          </p:cNvSpPr>
          <p:nvPr>
            <p:ph idx="1"/>
          </p:nvPr>
        </p:nvSpPr>
        <p:spPr>
          <a:solidFill>
            <a:schemeClr val="accent1">
              <a:lumMod val="75000"/>
            </a:schemeClr>
          </a:solidFill>
        </p:spPr>
        <p:txBody>
          <a:bodyPr>
            <a:normAutofit/>
          </a:bodyPr>
          <a:lstStyle/>
          <a:p>
            <a:r>
              <a:rPr lang="en-US" sz="2800" b="1" dirty="0">
                <a:solidFill>
                  <a:schemeClr val="tx1"/>
                </a:solidFill>
              </a:rPr>
              <a:t>School</a:t>
            </a:r>
          </a:p>
          <a:p>
            <a:r>
              <a:rPr lang="en-US" sz="2800" b="1" dirty="0">
                <a:solidFill>
                  <a:schemeClr val="tx1"/>
                </a:solidFill>
              </a:rPr>
              <a:t>Career</a:t>
            </a:r>
          </a:p>
          <a:p>
            <a:r>
              <a:rPr lang="en-US" sz="2800" b="1" dirty="0">
                <a:solidFill>
                  <a:schemeClr val="tx1"/>
                </a:solidFill>
              </a:rPr>
              <a:t>Discussion Topic- Employment Rates/Percentages/Labor Force for Women: African American, Caucasian, Hispanic/Latino, and Asian</a:t>
            </a:r>
          </a:p>
        </p:txBody>
      </p:sp>
    </p:spTree>
    <p:extLst>
      <p:ext uri="{BB962C8B-B14F-4D97-AF65-F5344CB8AC3E}">
        <p14:creationId xmlns:p14="http://schemas.microsoft.com/office/powerpoint/2010/main" val="111612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15E2-D8E1-4979-A396-52173CA6660B}"/>
              </a:ext>
            </a:extLst>
          </p:cNvPr>
          <p:cNvSpPr>
            <a:spLocks noGrp="1"/>
          </p:cNvSpPr>
          <p:nvPr>
            <p:ph type="title"/>
          </p:nvPr>
        </p:nvSpPr>
        <p:spPr>
          <a:solidFill>
            <a:schemeClr val="accent1">
              <a:lumMod val="75000"/>
            </a:schemeClr>
          </a:solidFill>
          <a:ln>
            <a:solidFill>
              <a:schemeClr val="accent1"/>
            </a:solidFill>
          </a:ln>
        </p:spPr>
        <p:txBody>
          <a:bodyPr>
            <a:normAutofit fontScale="90000"/>
          </a:bodyPr>
          <a:lstStyle/>
          <a:p>
            <a:r>
              <a:rPr lang="en-US" b="1" dirty="0">
                <a:solidFill>
                  <a:schemeClr val="tx1"/>
                </a:solidFill>
              </a:rPr>
              <a:t>COVID-19, The Labor Force, and Women</a:t>
            </a:r>
            <a:br>
              <a:rPr lang="en-US" b="1" dirty="0">
                <a:solidFill>
                  <a:schemeClr val="tx1"/>
                </a:solidFill>
              </a:rPr>
            </a:br>
            <a:r>
              <a:rPr lang="en-US" b="1" dirty="0">
                <a:solidFill>
                  <a:schemeClr val="tx1"/>
                </a:solidFill>
              </a:rPr>
              <a:t>Background</a:t>
            </a:r>
          </a:p>
        </p:txBody>
      </p:sp>
      <p:sp>
        <p:nvSpPr>
          <p:cNvPr id="3" name="Content Placeholder 2">
            <a:extLst>
              <a:ext uri="{FF2B5EF4-FFF2-40B4-BE49-F238E27FC236}">
                <a16:creationId xmlns:a16="http://schemas.microsoft.com/office/drawing/2014/main" id="{AF4AFD38-280A-461D-84FE-E961A6A2B670}"/>
              </a:ext>
            </a:extLst>
          </p:cNvPr>
          <p:cNvSpPr>
            <a:spLocks noGrp="1"/>
          </p:cNvSpPr>
          <p:nvPr>
            <p:ph idx="1"/>
          </p:nvPr>
        </p:nvSpPr>
        <p:spPr>
          <a:solidFill>
            <a:schemeClr val="accent1">
              <a:lumMod val="75000"/>
            </a:schemeClr>
          </a:solidFill>
        </p:spPr>
        <p:txBody>
          <a:bodyPr>
            <a:normAutofit fontScale="85000" lnSpcReduction="10000"/>
          </a:bodyPr>
          <a:lstStyle/>
          <a:p>
            <a:r>
              <a:rPr lang="en-US" b="1" dirty="0">
                <a:solidFill>
                  <a:schemeClr val="tx1"/>
                </a:solidFill>
              </a:rPr>
              <a:t> COVID-19 affected the work force for women in which there were some careers and jobs decreased because of the pandemic. According to the information from the U.S. Bureau of Labor Statistics, there were some careers for women that  had an increase. From the years of 1970 to 2019, women were more likely to pursue higher levels of education. The labor force has increased over there years, but we are specifically going to cover the years of 2019 and 2020. The data that was gathered shows the difference of employment rates for different demographics of women for Asian, Caucasian, African American, and Hispanic/Latino women for specific occupations. In this presentation, we will look at the effects of COVID-19 and how it affected the labor force for women in the years of 2020 compared to 2019. </a:t>
            </a:r>
          </a:p>
        </p:txBody>
      </p:sp>
    </p:spTree>
    <p:extLst>
      <p:ext uri="{BB962C8B-B14F-4D97-AF65-F5344CB8AC3E}">
        <p14:creationId xmlns:p14="http://schemas.microsoft.com/office/powerpoint/2010/main" val="417606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38B5-A976-4D2C-991F-A2E349AD1E52}"/>
              </a:ext>
            </a:extLst>
          </p:cNvPr>
          <p:cNvSpPr>
            <a:spLocks noGrp="1"/>
          </p:cNvSpPr>
          <p:nvPr>
            <p:ph type="title"/>
          </p:nvPr>
        </p:nvSpPr>
        <p:spPr>
          <a:solidFill>
            <a:schemeClr val="accent1">
              <a:lumMod val="75000"/>
            </a:schemeClr>
          </a:solidFill>
        </p:spPr>
        <p:txBody>
          <a:bodyPr>
            <a:normAutofit fontScale="90000"/>
          </a:bodyPr>
          <a:lstStyle/>
          <a:p>
            <a:r>
              <a:rPr lang="en-US" b="1" dirty="0">
                <a:solidFill>
                  <a:schemeClr val="tx1"/>
                </a:solidFill>
              </a:rPr>
              <a:t>Labor Force/Employment Question</a:t>
            </a:r>
            <a:br>
              <a:rPr lang="en-US" b="1" dirty="0">
                <a:solidFill>
                  <a:schemeClr val="tx1"/>
                </a:solidFill>
              </a:rPr>
            </a:br>
            <a:r>
              <a:rPr lang="en-US" b="1" dirty="0">
                <a:solidFill>
                  <a:schemeClr val="tx1"/>
                </a:solidFill>
              </a:rPr>
              <a:t>Background- Questions</a:t>
            </a:r>
          </a:p>
        </p:txBody>
      </p:sp>
      <p:sp>
        <p:nvSpPr>
          <p:cNvPr id="3" name="Content Placeholder 2">
            <a:extLst>
              <a:ext uri="{FF2B5EF4-FFF2-40B4-BE49-F238E27FC236}">
                <a16:creationId xmlns:a16="http://schemas.microsoft.com/office/drawing/2014/main" id="{4281D6CB-8FA8-4AA8-96D3-93D0CD66DC76}"/>
              </a:ext>
            </a:extLst>
          </p:cNvPr>
          <p:cNvSpPr>
            <a:spLocks noGrp="1"/>
          </p:cNvSpPr>
          <p:nvPr>
            <p:ph idx="1"/>
          </p:nvPr>
        </p:nvSpPr>
        <p:spPr>
          <a:solidFill>
            <a:schemeClr val="accent1">
              <a:lumMod val="75000"/>
            </a:schemeClr>
          </a:solidFill>
        </p:spPr>
        <p:txBody>
          <a:bodyPr/>
          <a:lstStyle/>
          <a:p>
            <a:r>
              <a:rPr lang="en-US" b="1" dirty="0">
                <a:solidFill>
                  <a:schemeClr val="tx1"/>
                </a:solidFill>
              </a:rPr>
              <a:t>What effects did COVID-19 have on the labor force for women in the year 2020?</a:t>
            </a:r>
          </a:p>
          <a:p>
            <a:r>
              <a:rPr lang="en-US" b="1" dirty="0">
                <a:solidFill>
                  <a:schemeClr val="tx1"/>
                </a:solidFill>
              </a:rPr>
              <a:t>What effects did it have on women within the following groups: African American, Caucasian, Asian, and Hispanic or Latino?</a:t>
            </a:r>
          </a:p>
          <a:p>
            <a:r>
              <a:rPr lang="en-US" b="1" dirty="0">
                <a:solidFill>
                  <a:schemeClr val="tx1"/>
                </a:solidFill>
              </a:rPr>
              <a:t>Was there an increase or decrease? What was the difference between the years 2019 and 2020 based off the statistical information from the U.S. Bureau of Labor Statistics?</a:t>
            </a:r>
          </a:p>
        </p:txBody>
      </p:sp>
    </p:spTree>
    <p:extLst>
      <p:ext uri="{BB962C8B-B14F-4D97-AF65-F5344CB8AC3E}">
        <p14:creationId xmlns:p14="http://schemas.microsoft.com/office/powerpoint/2010/main" val="2884930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7422-0405-4B64-A65C-B10156FC4862}"/>
              </a:ext>
            </a:extLst>
          </p:cNvPr>
          <p:cNvSpPr>
            <a:spLocks noGrp="1"/>
          </p:cNvSpPr>
          <p:nvPr>
            <p:ph type="title"/>
          </p:nvPr>
        </p:nvSpPr>
        <p:spPr>
          <a:solidFill>
            <a:schemeClr val="accent1">
              <a:lumMod val="75000"/>
            </a:schemeClr>
          </a:solidFill>
        </p:spPr>
        <p:txBody>
          <a:bodyPr/>
          <a:lstStyle/>
          <a:p>
            <a:r>
              <a:rPr lang="en-US" b="1" dirty="0">
                <a:solidFill>
                  <a:schemeClr val="tx1"/>
                </a:solidFill>
              </a:rPr>
              <a:t>Methods</a:t>
            </a:r>
          </a:p>
        </p:txBody>
      </p:sp>
      <p:sp>
        <p:nvSpPr>
          <p:cNvPr id="3" name="Content Placeholder 2">
            <a:extLst>
              <a:ext uri="{FF2B5EF4-FFF2-40B4-BE49-F238E27FC236}">
                <a16:creationId xmlns:a16="http://schemas.microsoft.com/office/drawing/2014/main" id="{138EE068-531B-41FE-A252-78EBEDF3A6C5}"/>
              </a:ext>
            </a:extLst>
          </p:cNvPr>
          <p:cNvSpPr>
            <a:spLocks noGrp="1"/>
          </p:cNvSpPr>
          <p:nvPr>
            <p:ph idx="1"/>
          </p:nvPr>
        </p:nvSpPr>
        <p:spPr>
          <a:solidFill>
            <a:schemeClr val="accent1">
              <a:lumMod val="75000"/>
            </a:schemeClr>
          </a:solidFill>
        </p:spPr>
        <p:txBody>
          <a:bodyPr>
            <a:normAutofit fontScale="92500" lnSpcReduction="20000"/>
          </a:bodyPr>
          <a:lstStyle/>
          <a:p>
            <a:r>
              <a:rPr lang="en-US" b="1" dirty="0">
                <a:solidFill>
                  <a:schemeClr val="tx1"/>
                </a:solidFill>
              </a:rPr>
              <a:t>Obtained data information from the U.S. Bureau of Labor Statistics</a:t>
            </a:r>
          </a:p>
          <a:p>
            <a:r>
              <a:rPr lang="en-US" b="1" dirty="0">
                <a:solidFill>
                  <a:schemeClr val="tx1"/>
                </a:solidFill>
              </a:rPr>
              <a:t>BLS is an independent national statistical agency that collects, processes, analyzes, and disseminates essential statistical data for the public, Congress, other federal agencies, state and local governments, business, and labor. BLS also serves as a statistical resource for the U.S. Department of Labor.</a:t>
            </a:r>
          </a:p>
          <a:p>
            <a:r>
              <a:rPr lang="en-US" b="1" dirty="0">
                <a:solidFill>
                  <a:schemeClr val="tx1"/>
                </a:solidFill>
                <a:hlinkClick r:id="rId2">
                  <a:extLst>
                    <a:ext uri="{A12FA001-AC4F-418D-AE19-62706E023703}">
                      <ahyp:hlinkClr xmlns:ahyp="http://schemas.microsoft.com/office/drawing/2018/hyperlinkcolor" val="tx"/>
                    </a:ext>
                  </a:extLst>
                </a:hlinkClick>
              </a:rPr>
              <a:t>https://www.bls.gov</a:t>
            </a:r>
            <a:endParaRPr lang="en-US" b="1" dirty="0">
              <a:solidFill>
                <a:schemeClr val="tx1"/>
              </a:solidFill>
            </a:endParaRPr>
          </a:p>
          <a:p>
            <a:r>
              <a:rPr lang="en-US" b="1" dirty="0">
                <a:solidFill>
                  <a:schemeClr val="tx1"/>
                </a:solidFill>
              </a:rPr>
              <a:t>Pulled the PDF from the website and downloaded/opened it up in Microsoft Excel.</a:t>
            </a:r>
          </a:p>
          <a:p>
            <a:r>
              <a:rPr lang="en-US" b="1" dirty="0">
                <a:solidFill>
                  <a:schemeClr val="tx1"/>
                </a:solidFill>
              </a:rPr>
              <a:t>Variables: COVID-19</a:t>
            </a:r>
          </a:p>
          <a:p>
            <a:endParaRPr lang="en-US" b="1" dirty="0">
              <a:solidFill>
                <a:schemeClr val="tx1"/>
              </a:solidFill>
            </a:endParaRPr>
          </a:p>
        </p:txBody>
      </p:sp>
    </p:spTree>
    <p:extLst>
      <p:ext uri="{BB962C8B-B14F-4D97-AF65-F5344CB8AC3E}">
        <p14:creationId xmlns:p14="http://schemas.microsoft.com/office/powerpoint/2010/main" val="264798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2CF64FBD-BE2B-4F2D-A7E9-617B5F388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510" y="1711887"/>
            <a:ext cx="7258050" cy="1133475"/>
          </a:xfrm>
          <a:prstGeom prst="rect">
            <a:avLst/>
          </a:prstGeom>
        </p:spPr>
      </p:pic>
      <p:pic>
        <p:nvPicPr>
          <p:cNvPr id="5" name="Picture 4" descr="Timeline&#10;&#10;Description automatically generated">
            <a:extLst>
              <a:ext uri="{FF2B5EF4-FFF2-40B4-BE49-F238E27FC236}">
                <a16:creationId xmlns:a16="http://schemas.microsoft.com/office/drawing/2014/main" id="{38D7D2FF-601A-42CB-955A-12958B3D0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2573" y="2990083"/>
            <a:ext cx="6257925" cy="3114675"/>
          </a:xfrm>
          <a:prstGeom prst="rect">
            <a:avLst/>
          </a:prstGeom>
        </p:spPr>
      </p:pic>
      <p:sp>
        <p:nvSpPr>
          <p:cNvPr id="6" name="TextBox 5">
            <a:extLst>
              <a:ext uri="{FF2B5EF4-FFF2-40B4-BE49-F238E27FC236}">
                <a16:creationId xmlns:a16="http://schemas.microsoft.com/office/drawing/2014/main" id="{B93A621C-C65E-48F1-AF2D-3BFD76ACFF80}"/>
              </a:ext>
            </a:extLst>
          </p:cNvPr>
          <p:cNvSpPr txBox="1"/>
          <p:nvPr/>
        </p:nvSpPr>
        <p:spPr>
          <a:xfrm>
            <a:off x="2064774" y="870155"/>
            <a:ext cx="7875639" cy="523220"/>
          </a:xfrm>
          <a:prstGeom prst="rect">
            <a:avLst/>
          </a:prstGeom>
          <a:solidFill>
            <a:schemeClr val="accent1">
              <a:lumMod val="75000"/>
            </a:schemeClr>
          </a:solidFill>
        </p:spPr>
        <p:txBody>
          <a:bodyPr wrap="square" rtlCol="0">
            <a:spAutoFit/>
          </a:bodyPr>
          <a:lstStyle/>
          <a:p>
            <a:pPr algn="ctr"/>
            <a:r>
              <a:rPr lang="en-US" sz="2800" b="1" dirty="0"/>
              <a:t>Methods</a:t>
            </a:r>
          </a:p>
        </p:txBody>
      </p:sp>
    </p:spTree>
    <p:extLst>
      <p:ext uri="{BB962C8B-B14F-4D97-AF65-F5344CB8AC3E}">
        <p14:creationId xmlns:p14="http://schemas.microsoft.com/office/powerpoint/2010/main" val="317382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6D84-4CA0-447A-9D19-F01AB6D8DFFE}"/>
              </a:ext>
            </a:extLst>
          </p:cNvPr>
          <p:cNvSpPr>
            <a:spLocks noGrp="1"/>
          </p:cNvSpPr>
          <p:nvPr>
            <p:ph type="title"/>
          </p:nvPr>
        </p:nvSpPr>
        <p:spPr>
          <a:solidFill>
            <a:schemeClr val="accent1">
              <a:lumMod val="75000"/>
            </a:schemeClr>
          </a:solidFill>
        </p:spPr>
        <p:txBody>
          <a:bodyPr/>
          <a:lstStyle/>
          <a:p>
            <a:r>
              <a:rPr lang="en-US" b="1" dirty="0">
                <a:solidFill>
                  <a:schemeClr val="tx1"/>
                </a:solidFill>
              </a:rPr>
              <a:t>Methods</a:t>
            </a:r>
          </a:p>
        </p:txBody>
      </p:sp>
      <p:sp>
        <p:nvSpPr>
          <p:cNvPr id="3" name="Content Placeholder 2">
            <a:extLst>
              <a:ext uri="{FF2B5EF4-FFF2-40B4-BE49-F238E27FC236}">
                <a16:creationId xmlns:a16="http://schemas.microsoft.com/office/drawing/2014/main" id="{8100B4AB-3C8E-4685-8715-3071B8F76E51}"/>
              </a:ext>
            </a:extLst>
          </p:cNvPr>
          <p:cNvSpPr>
            <a:spLocks noGrp="1"/>
          </p:cNvSpPr>
          <p:nvPr>
            <p:ph idx="1"/>
          </p:nvPr>
        </p:nvSpPr>
        <p:spPr>
          <a:solidFill>
            <a:schemeClr val="accent1">
              <a:lumMod val="75000"/>
            </a:schemeClr>
          </a:solidFill>
        </p:spPr>
        <p:txBody>
          <a:bodyPr>
            <a:normAutofit fontScale="92500"/>
          </a:bodyPr>
          <a:lstStyle/>
          <a:p>
            <a:r>
              <a:rPr lang="en-US" b="1" dirty="0">
                <a:solidFill>
                  <a:schemeClr val="tx1"/>
                </a:solidFill>
              </a:rPr>
              <a:t>Removing the null and </a:t>
            </a:r>
            <a:r>
              <a:rPr lang="en-US" b="1" dirty="0" err="1">
                <a:solidFill>
                  <a:schemeClr val="tx1"/>
                </a:solidFill>
              </a:rPr>
              <a:t>NaN</a:t>
            </a:r>
            <a:r>
              <a:rPr lang="en-US" b="1" dirty="0">
                <a:solidFill>
                  <a:schemeClr val="tx1"/>
                </a:solidFill>
              </a:rPr>
              <a:t> (not a number) data in the Excel CSV file.</a:t>
            </a:r>
          </a:p>
          <a:p>
            <a:r>
              <a:rPr lang="en-US" b="1" dirty="0">
                <a:solidFill>
                  <a:schemeClr val="tx1"/>
                </a:solidFill>
              </a:rPr>
              <a:t>Worked with a sample size of 607.</a:t>
            </a:r>
          </a:p>
          <a:p>
            <a:r>
              <a:rPr lang="en-US" b="1" dirty="0">
                <a:solidFill>
                  <a:schemeClr val="tx1"/>
                </a:solidFill>
              </a:rPr>
              <a:t>Variables: COVID-19.</a:t>
            </a:r>
          </a:p>
          <a:p>
            <a:r>
              <a:rPr lang="en-US" b="1" dirty="0">
                <a:solidFill>
                  <a:schemeClr val="tx1"/>
                </a:solidFill>
              </a:rPr>
              <a:t>Downloaded the PDF from the U.S. Bureau of Labor Statistics websites, imported the information into Python, created histograms to show the data.</a:t>
            </a:r>
          </a:p>
          <a:p>
            <a:r>
              <a:rPr lang="en-US" b="1" dirty="0">
                <a:solidFill>
                  <a:schemeClr val="tx1"/>
                </a:solidFill>
              </a:rPr>
              <a:t>Used Tableau to display visualizations of the results for Caucasian, African American, Asian, and Hispanic/Latino women.</a:t>
            </a:r>
          </a:p>
        </p:txBody>
      </p:sp>
    </p:spTree>
    <p:extLst>
      <p:ext uri="{BB962C8B-B14F-4D97-AF65-F5344CB8AC3E}">
        <p14:creationId xmlns:p14="http://schemas.microsoft.com/office/powerpoint/2010/main" val="233627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B47F8172-DB5B-4031-A68D-FEFE56447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597" y="544537"/>
            <a:ext cx="4923692" cy="4716779"/>
          </a:xfrm>
          <a:prstGeom prst="rect">
            <a:avLst/>
          </a:prstGeom>
        </p:spPr>
      </p:pic>
      <p:pic>
        <p:nvPicPr>
          <p:cNvPr id="9" name="Picture 8" descr="Graphical user interface, text, application, table, email&#10;&#10;Description automatically generated">
            <a:extLst>
              <a:ext uri="{FF2B5EF4-FFF2-40B4-BE49-F238E27FC236}">
                <a16:creationId xmlns:a16="http://schemas.microsoft.com/office/drawing/2014/main" id="{BE52811A-0C24-41F1-AD5C-4D5E836C4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186" y="917550"/>
            <a:ext cx="4448175" cy="2908862"/>
          </a:xfrm>
          <a:prstGeom prst="rect">
            <a:avLst/>
          </a:prstGeom>
        </p:spPr>
      </p:pic>
      <p:sp>
        <p:nvSpPr>
          <p:cNvPr id="10" name="TextBox 9">
            <a:extLst>
              <a:ext uri="{FF2B5EF4-FFF2-40B4-BE49-F238E27FC236}">
                <a16:creationId xmlns:a16="http://schemas.microsoft.com/office/drawing/2014/main" id="{F37517AF-AE04-4E1B-83D4-E8C046C1E976}"/>
              </a:ext>
            </a:extLst>
          </p:cNvPr>
          <p:cNvSpPr txBox="1"/>
          <p:nvPr/>
        </p:nvSpPr>
        <p:spPr>
          <a:xfrm>
            <a:off x="1128712" y="727636"/>
            <a:ext cx="4034131" cy="369332"/>
          </a:xfrm>
          <a:prstGeom prst="rect">
            <a:avLst/>
          </a:prstGeom>
          <a:noFill/>
        </p:spPr>
        <p:txBody>
          <a:bodyPr wrap="square" rtlCol="0">
            <a:spAutoFit/>
          </a:bodyPr>
          <a:lstStyle/>
          <a:p>
            <a:r>
              <a:rPr lang="en-US" dirty="0"/>
              <a:t>2019</a:t>
            </a:r>
          </a:p>
        </p:txBody>
      </p:sp>
      <p:sp>
        <p:nvSpPr>
          <p:cNvPr id="11" name="TextBox 10">
            <a:extLst>
              <a:ext uri="{FF2B5EF4-FFF2-40B4-BE49-F238E27FC236}">
                <a16:creationId xmlns:a16="http://schemas.microsoft.com/office/drawing/2014/main" id="{3B81097E-58F9-4F8E-937F-E27093EECE4D}"/>
              </a:ext>
            </a:extLst>
          </p:cNvPr>
          <p:cNvSpPr txBox="1"/>
          <p:nvPr/>
        </p:nvSpPr>
        <p:spPr>
          <a:xfrm>
            <a:off x="8140700" y="544537"/>
            <a:ext cx="3824825" cy="369332"/>
          </a:xfrm>
          <a:prstGeom prst="rect">
            <a:avLst/>
          </a:prstGeom>
          <a:noFill/>
        </p:spPr>
        <p:txBody>
          <a:bodyPr wrap="square" rtlCol="0">
            <a:spAutoFit/>
          </a:bodyPr>
          <a:lstStyle/>
          <a:p>
            <a:r>
              <a:rPr lang="en-US" dirty="0"/>
              <a:t>2020</a:t>
            </a:r>
          </a:p>
        </p:txBody>
      </p:sp>
      <p:sp>
        <p:nvSpPr>
          <p:cNvPr id="12" name="TextBox 11">
            <a:extLst>
              <a:ext uri="{FF2B5EF4-FFF2-40B4-BE49-F238E27FC236}">
                <a16:creationId xmlns:a16="http://schemas.microsoft.com/office/drawing/2014/main" id="{EAECD00A-0693-45B0-8AD1-579130A02BD4}"/>
              </a:ext>
            </a:extLst>
          </p:cNvPr>
          <p:cNvSpPr txBox="1"/>
          <p:nvPr/>
        </p:nvSpPr>
        <p:spPr>
          <a:xfrm>
            <a:off x="723900" y="3937000"/>
            <a:ext cx="5372100" cy="2585323"/>
          </a:xfrm>
          <a:prstGeom prst="rect">
            <a:avLst/>
          </a:prstGeom>
          <a:solidFill>
            <a:schemeClr val="accent1">
              <a:lumMod val="75000"/>
            </a:schemeClr>
          </a:solidFill>
        </p:spPr>
        <p:txBody>
          <a:bodyPr wrap="square" rtlCol="0">
            <a:spAutoFit/>
          </a:bodyPr>
          <a:lstStyle/>
          <a:p>
            <a:r>
              <a:rPr lang="en-US" b="1" dirty="0">
                <a:highlight>
                  <a:srgbClr val="808000"/>
                </a:highlight>
              </a:rPr>
              <a:t>This statistical information shows that chief executives increased in the year of 2020 by 1.2%. Laborers, financial operation occupations, and management occupations had an increase as well. For laborers, there was a 4.9 percent increase.  The main career in these specific categories shows that there was also a decrease for packers and packagers for Hispanic women. For packers and packagers, there was a 9% decrease.</a:t>
            </a:r>
          </a:p>
        </p:txBody>
      </p:sp>
      <p:sp>
        <p:nvSpPr>
          <p:cNvPr id="2" name="TextBox 1">
            <a:extLst>
              <a:ext uri="{FF2B5EF4-FFF2-40B4-BE49-F238E27FC236}">
                <a16:creationId xmlns:a16="http://schemas.microsoft.com/office/drawing/2014/main" id="{EB65C61E-30A7-4A5C-A3E1-F88B93C36F8D}"/>
              </a:ext>
            </a:extLst>
          </p:cNvPr>
          <p:cNvSpPr txBox="1"/>
          <p:nvPr/>
        </p:nvSpPr>
        <p:spPr>
          <a:xfrm>
            <a:off x="6358597" y="5545394"/>
            <a:ext cx="4422474" cy="646331"/>
          </a:xfrm>
          <a:prstGeom prst="rect">
            <a:avLst/>
          </a:prstGeom>
          <a:solidFill>
            <a:schemeClr val="accent1">
              <a:lumMod val="75000"/>
            </a:schemeClr>
          </a:solidFill>
        </p:spPr>
        <p:txBody>
          <a:bodyPr wrap="square" rtlCol="0">
            <a:spAutoFit/>
          </a:bodyPr>
          <a:lstStyle/>
          <a:p>
            <a:r>
              <a:rPr lang="en-US" sz="3600" b="1" dirty="0"/>
              <a:t>Results</a:t>
            </a:r>
          </a:p>
        </p:txBody>
      </p:sp>
    </p:spTree>
    <p:extLst>
      <p:ext uri="{BB962C8B-B14F-4D97-AF65-F5344CB8AC3E}">
        <p14:creationId xmlns:p14="http://schemas.microsoft.com/office/powerpoint/2010/main" val="356451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email&#10;&#10;Description automatically generated">
            <a:extLst>
              <a:ext uri="{FF2B5EF4-FFF2-40B4-BE49-F238E27FC236}">
                <a16:creationId xmlns:a16="http://schemas.microsoft.com/office/drawing/2014/main" id="{FC24DC1A-3DDF-4606-A963-883EE3AA0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1" y="817562"/>
            <a:ext cx="4802186" cy="3424238"/>
          </a:xfrm>
          <a:prstGeom prst="rect">
            <a:avLst/>
          </a:prstGeom>
        </p:spPr>
      </p:pic>
      <p:sp>
        <p:nvSpPr>
          <p:cNvPr id="8" name="TextBox 7">
            <a:extLst>
              <a:ext uri="{FF2B5EF4-FFF2-40B4-BE49-F238E27FC236}">
                <a16:creationId xmlns:a16="http://schemas.microsoft.com/office/drawing/2014/main" id="{822F4943-DEC9-46B3-BE05-96CB956D5AA6}"/>
              </a:ext>
            </a:extLst>
          </p:cNvPr>
          <p:cNvSpPr txBox="1"/>
          <p:nvPr/>
        </p:nvSpPr>
        <p:spPr>
          <a:xfrm>
            <a:off x="1346200" y="635000"/>
            <a:ext cx="2146300" cy="369332"/>
          </a:xfrm>
          <a:prstGeom prst="rect">
            <a:avLst/>
          </a:prstGeom>
          <a:noFill/>
        </p:spPr>
        <p:txBody>
          <a:bodyPr wrap="square" rtlCol="0">
            <a:spAutoFit/>
          </a:bodyPr>
          <a:lstStyle/>
          <a:p>
            <a:r>
              <a:rPr lang="en-US" dirty="0"/>
              <a:t>2019</a:t>
            </a:r>
          </a:p>
        </p:txBody>
      </p:sp>
      <p:sp>
        <p:nvSpPr>
          <p:cNvPr id="14" name="TextBox 13">
            <a:extLst>
              <a:ext uri="{FF2B5EF4-FFF2-40B4-BE49-F238E27FC236}">
                <a16:creationId xmlns:a16="http://schemas.microsoft.com/office/drawing/2014/main" id="{EEEF286A-0AE5-4DF7-8EAB-B368F6C9B7EA}"/>
              </a:ext>
            </a:extLst>
          </p:cNvPr>
          <p:cNvSpPr txBox="1"/>
          <p:nvPr/>
        </p:nvSpPr>
        <p:spPr>
          <a:xfrm>
            <a:off x="736600" y="4424362"/>
            <a:ext cx="9867900" cy="1200329"/>
          </a:xfrm>
          <a:prstGeom prst="rect">
            <a:avLst/>
          </a:prstGeom>
          <a:solidFill>
            <a:schemeClr val="accent1">
              <a:lumMod val="75000"/>
            </a:schemeClr>
          </a:solidFill>
        </p:spPr>
        <p:txBody>
          <a:bodyPr wrap="square" rtlCol="0">
            <a:spAutoFit/>
          </a:bodyPr>
          <a:lstStyle/>
          <a:p>
            <a:r>
              <a:rPr lang="en-US" b="1" dirty="0"/>
              <a:t>For Caucasian women, the chief executive percentage went down by .8% in 2020. The percentage of Caucasian women that worked as general and operations managers movers went down by 2% in 2020. For laborers and material movers, it went down by 2%. There was also a decrease for packers and packers in 2020.</a:t>
            </a:r>
          </a:p>
        </p:txBody>
      </p:sp>
      <p:pic>
        <p:nvPicPr>
          <p:cNvPr id="16" name="Picture 15" descr="Graphical user interface, text, application, email&#10;&#10;Description automatically generated">
            <a:extLst>
              <a:ext uri="{FF2B5EF4-FFF2-40B4-BE49-F238E27FC236}">
                <a16:creationId xmlns:a16="http://schemas.microsoft.com/office/drawing/2014/main" id="{4886548E-5678-424E-9E4F-C62C80F6A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187" y="554832"/>
            <a:ext cx="5154613" cy="3521868"/>
          </a:xfrm>
          <a:prstGeom prst="rect">
            <a:avLst/>
          </a:prstGeom>
        </p:spPr>
      </p:pic>
      <p:sp>
        <p:nvSpPr>
          <p:cNvPr id="2" name="TextBox 1">
            <a:extLst>
              <a:ext uri="{FF2B5EF4-FFF2-40B4-BE49-F238E27FC236}">
                <a16:creationId xmlns:a16="http://schemas.microsoft.com/office/drawing/2014/main" id="{28D8B991-6811-4C3F-BA8C-0591ADAB2B08}"/>
              </a:ext>
            </a:extLst>
          </p:cNvPr>
          <p:cNvSpPr txBox="1"/>
          <p:nvPr/>
        </p:nvSpPr>
        <p:spPr>
          <a:xfrm>
            <a:off x="3052916" y="5840361"/>
            <a:ext cx="5220929" cy="584775"/>
          </a:xfrm>
          <a:prstGeom prst="rect">
            <a:avLst/>
          </a:prstGeom>
          <a:solidFill>
            <a:schemeClr val="accent1">
              <a:lumMod val="75000"/>
            </a:schemeClr>
          </a:solidFill>
        </p:spPr>
        <p:txBody>
          <a:bodyPr wrap="square" rtlCol="0">
            <a:spAutoFit/>
          </a:bodyPr>
          <a:lstStyle/>
          <a:p>
            <a:pPr algn="ctr"/>
            <a:r>
              <a:rPr lang="en-US" sz="3200" b="1" dirty="0"/>
              <a:t>Results</a:t>
            </a:r>
          </a:p>
        </p:txBody>
      </p:sp>
    </p:spTree>
    <p:extLst>
      <p:ext uri="{BB962C8B-B14F-4D97-AF65-F5344CB8AC3E}">
        <p14:creationId xmlns:p14="http://schemas.microsoft.com/office/powerpoint/2010/main" val="32703242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259</TotalTime>
  <Words>934</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Women and the Labor Force</vt:lpstr>
      <vt:lpstr>Background</vt:lpstr>
      <vt:lpstr>COVID-19, The Labor Force, and Women Background</vt:lpstr>
      <vt:lpstr>Labor Force/Employment Question Background- Questions</vt:lpstr>
      <vt:lpstr>Methods</vt:lpstr>
      <vt:lpstr>PowerPoint Presentation</vt:lpstr>
      <vt:lpstr>Methods</vt:lpstr>
      <vt:lpstr>PowerPoint Presentation</vt:lpstr>
      <vt:lpstr>PowerPoint Presentation</vt:lpstr>
      <vt:lpstr>PowerPoint Presentation</vt:lpstr>
      <vt:lpstr>PowerPoint Presentation</vt:lpstr>
      <vt:lpstr>PowerPoint Presentation</vt:lpstr>
      <vt:lpstr>Women Labor Force/Employment Information - 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and the Labor Force</dc:title>
  <dc:creator>bgbailey822@outlook.com</dc:creator>
  <cp:lastModifiedBy>bgbailey822@outlook.com</cp:lastModifiedBy>
  <cp:revision>8</cp:revision>
  <dcterms:created xsi:type="dcterms:W3CDTF">2021-12-09T00:52:45Z</dcterms:created>
  <dcterms:modified xsi:type="dcterms:W3CDTF">2021-12-10T00:54:26Z</dcterms:modified>
</cp:coreProperties>
</file>