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31"/>
  </p:notesMasterIdLst>
  <p:sldIdLst>
    <p:sldId id="265" r:id="rId2"/>
    <p:sldId id="264" r:id="rId3"/>
    <p:sldId id="285" r:id="rId4"/>
    <p:sldId id="270" r:id="rId5"/>
    <p:sldId id="281" r:id="rId6"/>
    <p:sldId id="282" r:id="rId7"/>
    <p:sldId id="267" r:id="rId8"/>
    <p:sldId id="297" r:id="rId9"/>
    <p:sldId id="288" r:id="rId10"/>
    <p:sldId id="268" r:id="rId11"/>
    <p:sldId id="269" r:id="rId12"/>
    <p:sldId id="286" r:id="rId13"/>
    <p:sldId id="272" r:id="rId14"/>
    <p:sldId id="283" r:id="rId15"/>
    <p:sldId id="284" r:id="rId16"/>
    <p:sldId id="274" r:id="rId17"/>
    <p:sldId id="275" r:id="rId18"/>
    <p:sldId id="276" r:id="rId19"/>
    <p:sldId id="277" r:id="rId20"/>
    <p:sldId id="287" r:id="rId21"/>
    <p:sldId id="278" r:id="rId22"/>
    <p:sldId id="279" r:id="rId23"/>
    <p:sldId id="280" r:id="rId24"/>
    <p:sldId id="289" r:id="rId25"/>
    <p:sldId id="293" r:id="rId26"/>
    <p:sldId id="290" r:id="rId27"/>
    <p:sldId id="291" r:id="rId28"/>
    <p:sldId id="292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1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6DE"/>
    <a:srgbClr val="11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1FAD3-C9C5-4EC5-BF76-7DDD93851DA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751C1-BC5B-4284-9FE4-188AD176A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9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751C1-BC5B-4284-9FE4-188AD176A5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6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751C1-BC5B-4284-9FE4-188AD176A5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4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C35-FE55-E568-9EAC-278E72CB6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E923F-09CE-C60B-619B-E1D8C1447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B1C4D-C657-1779-8851-FD48791C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52F-4F79-4746-87F0-3ABA739AAC11}" type="datetime1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94A35-40C8-8F2E-0645-A6EFC5F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7E01-5447-BA69-CA4C-112BD8D1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4567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E8EB-0617-AAB8-187C-60D19655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C595D-69AA-3F78-E046-B17D584A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718B0-485B-B3C8-8734-3AC7E595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52F-4F79-4746-87F0-3ABA739AAC11}" type="datetime1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9B85-D034-31FD-75C7-A7AFFD79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4D38-4FBD-C44F-C8F3-9963E0FD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8066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2D429-ED16-5B9E-B1DB-472537BCA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0CEDE-28F3-B995-799E-318E67DD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26B5-451C-3C70-DED7-3096D7D0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52F-4F79-4746-87F0-3ABA739AAC11}" type="datetime1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EC45-F04D-E516-9048-D7265296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31213-5B00-A85F-57B2-B9F40EB8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7617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8462-7721-1533-C4BC-91D7AB10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80A4-7E9F-FB0E-5D9E-5F5FEA9A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AEB1-02EF-6067-DA91-FAD7EC2F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52F-4F79-4746-87F0-3ABA739AAC11}" type="datetime1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641BC-34F4-47CE-4CC4-6B1C09AF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47BAC-83AF-7CA1-AB61-350ECDD7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799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BD30-8E92-99D6-7DAA-441F3C2B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4986D-26C1-9FCC-32BC-9CE8A5DE2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3285E-1F37-B65C-E081-04421961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52F-4F79-4746-87F0-3ABA739AAC11}" type="datetime1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77EC-80EB-EC88-1402-47F16239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42E3-9BD8-FBFC-232D-3503C29A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7181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7E13-66C6-A181-3D97-8E151860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A682-343A-099F-2CC5-697EF193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D2EE7-B45F-72C9-3704-31ED9DB55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CE371-A6F5-1D6D-978D-5C8794CC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52F-4F79-4746-87F0-3ABA739AAC11}" type="datetime1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56269-E80A-F151-BA03-76D39F7A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285EB-03E7-C170-8519-0CA6DB23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1611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D8E2-E59F-9DE0-E5AC-6DDD0346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7CE3-FB96-CD5E-E3EB-DDDE6386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12E23-FD5C-D6C9-74F5-1491F4FDF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EC6AF-4A0A-3B46-9E11-D2E403E7E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3C365-584E-16B3-C898-3C81452B9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4A62C-14BC-1550-A4B6-4ECCC747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52F-4F79-4746-87F0-3ABA739AAC11}" type="datetime1">
              <a:rPr lang="pt-BR" smtClean="0"/>
              <a:t>05/07/2024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90563-5347-89BD-05E1-FFA2CF51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E7E7-377C-5487-43CE-DB1AE2C1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1180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5D8E-A5D8-E10B-BF3D-37FE9A13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C39C2-19D6-9B37-7666-B0C9ED60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52F-4F79-4746-87F0-3ABA739AAC11}" type="datetime1">
              <a:rPr lang="pt-BR" smtClean="0"/>
              <a:t>05/07/2024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7DB03-DD94-686A-CBDC-503A8513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D159D-5BBA-9D47-E651-6E7B6E0B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8503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21D1F-4040-0AB9-0884-F0B94263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52F-4F79-4746-87F0-3ABA739AAC11}" type="datetime1">
              <a:rPr lang="pt-BR" smtClean="0"/>
              <a:t>05/07/2024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CF19A-6BBB-F2BD-5464-768B871D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3CD25-0CA8-02CD-4593-148A5116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0127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8B1-A6BC-5179-01FA-7736909C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AA7D-7E1C-F87D-C87D-44840563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0798F-1029-B52A-EECF-B9336BFE2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57219-5258-6A28-DF9E-3A6287BA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52F-4F79-4746-87F0-3ABA739AAC11}" type="datetime1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46443-B621-E147-B975-0C71105E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F1AF2-892A-4EB8-C46B-CF26D871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9602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C7BC-E2CA-EB50-4023-7238D686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2F034-4839-61AE-E793-E33404A64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A4C70-AF1C-5892-3427-B31315179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BCD8F-32DA-3A9C-8B1F-7D037684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652F-4F79-4746-87F0-3ABA739AAC11}" type="datetime1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2A1FE-583D-A8BE-D62B-4FFC2B2F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C4BC-6DDA-F1C5-20A9-9D620E9B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605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8C86-9B7E-C171-D66F-393FC3ED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68DCD-6508-2C9A-7A21-30F78CAAD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2950F-C50B-B8B2-C8EE-E3AD6BD13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652F-4F79-4746-87F0-3ABA739AAC11}" type="datetime1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9466-C05D-C13E-9E5F-B0CFFF8A6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EC3C0-E1B2-8AA4-C0EE-BB062DF77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A3169-9080-497A-A138-BD1CA0D36C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94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22YMW5LS82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Gfk2H_iDOJ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B4G5Zi9_2I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DC03CD-0C0F-347F-1FEF-152A1BCD510E}"/>
              </a:ext>
            </a:extLst>
          </p:cNvPr>
          <p:cNvSpPr/>
          <p:nvPr/>
        </p:nvSpPr>
        <p:spPr>
          <a:xfrm>
            <a:off x="0" y="2597727"/>
            <a:ext cx="12192000" cy="42602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BB61FE-6616-9B09-4A08-F1E4A5A9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1053"/>
            <a:ext cx="10515600" cy="2852737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D35CBA-BF75-5EBA-E3C3-A49FA400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68715"/>
            <a:ext cx="10515600" cy="1500187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Carvalho, Bryan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Laquimam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Charles Peil, Eduarda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Prasdio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497A0A-4F2D-5D6F-8EFD-B66FA0DF6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91" y="221350"/>
            <a:ext cx="5465618" cy="10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3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CD469-42EA-D4B0-5866-625B8C4F98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Requisitos para Funcionamento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Processador: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Intel,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baseado na família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i486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Pentium, Hewlett-Packard PA-RISC ou Sun SPARC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Requer um coprocessador de ponto flutuante.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Memória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Varia de acordo com o adaptador gráfico. Cores de 32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Mínimo 24MB, recomendado 32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 Escala de cinza 2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Mínimo 8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recomendado 12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Armazenamento: Suporta múltiplos discos rígidos particionados, permitindo ao usuário instalar e “dar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boot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” em diversos sistemas operacionais dentro do mesmo disco rígido. Partição mínima de 120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para o ambiente de usuário e 330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MB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ambiente de usuário e desenvolvedor.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Especificidades: Requer barramento de expansão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EISA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VL-Bus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ou barramento de expansão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PCI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10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1A0706-B4E7-4230-E550-44749EA71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3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D49FDC-0452-1BBE-21CA-79E0E686E9F2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Funcionamento do Sistema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11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671619-F9C4-121A-745A-8311EA9B2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8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2437B6-D2AF-1F17-1FD1-2C44872D43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helloSystem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0.8.1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12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1D51C-F53B-58CE-0C7B-7BE4AB5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AD38B5A-710D-B78B-66A2-33061774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70" y="1962150"/>
            <a:ext cx="2933452" cy="31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D4097CB7-DFCD-616B-8959-B66A8C92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94" y="1886773"/>
            <a:ext cx="4461388" cy="334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89B365-C246-D4C9-D179-75817BF9D544}"/>
              </a:ext>
            </a:extLst>
          </p:cNvPr>
          <p:cNvSpPr txBox="1"/>
          <p:nvPr/>
        </p:nvSpPr>
        <p:spPr>
          <a:xfrm>
            <a:off x="1780876" y="529151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Beastie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o mascote do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FreeBSD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31289-E7A4-892E-9105-6E65862826E2}"/>
              </a:ext>
            </a:extLst>
          </p:cNvPr>
          <p:cNvSpPr txBox="1"/>
          <p:nvPr/>
        </p:nvSpPr>
        <p:spPr>
          <a:xfrm>
            <a:off x="7220003" y="5291511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Notebook rodando o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helloSystem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6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2437B6-D2AF-1F17-1FD1-2C44872D43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helloSystem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0.8.1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Tipo de Distribuição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Distribuição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FreeBSD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helloSystem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FreeBSD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BSD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Unix</a:t>
            </a:r>
          </a:p>
          <a:p>
            <a:pPr lvl="1" algn="just"/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Unix-like</a:t>
            </a:r>
          </a:p>
          <a:p>
            <a:pPr lvl="1"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Histórico do Sistema Operacional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Substituto do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usuários habituados, mas que se desapontaram com os rumos da empresa: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Decisões de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Criação de obstáculos para reparo de dispositivos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Invasões de privacidade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Inspirado nos primeiros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MacOS X 10.x.</a:t>
            </a:r>
          </a:p>
          <a:p>
            <a:pPr lvl="1" algn="just"/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monolítico: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FreeBSD 13.1.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13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1D51C-F53B-58CE-0C7B-7BE4AB5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2437B6-D2AF-1F17-1FD1-2C44872D43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helloSystem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0.8.1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14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1D51C-F53B-58CE-0C7B-7BE4AB5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5297FB8F-F5C3-26BA-BB64-5C43E74B5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55" y="1690688"/>
            <a:ext cx="4696691" cy="352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477BDABD-F8DA-997D-B2A2-4EB4829E5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77" y="1725059"/>
            <a:ext cx="4696691" cy="352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497B6C-7822-F877-7F8B-147D7BF829B4}"/>
              </a:ext>
            </a:extLst>
          </p:cNvPr>
          <p:cNvSpPr txBox="1"/>
          <p:nvPr/>
        </p:nvSpPr>
        <p:spPr>
          <a:xfrm>
            <a:off x="1698540" y="52475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Mac OS X 10.3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Panther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54C499-47D0-EACF-2EFA-AFC8BE113568}"/>
              </a:ext>
            </a:extLst>
          </p:cNvPr>
          <p:cNvSpPr txBox="1"/>
          <p:nvPr/>
        </p:nvSpPr>
        <p:spPr>
          <a:xfrm>
            <a:off x="7207081" y="5255765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Mac OS X 10.2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Jaguar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0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2437B6-D2AF-1F17-1FD1-2C44872D43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helloSystem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0.8.1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Histórico do Sistema Operacional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Versão tratada no trabalho: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0.8.1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lançada em 2023.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 comparada com a versão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0.8.0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é um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Mudanças visuais na tela de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Alteração do nome do instalador de “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FreeBSD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” para “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helloSystem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Melhorias na seção “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Sobre o Computador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Correção de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bugs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Dentre outros pequenos ajustes</a:t>
            </a:r>
          </a:p>
          <a:p>
            <a:pPr lvl="2"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15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1D51C-F53B-58CE-0C7B-7BE4AB5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4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A1E28F-F833-3897-74E7-E7605C2B0712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helloSystem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0.8.1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Público-alvo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Criadores e usuários habituados com os sistemas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Fatia de Mercado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Poucos dados a respeito da fatia das distribuições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FreeBSD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Menos ainda do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helloSystem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exclusivamente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Estimativas contrastantes: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0,34% à 1,36% do mercado de sistemas operacionais.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0,01% do mercado de sistemas operacionais para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16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4B6DF-DBC4-DB3D-F819-A3C9F51B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96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CD469-42EA-D4B0-5866-625B8C4F98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helloSystem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0.8.1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Formato de Licença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Licença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livre e código aberto.</a:t>
            </a:r>
          </a:p>
          <a:p>
            <a:pPr lvl="1" algn="just"/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GNU GPL v3.0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GNU’s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Unix! General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License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v3.0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Requisitos para Funcionamento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Processador: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Intel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AMD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dual-core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64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2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GHz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Memória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Mínimo de 2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recomendado 4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Armazenamento: Mínimo de 12.5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recomendado 18.5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Monitor: Resolução mínima de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800x600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recomendada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1024x768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ou mais.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17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1A0706-B4E7-4230-E550-44749EA71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7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D49FDC-0452-1BBE-21CA-79E0E686E9F2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helloSystem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0.8.1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Funcionamento do Sistema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18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671619-F9C4-121A-745A-8311EA9B2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2437B6-D2AF-1F17-1FD1-2C44872D43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Elementary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7.1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Horus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19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1D51C-F53B-58CE-0C7B-7BE4AB5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9DFD3A3-66A9-9FA5-91FE-2A5D2D534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72" y="2055813"/>
            <a:ext cx="2689656" cy="318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AC7941-5A6A-784A-5533-A1AFD3541795}"/>
              </a:ext>
            </a:extLst>
          </p:cNvPr>
          <p:cNvSpPr txBox="1"/>
          <p:nvPr/>
        </p:nvSpPr>
        <p:spPr>
          <a:xfrm>
            <a:off x="1859772" y="5291511"/>
            <a:ext cx="268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Tux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o mascote do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E91F6-5678-256E-388D-532EB267B7F0}"/>
              </a:ext>
            </a:extLst>
          </p:cNvPr>
          <p:cNvSpPr txBox="1"/>
          <p:nvPr/>
        </p:nvSpPr>
        <p:spPr>
          <a:xfrm>
            <a:off x="7022521" y="525560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Logo do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Elementary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FF291B72-4966-47CC-D9E9-38FA90075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21" y="2126213"/>
            <a:ext cx="2900795" cy="29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82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4186D25-45C5-09A2-4C1A-13FE0C06482C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 3.3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helloSystem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 0.8.1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Elementary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 OS 7.1 </a:t>
            </a:r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Horus</a:t>
            </a:r>
            <a:endParaRPr lang="pt-B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Tipo de Distribuição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Histórico do Sistema Operacional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Público-alvo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Fatia de Mercado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Formato de Licença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Requisitos para Funcionamento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Funcionamento do Sistema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Comparativo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2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2C7290-06FE-3B48-6812-6F85A57D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3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2437B6-D2AF-1F17-1FD1-2C44872D43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Elementary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7.1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Horus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Tipo de Distribuição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Distribuição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Elementary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Debian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Unix.</a:t>
            </a:r>
          </a:p>
          <a:p>
            <a:pPr lvl="1" algn="just"/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Unix-like.</a:t>
            </a:r>
          </a:p>
          <a:p>
            <a:pPr lvl="1"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Histórico do Sistema Operacional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Substituto dos já consagrados sistemas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Fácil curva de aprendizagem, apesar de ser uma distribuição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Interface de usuário simples e minimalista, claramente inspirada nos sistemas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Ambiente de área de trabalho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Pantheon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(construído sobre o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GNOME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Kernel monolítico: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20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1D51C-F53B-58CE-0C7B-7BE4AB5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5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A1E28F-F833-3897-74E7-E7605C2B0712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Elementary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7.1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Horus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Público-alvo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Usuários de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iniciantes.</a:t>
            </a:r>
          </a:p>
          <a:p>
            <a:pPr lvl="1"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Fatia de Mercado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Não existem dados exclusivamente sobre o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Elementary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Distribuições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Linux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em geral representavam, em junho de 2024: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4,05% do mercado de sistemas operacionais para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1.51% do mercado de sistemas operacionais como um todo.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21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4B6DF-DBC4-DB3D-F819-A3C9F51B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19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CD469-42EA-D4B0-5866-625B8C4F98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Elementary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7.1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Horus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Requisitos para Funcionamento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acordo com o site oficial do sistema não há um conjunto estrito de requisitos mínimos para funcionamento, porém, para uma melhor experiência, recomenda-se no mínimo as seguintes especificações: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Processador: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Intel i3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recente ou um processador similar com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dual-core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64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Memória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4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memória do sistema.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Armazenamento: Unidade de estado sólido (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SSD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 com pelo menos 32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espaço livre.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Periféricos: Mouse /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mousepad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teclado (com fio ou integrado) e um monitor com a resolução mínima de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1024x768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Internet: Acesso à Internet.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22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1A0706-B4E7-4230-E550-44749EA71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84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D49FDC-0452-1BBE-21CA-79E0E686E9F2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Elementary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7.1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Horus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Funcionamento do Sistema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23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671619-F9C4-121A-745A-8311EA9B2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66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A1E28F-F833-3897-74E7-E7605C2B0712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Comparativo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os sistemas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24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4B6DF-DBC4-DB3D-F819-A3C9F51B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0FBCF18-4BB3-7DEA-9DBA-593AE9D27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57031"/>
              </p:ext>
            </p:extLst>
          </p:nvPr>
        </p:nvGraphicFramePr>
        <p:xfrm>
          <a:off x="838199" y="1901536"/>
          <a:ext cx="10515598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354">
                  <a:extLst>
                    <a:ext uri="{9D8B030D-6E8A-4147-A177-3AD203B41FA5}">
                      <a16:colId xmlns:a16="http://schemas.microsoft.com/office/drawing/2014/main" val="4153614574"/>
                    </a:ext>
                  </a:extLst>
                </a:gridCol>
                <a:gridCol w="2628354">
                  <a:extLst>
                    <a:ext uri="{9D8B030D-6E8A-4147-A177-3AD203B41FA5}">
                      <a16:colId xmlns:a16="http://schemas.microsoft.com/office/drawing/2014/main" val="3124170952"/>
                    </a:ext>
                  </a:extLst>
                </a:gridCol>
                <a:gridCol w="2629445">
                  <a:extLst>
                    <a:ext uri="{9D8B030D-6E8A-4147-A177-3AD203B41FA5}">
                      <a16:colId xmlns:a16="http://schemas.microsoft.com/office/drawing/2014/main" val="3855769252"/>
                    </a:ext>
                  </a:extLst>
                </a:gridCol>
                <a:gridCol w="2629445">
                  <a:extLst>
                    <a:ext uri="{9D8B030D-6E8A-4147-A177-3AD203B41FA5}">
                      <a16:colId xmlns:a16="http://schemas.microsoft.com/office/drawing/2014/main" val="3284211007"/>
                    </a:ext>
                  </a:extLst>
                </a:gridCol>
              </a:tblGrid>
              <a:tr h="3867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i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</a:t>
                      </a:r>
                      <a:r>
                        <a:rPr lang="pt-BR" sz="1400" i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i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NeXTSTEP</a:t>
                      </a:r>
                      <a:endParaRPr lang="en-US" sz="1100" i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i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helloSystem</a:t>
                      </a:r>
                      <a:endParaRPr lang="en-US" sz="1100" i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i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Elementary</a:t>
                      </a:r>
                      <a:r>
                        <a:rPr lang="pt-BR" sz="1400" i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OS</a:t>
                      </a:r>
                      <a:endParaRPr lang="en-US" sz="1100" i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310559"/>
                  </a:ext>
                </a:extLst>
              </a:tr>
              <a:tr h="2767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Baseado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BSD 4.3-Reno</a:t>
                      </a:r>
                      <a:endParaRPr lang="en-US" sz="1200" b="1" i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FreeBSD</a:t>
                      </a:r>
                      <a:endParaRPr lang="en-US" sz="1200" b="1" i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Ubuntu</a:t>
                      </a:r>
                      <a:endParaRPr lang="en-US" sz="12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395308"/>
                  </a:ext>
                </a:extLst>
              </a:tr>
              <a:tr h="26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</a:t>
                      </a:r>
                      <a:r>
                        <a:rPr lang="pt-BR" sz="1400" i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</a:t>
                      </a:r>
                      <a:endParaRPr lang="en-US" sz="1200" i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Híbrido</a:t>
                      </a:r>
                      <a:endParaRPr lang="en-US" sz="12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Monolítico</a:t>
                      </a:r>
                      <a:endParaRPr lang="en-US" sz="12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Monolítico</a:t>
                      </a:r>
                      <a:endParaRPr lang="en-US" sz="12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462517"/>
                  </a:ext>
                </a:extLst>
              </a:tr>
              <a:tr h="2767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Primeira Versão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Outubro de 1988</a:t>
                      </a:r>
                      <a:endParaRPr lang="en-US" sz="12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Novembro de 2020</a:t>
                      </a:r>
                      <a:endParaRPr lang="en-US" sz="12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Março de 2011</a:t>
                      </a:r>
                      <a:endParaRPr lang="en-US" sz="12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644072"/>
                  </a:ext>
                </a:extLst>
              </a:tr>
              <a:tr h="26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Última Versão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Fevereiro de 1995</a:t>
                      </a:r>
                      <a:endParaRPr lang="en-US" sz="12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Fevereiro de 2023</a:t>
                      </a:r>
                      <a:endParaRPr lang="en-US" sz="12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Outubro de 2023</a:t>
                      </a:r>
                      <a:endParaRPr lang="en-US" sz="12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938899"/>
                  </a:ext>
                </a:extLst>
              </a:tr>
              <a:tr h="2627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Ativo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</a:t>
                      </a:r>
                      <a:endParaRPr lang="en-US" sz="12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</a:t>
                      </a:r>
                      <a:endParaRPr lang="en-US" sz="12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</a:t>
                      </a:r>
                      <a:endParaRPr lang="en-US" sz="12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576026"/>
                  </a:ext>
                </a:extLst>
              </a:tr>
              <a:tr h="7061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Público-alvo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Pesquisa, educação de alto nível e entusiastas</a:t>
                      </a:r>
                      <a:endParaRPr lang="en-US" sz="12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Criadores e usuários habituados com os sistemas </a:t>
                      </a:r>
                      <a:r>
                        <a:rPr lang="pt-BR" sz="1400" b="1" i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macOS</a:t>
                      </a:r>
                      <a:endParaRPr lang="en-US" sz="1200" b="1" i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de </a:t>
                      </a:r>
                      <a:r>
                        <a:rPr lang="pt-BR" sz="1400" b="1" i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</a:t>
                      </a:r>
                      <a:r>
                        <a:rPr lang="pt-BR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1400" b="1" i="1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macOS</a:t>
                      </a:r>
                      <a:r>
                        <a:rPr lang="pt-BR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iniciantes</a:t>
                      </a:r>
                      <a:endParaRPr lang="en-US" sz="12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029330"/>
                  </a:ext>
                </a:extLst>
              </a:tr>
              <a:tr h="4672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Fatia de Mercado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 dados</a:t>
                      </a:r>
                      <a:endParaRPr lang="en-US" sz="12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 dados específicos da distribuição</a:t>
                      </a:r>
                      <a:endParaRPr lang="en-US" sz="12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 dados específicos da distribuição</a:t>
                      </a:r>
                      <a:endParaRPr lang="en-US" sz="12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277853"/>
                  </a:ext>
                </a:extLst>
              </a:tr>
              <a:tr h="2697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 de Licença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Proprietária</a:t>
                      </a:r>
                      <a:endParaRPr lang="en-US" sz="1200" b="1" i="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GNU GPL v3.0</a:t>
                      </a:r>
                      <a:endParaRPr lang="en-US" sz="1200" b="1" i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i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GNU GPL v3.0</a:t>
                      </a:r>
                      <a:endParaRPr lang="en-US" sz="1200" b="1" i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232017"/>
                  </a:ext>
                </a:extLst>
              </a:tr>
              <a:tr h="4720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 de Interação com o usuário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gráfica e texto</a:t>
                      </a:r>
                      <a:endParaRPr lang="en-US" sz="12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gráfica e texto</a:t>
                      </a:r>
                      <a:endParaRPr lang="en-US" sz="1200" b="1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 gráfica e texto</a:t>
                      </a:r>
                      <a:endParaRPr lang="en-US" sz="12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881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857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A1E28F-F833-3897-74E7-E7605C2B0712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Todos os sistemas apresentaram pontos positivos e negativos, à sua maneira.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Para fazer uma avaliação justa, é necessário: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adequarmos nossas expectativas à época em que cada sistema foi introduzido;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entendermos para quem este foi produzido.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25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4B6DF-DBC4-DB3D-F819-A3C9F51B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06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A1E28F-F833-3897-74E7-E7605C2B0712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endParaRPr lang="pt-B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Contras: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Difícil instalação.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Desenvolvido para uso exclusivo nas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workstations.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Novidades para a década de 1990, não para hoje.</a:t>
            </a:r>
          </a:p>
          <a:p>
            <a:pPr lvl="2"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Prós: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Novidades para a década de 1990.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Inúmeras ferramentas de pesquisa embarcadas.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Bonito e intuitivo para a época.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Base, em conjunto com o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FreeBSD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dos sistemas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iOS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26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4B6DF-DBC4-DB3D-F819-A3C9F51B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5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A1E28F-F833-3897-74E7-E7605C2B0712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helloSystem</a:t>
            </a:r>
            <a:endParaRPr lang="pt-BR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Contras: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Pouco funcional.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Sistema em fase inicial de desenvolvimento.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Distribuição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FreeBSD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Prós:</a:t>
            </a:r>
          </a:p>
          <a:p>
            <a:pPr lvl="2" algn="just"/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bonito.</a:t>
            </a: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Interface gráfica do usuário intuitiva.</a:t>
            </a: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27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4B6DF-DBC4-DB3D-F819-A3C9F51B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0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A1E28F-F833-3897-74E7-E7605C2B0712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Conclusões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Elementary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Contras: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Distribuição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14400" lvl="2" indent="0" algn="just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Prós: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Distribuição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Prático.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Elegante.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Uma alternativa real ao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28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4B6DF-DBC4-DB3D-F819-A3C9F51B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39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DC03CD-0C0F-347F-1FEF-152A1BCD510E}"/>
              </a:ext>
            </a:extLst>
          </p:cNvPr>
          <p:cNvSpPr/>
          <p:nvPr/>
        </p:nvSpPr>
        <p:spPr>
          <a:xfrm>
            <a:off x="0" y="2597726"/>
            <a:ext cx="12192000" cy="42602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BB61FE-6616-9B09-4A08-F1E4A5A9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1053"/>
            <a:ext cx="10515600" cy="2852737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497A0A-4F2D-5D6F-8EFD-B66FA0DF6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91" y="221350"/>
            <a:ext cx="5465618" cy="10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1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2437B6-D2AF-1F17-1FD1-2C44872D43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3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1D51C-F53B-58CE-0C7B-7BE4AB5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5C20E6B-ABE9-5B3C-C2EF-3DD910D17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58" y="2055813"/>
            <a:ext cx="2408345" cy="294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347DA8E-72AF-FCF8-8FD3-EC23CEF31D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224" y="2043871"/>
            <a:ext cx="4211925" cy="315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4C298-92C8-BE9A-76EA-542D89F97018}"/>
              </a:ext>
            </a:extLst>
          </p:cNvPr>
          <p:cNvSpPr txBox="1"/>
          <p:nvPr/>
        </p:nvSpPr>
        <p:spPr>
          <a:xfrm>
            <a:off x="2473503" y="524757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Logo da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EA29E-6B49-8317-6DF4-6510ED05131D}"/>
              </a:ext>
            </a:extLst>
          </p:cNvPr>
          <p:cNvSpPr txBox="1"/>
          <p:nvPr/>
        </p:nvSpPr>
        <p:spPr>
          <a:xfrm>
            <a:off x="6385812" y="5247577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CD-ROMs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instalação do sistema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0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2437B6-D2AF-1F17-1FD1-2C44872D43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Tipo de Distribuição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Sistema baseado no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BSD 4.3-Reno.</a:t>
            </a:r>
          </a:p>
          <a:p>
            <a:pPr lvl="1" algn="just"/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BSD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Unix.</a:t>
            </a:r>
          </a:p>
          <a:p>
            <a:pPr lvl="1" algn="just"/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Unix-like.</a:t>
            </a:r>
          </a:p>
          <a:p>
            <a:pPr lvl="1"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Histórico do Sistema Operacional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Steve Jobs deixa a Apple em 1985.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Cria uma nova empresa, a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criado para ser o sistema das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workstations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Kernel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híbrido: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BSD 4.3-Reno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Mach.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pt-B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4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1D51C-F53B-58CE-0C7B-7BE4AB5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0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2437B6-D2AF-1F17-1FD1-2C44872D43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5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1D51C-F53B-58CE-0C7B-7BE4AB5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D4A0FD-D9F8-3D7F-D37E-FE72BF8885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0" y="2638927"/>
            <a:ext cx="320802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935598-68F0-3BDE-95AA-E816CC74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90" y="2314849"/>
            <a:ext cx="4121202" cy="274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505F96-E1B5-4688-52BB-224D67730C14}"/>
              </a:ext>
            </a:extLst>
          </p:cNvPr>
          <p:cNvSpPr txBox="1"/>
          <p:nvPr/>
        </p:nvSpPr>
        <p:spPr>
          <a:xfrm>
            <a:off x="1291590" y="5105187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Computer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Cube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A7588-BCF3-7319-9C28-EC8F78F71FA7}"/>
              </a:ext>
            </a:extLst>
          </p:cNvPr>
          <p:cNvSpPr txBox="1"/>
          <p:nvPr/>
        </p:nvSpPr>
        <p:spPr>
          <a:xfrm>
            <a:off x="7342902" y="5106845"/>
            <a:ext cx="143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NeXTstation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DC132759-53F7-014F-990B-6E8A8A427B8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Workstations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pt-B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pt-B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0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2437B6-D2AF-1F17-1FD1-2C44872D43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Histórico do Sistema Operacional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Versão tratada no trabalho: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lançada em 1995.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Primeira versão a oferecer suporte a processadores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RISC:</a:t>
            </a:r>
          </a:p>
          <a:p>
            <a:pPr lvl="2" algn="just"/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SPARC</a:t>
            </a:r>
          </a:p>
          <a:p>
            <a:pPr lvl="2" algn="just"/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PA-RISC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(primeira e última versão a suportar o conjunto de instruções)</a:t>
            </a: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Manteve o suporte aos processadores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CISC: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Motorola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6800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m68k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Intel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386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i386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Compatibilidade de programas entre as diferentes arquiteturas.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Última versão do sistema com o nome </a:t>
            </a:r>
            <a:r>
              <a:rPr lang="pt-BR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6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1D51C-F53B-58CE-0C7B-7BE4AB5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6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A1E28F-F833-3897-74E7-E7605C2B0712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Público-alvo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Pesquisa, educação de alto nível e entusiastas.</a:t>
            </a:r>
          </a:p>
          <a:p>
            <a:pPr marL="457200" lvl="1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Fatia de Mercado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Poucos dados a respeito.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Mercado atrelado ao das </a:t>
            </a:r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workstations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que foram um fracasso de vendas: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Preço de lançamento: US$6.500 (equivalente à U$16.700 e R$86.000, em 2023);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Concorrência à época (inclusive da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Isso não quer dizer que o sistema era ruim, foram desenvolvidos no sistema: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primeiro navegador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web;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Jogos como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Doom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Quake.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Base dos sistemas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e iOS.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7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4B6DF-DBC4-DB3D-F819-A3C9F51B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3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2437B6-D2AF-1F17-1FD1-2C44872D430E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8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1D51C-F53B-58CE-0C7B-7BE4AB5C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505F96-E1B5-4688-52BB-224D67730C14}"/>
              </a:ext>
            </a:extLst>
          </p:cNvPr>
          <p:cNvSpPr txBox="1"/>
          <p:nvPr/>
        </p:nvSpPr>
        <p:spPr>
          <a:xfrm>
            <a:off x="2060406" y="526313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Doom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A7588-BCF3-7319-9C28-EC8F78F71FA7}"/>
              </a:ext>
            </a:extLst>
          </p:cNvPr>
          <p:cNvSpPr txBox="1"/>
          <p:nvPr/>
        </p:nvSpPr>
        <p:spPr>
          <a:xfrm>
            <a:off x="7180740" y="526157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Quake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 err="1"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DC132759-53F7-014F-990B-6E8A8A427B8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D4B40CE2-D470-6AFB-FE13-421D7BC1D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0" y="2184799"/>
            <a:ext cx="4046054" cy="30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607F38A-3A4A-7F3B-0CD6-1EDEE1258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60" y="2184799"/>
            <a:ext cx="4046054" cy="30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68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A1E28F-F833-3897-74E7-E7605C2B0712}"/>
              </a:ext>
            </a:extLst>
          </p:cNvPr>
          <p:cNvSpPr/>
          <p:nvPr/>
        </p:nvSpPr>
        <p:spPr>
          <a:xfrm>
            <a:off x="0" y="0"/>
            <a:ext cx="12192000" cy="15970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3538A53-792A-0B4B-F8B6-206DBE3E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NeXTSTEP</a:t>
            </a:r>
            <a:r>
              <a:rPr lang="pt-BR" sz="4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3.3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1E34A8-048E-3C1A-0D6A-DCE36264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Formato de Licença</a:t>
            </a: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Licença proprietária.</a:t>
            </a:r>
            <a:endParaRPr lang="pt-B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Código-fonte fechado com partes de domínio público:</a:t>
            </a:r>
          </a:p>
          <a:p>
            <a:pPr lvl="2"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Componentes do sistema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BSD.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69BB5D8-B69F-6C49-DCD4-8AE294D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A3169-9080-497A-A138-BD1CA0D36C79}" type="slidenum">
              <a:rPr lang="pt-BR" smtClean="0">
                <a:solidFill>
                  <a:schemeClr val="tx1"/>
                </a:solidFill>
              </a:rPr>
              <a:t>9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4B6DF-DBC4-DB3D-F819-A3C9F51B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377" y="5476177"/>
            <a:ext cx="5079423" cy="10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0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1326</Words>
  <Application>Microsoft Office PowerPoint</Application>
  <PresentationFormat>Widescreen</PresentationFormat>
  <Paragraphs>267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HTTPS</vt:lpstr>
      <vt:lpstr>Sumário</vt:lpstr>
      <vt:lpstr>NeXT NeXTSTEP 3.3</vt:lpstr>
      <vt:lpstr>NeXT NeXTSTEP 3.3</vt:lpstr>
      <vt:lpstr>NeXT NeXTSTEP 3.3</vt:lpstr>
      <vt:lpstr>NeXT NeXTSTEP 3.3</vt:lpstr>
      <vt:lpstr>NeXT NeXTSTEP 3.3</vt:lpstr>
      <vt:lpstr>NeXT NeXTSTEP 3.3</vt:lpstr>
      <vt:lpstr>NeXT NeXTSTEP 3.3</vt:lpstr>
      <vt:lpstr>NeXT NeXTSTEP 3.3</vt:lpstr>
      <vt:lpstr>NeXT NeXTSTEP 3.3</vt:lpstr>
      <vt:lpstr>helloSystem 0.8.1</vt:lpstr>
      <vt:lpstr>helloSystem 0.8.1</vt:lpstr>
      <vt:lpstr>helloSystem 0.8.1</vt:lpstr>
      <vt:lpstr>helloSystem 0.8.1</vt:lpstr>
      <vt:lpstr>helloSystem 0.8.1</vt:lpstr>
      <vt:lpstr>helloSystem 0.8.1</vt:lpstr>
      <vt:lpstr>helloSystem 0.8.1</vt:lpstr>
      <vt:lpstr>Elementary OS 7.1 Horus</vt:lpstr>
      <vt:lpstr>Elementary OS 7.1 Horus</vt:lpstr>
      <vt:lpstr>Elementary OS 7.1 Horus</vt:lpstr>
      <vt:lpstr>Elementary OS 7.1 Horus</vt:lpstr>
      <vt:lpstr>Elementary OS 7.1 Horus</vt:lpstr>
      <vt:lpstr>Comparativo entre os sistemas</vt:lpstr>
      <vt:lpstr>Conclusões</vt:lpstr>
      <vt:lpstr>Conclusões</vt:lpstr>
      <vt:lpstr>Conclusões</vt:lpstr>
      <vt:lpstr>Conclusões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Bernardo GC</cp:lastModifiedBy>
  <cp:revision>39</cp:revision>
  <dcterms:created xsi:type="dcterms:W3CDTF">2024-06-28T23:32:10Z</dcterms:created>
  <dcterms:modified xsi:type="dcterms:W3CDTF">2024-07-05T21:15:12Z</dcterms:modified>
</cp:coreProperties>
</file>