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ABCE3A-AAE7-44A8-B8E0-FA1E2E891D31}">
  <a:tblStyle styleId="{27ABCE3A-AAE7-44A8-B8E0-FA1E2E891D3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9753471a4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9753471a4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9753471a4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9753471a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9753471a4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9753471a4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9753471a4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9753471a4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9753471a4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9753471a4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9753471a4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9753471a4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9753471a4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9753471a4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9753471a4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9753471a4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9753471a4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9753471a4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9753471a4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9753471a4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9753471a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9753471a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9753471a4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9753471a4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9753471a4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9753471a4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9753471a4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9753471a4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9753471a4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9753471a4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9753471a4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9753471a4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9fd936d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9fd936d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9fd936d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9fd936d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9fd936d9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9fd936d9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9753471a4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9753471a4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9753471a4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9753471a4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9753471a4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9753471a4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9753471a4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9753471a4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9753471a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9753471a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9753471a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9753471a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9753471a4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9753471a4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Natural Language Processing and Chatbots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Bryan Barton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 Most Common Words</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22"/>
          <p:cNvPicPr preferRelativeResize="0"/>
          <p:nvPr/>
        </p:nvPicPr>
        <p:blipFill>
          <a:blip r:embed="rId3">
            <a:alphaModFix/>
          </a:blip>
          <a:stretch>
            <a:fillRect/>
          </a:stretch>
        </p:blipFill>
        <p:spPr>
          <a:xfrm>
            <a:off x="1144075" y="1152475"/>
            <a:ext cx="6855853"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Cartman Bigram Top Words</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23"/>
          <p:cNvPicPr preferRelativeResize="0"/>
          <p:nvPr/>
        </p:nvPicPr>
        <p:blipFill>
          <a:blip r:embed="rId3">
            <a:alphaModFix/>
          </a:blip>
          <a:stretch>
            <a:fillRect/>
          </a:stretch>
        </p:blipFill>
        <p:spPr>
          <a:xfrm>
            <a:off x="1838888" y="1152475"/>
            <a:ext cx="5466234"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Cartman Trigram Top Words</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7" name="Google Shape;127;p24"/>
          <p:cNvPicPr preferRelativeResize="0"/>
          <p:nvPr/>
        </p:nvPicPr>
        <p:blipFill>
          <a:blip r:embed="rId3">
            <a:alphaModFix/>
          </a:blip>
          <a:stretch>
            <a:fillRect/>
          </a:stretch>
        </p:blipFill>
        <p:spPr>
          <a:xfrm>
            <a:off x="1838888" y="1152475"/>
            <a:ext cx="5466228"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Kyle Bigram Top Words</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5"/>
          <p:cNvPicPr preferRelativeResize="0"/>
          <p:nvPr/>
        </p:nvPicPr>
        <p:blipFill>
          <a:blip r:embed="rId3">
            <a:alphaModFix/>
          </a:blip>
          <a:stretch>
            <a:fillRect/>
          </a:stretch>
        </p:blipFill>
        <p:spPr>
          <a:xfrm>
            <a:off x="1838875" y="1152475"/>
            <a:ext cx="5466240"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Kyle Trigram Top Words</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1" name="Google Shape;141;p26"/>
          <p:cNvPicPr preferRelativeResize="0"/>
          <p:nvPr/>
        </p:nvPicPr>
        <p:blipFill>
          <a:blip r:embed="rId3">
            <a:alphaModFix/>
          </a:blip>
          <a:stretch>
            <a:fillRect/>
          </a:stretch>
        </p:blipFill>
        <p:spPr>
          <a:xfrm>
            <a:off x="1838875" y="1152475"/>
            <a:ext cx="5466254"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 Bigram Top Words</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27"/>
          <p:cNvPicPr preferRelativeResize="0"/>
          <p:nvPr/>
        </p:nvPicPr>
        <p:blipFill>
          <a:blip r:embed="rId3">
            <a:alphaModFix/>
          </a:blip>
          <a:stretch>
            <a:fillRect/>
          </a:stretch>
        </p:blipFill>
        <p:spPr>
          <a:xfrm>
            <a:off x="1838875" y="1152475"/>
            <a:ext cx="5466240"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 Trigram Top Words</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28"/>
          <p:cNvPicPr preferRelativeResize="0"/>
          <p:nvPr/>
        </p:nvPicPr>
        <p:blipFill>
          <a:blip r:embed="rId3">
            <a:alphaModFix/>
          </a:blip>
          <a:stretch>
            <a:fillRect/>
          </a:stretch>
        </p:blipFill>
        <p:spPr>
          <a:xfrm>
            <a:off x="1838888" y="1152475"/>
            <a:ext cx="5466220"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 of Words Model</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of extracting features from text and representing each line of dialogue as a vector or string of numbers.</a:t>
            </a:r>
            <a:endParaRPr/>
          </a:p>
          <a:p>
            <a:pPr indent="0" lvl="0" marL="0" rtl="0" algn="l">
              <a:spcBef>
                <a:spcPts val="1600"/>
              </a:spcBef>
              <a:spcAft>
                <a:spcPts val="0"/>
              </a:spcAft>
              <a:buNone/>
            </a:pPr>
            <a:r>
              <a:rPr lang="en"/>
              <a:t>Taking all the unique words in the dataset, each entry will either have a 1 or 0 value designated that words </a:t>
            </a:r>
            <a:r>
              <a:rPr lang="en"/>
              <a:t>occurrence</a:t>
            </a:r>
            <a:r>
              <a:rPr lang="en"/>
              <a:t>.</a:t>
            </a:r>
            <a:endParaRPr/>
          </a:p>
          <a:p>
            <a:pPr indent="0" lvl="0" marL="0" rtl="0" algn="l">
              <a:spcBef>
                <a:spcPts val="1600"/>
              </a:spcBef>
              <a:spcAft>
                <a:spcPts val="1600"/>
              </a:spcAft>
              <a:buNone/>
            </a:pPr>
            <a:r>
              <a:rPr lang="en"/>
              <a:t>We call this a bag of words because any information about the order or structure of words in the dataset is discarded.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Cartman Bag of Words Top Words</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30"/>
          <p:cNvPicPr preferRelativeResize="0"/>
          <p:nvPr/>
        </p:nvPicPr>
        <p:blipFill>
          <a:blip r:embed="rId3">
            <a:alphaModFix/>
          </a:blip>
          <a:stretch>
            <a:fillRect/>
          </a:stretch>
        </p:blipFill>
        <p:spPr>
          <a:xfrm>
            <a:off x="1838888" y="1152475"/>
            <a:ext cx="5466223" cy="341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Kyle Bag of Words Top Words</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5" name="Google Shape;175;p31"/>
          <p:cNvPicPr preferRelativeResize="0"/>
          <p:nvPr/>
        </p:nvPicPr>
        <p:blipFill>
          <a:blip r:embed="rId3">
            <a:alphaModFix/>
          </a:blip>
          <a:stretch>
            <a:fillRect/>
          </a:stretch>
        </p:blipFill>
        <p:spPr>
          <a:xfrm>
            <a:off x="1838888" y="1152475"/>
            <a:ext cx="5466228"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Proposal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seeks to create chatbots based upon dialogue for a popular television show.</a:t>
            </a:r>
            <a:endParaRPr/>
          </a:p>
          <a:p>
            <a:pPr indent="0" lvl="0" marL="0" rtl="0" algn="l">
              <a:spcBef>
                <a:spcPts val="1600"/>
              </a:spcBef>
              <a:spcAft>
                <a:spcPts val="0"/>
              </a:spcAft>
              <a:buNone/>
            </a:pPr>
            <a:r>
              <a:rPr lang="en"/>
              <a:t>Using scripts that are posted online, process the lines a dialogue in a way to can be used for analysis.</a:t>
            </a:r>
            <a:endParaRPr/>
          </a:p>
          <a:p>
            <a:pPr indent="0" lvl="0" marL="0" rtl="0" algn="l">
              <a:spcBef>
                <a:spcPts val="1600"/>
              </a:spcBef>
              <a:spcAft>
                <a:spcPts val="0"/>
              </a:spcAft>
              <a:buNone/>
            </a:pPr>
            <a:r>
              <a:rPr lang="en"/>
              <a:t>Each chatbot will </a:t>
            </a:r>
            <a:r>
              <a:rPr lang="en"/>
              <a:t>correspond</a:t>
            </a:r>
            <a:r>
              <a:rPr lang="en"/>
              <a:t> to each of the main characters in the show and also have the ability to talk to each other.</a:t>
            </a:r>
            <a:endParaRPr/>
          </a:p>
          <a:p>
            <a:pPr indent="0" lvl="0" marL="0" rtl="0" algn="l">
              <a:spcBef>
                <a:spcPts val="1600"/>
              </a:spcBef>
              <a:spcAft>
                <a:spcPts val="0"/>
              </a:spcAft>
              <a:buNone/>
            </a:pPr>
            <a:r>
              <a:rPr lang="en"/>
              <a:t>They will work by comparing user input and matching the best line of dialogue from the dataset.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 Bag of Words Top Words</a:t>
            </a:r>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2" name="Google Shape;182;p32"/>
          <p:cNvPicPr preferRelativeResize="0"/>
          <p:nvPr/>
        </p:nvPicPr>
        <p:blipFill>
          <a:blip r:embed="rId3">
            <a:alphaModFix/>
          </a:blip>
          <a:stretch>
            <a:fillRect/>
          </a:stretch>
        </p:blipFill>
        <p:spPr>
          <a:xfrm>
            <a:off x="1838875" y="1152475"/>
            <a:ext cx="5466249" cy="341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TF-IDF Model</a:t>
            </a:r>
            <a:endParaRPr/>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 Frequency - scoring of the frequency of the word in the dataset.</a:t>
            </a:r>
            <a:endParaRPr/>
          </a:p>
          <a:p>
            <a:pPr indent="0" lvl="0" marL="0" rtl="0" algn="l">
              <a:spcBef>
                <a:spcPts val="1600"/>
              </a:spcBef>
              <a:spcAft>
                <a:spcPts val="0"/>
              </a:spcAft>
              <a:buNone/>
            </a:pPr>
            <a:r>
              <a:rPr lang="en"/>
              <a:t>Inverse Document Frequency - scoring of how rare the word is in the dataset.</a:t>
            </a:r>
            <a:endParaRPr/>
          </a:p>
          <a:p>
            <a:pPr indent="0" lvl="0" marL="0" rtl="0" algn="l">
              <a:spcBef>
                <a:spcPts val="1600"/>
              </a:spcBef>
              <a:spcAft>
                <a:spcPts val="0"/>
              </a:spcAft>
              <a:buNone/>
            </a:pPr>
            <a:r>
              <a:rPr lang="en"/>
              <a:t>TF and IDF are multiplied by each other will get a unique numerical value ranging from 0.000 - 1.000 with larger values corresponding to less frequently used words. </a:t>
            </a:r>
            <a:endParaRPr/>
          </a:p>
          <a:p>
            <a:pPr indent="0" lvl="0" marL="0" rtl="0" algn="l">
              <a:spcBef>
                <a:spcPts val="1600"/>
              </a:spcBef>
              <a:spcAft>
                <a:spcPts val="1600"/>
              </a:spcAft>
              <a:buNone/>
            </a:pPr>
            <a:r>
              <a:t/>
            </a:r>
            <a:endParaRPr/>
          </a:p>
        </p:txBody>
      </p:sp>
      <p:pic>
        <p:nvPicPr>
          <p:cNvPr id="189" name="Google Shape;189;p33"/>
          <p:cNvPicPr preferRelativeResize="0"/>
          <p:nvPr/>
        </p:nvPicPr>
        <p:blipFill>
          <a:blip r:embed="rId3">
            <a:alphaModFix/>
          </a:blip>
          <a:stretch>
            <a:fillRect/>
          </a:stretch>
        </p:blipFill>
        <p:spPr>
          <a:xfrm>
            <a:off x="311700" y="3082975"/>
            <a:ext cx="5753100" cy="781050"/>
          </a:xfrm>
          <a:prstGeom prst="rect">
            <a:avLst/>
          </a:prstGeom>
          <a:noFill/>
          <a:ln>
            <a:noFill/>
          </a:ln>
        </p:spPr>
      </p:pic>
      <p:pic>
        <p:nvPicPr>
          <p:cNvPr id="190" name="Google Shape;190;p33"/>
          <p:cNvPicPr preferRelativeResize="0"/>
          <p:nvPr/>
        </p:nvPicPr>
        <p:blipFill>
          <a:blip r:embed="rId4">
            <a:alphaModFix/>
          </a:blip>
          <a:stretch>
            <a:fillRect/>
          </a:stretch>
        </p:blipFill>
        <p:spPr>
          <a:xfrm>
            <a:off x="695975" y="3864025"/>
            <a:ext cx="4857750" cy="70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Cartman TF-IDF Top Words</a:t>
            </a:r>
            <a:endParaRPr/>
          </a:p>
        </p:txBody>
      </p:sp>
      <p:sp>
        <p:nvSpPr>
          <p:cNvPr id="196" name="Google Shape;19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7" name="Google Shape;197;p34"/>
          <p:cNvPicPr preferRelativeResize="0"/>
          <p:nvPr/>
        </p:nvPicPr>
        <p:blipFill>
          <a:blip r:embed="rId3">
            <a:alphaModFix/>
          </a:blip>
          <a:stretch>
            <a:fillRect/>
          </a:stretch>
        </p:blipFill>
        <p:spPr>
          <a:xfrm>
            <a:off x="1838888" y="1152475"/>
            <a:ext cx="5466223" cy="341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Kyle TF-IDF Top Words</a:t>
            </a:r>
            <a:endParaRPr/>
          </a:p>
        </p:txBody>
      </p:sp>
      <p:sp>
        <p:nvSpPr>
          <p:cNvPr id="203" name="Google Shape;20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4" name="Google Shape;204;p35"/>
          <p:cNvPicPr preferRelativeResize="0"/>
          <p:nvPr/>
        </p:nvPicPr>
        <p:blipFill>
          <a:blip r:embed="rId3">
            <a:alphaModFix/>
          </a:blip>
          <a:stretch>
            <a:fillRect/>
          </a:stretch>
        </p:blipFill>
        <p:spPr>
          <a:xfrm>
            <a:off x="1838875" y="1152475"/>
            <a:ext cx="5466231" cy="341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 TF-IDF Top Words</a:t>
            </a:r>
            <a:endParaRPr/>
          </a:p>
        </p:txBody>
      </p:sp>
      <p:sp>
        <p:nvSpPr>
          <p:cNvPr id="210" name="Google Shape;21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1" name="Google Shape;211;p36"/>
          <p:cNvPicPr preferRelativeResize="0"/>
          <p:nvPr/>
        </p:nvPicPr>
        <p:blipFill>
          <a:blip r:embed="rId3">
            <a:alphaModFix/>
          </a:blip>
          <a:stretch>
            <a:fillRect/>
          </a:stretch>
        </p:blipFill>
        <p:spPr>
          <a:xfrm>
            <a:off x="1838875" y="1152475"/>
            <a:ext cx="5466249" cy="341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Chatbots</a:t>
            </a:r>
            <a:endParaRPr/>
          </a:p>
        </p:txBody>
      </p:sp>
      <p:sp>
        <p:nvSpPr>
          <p:cNvPr id="217" name="Google Shape;21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chatbots used in this project are actually simple functions that work by first running the same preprocessing steps on the user input.</a:t>
            </a:r>
            <a:endParaRPr/>
          </a:p>
          <a:p>
            <a:pPr indent="0" lvl="0" marL="0" rtl="0" algn="l">
              <a:spcBef>
                <a:spcPts val="1600"/>
              </a:spcBef>
              <a:spcAft>
                <a:spcPts val="0"/>
              </a:spcAft>
              <a:buNone/>
            </a:pPr>
            <a:r>
              <a:rPr lang="en"/>
              <a:t>Next, we are transforming the string into a vector by creating array and then matching the similarities between the question and response by using pairwise distances.</a:t>
            </a:r>
            <a:endParaRPr/>
          </a:p>
          <a:p>
            <a:pPr indent="0" lvl="0" marL="0" rtl="0" algn="l">
              <a:spcBef>
                <a:spcPts val="1600"/>
              </a:spcBef>
              <a:spcAft>
                <a:spcPts val="1600"/>
              </a:spcAft>
              <a:buNone/>
            </a:pPr>
            <a:r>
              <a:rPr lang="en"/>
              <a:t>The response that is chosen will be the one with the highest score in matching the appropriate line of dialogue.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Chatbot Responses</a:t>
            </a:r>
            <a:endParaRPr/>
          </a:p>
        </p:txBody>
      </p:sp>
      <p:sp>
        <p:nvSpPr>
          <p:cNvPr id="223" name="Google Shape;22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comparing the difference between the Bag of Words and TF-IDF models we can see that they perform identical when given a single word input.  This tells us that when we have only one word to compare with both methods will find the exact same line of dialogue.</a:t>
            </a:r>
            <a:endParaRPr/>
          </a:p>
          <a:p>
            <a:pPr indent="0" lvl="0" marL="0" rtl="0" algn="l">
              <a:spcBef>
                <a:spcPts val="1600"/>
              </a:spcBef>
              <a:spcAft>
                <a:spcPts val="1600"/>
              </a:spcAft>
              <a:buNone/>
            </a:pPr>
            <a:r>
              <a:rPr lang="en"/>
              <a:t>We see a difference when we have a question with multiple words that need to be compared against.  Bag of Words will match its response with the line that matches the most words while TF-IDF will match the single word with the highest score and give a line based on that one word.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Chatbot Drawbacks</a:t>
            </a:r>
            <a:endParaRPr/>
          </a:p>
        </p:txBody>
      </p:sp>
      <p:sp>
        <p:nvSpPr>
          <p:cNvPr id="229" name="Google Shape;22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with using dialogue between characters is that we end up with lines of dialogue with only a couple of words.  When we tried to have the chatbots talk to each other we have situations where all three chatbots will output the same word since that has the best match but not necessarily the most appropriate.</a:t>
            </a:r>
            <a:endParaRPr/>
          </a:p>
          <a:p>
            <a:pPr indent="0" lvl="0" marL="0" rtl="0" algn="l">
              <a:spcBef>
                <a:spcPts val="1600"/>
              </a:spcBef>
              <a:spcAft>
                <a:spcPts val="0"/>
              </a:spcAft>
              <a:buNone/>
            </a:pPr>
            <a:r>
              <a:rPr lang="en"/>
              <a:t>TF-IDF also will match the highest scoring word in the phrase and ignore the other words because they have a lower score.</a:t>
            </a:r>
            <a:endParaRPr/>
          </a:p>
          <a:p>
            <a:pPr indent="0" lvl="0" marL="0" rtl="0" algn="l">
              <a:spcBef>
                <a:spcPts val="1600"/>
              </a:spcBef>
              <a:spcAft>
                <a:spcPts val="1600"/>
              </a:spcAft>
              <a:buNone/>
            </a:pPr>
            <a:r>
              <a:rPr lang="en"/>
              <a:t>Bag of Words will match a query with the most simplest response needed to fulfill the requirements.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available online are episode scripts posted online that have each line of dialogue assigned to a specific character.</a:t>
            </a:r>
            <a:endParaRPr/>
          </a:p>
          <a:p>
            <a:pPr indent="0" lvl="0" marL="0" rtl="0" algn="l">
              <a:spcBef>
                <a:spcPts val="1600"/>
              </a:spcBef>
              <a:spcAft>
                <a:spcPts val="0"/>
              </a:spcAft>
              <a:buNone/>
            </a:pPr>
            <a:r>
              <a:rPr lang="en"/>
              <a:t>The shows first 18th seasons have been collected and compiled into a single CSV file with each entry indicating the character, season, episode, and line of dialogue.</a:t>
            </a:r>
            <a:endParaRPr/>
          </a:p>
          <a:p>
            <a:pPr indent="0" lvl="0" marL="0" rtl="0" algn="l">
              <a:spcBef>
                <a:spcPts val="1600"/>
              </a:spcBef>
              <a:spcAft>
                <a:spcPts val="0"/>
              </a:spcAft>
              <a:buNone/>
            </a:pPr>
            <a:r>
              <a:rPr lang="en"/>
              <a:t>Minimal cleaning was needed since there are no missing values in the data.</a:t>
            </a:r>
            <a:endParaRPr/>
          </a:p>
          <a:p>
            <a:pPr indent="0" lvl="0" marL="0" rtl="0" algn="l">
              <a:spcBef>
                <a:spcPts val="1600"/>
              </a:spcBef>
              <a:spcAft>
                <a:spcPts val="1600"/>
              </a:spcAft>
              <a:buNone/>
            </a:pPr>
            <a:r>
              <a:rPr lang="en"/>
              <a:t>Three characters were discovered to have the majority of the lines of dialogue: Cartman, Kyle, and Stan compared to all other characters.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Wrangling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our dataset has numerical information, it is not used for the purposes of the project since we will be dealing only with dialogue from the show labeled “Line.”</a:t>
            </a:r>
            <a:endParaRPr/>
          </a:p>
          <a:p>
            <a:pPr indent="0" lvl="0" marL="0" rtl="0" algn="l">
              <a:spcBef>
                <a:spcPts val="1600"/>
              </a:spcBef>
              <a:spcAft>
                <a:spcPts val="0"/>
              </a:spcAft>
              <a:buNone/>
            </a:pPr>
            <a:r>
              <a:rPr lang="en"/>
              <a:t>The column labeled “Character” is only used to grab all instances of our main characters dialogue.</a:t>
            </a:r>
            <a:endParaRPr/>
          </a:p>
          <a:p>
            <a:pPr indent="0" lvl="0" marL="0" rtl="0" algn="l">
              <a:spcBef>
                <a:spcPts val="1600"/>
              </a:spcBef>
              <a:spcAft>
                <a:spcPts val="0"/>
              </a:spcAft>
              <a:buNone/>
            </a:pPr>
            <a:r>
              <a:rPr lang="en"/>
              <a:t>The column labeled “Line” is the information that is used for the project as is stored lines of dialogue.</a:t>
            </a:r>
            <a:endParaRPr/>
          </a:p>
          <a:p>
            <a:pPr indent="0" lvl="0" marL="0" rtl="0" algn="l">
              <a:spcBef>
                <a:spcPts val="1600"/>
              </a:spcBef>
              <a:spcAft>
                <a:spcPts val="1600"/>
              </a:spcAft>
              <a:buNone/>
            </a:pPr>
            <a:r>
              <a:rPr lang="en"/>
              <a:t>This means we need to preprocess this data so it can become usable.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is applied twice in this project: first it is used for each line of dialogue of the three main characters and second it is used for the user input when asking what their question is.</a:t>
            </a:r>
            <a:endParaRPr/>
          </a:p>
          <a:p>
            <a:pPr indent="0" lvl="0" marL="0" rtl="0" algn="l">
              <a:spcBef>
                <a:spcPts val="1600"/>
              </a:spcBef>
              <a:spcAft>
                <a:spcPts val="0"/>
              </a:spcAft>
              <a:buNone/>
            </a:pPr>
            <a:r>
              <a:rPr lang="en"/>
              <a:t>The reason for this is because we will be comparing the similarities between two in able to determine what the best response will be input.</a:t>
            </a:r>
            <a:endParaRPr/>
          </a:p>
          <a:p>
            <a:pPr indent="0" lvl="0" marL="0" rtl="0" algn="l">
              <a:spcBef>
                <a:spcPts val="1600"/>
              </a:spcBef>
              <a:spcAft>
                <a:spcPts val="1600"/>
              </a:spcAft>
              <a:buNone/>
            </a:pPr>
            <a:r>
              <a:rPr lang="en"/>
              <a:t>This also means it can be applied multiple times in order to create a conversation loop between the chatbots after the initial user input.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Steps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is a multi-stage process that converts text into a form that is predictable and analyzable for our task.  This means the steps we take are not the same for every task but are the most appropriate for our particular dataset.</a:t>
            </a:r>
            <a:endParaRPr/>
          </a:p>
          <a:p>
            <a:pPr indent="0" lvl="0" marL="0" rtl="0" algn="l">
              <a:spcBef>
                <a:spcPts val="1600"/>
              </a:spcBef>
              <a:spcAft>
                <a:spcPts val="0"/>
              </a:spcAft>
              <a:buNone/>
            </a:pPr>
            <a:r>
              <a:rPr lang="en"/>
              <a:t>The steps taken in order are:</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graphicFrame>
        <p:nvGraphicFramePr>
          <p:cNvPr id="86" name="Google Shape;86;p18"/>
          <p:cNvGraphicFramePr/>
          <p:nvPr/>
        </p:nvGraphicFramePr>
        <p:xfrm>
          <a:off x="952500" y="3044875"/>
          <a:ext cx="3000000" cy="3000000"/>
        </p:xfrm>
        <a:graphic>
          <a:graphicData uri="http://schemas.openxmlformats.org/drawingml/2006/table">
            <a:tbl>
              <a:tblPr>
                <a:noFill/>
                <a:tableStyleId>{27ABCE3A-AAE7-44A8-B8E0-FA1E2E891D31}</a:tableStyleId>
              </a:tblPr>
              <a:tblGrid>
                <a:gridCol w="3619500"/>
                <a:gridCol w="3619500"/>
              </a:tblGrid>
              <a:tr h="381000">
                <a:tc>
                  <a:txBody>
                    <a:bodyPr/>
                    <a:lstStyle/>
                    <a:p>
                      <a:pPr indent="0" lvl="0" marL="0" rtl="0" algn="l">
                        <a:spcBef>
                          <a:spcPts val="0"/>
                        </a:spcBef>
                        <a:spcAft>
                          <a:spcPts val="0"/>
                        </a:spcAft>
                        <a:buNone/>
                      </a:pPr>
                      <a:r>
                        <a:rPr lang="en"/>
                        <a:t>1  </a:t>
                      </a:r>
                      <a:r>
                        <a:rPr lang="en"/>
                        <a:t>Expand Contractions</a:t>
                      </a:r>
                      <a:endParaRPr/>
                    </a:p>
                  </a:txBody>
                  <a:tcPr marT="91425" marB="91425" marR="91425" marL="91425"/>
                </a:tc>
                <a:tc>
                  <a:txBody>
                    <a:bodyPr/>
                    <a:lstStyle/>
                    <a:p>
                      <a:pPr indent="0" lvl="0" marL="0" rtl="0" algn="l">
                        <a:spcBef>
                          <a:spcPts val="0"/>
                        </a:spcBef>
                        <a:spcAft>
                          <a:spcPts val="0"/>
                        </a:spcAft>
                        <a:buNone/>
                      </a:pPr>
                      <a:r>
                        <a:rPr lang="en"/>
                        <a:t>5  Remove stop words</a:t>
                      </a:r>
                      <a:endParaRPr/>
                    </a:p>
                  </a:txBody>
                  <a:tcPr marT="91425" marB="91425" marR="91425" marL="91425"/>
                </a:tc>
              </a:tr>
              <a:tr h="381000">
                <a:tc>
                  <a:txBody>
                    <a:bodyPr/>
                    <a:lstStyle/>
                    <a:p>
                      <a:pPr indent="0" lvl="0" marL="0" rtl="0" algn="l">
                        <a:spcBef>
                          <a:spcPts val="0"/>
                        </a:spcBef>
                        <a:spcAft>
                          <a:spcPts val="0"/>
                        </a:spcAft>
                        <a:buNone/>
                      </a:pPr>
                      <a:r>
                        <a:rPr lang="en"/>
                        <a:t>2  Lowercase letters</a:t>
                      </a:r>
                      <a:endParaRPr/>
                    </a:p>
                  </a:txBody>
                  <a:tcPr marT="91425" marB="91425" marR="91425" marL="91425"/>
                </a:tc>
                <a:tc>
                  <a:txBody>
                    <a:bodyPr/>
                    <a:lstStyle/>
                    <a:p>
                      <a:pPr indent="0" lvl="0" marL="0" rtl="0" algn="l">
                        <a:spcBef>
                          <a:spcPts val="0"/>
                        </a:spcBef>
                        <a:spcAft>
                          <a:spcPts val="0"/>
                        </a:spcAft>
                        <a:buNone/>
                      </a:pPr>
                      <a:r>
                        <a:rPr lang="en"/>
                        <a:t>6  Remove punctuation</a:t>
                      </a:r>
                      <a:endParaRPr/>
                    </a:p>
                  </a:txBody>
                  <a:tcPr marT="91425" marB="91425" marR="91425" marL="91425"/>
                </a:tc>
              </a:tr>
              <a:tr h="381000">
                <a:tc>
                  <a:txBody>
                    <a:bodyPr/>
                    <a:lstStyle/>
                    <a:p>
                      <a:pPr indent="0" lvl="0" marL="0" rtl="0" algn="l">
                        <a:spcBef>
                          <a:spcPts val="0"/>
                        </a:spcBef>
                        <a:spcAft>
                          <a:spcPts val="0"/>
                        </a:spcAft>
                        <a:buNone/>
                      </a:pPr>
                      <a:r>
                        <a:rPr lang="en"/>
                        <a:t>3  Remove numbers</a:t>
                      </a:r>
                      <a:endParaRPr/>
                    </a:p>
                  </a:txBody>
                  <a:tcPr marT="91425" marB="91425" marR="91425" marL="91425"/>
                </a:tc>
                <a:tc>
                  <a:txBody>
                    <a:bodyPr/>
                    <a:lstStyle/>
                    <a:p>
                      <a:pPr indent="0" lvl="0" marL="0" rtl="0" algn="l">
                        <a:spcBef>
                          <a:spcPts val="0"/>
                        </a:spcBef>
                        <a:spcAft>
                          <a:spcPts val="0"/>
                        </a:spcAft>
                        <a:buNone/>
                      </a:pPr>
                      <a:r>
                        <a:rPr lang="en"/>
                        <a:t>7  Tokenize</a:t>
                      </a:r>
                      <a:endParaRPr/>
                    </a:p>
                  </a:txBody>
                  <a:tcPr marT="91425" marB="91425" marR="91425" marL="91425"/>
                </a:tc>
              </a:tr>
              <a:tr h="381000">
                <a:tc>
                  <a:txBody>
                    <a:bodyPr/>
                    <a:lstStyle/>
                    <a:p>
                      <a:pPr indent="0" lvl="0" marL="0" rtl="0" algn="l">
                        <a:spcBef>
                          <a:spcPts val="0"/>
                        </a:spcBef>
                        <a:spcAft>
                          <a:spcPts val="0"/>
                        </a:spcAft>
                        <a:buNone/>
                      </a:pPr>
                      <a:r>
                        <a:rPr lang="en"/>
                        <a:t>4  Spell check</a:t>
                      </a:r>
                      <a:endParaRPr/>
                    </a:p>
                  </a:txBody>
                  <a:tcPr marT="91425" marB="91425" marR="91425" marL="91425"/>
                </a:tc>
                <a:tc>
                  <a:txBody>
                    <a:bodyPr/>
                    <a:lstStyle/>
                    <a:p>
                      <a:pPr indent="0" lvl="0" marL="0" rtl="0" algn="l">
                        <a:spcBef>
                          <a:spcPts val="0"/>
                        </a:spcBef>
                        <a:spcAft>
                          <a:spcPts val="0"/>
                        </a:spcAft>
                        <a:buNone/>
                      </a:pPr>
                      <a:r>
                        <a:rPr lang="en"/>
                        <a:t>8  Lemmatize</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Tokenize and Lemmatize</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Tokenization is the process of breaking down the lines of dialogue into simple units called tokens.  For example, taking a string “I love you” and tokenizing it will return a list of [“I”, “love”, “you”].</a:t>
            </a:r>
            <a:endParaRPr/>
          </a:p>
          <a:p>
            <a:pPr indent="0" lvl="0" marL="0" rtl="0" algn="l">
              <a:spcBef>
                <a:spcPts val="1600"/>
              </a:spcBef>
              <a:spcAft>
                <a:spcPts val="1600"/>
              </a:spcAft>
              <a:buNone/>
            </a:pPr>
            <a:r>
              <a:rPr lang="en"/>
              <a:t>Immediately after we tokenized the data, we also lemmatize it as well which is the conversion of the word to its dictionary form called a lemma.  This means a word that is used in different inflection such as run, running, ran, and runs will all be grouped as one word.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Cartman Most Common Words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9" name="Google Shape;99;p20"/>
          <p:cNvPicPr preferRelativeResize="0"/>
          <p:nvPr/>
        </p:nvPicPr>
        <p:blipFill>
          <a:blip r:embed="rId3">
            <a:alphaModFix/>
          </a:blip>
          <a:stretch>
            <a:fillRect/>
          </a:stretch>
        </p:blipFill>
        <p:spPr>
          <a:xfrm>
            <a:off x="1155600" y="1152475"/>
            <a:ext cx="6832800"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Kyle Most Common Words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 name="Google Shape;106;p21"/>
          <p:cNvPicPr preferRelativeResize="0"/>
          <p:nvPr/>
        </p:nvPicPr>
        <p:blipFill>
          <a:blip r:embed="rId3">
            <a:alphaModFix/>
          </a:blip>
          <a:stretch>
            <a:fillRect/>
          </a:stretch>
        </p:blipFill>
        <p:spPr>
          <a:xfrm>
            <a:off x="1136275" y="1152475"/>
            <a:ext cx="6871450"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