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486" r:id="rId2"/>
    <p:sldId id="575" r:id="rId3"/>
    <p:sldId id="557" r:id="rId4"/>
    <p:sldId id="558" r:id="rId5"/>
    <p:sldId id="579" r:id="rId6"/>
    <p:sldId id="582" r:id="rId7"/>
    <p:sldId id="604" r:id="rId8"/>
    <p:sldId id="586" r:id="rId9"/>
    <p:sldId id="595" r:id="rId10"/>
    <p:sldId id="605" r:id="rId11"/>
    <p:sldId id="590" r:id="rId12"/>
    <p:sldId id="588" r:id="rId13"/>
    <p:sldId id="587" r:id="rId14"/>
    <p:sldId id="592" r:id="rId15"/>
    <p:sldId id="589" r:id="rId16"/>
    <p:sldId id="606" r:id="rId17"/>
    <p:sldId id="554" r:id="rId18"/>
    <p:sldId id="597" r:id="rId19"/>
    <p:sldId id="598" r:id="rId20"/>
    <p:sldId id="602" r:id="rId21"/>
    <p:sldId id="599" r:id="rId22"/>
    <p:sldId id="600" r:id="rId23"/>
    <p:sldId id="601" r:id="rId24"/>
    <p:sldId id="603" r:id="rId25"/>
    <p:sldId id="594" r:id="rId26"/>
    <p:sldId id="570" r:id="rId27"/>
    <p:sldId id="569" r:id="rId28"/>
    <p:sldId id="572" r:id="rId29"/>
    <p:sldId id="573" r:id="rId30"/>
    <p:sldId id="581" r:id="rId31"/>
    <p:sldId id="578" r:id="rId32"/>
    <p:sldId id="583" r:id="rId33"/>
    <p:sldId id="591" r:id="rId34"/>
    <p:sldId id="593" r:id="rId35"/>
  </p:sldIdLst>
  <p:sldSz cx="9144000" cy="6858000" type="screen4x3"/>
  <p:notesSz cx="6858000" cy="9144000"/>
  <p:custDataLst>
    <p:tags r:id="rId3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C1E6FF"/>
    <a:srgbClr val="F1F8F9"/>
    <a:srgbClr val="FF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 autoAdjust="0"/>
    <p:restoredTop sz="89494" autoAdjust="0"/>
  </p:normalViewPr>
  <p:slideViewPr>
    <p:cSldViewPr snapToGrid="0">
      <p:cViewPr varScale="1">
        <p:scale>
          <a:sx n="70" d="100"/>
          <a:sy n="70" d="100"/>
        </p:scale>
        <p:origin x="-576" y="-108"/>
      </p:cViewPr>
      <p:guideLst>
        <p:guide orient="horz" pos="29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44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meetingorganizer.copernicus.org/EGU2014/session/14544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meetingorganizer.copernicus.org/EGU2014/session/1454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7FD7E-CDD6-4A47-AD9A-53B293C4C28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A1327-7870-41AF-A8E3-6B453A0CBE8B}">
      <dgm:prSet/>
      <dgm:spPr/>
      <dgm:t>
        <a:bodyPr/>
        <a:lstStyle/>
        <a:p>
          <a:pPr rtl="0"/>
          <a:r>
            <a:rPr lang="en-US" dirty="0" smtClean="0"/>
            <a:t>most inorganic earth crust, sea water, gases: non-stoichiometric</a:t>
          </a:r>
          <a:endParaRPr lang="en-US" dirty="0"/>
        </a:p>
      </dgm:t>
    </dgm:pt>
    <dgm:pt modelId="{3EB7C2E1-0A1E-4797-AB2C-7E93D9C5F51F}" type="parTrans" cxnId="{F7982228-F6B2-4CD3-BDD8-6DFFCE964ACC}">
      <dgm:prSet/>
      <dgm:spPr/>
      <dgm:t>
        <a:bodyPr/>
        <a:lstStyle/>
        <a:p>
          <a:endParaRPr lang="en-US"/>
        </a:p>
      </dgm:t>
    </dgm:pt>
    <dgm:pt modelId="{E5C5DDF7-84E8-46EE-92EF-5FE09CD9688C}" type="sibTrans" cxnId="{F7982228-F6B2-4CD3-BDD8-6DFFCE964ACC}">
      <dgm:prSet/>
      <dgm:spPr/>
      <dgm:t>
        <a:bodyPr/>
        <a:lstStyle/>
        <a:p>
          <a:endParaRPr lang="en-US"/>
        </a:p>
      </dgm:t>
    </dgm:pt>
    <dgm:pt modelId="{CCD291D0-5E10-48C5-A669-3FA5148B4F1A}">
      <dgm:prSet/>
      <dgm:spPr/>
      <dgm:t>
        <a:bodyPr/>
        <a:lstStyle/>
        <a:p>
          <a:pPr rtl="0"/>
          <a:r>
            <a:rPr lang="en-US" dirty="0" smtClean="0"/>
            <a:t>Autotrophs: stoichiometric but high variability</a:t>
          </a:r>
          <a:endParaRPr lang="en-US" dirty="0"/>
        </a:p>
      </dgm:t>
    </dgm:pt>
    <dgm:pt modelId="{C10534FE-A983-4DFC-B6F1-13662914D969}" type="parTrans" cxnId="{61D17F87-7B22-46FB-A28B-F91DDAA554AB}">
      <dgm:prSet/>
      <dgm:spPr/>
      <dgm:t>
        <a:bodyPr/>
        <a:lstStyle/>
        <a:p>
          <a:endParaRPr lang="en-US"/>
        </a:p>
      </dgm:t>
    </dgm:pt>
    <dgm:pt modelId="{1FFEE4EB-EABD-4656-8C74-CBBC357E710D}" type="sibTrans" cxnId="{61D17F87-7B22-46FB-A28B-F91DDAA554AB}">
      <dgm:prSet/>
      <dgm:spPr/>
      <dgm:t>
        <a:bodyPr/>
        <a:lstStyle/>
        <a:p>
          <a:endParaRPr lang="en-US"/>
        </a:p>
      </dgm:t>
    </dgm:pt>
    <dgm:pt modelId="{19E707CB-2D44-470E-9319-3A3088162C69}">
      <dgm:prSet/>
      <dgm:spPr/>
      <dgm:t>
        <a:bodyPr/>
        <a:lstStyle/>
        <a:p>
          <a:pPr rtl="0"/>
          <a:r>
            <a:rPr lang="en-US" dirty="0" smtClean="0"/>
            <a:t>Heterotrophs: low stoichiometric variability</a:t>
          </a:r>
          <a:endParaRPr lang="en-US" dirty="0"/>
        </a:p>
      </dgm:t>
    </dgm:pt>
    <dgm:pt modelId="{E27246A1-E32F-4634-AB0A-CD69C5F1455D}" type="parTrans" cxnId="{E858132E-CE2E-4460-89CE-A3261B8E00A9}">
      <dgm:prSet/>
      <dgm:spPr/>
      <dgm:t>
        <a:bodyPr/>
        <a:lstStyle/>
        <a:p>
          <a:endParaRPr lang="en-US"/>
        </a:p>
      </dgm:t>
    </dgm:pt>
    <dgm:pt modelId="{3C901EF3-C8DD-4BBE-A8E8-B499DE58B768}" type="sibTrans" cxnId="{E858132E-CE2E-4460-89CE-A3261B8E00A9}">
      <dgm:prSet/>
      <dgm:spPr/>
      <dgm:t>
        <a:bodyPr/>
        <a:lstStyle/>
        <a:p>
          <a:endParaRPr lang="en-US"/>
        </a:p>
      </dgm:t>
    </dgm:pt>
    <dgm:pt modelId="{1FD1D5EC-A696-475F-B09D-878E73FF22A4}">
      <dgm:prSet/>
      <dgm:spPr/>
      <dgm:t>
        <a:bodyPr/>
        <a:lstStyle/>
        <a:p>
          <a:pPr rtl="0"/>
          <a:r>
            <a:rPr lang="en-US" smtClean="0"/>
            <a:t>Marine plankton (C:N:P): 106:16:1 (Redfied Ratio)</a:t>
          </a:r>
          <a:endParaRPr lang="en-US"/>
        </a:p>
      </dgm:t>
    </dgm:pt>
    <dgm:pt modelId="{DFDD2B8F-5008-4231-9D5F-15D518DC73D4}" type="parTrans" cxnId="{35F192BB-A419-4A7E-93C6-44FA20ED2A40}">
      <dgm:prSet/>
      <dgm:spPr/>
      <dgm:t>
        <a:bodyPr/>
        <a:lstStyle/>
        <a:p>
          <a:endParaRPr lang="en-US"/>
        </a:p>
      </dgm:t>
    </dgm:pt>
    <dgm:pt modelId="{592B6B23-6179-449C-B2B8-21ECEDF20891}" type="sibTrans" cxnId="{35F192BB-A419-4A7E-93C6-44FA20ED2A40}">
      <dgm:prSet/>
      <dgm:spPr/>
      <dgm:t>
        <a:bodyPr/>
        <a:lstStyle/>
        <a:p>
          <a:endParaRPr lang="en-US"/>
        </a:p>
      </dgm:t>
    </dgm:pt>
    <dgm:pt modelId="{C21794EA-B87B-47DA-ADFC-D4212E4ED6C4}" type="pres">
      <dgm:prSet presAssocID="{94C7FD7E-CDD6-4A47-AD9A-53B293C4C28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BE0F97C-08A0-49F8-8FD8-34044C6D476D}" type="pres">
      <dgm:prSet presAssocID="{94C7FD7E-CDD6-4A47-AD9A-53B293C4C285}" presName="pyramid" presStyleLbl="node1" presStyleIdx="0" presStyleCnt="1"/>
      <dgm:spPr/>
    </dgm:pt>
    <dgm:pt modelId="{0277CD61-CD8A-44FE-B90D-0596FB7E287F}" type="pres">
      <dgm:prSet presAssocID="{94C7FD7E-CDD6-4A47-AD9A-53B293C4C285}" presName="theList" presStyleCnt="0"/>
      <dgm:spPr/>
    </dgm:pt>
    <dgm:pt modelId="{C44BDB9C-5F58-4253-9B6A-CFB2DD14A7EA}" type="pres">
      <dgm:prSet presAssocID="{F45A1327-7870-41AF-A8E3-6B453A0CBE8B}" presName="aNode" presStyleLbl="fgAcc1" presStyleIdx="0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08B02-C0C0-420C-BCBB-3B192317FC6E}" type="pres">
      <dgm:prSet presAssocID="{F45A1327-7870-41AF-A8E3-6B453A0CBE8B}" presName="aSpace" presStyleCnt="0"/>
      <dgm:spPr/>
    </dgm:pt>
    <dgm:pt modelId="{6FA9DDEE-73AD-4957-8780-09D0460F8A7C}" type="pres">
      <dgm:prSet presAssocID="{CCD291D0-5E10-48C5-A669-3FA5148B4F1A}" presName="aNode" presStyleLbl="fgAcc1" presStyleIdx="1" presStyleCnt="4" custScaleX="151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A47CF-B5A6-4609-9C22-A594960B04D1}" type="pres">
      <dgm:prSet presAssocID="{CCD291D0-5E10-48C5-A669-3FA5148B4F1A}" presName="aSpace" presStyleCnt="0"/>
      <dgm:spPr/>
    </dgm:pt>
    <dgm:pt modelId="{74E62A2E-23BB-4081-927E-2ED1AA366B67}" type="pres">
      <dgm:prSet presAssocID="{19E707CB-2D44-470E-9319-3A3088162C69}" presName="aNode" presStyleLbl="fgAcc1" presStyleIdx="2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3962F-50E6-408E-87E3-9AFA1340091F}" type="pres">
      <dgm:prSet presAssocID="{19E707CB-2D44-470E-9319-3A3088162C69}" presName="aSpace" presStyleCnt="0"/>
      <dgm:spPr/>
    </dgm:pt>
    <dgm:pt modelId="{8475B667-EEF9-4B56-983A-224CC3F73E2A}" type="pres">
      <dgm:prSet presAssocID="{1FD1D5EC-A696-475F-B09D-878E73FF22A4}" presName="aNode" presStyleLbl="fgAcc1" presStyleIdx="3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295D3-354D-43E8-AD15-4B811E8A5621}" type="pres">
      <dgm:prSet presAssocID="{1FD1D5EC-A696-475F-B09D-878E73FF22A4}" presName="aSpace" presStyleCnt="0"/>
      <dgm:spPr/>
    </dgm:pt>
  </dgm:ptLst>
  <dgm:cxnLst>
    <dgm:cxn modelId="{2E95FA56-1450-48C1-90C8-E62ADDE3C256}" type="presOf" srcId="{F45A1327-7870-41AF-A8E3-6B453A0CBE8B}" destId="{C44BDB9C-5F58-4253-9B6A-CFB2DD14A7EA}" srcOrd="0" destOrd="0" presId="urn:microsoft.com/office/officeart/2005/8/layout/pyramid2"/>
    <dgm:cxn modelId="{DF78C4FD-9D5C-48C6-883C-8A77525517AD}" type="presOf" srcId="{94C7FD7E-CDD6-4A47-AD9A-53B293C4C285}" destId="{C21794EA-B87B-47DA-ADFC-D4212E4ED6C4}" srcOrd="0" destOrd="0" presId="urn:microsoft.com/office/officeart/2005/8/layout/pyramid2"/>
    <dgm:cxn modelId="{E858132E-CE2E-4460-89CE-A3261B8E00A9}" srcId="{94C7FD7E-CDD6-4A47-AD9A-53B293C4C285}" destId="{19E707CB-2D44-470E-9319-3A3088162C69}" srcOrd="2" destOrd="0" parTransId="{E27246A1-E32F-4634-AB0A-CD69C5F1455D}" sibTransId="{3C901EF3-C8DD-4BBE-A8E8-B499DE58B768}"/>
    <dgm:cxn modelId="{00E1E657-7D7D-451E-81C8-402C6415A945}" type="presOf" srcId="{1FD1D5EC-A696-475F-B09D-878E73FF22A4}" destId="{8475B667-EEF9-4B56-983A-224CC3F73E2A}" srcOrd="0" destOrd="0" presId="urn:microsoft.com/office/officeart/2005/8/layout/pyramid2"/>
    <dgm:cxn modelId="{508552C2-0084-4719-A3A0-18AB76242CF9}" type="presOf" srcId="{CCD291D0-5E10-48C5-A669-3FA5148B4F1A}" destId="{6FA9DDEE-73AD-4957-8780-09D0460F8A7C}" srcOrd="0" destOrd="0" presId="urn:microsoft.com/office/officeart/2005/8/layout/pyramid2"/>
    <dgm:cxn modelId="{35F192BB-A419-4A7E-93C6-44FA20ED2A40}" srcId="{94C7FD7E-CDD6-4A47-AD9A-53B293C4C285}" destId="{1FD1D5EC-A696-475F-B09D-878E73FF22A4}" srcOrd="3" destOrd="0" parTransId="{DFDD2B8F-5008-4231-9D5F-15D518DC73D4}" sibTransId="{592B6B23-6179-449C-B2B8-21ECEDF20891}"/>
    <dgm:cxn modelId="{89111355-DE90-4A48-BE8E-E17F1A407A23}" type="presOf" srcId="{19E707CB-2D44-470E-9319-3A3088162C69}" destId="{74E62A2E-23BB-4081-927E-2ED1AA366B67}" srcOrd="0" destOrd="0" presId="urn:microsoft.com/office/officeart/2005/8/layout/pyramid2"/>
    <dgm:cxn modelId="{61D17F87-7B22-46FB-A28B-F91DDAA554AB}" srcId="{94C7FD7E-CDD6-4A47-AD9A-53B293C4C285}" destId="{CCD291D0-5E10-48C5-A669-3FA5148B4F1A}" srcOrd="1" destOrd="0" parTransId="{C10534FE-A983-4DFC-B6F1-13662914D969}" sibTransId="{1FFEE4EB-EABD-4656-8C74-CBBC357E710D}"/>
    <dgm:cxn modelId="{F7982228-F6B2-4CD3-BDD8-6DFFCE964ACC}" srcId="{94C7FD7E-CDD6-4A47-AD9A-53B293C4C285}" destId="{F45A1327-7870-41AF-A8E3-6B453A0CBE8B}" srcOrd="0" destOrd="0" parTransId="{3EB7C2E1-0A1E-4797-AB2C-7E93D9C5F51F}" sibTransId="{E5C5DDF7-84E8-46EE-92EF-5FE09CD9688C}"/>
    <dgm:cxn modelId="{B3FE2C9B-3CD6-4C56-B79A-0EB7AF9EC75E}" type="presParOf" srcId="{C21794EA-B87B-47DA-ADFC-D4212E4ED6C4}" destId="{5BE0F97C-08A0-49F8-8FD8-34044C6D476D}" srcOrd="0" destOrd="0" presId="urn:microsoft.com/office/officeart/2005/8/layout/pyramid2"/>
    <dgm:cxn modelId="{6D3A8742-9786-426B-88FA-73CFCD250BF2}" type="presParOf" srcId="{C21794EA-B87B-47DA-ADFC-D4212E4ED6C4}" destId="{0277CD61-CD8A-44FE-B90D-0596FB7E287F}" srcOrd="1" destOrd="0" presId="urn:microsoft.com/office/officeart/2005/8/layout/pyramid2"/>
    <dgm:cxn modelId="{1E7E7C39-960A-46FA-80A4-32F1DB92B9E1}" type="presParOf" srcId="{0277CD61-CD8A-44FE-B90D-0596FB7E287F}" destId="{C44BDB9C-5F58-4253-9B6A-CFB2DD14A7EA}" srcOrd="0" destOrd="0" presId="urn:microsoft.com/office/officeart/2005/8/layout/pyramid2"/>
    <dgm:cxn modelId="{B7A41897-0575-4105-9628-902071C5F53C}" type="presParOf" srcId="{0277CD61-CD8A-44FE-B90D-0596FB7E287F}" destId="{BFE08B02-C0C0-420C-BCBB-3B192317FC6E}" srcOrd="1" destOrd="0" presId="urn:microsoft.com/office/officeart/2005/8/layout/pyramid2"/>
    <dgm:cxn modelId="{72BC3F2F-2B83-4CFB-A280-995CE2B6897C}" type="presParOf" srcId="{0277CD61-CD8A-44FE-B90D-0596FB7E287F}" destId="{6FA9DDEE-73AD-4957-8780-09D0460F8A7C}" srcOrd="2" destOrd="0" presId="urn:microsoft.com/office/officeart/2005/8/layout/pyramid2"/>
    <dgm:cxn modelId="{C9BC0B6B-32BA-466D-A2FA-4AE843D33B80}" type="presParOf" srcId="{0277CD61-CD8A-44FE-B90D-0596FB7E287F}" destId="{97EA47CF-B5A6-4609-9C22-A594960B04D1}" srcOrd="3" destOrd="0" presId="urn:microsoft.com/office/officeart/2005/8/layout/pyramid2"/>
    <dgm:cxn modelId="{22D7F1AD-3CA2-4CAD-B81B-4D0AB530F4F3}" type="presParOf" srcId="{0277CD61-CD8A-44FE-B90D-0596FB7E287F}" destId="{74E62A2E-23BB-4081-927E-2ED1AA366B67}" srcOrd="4" destOrd="0" presId="urn:microsoft.com/office/officeart/2005/8/layout/pyramid2"/>
    <dgm:cxn modelId="{CA3A59CC-1863-429A-8AE4-AE5658F4C4BA}" type="presParOf" srcId="{0277CD61-CD8A-44FE-B90D-0596FB7E287F}" destId="{B403962F-50E6-408E-87E3-9AFA1340091F}" srcOrd="5" destOrd="0" presId="urn:microsoft.com/office/officeart/2005/8/layout/pyramid2"/>
    <dgm:cxn modelId="{1E5B83B0-91F0-449F-8BAF-66706968E22B}" type="presParOf" srcId="{0277CD61-CD8A-44FE-B90D-0596FB7E287F}" destId="{8475B667-EEF9-4B56-983A-224CC3F73E2A}" srcOrd="6" destOrd="0" presId="urn:microsoft.com/office/officeart/2005/8/layout/pyramid2"/>
    <dgm:cxn modelId="{3D28A974-2DF5-48B0-BD11-EF9F3FA1BD6E}" type="presParOf" srcId="{0277CD61-CD8A-44FE-B90D-0596FB7E287F}" destId="{896295D3-354D-43E8-AD15-4B811E8A562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66D9-2536-4AC6-8FC8-864C44B26ED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A27720-FBAD-4343-A5F6-573B47ADD2D2}">
      <dgm:prSet custT="1"/>
      <dgm:spPr/>
      <dgm:t>
        <a:bodyPr/>
        <a:lstStyle/>
        <a:p>
          <a:pPr rtl="0"/>
          <a:r>
            <a:rPr lang="en-US" sz="2000" dirty="0" smtClean="0"/>
            <a:t>Give an introduction into stoichiometry</a:t>
          </a:r>
          <a:endParaRPr lang="en-US" sz="2000" dirty="0"/>
        </a:p>
      </dgm:t>
    </dgm:pt>
    <dgm:pt modelId="{EA45A415-78FA-4D84-88FA-B8A7AAB4FD65}" type="parTrans" cxnId="{A82988DC-F637-40B1-BD6C-648D44BFA709}">
      <dgm:prSet/>
      <dgm:spPr/>
      <dgm:t>
        <a:bodyPr/>
        <a:lstStyle/>
        <a:p>
          <a:endParaRPr lang="en-US" sz="1400"/>
        </a:p>
      </dgm:t>
    </dgm:pt>
    <dgm:pt modelId="{D4EE8626-1D31-47F9-8037-F48346FCFB24}" type="sibTrans" cxnId="{A82988DC-F637-40B1-BD6C-648D44BFA709}">
      <dgm:prSet/>
      <dgm:spPr/>
      <dgm:t>
        <a:bodyPr/>
        <a:lstStyle/>
        <a:p>
          <a:endParaRPr lang="en-US" sz="1400"/>
        </a:p>
      </dgm:t>
    </dgm:pt>
    <dgm:pt modelId="{A4268667-497B-4944-BFF0-8148FEA59223}">
      <dgm:prSet custT="1"/>
      <dgm:spPr/>
      <dgm:t>
        <a:bodyPr/>
        <a:lstStyle/>
        <a:p>
          <a:pPr rtl="0"/>
          <a:r>
            <a:rPr lang="en-US" sz="2000" smtClean="0"/>
            <a:t>Present my current thinking and work</a:t>
          </a:r>
          <a:endParaRPr lang="en-US" sz="2000"/>
        </a:p>
      </dgm:t>
    </dgm:pt>
    <dgm:pt modelId="{9C191DDD-F9C3-4CD2-9A47-37F09BE3D309}" type="parTrans" cxnId="{FDE7490B-27C9-4AD4-A022-19C4B43A9461}">
      <dgm:prSet/>
      <dgm:spPr/>
      <dgm:t>
        <a:bodyPr/>
        <a:lstStyle/>
        <a:p>
          <a:endParaRPr lang="en-US" sz="1400"/>
        </a:p>
      </dgm:t>
    </dgm:pt>
    <dgm:pt modelId="{A3F58E9B-781D-448F-864C-51FE1FC83406}" type="sibTrans" cxnId="{FDE7490B-27C9-4AD4-A022-19C4B43A9461}">
      <dgm:prSet/>
      <dgm:spPr/>
      <dgm:t>
        <a:bodyPr/>
        <a:lstStyle/>
        <a:p>
          <a:endParaRPr lang="en-US" sz="1400"/>
        </a:p>
      </dgm:t>
    </dgm:pt>
    <dgm:pt modelId="{B7619D35-734E-4B5F-A091-DA63E0CD8A3A}">
      <dgm:prSet custT="1"/>
      <dgm:spPr/>
      <dgm:t>
        <a:bodyPr/>
        <a:lstStyle/>
        <a:p>
          <a:pPr rtl="0"/>
          <a:r>
            <a:rPr lang="en-US" sz="2000" smtClean="0"/>
            <a:t>Get constructive feedback</a:t>
          </a:r>
          <a:endParaRPr lang="en-US" sz="2000"/>
        </a:p>
      </dgm:t>
    </dgm:pt>
    <dgm:pt modelId="{50805BF4-25FA-4EEE-B40B-5CDEBC8B8E74}" type="parTrans" cxnId="{BEABB9B5-4C21-4258-80D4-BD2E0A90FD3E}">
      <dgm:prSet/>
      <dgm:spPr/>
      <dgm:t>
        <a:bodyPr/>
        <a:lstStyle/>
        <a:p>
          <a:endParaRPr lang="en-US" sz="1400"/>
        </a:p>
      </dgm:t>
    </dgm:pt>
    <dgm:pt modelId="{3DB8787B-32DE-4D9C-8277-3239AE01681E}" type="sibTrans" cxnId="{BEABB9B5-4C21-4258-80D4-BD2E0A90FD3E}">
      <dgm:prSet/>
      <dgm:spPr/>
      <dgm:t>
        <a:bodyPr/>
        <a:lstStyle/>
        <a:p>
          <a:endParaRPr lang="en-US" sz="1400"/>
        </a:p>
      </dgm:t>
    </dgm:pt>
    <dgm:pt modelId="{35248A51-0FD6-4942-AF88-55E2BB27CE68}">
      <dgm:prSet custT="1"/>
      <dgm:spPr/>
      <dgm:t>
        <a:bodyPr/>
        <a:lstStyle/>
        <a:p>
          <a:pPr rtl="0"/>
          <a:r>
            <a:rPr lang="en-US" sz="2000" dirty="0" smtClean="0"/>
            <a:t>Preparation for and EGU talk/poster</a:t>
          </a:r>
          <a:endParaRPr lang="en-US" sz="2000" dirty="0"/>
        </a:p>
      </dgm:t>
    </dgm:pt>
    <dgm:pt modelId="{BAD41C9B-70B7-4BD8-ACB8-8BC0B72A01CF}" type="parTrans" cxnId="{FBBDB2C3-5AF0-4F0F-9E7A-01216C230263}">
      <dgm:prSet/>
      <dgm:spPr/>
      <dgm:t>
        <a:bodyPr/>
        <a:lstStyle/>
        <a:p>
          <a:endParaRPr lang="en-US" sz="1400"/>
        </a:p>
      </dgm:t>
    </dgm:pt>
    <dgm:pt modelId="{2733AC2F-0106-4B76-ACB9-FCFD99B0282E}" type="sibTrans" cxnId="{FBBDB2C3-5AF0-4F0F-9E7A-01216C230263}">
      <dgm:prSet/>
      <dgm:spPr/>
      <dgm:t>
        <a:bodyPr/>
        <a:lstStyle/>
        <a:p>
          <a:endParaRPr lang="en-US" sz="1400"/>
        </a:p>
      </dgm:t>
    </dgm:pt>
    <dgm:pt modelId="{B31BDEC9-327D-4CA2-B4E1-F856E427792F}">
      <dgm:prSet custT="1"/>
      <dgm:spPr/>
      <dgm:t>
        <a:bodyPr/>
        <a:lstStyle/>
        <a:p>
          <a:pPr rtl="0"/>
          <a:r>
            <a:rPr lang="en-US" sz="2000" dirty="0" smtClean="0"/>
            <a:t>In session </a:t>
          </a:r>
          <a:r>
            <a:rPr lang="en-US" sz="2000" dirty="0" smtClean="0">
              <a:hlinkClick xmlns:r="http://schemas.openxmlformats.org/officeDocument/2006/relationships" r:id="rId1"/>
            </a:rPr>
            <a:t>SSS4.7</a:t>
          </a:r>
          <a:r>
            <a:rPr lang="en-US" sz="2000" dirty="0" smtClean="0"/>
            <a:t> Soil microorganisms as a drivers of </a:t>
          </a:r>
          <a:r>
            <a:rPr lang="en-US" sz="2000" dirty="0" err="1" smtClean="0"/>
            <a:t>humification</a:t>
          </a:r>
          <a:r>
            <a:rPr lang="en-US" sz="2000" dirty="0" smtClean="0"/>
            <a:t> and </a:t>
          </a:r>
          <a:r>
            <a:rPr lang="en-US" sz="2000" dirty="0" err="1" smtClean="0"/>
            <a:t>mineralisation</a:t>
          </a:r>
          <a:r>
            <a:rPr lang="en-US" sz="2000" dirty="0" smtClean="0"/>
            <a:t> </a:t>
          </a:r>
          <a:endParaRPr lang="en-US" sz="2000" dirty="0"/>
        </a:p>
      </dgm:t>
    </dgm:pt>
    <dgm:pt modelId="{A29B7E6F-2522-4A29-8615-92F2F45EF494}" type="parTrans" cxnId="{719C9828-586C-4AAB-A998-86E0FC907129}">
      <dgm:prSet/>
      <dgm:spPr/>
      <dgm:t>
        <a:bodyPr/>
        <a:lstStyle/>
        <a:p>
          <a:endParaRPr lang="en-US" sz="1400"/>
        </a:p>
      </dgm:t>
    </dgm:pt>
    <dgm:pt modelId="{9C0A5D27-6358-4EE0-B33C-2D10E156C12C}" type="sibTrans" cxnId="{719C9828-586C-4AAB-A998-86E0FC907129}">
      <dgm:prSet/>
      <dgm:spPr/>
      <dgm:t>
        <a:bodyPr/>
        <a:lstStyle/>
        <a:p>
          <a:endParaRPr lang="en-US" sz="1400"/>
        </a:p>
      </dgm:t>
    </dgm:pt>
    <dgm:pt modelId="{D2CC122B-E0A3-4439-BDAF-ACBC72BE8CDE}">
      <dgm:prSet custT="1"/>
      <dgm:spPr/>
      <dgm:t>
        <a:bodyPr/>
        <a:lstStyle/>
        <a:p>
          <a:r>
            <a:rPr lang="en-US" sz="2000" dirty="0" smtClean="0"/>
            <a:t>Educate each other</a:t>
          </a:r>
          <a:endParaRPr lang="en-US" sz="2000" dirty="0"/>
        </a:p>
      </dgm:t>
    </dgm:pt>
    <dgm:pt modelId="{A98F9B39-4BF4-40AC-90BA-59B76580B51C}" type="parTrans" cxnId="{AB6E7126-AA59-4B34-8695-BCE6377CF877}">
      <dgm:prSet/>
      <dgm:spPr/>
      <dgm:t>
        <a:bodyPr/>
        <a:lstStyle/>
        <a:p>
          <a:endParaRPr lang="en-US" sz="1400"/>
        </a:p>
      </dgm:t>
    </dgm:pt>
    <dgm:pt modelId="{6C2EFBE9-146A-4FEB-8A9A-1EBDB81342C0}" type="sibTrans" cxnId="{AB6E7126-AA59-4B34-8695-BCE6377CF877}">
      <dgm:prSet/>
      <dgm:spPr/>
      <dgm:t>
        <a:bodyPr/>
        <a:lstStyle/>
        <a:p>
          <a:endParaRPr lang="en-US" sz="1400"/>
        </a:p>
      </dgm:t>
    </dgm:pt>
    <dgm:pt modelId="{CA03799F-14A0-4B8B-BD59-C5F3CD513B1D}" type="pres">
      <dgm:prSet presAssocID="{1F8166D9-2536-4AC6-8FC8-864C44B26E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DD764-A906-4DB2-8CD4-D84887E369AC}" type="pres">
      <dgm:prSet presAssocID="{2CA27720-FBAD-4343-A5F6-573B47ADD2D2}" presName="parentLin" presStyleCnt="0"/>
      <dgm:spPr/>
    </dgm:pt>
    <dgm:pt modelId="{EDDF3197-08FF-49B5-9720-2640FB1133E9}" type="pres">
      <dgm:prSet presAssocID="{2CA27720-FBAD-4343-A5F6-573B47ADD2D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E7ADE15-C847-47D7-8C77-642CB5E4EFA8}" type="pres">
      <dgm:prSet presAssocID="{2CA27720-FBAD-4343-A5F6-573B47ADD2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C9926-BB5C-4DE1-B281-AD5E9A99AF4A}" type="pres">
      <dgm:prSet presAssocID="{2CA27720-FBAD-4343-A5F6-573B47ADD2D2}" presName="negativeSpace" presStyleCnt="0"/>
      <dgm:spPr/>
    </dgm:pt>
    <dgm:pt modelId="{8041F507-A56B-4D75-ACA3-57E3BC21142C}" type="pres">
      <dgm:prSet presAssocID="{2CA27720-FBAD-4343-A5F6-573B47ADD2D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6C0E4-A4D3-4467-8E1E-993B443D67D0}" type="pres">
      <dgm:prSet presAssocID="{D4EE8626-1D31-47F9-8037-F48346FCFB24}" presName="spaceBetweenRectangles" presStyleCnt="0"/>
      <dgm:spPr/>
    </dgm:pt>
    <dgm:pt modelId="{C2C1B96A-55C6-4B09-A68A-9C966A0BAA65}" type="pres">
      <dgm:prSet presAssocID="{A4268667-497B-4944-BFF0-8148FEA59223}" presName="parentLin" presStyleCnt="0"/>
      <dgm:spPr/>
    </dgm:pt>
    <dgm:pt modelId="{994F09CF-CD8B-4EB8-873F-903E03530E21}" type="pres">
      <dgm:prSet presAssocID="{A4268667-497B-4944-BFF0-8148FEA5922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4C49FC-B981-4064-9AB0-637E679C3A5D}" type="pres">
      <dgm:prSet presAssocID="{A4268667-497B-4944-BFF0-8148FEA592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A6C90-456F-48C3-A011-EFEC19BF20E0}" type="pres">
      <dgm:prSet presAssocID="{A4268667-497B-4944-BFF0-8148FEA59223}" presName="negativeSpace" presStyleCnt="0"/>
      <dgm:spPr/>
    </dgm:pt>
    <dgm:pt modelId="{9BBF413B-75A2-430C-AFAE-4802E67187A6}" type="pres">
      <dgm:prSet presAssocID="{A4268667-497B-4944-BFF0-8148FEA5922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8E6EF-537C-44D8-9C19-50834CBA7C0B}" type="pres">
      <dgm:prSet presAssocID="{A3F58E9B-781D-448F-864C-51FE1FC83406}" presName="spaceBetweenRectangles" presStyleCnt="0"/>
      <dgm:spPr/>
    </dgm:pt>
    <dgm:pt modelId="{8732F6FA-582C-445E-A453-56227A826E52}" type="pres">
      <dgm:prSet presAssocID="{35248A51-0FD6-4942-AF88-55E2BB27CE68}" presName="parentLin" presStyleCnt="0"/>
      <dgm:spPr/>
    </dgm:pt>
    <dgm:pt modelId="{27C942D8-382B-4BDD-81DF-4C400735AD5B}" type="pres">
      <dgm:prSet presAssocID="{35248A51-0FD6-4942-AF88-55E2BB27CE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3FC18F3-8CB0-4F30-A0E7-2B4B188D6B55}" type="pres">
      <dgm:prSet presAssocID="{35248A51-0FD6-4942-AF88-55E2BB27CE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7FA6-FA03-428D-A739-3B1F801487A0}" type="pres">
      <dgm:prSet presAssocID="{35248A51-0FD6-4942-AF88-55E2BB27CE68}" presName="negativeSpace" presStyleCnt="0"/>
      <dgm:spPr/>
    </dgm:pt>
    <dgm:pt modelId="{A2E752FE-9FB7-4E13-8D96-3CEFA836B939}" type="pres">
      <dgm:prSet presAssocID="{35248A51-0FD6-4942-AF88-55E2BB27CE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E7126-AA59-4B34-8695-BCE6377CF877}" srcId="{2CA27720-FBAD-4343-A5F6-573B47ADD2D2}" destId="{D2CC122B-E0A3-4439-BDAF-ACBC72BE8CDE}" srcOrd="0" destOrd="0" parTransId="{A98F9B39-4BF4-40AC-90BA-59B76580B51C}" sibTransId="{6C2EFBE9-146A-4FEB-8A9A-1EBDB81342C0}"/>
    <dgm:cxn modelId="{FBBDB2C3-5AF0-4F0F-9E7A-01216C230263}" srcId="{1F8166D9-2536-4AC6-8FC8-864C44B26EDC}" destId="{35248A51-0FD6-4942-AF88-55E2BB27CE68}" srcOrd="2" destOrd="0" parTransId="{BAD41C9B-70B7-4BD8-ACB8-8BC0B72A01CF}" sibTransId="{2733AC2F-0106-4B76-ACB9-FCFD99B0282E}"/>
    <dgm:cxn modelId="{BEABB9B5-4C21-4258-80D4-BD2E0A90FD3E}" srcId="{A4268667-497B-4944-BFF0-8148FEA59223}" destId="{B7619D35-734E-4B5F-A091-DA63E0CD8A3A}" srcOrd="0" destOrd="0" parTransId="{50805BF4-25FA-4EEE-B40B-5CDEBC8B8E74}" sibTransId="{3DB8787B-32DE-4D9C-8277-3239AE01681E}"/>
    <dgm:cxn modelId="{EF41D6F1-3F44-447C-A7D9-8ABCB6EC0C94}" type="presOf" srcId="{A4268667-497B-4944-BFF0-8148FEA59223}" destId="{994F09CF-CD8B-4EB8-873F-903E03530E21}" srcOrd="0" destOrd="0" presId="urn:microsoft.com/office/officeart/2005/8/layout/list1"/>
    <dgm:cxn modelId="{FDE7490B-27C9-4AD4-A022-19C4B43A9461}" srcId="{1F8166D9-2536-4AC6-8FC8-864C44B26EDC}" destId="{A4268667-497B-4944-BFF0-8148FEA59223}" srcOrd="1" destOrd="0" parTransId="{9C191DDD-F9C3-4CD2-9A47-37F09BE3D309}" sibTransId="{A3F58E9B-781D-448F-864C-51FE1FC83406}"/>
    <dgm:cxn modelId="{DFFBC9A5-852F-4E24-B53E-E52C61AC00B5}" type="presOf" srcId="{35248A51-0FD6-4942-AF88-55E2BB27CE68}" destId="{27C942D8-382B-4BDD-81DF-4C400735AD5B}" srcOrd="0" destOrd="0" presId="urn:microsoft.com/office/officeart/2005/8/layout/list1"/>
    <dgm:cxn modelId="{719C9828-586C-4AAB-A998-86E0FC907129}" srcId="{35248A51-0FD6-4942-AF88-55E2BB27CE68}" destId="{B31BDEC9-327D-4CA2-B4E1-F856E427792F}" srcOrd="0" destOrd="0" parTransId="{A29B7E6F-2522-4A29-8615-92F2F45EF494}" sibTransId="{9C0A5D27-6358-4EE0-B33C-2D10E156C12C}"/>
    <dgm:cxn modelId="{A82988DC-F637-40B1-BD6C-648D44BFA709}" srcId="{1F8166D9-2536-4AC6-8FC8-864C44B26EDC}" destId="{2CA27720-FBAD-4343-A5F6-573B47ADD2D2}" srcOrd="0" destOrd="0" parTransId="{EA45A415-78FA-4D84-88FA-B8A7AAB4FD65}" sibTransId="{D4EE8626-1D31-47F9-8037-F48346FCFB24}"/>
    <dgm:cxn modelId="{CAD28CAB-3A13-4B43-AD5C-552E6F3EAC6D}" type="presOf" srcId="{1F8166D9-2536-4AC6-8FC8-864C44B26EDC}" destId="{CA03799F-14A0-4B8B-BD59-C5F3CD513B1D}" srcOrd="0" destOrd="0" presId="urn:microsoft.com/office/officeart/2005/8/layout/list1"/>
    <dgm:cxn modelId="{B69A4431-524B-40AE-8A14-E8DA43F3E462}" type="presOf" srcId="{2CA27720-FBAD-4343-A5F6-573B47ADD2D2}" destId="{EDDF3197-08FF-49B5-9720-2640FB1133E9}" srcOrd="0" destOrd="0" presId="urn:microsoft.com/office/officeart/2005/8/layout/list1"/>
    <dgm:cxn modelId="{1E0B8993-2458-4B98-9D78-8F1010750482}" type="presOf" srcId="{D2CC122B-E0A3-4439-BDAF-ACBC72BE8CDE}" destId="{8041F507-A56B-4D75-ACA3-57E3BC21142C}" srcOrd="0" destOrd="0" presId="urn:microsoft.com/office/officeart/2005/8/layout/list1"/>
    <dgm:cxn modelId="{D2F20AEF-D184-4567-9A2B-2CB737258E5E}" type="presOf" srcId="{B7619D35-734E-4B5F-A091-DA63E0CD8A3A}" destId="{9BBF413B-75A2-430C-AFAE-4802E67187A6}" srcOrd="0" destOrd="0" presId="urn:microsoft.com/office/officeart/2005/8/layout/list1"/>
    <dgm:cxn modelId="{B1A98250-36E4-416C-8714-2122F6922351}" type="presOf" srcId="{B31BDEC9-327D-4CA2-B4E1-F856E427792F}" destId="{A2E752FE-9FB7-4E13-8D96-3CEFA836B939}" srcOrd="0" destOrd="0" presId="urn:microsoft.com/office/officeart/2005/8/layout/list1"/>
    <dgm:cxn modelId="{9E4F5DAE-6E6F-493A-A84E-5C29082B7898}" type="presOf" srcId="{2CA27720-FBAD-4343-A5F6-573B47ADD2D2}" destId="{CE7ADE15-C847-47D7-8C77-642CB5E4EFA8}" srcOrd="1" destOrd="0" presId="urn:microsoft.com/office/officeart/2005/8/layout/list1"/>
    <dgm:cxn modelId="{ABFC7E54-6289-4B82-9589-72B0E2FD3B3F}" type="presOf" srcId="{35248A51-0FD6-4942-AF88-55E2BB27CE68}" destId="{63FC18F3-8CB0-4F30-A0E7-2B4B188D6B55}" srcOrd="1" destOrd="0" presId="urn:microsoft.com/office/officeart/2005/8/layout/list1"/>
    <dgm:cxn modelId="{252B151C-64CC-4C56-91A5-30657DAD1483}" type="presOf" srcId="{A4268667-497B-4944-BFF0-8148FEA59223}" destId="{034C49FC-B981-4064-9AB0-637E679C3A5D}" srcOrd="1" destOrd="0" presId="urn:microsoft.com/office/officeart/2005/8/layout/list1"/>
    <dgm:cxn modelId="{04778082-3EBD-425F-9887-AF9BCFBBC27A}" type="presParOf" srcId="{CA03799F-14A0-4B8B-BD59-C5F3CD513B1D}" destId="{BEADD764-A906-4DB2-8CD4-D84887E369AC}" srcOrd="0" destOrd="0" presId="urn:microsoft.com/office/officeart/2005/8/layout/list1"/>
    <dgm:cxn modelId="{B59E4D84-7FC1-4B52-B1FB-C1C890DEE470}" type="presParOf" srcId="{BEADD764-A906-4DB2-8CD4-D84887E369AC}" destId="{EDDF3197-08FF-49B5-9720-2640FB1133E9}" srcOrd="0" destOrd="0" presId="urn:microsoft.com/office/officeart/2005/8/layout/list1"/>
    <dgm:cxn modelId="{14080D5A-7B4B-414A-BA5E-12EB9E263607}" type="presParOf" srcId="{BEADD764-A906-4DB2-8CD4-D84887E369AC}" destId="{CE7ADE15-C847-47D7-8C77-642CB5E4EFA8}" srcOrd="1" destOrd="0" presId="urn:microsoft.com/office/officeart/2005/8/layout/list1"/>
    <dgm:cxn modelId="{77681DDA-C31E-47FB-90F3-4D679EA864E6}" type="presParOf" srcId="{CA03799F-14A0-4B8B-BD59-C5F3CD513B1D}" destId="{BBCC9926-BB5C-4DE1-B281-AD5E9A99AF4A}" srcOrd="1" destOrd="0" presId="urn:microsoft.com/office/officeart/2005/8/layout/list1"/>
    <dgm:cxn modelId="{2E803B9D-ACFA-4A87-9E65-F0E1488070EA}" type="presParOf" srcId="{CA03799F-14A0-4B8B-BD59-C5F3CD513B1D}" destId="{8041F507-A56B-4D75-ACA3-57E3BC21142C}" srcOrd="2" destOrd="0" presId="urn:microsoft.com/office/officeart/2005/8/layout/list1"/>
    <dgm:cxn modelId="{0D5F8572-E32F-49DE-8CE5-792E72866304}" type="presParOf" srcId="{CA03799F-14A0-4B8B-BD59-C5F3CD513B1D}" destId="{7D66C0E4-A4D3-4467-8E1E-993B443D67D0}" srcOrd="3" destOrd="0" presId="urn:microsoft.com/office/officeart/2005/8/layout/list1"/>
    <dgm:cxn modelId="{918508A5-58CC-4653-8944-0DC8F062182C}" type="presParOf" srcId="{CA03799F-14A0-4B8B-BD59-C5F3CD513B1D}" destId="{C2C1B96A-55C6-4B09-A68A-9C966A0BAA65}" srcOrd="4" destOrd="0" presId="urn:microsoft.com/office/officeart/2005/8/layout/list1"/>
    <dgm:cxn modelId="{DFBE9E6B-60DB-4989-9BD5-D6D3F95421B0}" type="presParOf" srcId="{C2C1B96A-55C6-4B09-A68A-9C966A0BAA65}" destId="{994F09CF-CD8B-4EB8-873F-903E03530E21}" srcOrd="0" destOrd="0" presId="urn:microsoft.com/office/officeart/2005/8/layout/list1"/>
    <dgm:cxn modelId="{641F2AF3-CF59-4834-862D-58494BC6E0CB}" type="presParOf" srcId="{C2C1B96A-55C6-4B09-A68A-9C966A0BAA65}" destId="{034C49FC-B981-4064-9AB0-637E679C3A5D}" srcOrd="1" destOrd="0" presId="urn:microsoft.com/office/officeart/2005/8/layout/list1"/>
    <dgm:cxn modelId="{2FE9A7AD-19AF-455B-B789-053590881724}" type="presParOf" srcId="{CA03799F-14A0-4B8B-BD59-C5F3CD513B1D}" destId="{F87A6C90-456F-48C3-A011-EFEC19BF20E0}" srcOrd="5" destOrd="0" presId="urn:microsoft.com/office/officeart/2005/8/layout/list1"/>
    <dgm:cxn modelId="{8035A575-7F9F-45FE-8220-25950368C52F}" type="presParOf" srcId="{CA03799F-14A0-4B8B-BD59-C5F3CD513B1D}" destId="{9BBF413B-75A2-430C-AFAE-4802E67187A6}" srcOrd="6" destOrd="0" presId="urn:microsoft.com/office/officeart/2005/8/layout/list1"/>
    <dgm:cxn modelId="{D789CE01-B5E7-48FF-90FE-7AF85380EB44}" type="presParOf" srcId="{CA03799F-14A0-4B8B-BD59-C5F3CD513B1D}" destId="{D7D8E6EF-537C-44D8-9C19-50834CBA7C0B}" srcOrd="7" destOrd="0" presId="urn:microsoft.com/office/officeart/2005/8/layout/list1"/>
    <dgm:cxn modelId="{57BE47EB-C697-4103-A5C2-D95597C2AA61}" type="presParOf" srcId="{CA03799F-14A0-4B8B-BD59-C5F3CD513B1D}" destId="{8732F6FA-582C-445E-A453-56227A826E52}" srcOrd="8" destOrd="0" presId="urn:microsoft.com/office/officeart/2005/8/layout/list1"/>
    <dgm:cxn modelId="{AC9A27B5-C08A-4A9C-9C69-4D0338176D8F}" type="presParOf" srcId="{8732F6FA-582C-445E-A453-56227A826E52}" destId="{27C942D8-382B-4BDD-81DF-4C400735AD5B}" srcOrd="0" destOrd="0" presId="urn:microsoft.com/office/officeart/2005/8/layout/list1"/>
    <dgm:cxn modelId="{057296F4-4D53-4784-BAE4-CF5F5B56F4E0}" type="presParOf" srcId="{8732F6FA-582C-445E-A453-56227A826E52}" destId="{63FC18F3-8CB0-4F30-A0E7-2B4B188D6B55}" srcOrd="1" destOrd="0" presId="urn:microsoft.com/office/officeart/2005/8/layout/list1"/>
    <dgm:cxn modelId="{4EDD31CF-35C5-4F6E-AF97-E658CFA5FC78}" type="presParOf" srcId="{CA03799F-14A0-4B8B-BD59-C5F3CD513B1D}" destId="{737D7FA6-FA03-428D-A739-3B1F801487A0}" srcOrd="9" destOrd="0" presId="urn:microsoft.com/office/officeart/2005/8/layout/list1"/>
    <dgm:cxn modelId="{B6B3C3BA-1F12-4109-B6FC-5F5E0185BF59}" type="presParOf" srcId="{CA03799F-14A0-4B8B-BD59-C5F3CD513B1D}" destId="{A2E752FE-9FB7-4E13-8D96-3CEFA836B9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0F97C-08A0-49F8-8FD8-34044C6D476D}">
      <dsp:nvSpPr>
        <dsp:cNvPr id="0" name=""/>
        <dsp:cNvSpPr/>
      </dsp:nvSpPr>
      <dsp:spPr>
        <a:xfrm>
          <a:off x="190127" y="0"/>
          <a:ext cx="3879091" cy="387909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BDB9C-5F58-4253-9B6A-CFB2DD14A7EA}">
      <dsp:nvSpPr>
        <dsp:cNvPr id="0" name=""/>
        <dsp:cNvSpPr/>
      </dsp:nvSpPr>
      <dsp:spPr>
        <a:xfrm>
          <a:off x="1457188" y="388287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most inorganic earth crust, sea water, gases: non-stoichiometric</a:t>
          </a:r>
          <a:endParaRPr lang="en-US" sz="1600" kern="1200" dirty="0"/>
        </a:p>
      </dsp:txBody>
      <dsp:txXfrm>
        <a:off x="1490844" y="421943"/>
        <a:ext cx="3799067" cy="622135"/>
      </dsp:txXfrm>
    </dsp:sp>
    <dsp:sp modelId="{6FA9DDEE-73AD-4957-8780-09D0460F8A7C}">
      <dsp:nvSpPr>
        <dsp:cNvPr id="0" name=""/>
        <dsp:cNvSpPr/>
      </dsp:nvSpPr>
      <dsp:spPr>
        <a:xfrm>
          <a:off x="1485465" y="1163916"/>
          <a:ext cx="3809824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Autotrophs: stoichiometric but high variability</a:t>
          </a:r>
          <a:endParaRPr lang="en-US" sz="1500" kern="1200" dirty="0"/>
        </a:p>
      </dsp:txBody>
      <dsp:txXfrm>
        <a:off x="1519121" y="1197572"/>
        <a:ext cx="3742512" cy="622135"/>
      </dsp:txXfrm>
    </dsp:sp>
    <dsp:sp modelId="{74E62A2E-23BB-4081-927E-2ED1AA366B67}">
      <dsp:nvSpPr>
        <dsp:cNvPr id="0" name=""/>
        <dsp:cNvSpPr/>
      </dsp:nvSpPr>
      <dsp:spPr>
        <a:xfrm>
          <a:off x="1457188" y="1939545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Heterotrophs: low stoichiometric variability</a:t>
          </a:r>
          <a:endParaRPr lang="en-US" sz="1500" kern="1200" dirty="0"/>
        </a:p>
      </dsp:txBody>
      <dsp:txXfrm>
        <a:off x="1490844" y="1973201"/>
        <a:ext cx="3799067" cy="622135"/>
      </dsp:txXfrm>
    </dsp:sp>
    <dsp:sp modelId="{8475B667-EEF9-4B56-983A-224CC3F73E2A}">
      <dsp:nvSpPr>
        <dsp:cNvPr id="0" name=""/>
        <dsp:cNvSpPr/>
      </dsp:nvSpPr>
      <dsp:spPr>
        <a:xfrm>
          <a:off x="1457188" y="2715174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Marine plankton (C:N:P): 106:16:1 (Redfied Ratio)</a:t>
          </a:r>
          <a:endParaRPr lang="en-US" sz="1500" kern="1200"/>
        </a:p>
      </dsp:txBody>
      <dsp:txXfrm>
        <a:off x="1490844" y="2748830"/>
        <a:ext cx="3799067" cy="62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F507-A56B-4D75-ACA3-57E3BC21142C}">
      <dsp:nvSpPr>
        <dsp:cNvPr id="0" name=""/>
        <dsp:cNvSpPr/>
      </dsp:nvSpPr>
      <dsp:spPr>
        <a:xfrm>
          <a:off x="0" y="558638"/>
          <a:ext cx="77590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Educate each other</a:t>
          </a:r>
          <a:endParaRPr lang="en-US" sz="2000" kern="1200" dirty="0"/>
        </a:p>
      </dsp:txBody>
      <dsp:txXfrm>
        <a:off x="0" y="558638"/>
        <a:ext cx="7759000" cy="1124550"/>
      </dsp:txXfrm>
    </dsp:sp>
    <dsp:sp modelId="{CE7ADE15-C847-47D7-8C77-642CB5E4EFA8}">
      <dsp:nvSpPr>
        <dsp:cNvPr id="0" name=""/>
        <dsp:cNvSpPr/>
      </dsp:nvSpPr>
      <dsp:spPr>
        <a:xfrm>
          <a:off x="387950" y="56797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Give an introduction into stoichiometry</a:t>
          </a:r>
          <a:endParaRPr lang="en-US" sz="2000" kern="1200" dirty="0"/>
        </a:p>
      </dsp:txBody>
      <dsp:txXfrm>
        <a:off x="436946" y="105793"/>
        <a:ext cx="5333308" cy="905688"/>
      </dsp:txXfrm>
    </dsp:sp>
    <dsp:sp modelId="{9BBF413B-75A2-430C-AFAE-4802E67187A6}">
      <dsp:nvSpPr>
        <dsp:cNvPr id="0" name=""/>
        <dsp:cNvSpPr/>
      </dsp:nvSpPr>
      <dsp:spPr>
        <a:xfrm>
          <a:off x="0" y="2368628"/>
          <a:ext cx="77590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Get constructive feedback</a:t>
          </a:r>
          <a:endParaRPr lang="en-US" sz="2000" kern="1200"/>
        </a:p>
      </dsp:txBody>
      <dsp:txXfrm>
        <a:off x="0" y="2368628"/>
        <a:ext cx="7759000" cy="1124550"/>
      </dsp:txXfrm>
    </dsp:sp>
    <dsp:sp modelId="{034C49FC-B981-4064-9AB0-637E679C3A5D}">
      <dsp:nvSpPr>
        <dsp:cNvPr id="0" name=""/>
        <dsp:cNvSpPr/>
      </dsp:nvSpPr>
      <dsp:spPr>
        <a:xfrm>
          <a:off x="387950" y="1866788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Present my current thinking and work</a:t>
          </a:r>
          <a:endParaRPr lang="en-US" sz="2000" kern="1200"/>
        </a:p>
      </dsp:txBody>
      <dsp:txXfrm>
        <a:off x="436946" y="1915784"/>
        <a:ext cx="5333308" cy="905688"/>
      </dsp:txXfrm>
    </dsp:sp>
    <dsp:sp modelId="{A2E752FE-9FB7-4E13-8D96-3CEFA836B939}">
      <dsp:nvSpPr>
        <dsp:cNvPr id="0" name=""/>
        <dsp:cNvSpPr/>
      </dsp:nvSpPr>
      <dsp:spPr>
        <a:xfrm>
          <a:off x="0" y="4178618"/>
          <a:ext cx="77590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 session </a:t>
          </a:r>
          <a:r>
            <a:rPr lang="en-US" sz="2000" kern="1200" dirty="0" smtClean="0">
              <a:hlinkClick xmlns:r="http://schemas.openxmlformats.org/officeDocument/2006/relationships" r:id="rId1"/>
            </a:rPr>
            <a:t>SSS4.7</a:t>
          </a:r>
          <a:r>
            <a:rPr lang="en-US" sz="2000" kern="1200" dirty="0" smtClean="0"/>
            <a:t> Soil microorganisms as a drivers of </a:t>
          </a:r>
          <a:r>
            <a:rPr lang="en-US" sz="2000" kern="1200" dirty="0" err="1" smtClean="0"/>
            <a:t>humification</a:t>
          </a:r>
          <a:r>
            <a:rPr lang="en-US" sz="2000" kern="1200" dirty="0" smtClean="0"/>
            <a:t> and </a:t>
          </a:r>
          <a:r>
            <a:rPr lang="en-US" sz="2000" kern="1200" dirty="0" err="1" smtClean="0"/>
            <a:t>mineralisation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0" y="4178618"/>
        <a:ext cx="7759000" cy="1392300"/>
      </dsp:txXfrm>
    </dsp:sp>
    <dsp:sp modelId="{63FC18F3-8CB0-4F30-A0E7-2B4B188D6B55}">
      <dsp:nvSpPr>
        <dsp:cNvPr id="0" name=""/>
        <dsp:cNvSpPr/>
      </dsp:nvSpPr>
      <dsp:spPr>
        <a:xfrm>
          <a:off x="387950" y="3676778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Preparation for and EGU talk/poster</a:t>
          </a:r>
          <a:endParaRPr lang="en-US" sz="2000" kern="1200" dirty="0"/>
        </a:p>
      </dsp:txBody>
      <dsp:txXfrm>
        <a:off x="436946" y="3725774"/>
        <a:ext cx="53333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C8CF13-E42A-4BA5-9431-528D3515AB44}" type="datetimeFigureOut">
              <a:rPr lang="de-DE"/>
              <a:pPr>
                <a:defRPr/>
              </a:pPr>
              <a:t>22.04.2014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14707E-5429-4B4C-8926-FE7B34B8803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9BA46FD-6CFF-4A1B-BB92-C067A2F9B6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65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TODO Quasom logo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78B03-7BD5-404D-80A3-FEC6116FAB1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10</a:t>
            </a:fld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27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4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9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4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9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16</a:t>
            </a:fld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5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0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5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08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22</a:t>
            </a:fld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964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318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55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70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778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455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3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Macro elements are </a:t>
            </a:r>
            <a:br>
              <a:rPr lang="en-US" sz="1800" dirty="0" smtClean="0"/>
            </a:br>
            <a:r>
              <a:rPr lang="en-US" sz="1800" dirty="0" smtClean="0"/>
              <a:t>more stoichiometry </a:t>
            </a:r>
            <a:br>
              <a:rPr lang="en-US" sz="1800" dirty="0" smtClean="0"/>
            </a:br>
            <a:r>
              <a:rPr lang="en-US" sz="1800" dirty="0" smtClean="0"/>
              <a:t>than </a:t>
            </a:r>
            <a:br>
              <a:rPr lang="en-US" sz="1800" dirty="0" smtClean="0"/>
            </a:br>
            <a:r>
              <a:rPr lang="en-US" sz="1800" dirty="0" smtClean="0"/>
              <a:t>microelements </a:t>
            </a:r>
          </a:p>
          <a:p>
            <a:pPr lvl="1"/>
            <a:r>
              <a:rPr lang="en-US" sz="1800" dirty="0" smtClean="0"/>
              <a:t>C: 40%-50% </a:t>
            </a:r>
            <a:br>
              <a:rPr lang="en-US" sz="1800" dirty="0" smtClean="0"/>
            </a:br>
            <a:r>
              <a:rPr lang="en-US" sz="1800" dirty="0" smtClean="0"/>
              <a:t>dry biomass of</a:t>
            </a:r>
            <a:br>
              <a:rPr lang="en-US" sz="1800" dirty="0" smtClean="0"/>
            </a:br>
            <a:r>
              <a:rPr lang="en-US" sz="1800" dirty="0" smtClean="0"/>
              <a:t>most </a:t>
            </a:r>
            <a:br>
              <a:rPr lang="en-US" sz="1800" dirty="0" smtClean="0"/>
            </a:br>
            <a:r>
              <a:rPr lang="en-US" sz="1800" dirty="0" smtClean="0"/>
              <a:t>living things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887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540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5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dirty="0" err="1" smtClean="0"/>
                  <a:t>Including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enzyme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tvr</a:t>
                </a:r>
                <a:r>
                  <a:rPr lang="de-DE" kern="0" baseline="0" dirty="0" smtClean="0"/>
                  <a:t>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i="1" kern="0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 smtClean="0">
                            <a:latin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  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r>
                          <a:rPr lang="de-DE" i="1" kern="0" smtClean="0">
                            <a:latin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𝑠𝑦𝑛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𝑆𝑦𝑛</m:t>
                            </m:r>
                          </m:sub>
                        </m:sSub>
                      </m:den>
                    </m:f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 smtClean="0">
                            <a:latin typeface="Cambria Math"/>
                          </a:rPr>
                          <m:t>𝜖</m:t>
                        </m:r>
                        <m:r>
                          <a:rPr lang="de-DE" i="1" kern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 smtClean="0">
                                <a:latin typeface="Cambria Math"/>
                              </a:rPr>
                              <m:t>𝑡𝑣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𝑡𝑣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kern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dirty="0" err="1" smtClean="0"/>
                  <a:t>Including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enzyme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tvr</a:t>
                </a:r>
                <a:r>
                  <a:rPr lang="de-DE" kern="0" baseline="0" dirty="0" smtClean="0"/>
                  <a:t>: </a:t>
                </a:r>
                <a:r>
                  <a:rPr lang="de-DE" i="0" kern="0" smtClean="0">
                    <a:latin typeface="Cambria Math"/>
                  </a:rPr>
                  <a:t>𝐶</a:t>
                </a:r>
                <a:r>
                  <a:rPr lang="de-DE" i="0" kern="0" smtClean="0">
                    <a:latin typeface="Cambria Math"/>
                  </a:rPr>
                  <a:t>𝑁_𝑜𝑝𝑡=(𝐶𝑁_𝐸   𝑠𝑦𝑛_𝐸+𝐶𝑁_𝐵  𝑠𝑦𝑛_𝐵)/(𝑠𝑦𝑛_𝐸+𝑠𝑦𝑛_𝐵 )=𝐶_𝑠𝑦𝑛/𝑁_𝑆𝑦𝑛 =(𝜖 (𝑑𝑒𝑐_𝑆1+𝑑𝑒𝑐_𝑆2+𝑡𝑣𝑟_𝐸−𝑟_𝑀𝑎𝑖𝑛𝑡 ))/((𝑑𝑒𝑐_𝑆1)/(𝐶𝑁_𝑆1 )+(𝑑𝑒𝑐_𝑆2)/(𝐶𝑁_𝑆2 )+(𝑡𝑣𝑟_𝐸)/(𝐶𝑁_𝐸 ))</a:t>
                </a:r>
                <a:endParaRPr lang="en-US" kern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7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38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04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Strategies dealing with imbalances during growth</a:t>
            </a:r>
          </a:p>
          <a:p>
            <a:pPr lvl="1"/>
            <a:r>
              <a:rPr lang="en-US" sz="1800" dirty="0" smtClean="0"/>
              <a:t>Change own biomass ratio </a:t>
            </a:r>
          </a:p>
          <a:p>
            <a:pPr lvl="1"/>
            <a:r>
              <a:rPr lang="en-US" sz="1800" dirty="0" smtClean="0"/>
              <a:t>Get rid of “access” element</a:t>
            </a:r>
          </a:p>
          <a:p>
            <a:pPr lvl="1"/>
            <a:r>
              <a:rPr lang="en-US" sz="1800" dirty="0" smtClean="0"/>
              <a:t>Adjust resource </a:t>
            </a:r>
          </a:p>
          <a:p>
            <a:pPr lvl="2"/>
            <a:r>
              <a:rPr lang="en-US" sz="1800" dirty="0" smtClean="0"/>
              <a:t>Get external inputs</a:t>
            </a:r>
          </a:p>
          <a:p>
            <a:pPr lvl="2"/>
            <a:r>
              <a:rPr lang="en-US" sz="1800" b="1" dirty="0" smtClean="0"/>
              <a:t>Invest into enzymes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7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Modelled different</a:t>
            </a:r>
            <a:r>
              <a:rPr lang="en-US" baseline="0" dirty="0" smtClean="0"/>
              <a:t> formulations of coupling of element cycles (</a:t>
            </a:r>
            <a:r>
              <a:rPr lang="en-US" baseline="0" smtClean="0"/>
              <a:t>microbial imbalance)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7</a:t>
            </a:fld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8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09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46D0-9A04-49DD-9406-1796502EE6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442E-FA23-4EC3-85EA-9BE55D88F1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54F-9F6F-4D4E-BB2E-746C8EF347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F0C1-2568-42DB-B34D-0E64365572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P0000313"/>
          <p:cNvPicPr>
            <a:picLocks noChangeAspect="1" noChangeArrowheads="1"/>
          </p:cNvPicPr>
          <p:nvPr userDrawn="1"/>
        </p:nvPicPr>
        <p:blipFill>
          <a:blip r:embed="rId6"/>
          <a:srcRect l="57243" t="36836" r="28583" b="7384"/>
          <a:stretch>
            <a:fillRect/>
          </a:stretch>
        </p:blipFill>
        <p:spPr bwMode="auto">
          <a:xfrm>
            <a:off x="0" y="0"/>
            <a:ext cx="795256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E11L_profil"/>
          <p:cNvPicPr>
            <a:picLocks noChangeAspect="1" noChangeArrowheads="1"/>
          </p:cNvPicPr>
          <p:nvPr userDrawn="1"/>
        </p:nvPicPr>
        <p:blipFill>
          <a:blip r:embed="rId7"/>
          <a:srcRect l="26277" t="16501" r="44402" b="28520"/>
          <a:stretch>
            <a:fillRect/>
          </a:stretch>
        </p:blipFill>
        <p:spPr bwMode="auto">
          <a:xfrm>
            <a:off x="0" y="4552950"/>
            <a:ext cx="80025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6212" y="95250"/>
            <a:ext cx="7539644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215" y="748146"/>
            <a:ext cx="8038407" cy="562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149" y="6467302"/>
            <a:ext cx="7431578" cy="2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2479" y="6468226"/>
            <a:ext cx="61537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8DD6AB-0BBA-4A96-989F-85B593D13C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" name="Picture 5" descr="logo_mpi_bgc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827000" cy="83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4" descr="602px-Max-Planck-Gesellschaft.svg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16235"/>
            <a:ext cx="814647" cy="64176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7" descr="http://www.bgc-jena.mpg.de/bgc-mdi/uploads/Main/Quasom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398632" y="0"/>
            <a:ext cx="745368" cy="6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5" r:id="rId3"/>
    <p:sldLayoutId id="214748602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8256896" y="0"/>
            <a:ext cx="88710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2639" y="1799183"/>
            <a:ext cx="7861110" cy="2800113"/>
          </a:xfrm>
        </p:spPr>
        <p:txBody>
          <a:bodyPr lIns="0" rIns="0"/>
          <a:lstStyle/>
          <a:p>
            <a:pPr eaLnBrk="1" hangingPunct="1"/>
            <a:r>
              <a:rPr lang="en-US" sz="3600" dirty="0" smtClean="0"/>
              <a:t>Enzyme allocation and stoichiometry in </a:t>
            </a:r>
            <a:r>
              <a:rPr lang="en-US" sz="3600" dirty="0"/>
              <a:t>soil organic matter </a:t>
            </a:r>
            <a:r>
              <a:rPr lang="en-US" sz="3600" dirty="0" smtClean="0"/>
              <a:t>models</a:t>
            </a:r>
            <a:r>
              <a:rPr lang="en-US" sz="3600" dirty="0"/>
              <a:t>. </a:t>
            </a:r>
            <a:endParaRPr 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2428" y="6209730"/>
            <a:ext cx="5800725" cy="457517"/>
          </a:xfrm>
        </p:spPr>
        <p:txBody>
          <a:bodyPr/>
          <a:lstStyle/>
          <a:p>
            <a:pPr algn="l" eaLnBrk="1" hangingPunct="1"/>
            <a:r>
              <a:rPr lang="de-DE" dirty="0" smtClean="0"/>
              <a:t>Vienna, April</a:t>
            </a:r>
            <a:r>
              <a:rPr lang="de-DE" sz="2000" dirty="0" smtClean="0"/>
              <a:t> 2014</a:t>
            </a:r>
            <a:endParaRPr lang="en-US" sz="2000" dirty="0" smtClean="0"/>
          </a:p>
        </p:txBody>
      </p:sp>
      <p:grpSp>
        <p:nvGrpSpPr>
          <p:cNvPr id="18441" name="Group 34"/>
          <p:cNvGrpSpPr>
            <a:grpSpLocks/>
          </p:cNvGrpSpPr>
          <p:nvPr/>
        </p:nvGrpSpPr>
        <p:grpSpPr bwMode="auto">
          <a:xfrm>
            <a:off x="4117593" y="382140"/>
            <a:ext cx="1370013" cy="1257300"/>
            <a:chOff x="723440" y="3314699"/>
            <a:chExt cx="1370798" cy="1256906"/>
          </a:xfrm>
          <a:solidFill>
            <a:schemeClr val="bg1"/>
          </a:solidFill>
        </p:grpSpPr>
        <p:sp>
          <p:nvSpPr>
            <p:cNvPr id="18446" name="TextBox 47"/>
            <p:cNvSpPr txBox="1">
              <a:spLocks noChangeArrowheads="1"/>
            </p:cNvSpPr>
            <p:nvPr/>
          </p:nvSpPr>
          <p:spPr bwMode="auto">
            <a:xfrm>
              <a:off x="723440" y="4266901"/>
              <a:ext cx="1370798" cy="3047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400">
                  <a:solidFill>
                    <a:srgbClr val="002060"/>
                  </a:solidFill>
                  <a:latin typeface="Calibri" pitchFamily="34" charset="0"/>
                </a:rPr>
                <a:t>Thomas Wutzler</a:t>
              </a:r>
            </a:p>
          </p:txBody>
        </p:sp>
        <p:pic>
          <p:nvPicPr>
            <p:cNvPr id="18447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29979" y="3314699"/>
              <a:ext cx="864863" cy="1001911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</p:spPr>
        </p:pic>
      </p:grpSp>
      <p:sp>
        <p:nvSpPr>
          <p:cNvPr id="18" name="Rechteck 17"/>
          <p:cNvSpPr/>
          <p:nvPr/>
        </p:nvSpPr>
        <p:spPr bwMode="auto">
          <a:xfrm>
            <a:off x="7574508" y="0"/>
            <a:ext cx="1569492" cy="1064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3782" y="4239693"/>
            <a:ext cx="5800725" cy="47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 for Biogeochemistry,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BGC-Integration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7" descr="http://www.bgc-jena.mpg.de/bgc-mdi/uploads/Main/Quas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5450" y="0"/>
            <a:ext cx="1658550" cy="146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Stoichiometry - </a:t>
            </a:r>
            <a:r>
              <a:rPr lang="en-US" sz="2800" dirty="0" smtClean="0"/>
              <a:t>Recapitulation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Enzyme allocation strategies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Consequences for SOM dynamics</a:t>
            </a:r>
            <a:endParaRPr lang="en-US" sz="2800" dirty="0" smtClean="0">
              <a:latin typeface="+mn-lt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			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1105288" y="4363718"/>
            <a:ext cx="7823097" cy="195519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𝛼</m:t>
                      </m:r>
                      <m:r>
                        <a:rPr lang="de-D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17" y="4568661"/>
            <a:ext cx="1460737" cy="138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5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Decreased Mineralization and Overflow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5268034"/>
            <a:ext cx="8038407" cy="1107827"/>
          </a:xfrm>
        </p:spPr>
        <p:txBody>
          <a:bodyPr/>
          <a:lstStyle/>
          <a:p>
            <a:r>
              <a:rPr lang="en-US" dirty="0" smtClean="0"/>
              <a:t>Fixed </a:t>
            </a:r>
            <a:r>
              <a:rPr lang="en-US" dirty="0" smtClean="0"/>
              <a:t>C-pools  (800 and 400 </a:t>
            </a:r>
            <a:r>
              <a:rPr lang="en-US" dirty="0" err="1" smtClean="0"/>
              <a:t>gC</a:t>
            </a:r>
            <a:r>
              <a:rPr lang="en-US" dirty="0" smtClean="0"/>
              <a:t>/m2 in S1 and S2 pool)</a:t>
            </a:r>
          </a:p>
          <a:p>
            <a:r>
              <a:rPr lang="en-US" dirty="0" smtClean="0"/>
              <a:t>Varying </a:t>
            </a:r>
            <a:r>
              <a:rPr lang="en-US" dirty="0" smtClean="0"/>
              <a:t>N in S2 pool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10" y="1301347"/>
            <a:ext cx="7693585" cy="344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state differs with Allocation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408227"/>
            <a:ext cx="8038407" cy="1967635"/>
          </a:xfrm>
        </p:spPr>
        <p:txBody>
          <a:bodyPr/>
          <a:lstStyle/>
          <a:p>
            <a:r>
              <a:rPr lang="en-US" sz="1600" dirty="0" smtClean="0"/>
              <a:t>Applied same input of 300g/m2 CN=30 to the system</a:t>
            </a:r>
          </a:p>
          <a:p>
            <a:r>
              <a:rPr lang="en-US" sz="1600" dirty="0" smtClean="0"/>
              <a:t>Match strategy: </a:t>
            </a:r>
            <a:endParaRPr lang="en-US" sz="1600" dirty="0" smtClean="0"/>
          </a:p>
          <a:p>
            <a:pPr lvl="1"/>
            <a:r>
              <a:rPr lang="en-US" sz="1600" dirty="0" smtClean="0"/>
              <a:t>Almost all enzymes allocated to S1 pool</a:t>
            </a:r>
            <a:endParaRPr lang="en-US" sz="1600" dirty="0" smtClean="0"/>
          </a:p>
          <a:p>
            <a:pPr lvl="1"/>
            <a:r>
              <a:rPr lang="en-US" sz="1600" dirty="0" smtClean="0"/>
              <a:t>Biomass starves</a:t>
            </a:r>
          </a:p>
          <a:p>
            <a:pPr lvl="1"/>
            <a:r>
              <a:rPr lang="en-US" sz="1600" dirty="0"/>
              <a:t>Does not take into account the sizes of the pools</a:t>
            </a:r>
          </a:p>
          <a:p>
            <a:r>
              <a:rPr lang="en-US" sz="1600" dirty="0" smtClean="0"/>
              <a:t>Revenue strategy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/>
              <a:t>Higher proportion of N-rich S1 pool</a:t>
            </a:r>
          </a:p>
          <a:p>
            <a:pPr lvl="1"/>
            <a:r>
              <a:rPr lang="en-US" sz="1600" dirty="0"/>
              <a:t>H</a:t>
            </a:r>
            <a:r>
              <a:rPr lang="en-US" sz="1600" dirty="0" smtClean="0"/>
              <a:t>igher </a:t>
            </a:r>
            <a:r>
              <a:rPr lang="en-US" sz="1600" dirty="0"/>
              <a:t>biomass and higher total stocks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80" y="1014744"/>
            <a:ext cx="4855072" cy="337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Redistribution Between Pools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711959"/>
            <a:ext cx="8038407" cy="16639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smtClean="0"/>
              <a:t>Simulated increase of C-input by 20% during years 10-60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Flexible Allocation: decrease in N-rich S1 pool</a:t>
            </a:r>
          </a:p>
          <a:p>
            <a:pPr lvl="1"/>
            <a:r>
              <a:rPr lang="en-US" sz="1600" dirty="0" smtClean="0"/>
              <a:t>When C is abundant: use more N from slow N-rich pool to sustain microbial biomass</a:t>
            </a:r>
          </a:p>
          <a:p>
            <a:pPr lvl="1"/>
            <a:r>
              <a:rPr lang="en-US" sz="1600" dirty="0" smtClean="0"/>
              <a:t>When N is abundant: use more C from fast C-rich pool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20" y="837323"/>
            <a:ext cx="5364795" cy="373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Priming   and N-Mining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5567" y="4612943"/>
            <a:ext cx="8038407" cy="1585498"/>
          </a:xfrm>
        </p:spPr>
        <p:txBody>
          <a:bodyPr/>
          <a:lstStyle/>
          <a:p>
            <a:r>
              <a:rPr lang="en-US" dirty="0" smtClean="0"/>
              <a:t>Simulated S1 pulse of 50 </a:t>
            </a:r>
            <a:r>
              <a:rPr lang="en-US" dirty="0" err="1" smtClean="0"/>
              <a:t>gC</a:t>
            </a:r>
            <a:r>
              <a:rPr lang="en-US" dirty="0" smtClean="0"/>
              <a:t>/m2 on a 500yr depleted soil</a:t>
            </a:r>
          </a:p>
          <a:p>
            <a:endParaRPr lang="en-US" dirty="0"/>
          </a:p>
          <a:p>
            <a:r>
              <a:rPr lang="en-US" dirty="0" smtClean="0"/>
              <a:t>Increased decomposition of slow S1 due to priming effect</a:t>
            </a:r>
          </a:p>
          <a:p>
            <a:r>
              <a:rPr lang="en-US" dirty="0" smtClean="0"/>
              <a:t>With Flexible allocation: </a:t>
            </a:r>
            <a:br>
              <a:rPr lang="en-US" dirty="0" smtClean="0"/>
            </a:br>
            <a:r>
              <a:rPr lang="en-US" dirty="0" smtClean="0"/>
              <a:t>Higher decomposition of N-rich slow pool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58" y="76908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14" y="769084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Slowing Down of Decomposition Rate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711959"/>
            <a:ext cx="8038407" cy="16639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smtClean="0"/>
              <a:t>Simulated decrease of input to 1/100 during years 10-210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Both allocation schemes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Slowing down of decomposition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Effect </a:t>
            </a:r>
            <a:r>
              <a:rPr lang="en-US" sz="1600" dirty="0" smtClean="0"/>
              <a:t>pronounced </a:t>
            </a:r>
            <a:r>
              <a:rPr lang="en-US" sz="1600" dirty="0" smtClean="0"/>
              <a:t>with flexible allocation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6" y="1089571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359" y="1096631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Summary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Regulation of stoichiometric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imbalance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Fixed / Match / Revenue Allocation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3000"/>
              </a:spcBef>
            </a:pPr>
            <a:r>
              <a:rPr lang="en-US" sz="2800" dirty="0" smtClean="0">
                <a:latin typeface="+mn-lt"/>
              </a:rPr>
              <a:t>Consequences for SOM dynamics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+mn-lt"/>
              </a:rPr>
              <a:t>Decreased </a:t>
            </a:r>
            <a:r>
              <a:rPr lang="en-US" sz="2400" dirty="0">
                <a:latin typeface="+mn-lt"/>
              </a:rPr>
              <a:t>Mineralization and Overflow</a:t>
            </a:r>
            <a:endParaRPr lang="en-US" sz="2400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+mn-lt"/>
              </a:rPr>
              <a:t>Differing Long-term State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+mn-lt"/>
              </a:rPr>
              <a:t>Redistribution Between </a:t>
            </a:r>
            <a:r>
              <a:rPr lang="en-US" sz="2400" dirty="0" smtClean="0">
                <a:latin typeface="+mn-lt"/>
              </a:rPr>
              <a:t>Pools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+mn-lt"/>
              </a:rPr>
              <a:t>Stronger Priming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N-Mining</a:t>
            </a:r>
            <a:endParaRPr lang="en-US" sz="2400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sz="2400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sz="2400" dirty="0" smtClean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sz="2800" dirty="0" smtClean="0">
              <a:latin typeface="+mn-lt"/>
            </a:endParaRPr>
          </a:p>
          <a:p>
            <a:pPr lvl="1"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			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16</a:t>
            </a:fld>
            <a:endParaRPr lang="de-DE" smtClean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239541" y="2614219"/>
                <a:ext cx="1859227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𝛼</m:t>
                      </m:r>
                      <m:r>
                        <a:rPr lang="de-D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41" y="2614219"/>
                <a:ext cx="1859227" cy="844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48" y="3875094"/>
            <a:ext cx="1460737" cy="138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Rusty nail, o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2" y="2904242"/>
            <a:ext cx="820594" cy="5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lov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29" y="2841141"/>
            <a:ext cx="807997" cy="6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17" y="2819742"/>
            <a:ext cx="679468" cy="7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6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" y="-128856"/>
            <a:ext cx="9315806" cy="698685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4939066" y="6168699"/>
            <a:ext cx="4095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Data without models are chaos.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Models without data are philosophies.</a:t>
            </a:r>
            <a:endParaRPr lang="en-US" sz="14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6384599"/>
            <a:ext cx="4095751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Times New Roman" pitchFamily="18" charset="0"/>
              </a:rPr>
              <a:t>Thanks to QUASOM funding by </a:t>
            </a:r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Times New Roman" pitchFamily="18" charset="0"/>
              </a:rPr>
              <a:t>ERC, DFG 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07525" name="Picture 5" descr="C:\tmp\erc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298" y="5433238"/>
            <a:ext cx="975916" cy="93383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42" y="5767169"/>
            <a:ext cx="2168889" cy="59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3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Eezy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08847" y="748146"/>
            <a:ext cx="3718775" cy="5627716"/>
          </a:xfrm>
        </p:spPr>
        <p:txBody>
          <a:bodyPr/>
          <a:lstStyle/>
          <a:p>
            <a:r>
              <a:rPr lang="en-US" dirty="0" smtClean="0"/>
              <a:t>Providing constant C substrate, steady state:</a:t>
            </a:r>
          </a:p>
          <a:p>
            <a:endParaRPr lang="en-US" dirty="0" smtClean="0"/>
          </a:p>
          <a:p>
            <a:r>
              <a:rPr lang="en-US" dirty="0" smtClean="0"/>
              <a:t>One substrate only:</a:t>
            </a:r>
          </a:p>
          <a:p>
            <a:pPr lvl="1"/>
            <a:r>
              <a:rPr lang="en-US" dirty="0" smtClean="0"/>
              <a:t>Access element is mineralized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Choosing substrate</a:t>
            </a:r>
          </a:p>
          <a:p>
            <a:pPr lvl="1"/>
            <a:r>
              <a:rPr lang="en-US" dirty="0" smtClean="0"/>
              <a:t>More dynamics</a:t>
            </a:r>
          </a:p>
          <a:p>
            <a:pPr lvl="1"/>
            <a:r>
              <a:rPr lang="en-US" dirty="0" smtClean="0"/>
              <a:t>Less Mineralization per biomass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744939" y="813785"/>
            <a:ext cx="3673185" cy="6070847"/>
            <a:chOff x="744939" y="813785"/>
            <a:chExt cx="3673185" cy="6070847"/>
          </a:xfrm>
        </p:grpSpPr>
        <p:pic>
          <p:nvPicPr>
            <p:cNvPr id="870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39" y="813785"/>
              <a:ext cx="3673185" cy="607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bgerundete rechteckige Legende 4"/>
            <p:cNvSpPr/>
            <p:nvPr/>
          </p:nvSpPr>
          <p:spPr bwMode="auto">
            <a:xfrm>
              <a:off x="2175312" y="1817184"/>
              <a:ext cx="1006958" cy="244548"/>
            </a:xfrm>
            <a:prstGeom prst="wedgeRoundRectCallout">
              <a:avLst>
                <a:gd name="adj1" fmla="val -27169"/>
                <a:gd name="adj2" fmla="val 105979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N-min</a:t>
              </a:r>
            </a:p>
          </p:txBody>
        </p:sp>
        <p:sp>
          <p:nvSpPr>
            <p:cNvPr id="7" name="Abgerundete rechteckige Legende 6"/>
            <p:cNvSpPr/>
            <p:nvPr/>
          </p:nvSpPr>
          <p:spPr bwMode="auto">
            <a:xfrm>
              <a:off x="3411166" y="1694910"/>
              <a:ext cx="1006958" cy="244548"/>
            </a:xfrm>
            <a:prstGeom prst="wedgeRoundRectCallout">
              <a:avLst>
                <a:gd name="adj1" fmla="val -64126"/>
                <a:gd name="adj2" fmla="val 114674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overflow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78467" y="907876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=0</a:t>
              </a:r>
              <a:endParaRPr lang="en-US" sz="16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923965" y="2867811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=C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10" name="Abgerundete rechteckige Legende 9"/>
            <p:cNvSpPr/>
            <p:nvPr/>
          </p:nvSpPr>
          <p:spPr bwMode="auto">
            <a:xfrm>
              <a:off x="1823618" y="1352896"/>
              <a:ext cx="1358651" cy="244548"/>
            </a:xfrm>
            <a:prstGeom prst="wedgeRoundRectCallout">
              <a:avLst>
                <a:gd name="adj1" fmla="val 26682"/>
                <a:gd name="adj2" fmla="val -107065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M. biomass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934598" y="477458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=C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13" name="Abgerundete rechteckige Legende 12"/>
            <p:cNvSpPr/>
            <p:nvPr/>
          </p:nvSpPr>
          <p:spPr bwMode="auto">
            <a:xfrm>
              <a:off x="2502943" y="5233888"/>
              <a:ext cx="1271615" cy="244548"/>
            </a:xfrm>
            <a:prstGeom prst="wedgeRoundRectCallout">
              <a:avLst>
                <a:gd name="adj1" fmla="val -63099"/>
                <a:gd name="adj2" fmla="val -98370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Decomp</a:t>
              </a:r>
              <a:r>
                <a:rPr lang="en-US" sz="1600" dirty="0" smtClean="0"/>
                <a:t> C</a:t>
              </a:r>
              <a:r>
                <a:rPr lang="en-US" sz="1600" baseline="-25000" dirty="0" smtClean="0"/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 bwMode="auto">
            <a:xfrm>
              <a:off x="2502942" y="5534053"/>
              <a:ext cx="1182181" cy="244548"/>
            </a:xfrm>
            <a:prstGeom prst="wedgeRoundRectCallout">
              <a:avLst>
                <a:gd name="adj1" fmla="val -46056"/>
                <a:gd name="adj2" fmla="val 71197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E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+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E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 rechteckige Legende 14"/>
            <p:cNvSpPr/>
            <p:nvPr/>
          </p:nvSpPr>
          <p:spPr bwMode="auto">
            <a:xfrm>
              <a:off x="2418098" y="5988691"/>
              <a:ext cx="1398775" cy="244548"/>
            </a:xfrm>
            <a:prstGeom prst="wedgeRoundRectCallout">
              <a:avLst>
                <a:gd name="adj1" fmla="val -27169"/>
                <a:gd name="adj2" fmla="val 105979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Decomp</a:t>
              </a:r>
              <a:r>
                <a:rPr lang="en-US" sz="1600" dirty="0" smtClean="0"/>
                <a:t> 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sp>
        <p:nvSpPr>
          <p:cNvPr id="16" name="Rechteck 15"/>
          <p:cNvSpPr/>
          <p:nvPr/>
        </p:nvSpPr>
        <p:spPr bwMode="auto">
          <a:xfrm>
            <a:off x="753882" y="2867810"/>
            <a:ext cx="3818118" cy="39901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EEZY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Incorrect </a:t>
                </a:r>
                <a:r>
                  <a:rPr lang="en-US" sz="1800" dirty="0"/>
                  <a:t>mass balance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 (if stoichiometry of enzymes </a:t>
                </a:r>
                <a:r>
                  <a:rPr lang="en-US" sz="1800" dirty="0"/>
                  <a:t>and biomass </a:t>
                </a:r>
                <a:r>
                  <a:rPr lang="en-US" sz="1800" dirty="0" smtClean="0"/>
                  <a:t>differ)</a:t>
                </a:r>
                <a:endParaRPr lang="en-US" sz="1800" dirty="0"/>
              </a:p>
              <a:p>
                <a:r>
                  <a:rPr lang="en-US" sz="1800" dirty="0"/>
                  <a:t>inconsistencies </a:t>
                </a:r>
                <a:r>
                  <a:rPr lang="en-US" sz="1800" dirty="0" smtClean="0"/>
                  <a:t>, if yield </a:t>
                </a:r>
                <a:r>
                  <a:rPr lang="en-US" sz="1800" dirty="0"/>
                  <a:t>differs by substrate </a:t>
                </a:r>
                <a:r>
                  <a:rPr lang="en-US" sz="1800" dirty="0" smtClean="0"/>
                  <a:t>type</a:t>
                </a:r>
                <a:br>
                  <a:rPr lang="en-US" sz="1800" dirty="0" smtClean="0"/>
                </a:br>
                <a:r>
                  <a:rPr lang="en-US" sz="1800" dirty="0" smtClean="0"/>
                  <a:t> (</a:t>
                </a:r>
                <a:r>
                  <a:rPr lang="en-US" sz="1800" dirty="0"/>
                  <a:t>regarded in calculation of alpha, but not in model) </a:t>
                </a:r>
              </a:p>
              <a:p>
                <a:r>
                  <a:rPr lang="en-US" sz="1800" dirty="0"/>
                  <a:t>N</a:t>
                </a:r>
                <a:r>
                  <a:rPr lang="en-US" sz="1800" dirty="0" smtClean="0"/>
                  <a:t>o </a:t>
                </a:r>
                <a:r>
                  <a:rPr lang="en-US" sz="1800" dirty="0"/>
                  <a:t>regard of maintenance </a:t>
                </a:r>
              </a:p>
              <a:p>
                <a:r>
                  <a:rPr lang="en-US" sz="1800" dirty="0"/>
                  <a:t>O</a:t>
                </a:r>
                <a:r>
                  <a:rPr lang="en-US" sz="1800" dirty="0" smtClean="0"/>
                  <a:t>nly </a:t>
                </a:r>
                <a:r>
                  <a:rPr lang="en-US" sz="1800" dirty="0"/>
                  <a:t>one enzyme pool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(whose parts are </a:t>
                </a:r>
                <a:r>
                  <a:rPr lang="en-US" sz="1800" dirty="0"/>
                  <a:t>regarded as either E1 or </a:t>
                </a:r>
                <a:r>
                  <a:rPr lang="en-US" sz="1800" dirty="0" smtClean="0"/>
                  <a:t>E2)</a:t>
                </a:r>
              </a:p>
              <a:p>
                <a:r>
                  <a:rPr lang="en-US" sz="1800" dirty="0" smtClean="0"/>
                  <a:t>Zero nitrogen in second pool (instead of a low N pool)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Eezy2b: Fixed those issues</a:t>
                </a:r>
              </a:p>
              <a:p>
                <a:pPr lvl="1"/>
                <a:r>
                  <a:rPr lang="en-US" sz="1800" dirty="0"/>
                  <a:t>Decomposition flux same ratio as required by biomass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𝜖</m:t>
                        </m:r>
                        <m:d>
                          <m:d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de-DE" sz="1800" dirty="0"/>
              </a:p>
              <a:p>
                <a:pPr lvl="1"/>
                <a:r>
                  <a:rPr lang="en-US" sz="1800" dirty="0"/>
                  <a:t>Substitute decomposition fluxes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𝐶</m:t>
                        </m:r>
                        <m:r>
                          <a:rPr lang="de-DE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𝑆</m:t>
                        </m:r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𝐶</m:t>
                        </m:r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𝑆</m:t>
                        </m:r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(1−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)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  <m:r>
                          <a:rPr lang="de-DE" sz="1800" i="1">
                            <a:latin typeface="Cambria Math"/>
                          </a:rPr>
                          <m:t>+(1−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)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Solve for </a:t>
                </a:r>
                <a:r>
                  <a:rPr lang="el-GR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Sympy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/>
              </a:p>
              <a:p>
                <a:pPr lvl="2"/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07" t="-542" b="-5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Stoichiometry - </a:t>
            </a:r>
            <a:r>
              <a:rPr lang="en-US" sz="2800" dirty="0" smtClean="0"/>
              <a:t>Recapitulation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Enzyme allocation strategies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Consequences for SOM dynamics</a:t>
            </a:r>
            <a:endParaRPr lang="en-US" sz="2800" dirty="0" smtClean="0">
              <a:latin typeface="+mn-lt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			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993357" y="1016043"/>
            <a:ext cx="7823097" cy="12828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𝛼</m:t>
                      </m:r>
                      <m:r>
                        <a:rPr lang="de-D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17" y="4568661"/>
            <a:ext cx="1460737" cy="138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Revenue: Return / Investment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3572540"/>
            <a:ext cx="8038407" cy="28033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82014"/>
            <a:ext cx="4626204" cy="43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4" y="748146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decomposition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646428"/>
            <a:ext cx="8038407" cy="1729434"/>
          </a:xfrm>
        </p:spPr>
        <p:txBody>
          <a:bodyPr/>
          <a:lstStyle/>
          <a:p>
            <a:r>
              <a:rPr lang="en-US" dirty="0" smtClean="0"/>
              <a:t>No N-mineralization at all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1597200" y="3830281"/>
            <a:ext cx="2964167" cy="635393"/>
          </a:xfrm>
          <a:prstGeom prst="wedgeRoundRectCallout">
            <a:avLst>
              <a:gd name="adj1" fmla="val -38992"/>
              <a:gd name="adj2" fmla="val -140221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No overflow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respiration and No N-min over wide range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2437172" y="846077"/>
            <a:ext cx="1773321" cy="1110314"/>
          </a:xfrm>
          <a:prstGeom prst="wedgeRoundRectCallout">
            <a:avLst>
              <a:gd name="adj1" fmla="val -78430"/>
              <a:gd name="adj2" fmla="val 41209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Maximum biomass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at pool 1 slightly higher CN as biomass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5308847" y="748146"/>
            <a:ext cx="3718775" cy="562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Providing constant  substrate, steady state</a:t>
            </a:r>
          </a:p>
        </p:txBody>
      </p:sp>
    </p:spTree>
    <p:extLst>
      <p:ext uri="{BB962C8B-B14F-4D97-AF65-F5344CB8AC3E}">
        <p14:creationId xmlns:p14="http://schemas.microsoft.com/office/powerpoint/2010/main" val="424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Introduction to stoichiometry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latin typeface="+mn-lt"/>
              </a:rPr>
              <a:t>Eezy</a:t>
            </a:r>
            <a:r>
              <a:rPr lang="en-US" sz="2800" dirty="0" smtClean="0">
                <a:latin typeface="+mn-lt"/>
              </a:rPr>
              <a:t> model of Moorhead 2012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Different strategies of enzyme allocation and their consequences</a:t>
            </a:r>
          </a:p>
          <a:p>
            <a:pPr lvl="1">
              <a:spcBef>
                <a:spcPts val="1200"/>
              </a:spcBef>
            </a:pP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22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904171" y="3929124"/>
            <a:ext cx="7823097" cy="18029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2431998"/>
            <a:ext cx="1773876" cy="134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4647347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211" y="95250"/>
            <a:ext cx="7782821" cy="531813"/>
          </a:xfrm>
        </p:spPr>
        <p:txBody>
          <a:bodyPr/>
          <a:lstStyle/>
          <a:p>
            <a:r>
              <a:rPr lang="en-US" dirty="0" smtClean="0"/>
              <a:t>Is balanced stoichiometry the best strategy?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41581" y="748146"/>
            <a:ext cx="3286041" cy="5627716"/>
          </a:xfrm>
        </p:spPr>
        <p:txBody>
          <a:bodyPr/>
          <a:lstStyle/>
          <a:p>
            <a:r>
              <a:rPr lang="en-US" sz="1800" dirty="0" smtClean="0"/>
              <a:t>When explicitly tracking substrate pools (Eezy2c) and supplying constant inputs:</a:t>
            </a:r>
          </a:p>
          <a:p>
            <a:pPr lvl="1"/>
            <a:r>
              <a:rPr lang="en-US" sz="1800" dirty="0" smtClean="0"/>
              <a:t>Inefficient Enzyme investment into small low N pool </a:t>
            </a:r>
          </a:p>
          <a:p>
            <a:pPr lvl="1"/>
            <a:r>
              <a:rPr lang="en-US" sz="1800" dirty="0" smtClean="0"/>
              <a:t>Could grow better on S1, despite N mineralization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056167" y="4044142"/>
            <a:ext cx="7992140" cy="25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Role of biomass?</a:t>
            </a:r>
          </a:p>
          <a:p>
            <a:pPr lvl="1"/>
            <a:r>
              <a:rPr lang="en-US" sz="1800" kern="0" dirty="0" smtClean="0"/>
              <a:t>Making enzyme production proportional to uptake aka decomposition</a:t>
            </a:r>
            <a:br>
              <a:rPr lang="en-US" sz="1800" kern="0" dirty="0" smtClean="0"/>
            </a:br>
            <a:r>
              <a:rPr lang="en-US" sz="1800" kern="0" dirty="0" smtClean="0"/>
              <a:t>decouples enzyme production and decomposition from current microbial biomass</a:t>
            </a:r>
            <a:br>
              <a:rPr lang="en-US" sz="1800" kern="0" dirty="0" smtClean="0"/>
            </a:br>
            <a:r>
              <a:rPr lang="en-US" sz="1800" kern="0" dirty="0" smtClean="0"/>
              <a:t>Almost </a:t>
            </a:r>
            <a:r>
              <a:rPr lang="en-US" sz="1800" kern="0" dirty="0"/>
              <a:t>zero biomass may produce big enzyme pool</a:t>
            </a:r>
          </a:p>
          <a:p>
            <a:pPr lvl="1"/>
            <a:r>
              <a:rPr lang="en-US" sz="1800" kern="0" dirty="0" smtClean="0"/>
              <a:t>Suggestion: make enzyme investment a proportion of microbial biomass similar to maintenance</a:t>
            </a:r>
            <a:br>
              <a:rPr lang="en-US" sz="1800" kern="0" dirty="0" smtClean="0"/>
            </a:br>
            <a:endParaRPr lang="en-US" sz="1800" kern="0" dirty="0"/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4" y="1075779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TER: Threshold Elemental </a:t>
            </a:r>
            <a:r>
              <a:rPr lang="en-US" dirty="0"/>
              <a:t>R</a:t>
            </a:r>
            <a:r>
              <a:rPr lang="en-US" dirty="0" smtClean="0"/>
              <a:t>atios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95" y="926162"/>
            <a:ext cx="8038407" cy="1729217"/>
          </a:xfrm>
        </p:spPr>
        <p:txBody>
          <a:bodyPr/>
          <a:lstStyle/>
          <a:p>
            <a:r>
              <a:rPr lang="en-US" sz="1800" dirty="0" smtClean="0"/>
              <a:t>NUE</a:t>
            </a:r>
            <a:r>
              <a:rPr lang="en-US" sz="1800" dirty="0"/>
              <a:t>, </a:t>
            </a:r>
            <a:r>
              <a:rPr lang="en-US" sz="1800" dirty="0" smtClean="0"/>
              <a:t>CUE, yield</a:t>
            </a:r>
          </a:p>
          <a:p>
            <a:pPr lvl="1"/>
            <a:r>
              <a:rPr lang="en-US" sz="1800" dirty="0" smtClean="0"/>
              <a:t>[Nutrient / Nitrogen / Carbon] Use Efficiency </a:t>
            </a:r>
            <a:endParaRPr lang="en-US" sz="1800" dirty="0"/>
          </a:p>
          <a:p>
            <a:pPr lvl="1"/>
            <a:r>
              <a:rPr lang="en-US" sz="1800" dirty="0"/>
              <a:t>amount of product or biomass obtained per unit reactant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38" y="2363077"/>
            <a:ext cx="4924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42260" y="5960713"/>
            <a:ext cx="4864316" cy="5770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50" b="1" dirty="0" err="1"/>
              <a:t>Mooshammer</a:t>
            </a:r>
            <a:r>
              <a:rPr lang="en-US" sz="1050" dirty="0"/>
              <a:t> </a:t>
            </a:r>
            <a:r>
              <a:rPr lang="en-US" sz="1050" dirty="0" smtClean="0"/>
              <a:t> et. al </a:t>
            </a:r>
            <a:r>
              <a:rPr lang="en-US" sz="1050" dirty="0"/>
              <a:t>(</a:t>
            </a:r>
            <a:r>
              <a:rPr lang="en-US" sz="1050" b="1" dirty="0"/>
              <a:t>2014</a:t>
            </a:r>
            <a:r>
              <a:rPr lang="en-US" sz="1050" dirty="0"/>
              <a:t>) Stoichiometric imbalances between terrestrial decomposer communities and their resources: mechanisms and implications of microbial adaptations to their resources. </a:t>
            </a:r>
            <a:r>
              <a:rPr lang="en-US" sz="1050" i="1" dirty="0"/>
              <a:t>Frontiers in </a:t>
            </a:r>
            <a:r>
              <a:rPr lang="en-US" sz="1050" i="1" dirty="0" smtClean="0"/>
              <a:t>Microbiology</a:t>
            </a:r>
            <a:endParaRPr lang="en-US" sz="10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574" y="1525458"/>
            <a:ext cx="4864316" cy="132343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600" b="1" dirty="0" smtClean="0"/>
              <a:t>Moorhead</a:t>
            </a:r>
            <a:r>
              <a:rPr lang="en-US" sz="1600" dirty="0" smtClean="0"/>
              <a:t> </a:t>
            </a:r>
            <a:r>
              <a:rPr lang="en-US" sz="1600" dirty="0"/>
              <a:t>D, </a:t>
            </a:r>
            <a:r>
              <a:rPr lang="en-US" sz="1600" dirty="0" err="1"/>
              <a:t>Lashermes</a:t>
            </a:r>
            <a:r>
              <a:rPr lang="en-US" sz="1600" dirty="0"/>
              <a:t> G &amp; </a:t>
            </a:r>
            <a:r>
              <a:rPr lang="en-US" sz="1600" dirty="0" err="1"/>
              <a:t>Sinsabaugh</a:t>
            </a:r>
            <a:r>
              <a:rPr lang="en-US" sz="1600" dirty="0"/>
              <a:t> R (</a:t>
            </a:r>
            <a:r>
              <a:rPr lang="en-US" sz="1600" b="1" dirty="0"/>
              <a:t>2012</a:t>
            </a:r>
            <a:r>
              <a:rPr lang="en-US" sz="1600" dirty="0"/>
              <a:t>) A theoretical model of C-and N-acquiring </a:t>
            </a:r>
            <a:r>
              <a:rPr lang="en-US" sz="1600" dirty="0" err="1"/>
              <a:t>exoenzyme</a:t>
            </a:r>
            <a:r>
              <a:rPr lang="en-US" sz="1600" dirty="0"/>
              <a:t> activities, which balances microbial demands during decomposition. </a:t>
            </a:r>
            <a:r>
              <a:rPr lang="en-US" sz="1600" i="1" dirty="0"/>
              <a:t>Soil Biology and Biochemistry, Elsevier, 53</a:t>
            </a:r>
            <a:r>
              <a:rPr lang="en-US" sz="1600" dirty="0"/>
              <a:t>, 133-141 </a:t>
            </a:r>
            <a:endParaRPr lang="en-US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 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0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Simplification: Quasi steady state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1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029740"/>
            <a:ext cx="8038407" cy="2346122"/>
          </a:xfrm>
        </p:spPr>
        <p:txBody>
          <a:bodyPr/>
          <a:lstStyle/>
          <a:p>
            <a:r>
              <a:rPr lang="en-US" dirty="0" smtClean="0"/>
              <a:t>4bc</a:t>
            </a:r>
          </a:p>
          <a:p>
            <a:pPr lvl="1"/>
            <a:r>
              <a:rPr lang="en-US" dirty="0" smtClean="0"/>
              <a:t>Not much different to fixed allocation (lower alpha10)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1" y="80796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35" y="80796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4925715" cy="5627716"/>
          </a:xfrm>
        </p:spPr>
        <p:txBody>
          <a:bodyPr/>
          <a:lstStyle/>
          <a:p>
            <a:r>
              <a:rPr lang="en-US" sz="1800" dirty="0" smtClean="0"/>
              <a:t>Definition (Sterner &amp; </a:t>
            </a:r>
            <a:r>
              <a:rPr lang="en-US" sz="1800" dirty="0" err="1" smtClean="0"/>
              <a:t>Elser</a:t>
            </a:r>
            <a:r>
              <a:rPr lang="en-US" sz="1800" dirty="0" smtClean="0"/>
              <a:t> 2002)</a:t>
            </a:r>
          </a:p>
          <a:p>
            <a:pPr lvl="1"/>
            <a:r>
              <a:rPr lang="en-US" sz="1800" dirty="0"/>
              <a:t>branch of chemistry </a:t>
            </a:r>
          </a:p>
          <a:p>
            <a:pPr lvl="1"/>
            <a:r>
              <a:rPr lang="en-US" sz="1800" dirty="0"/>
              <a:t>that deals with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application </a:t>
            </a:r>
            <a:r>
              <a:rPr lang="en-US" sz="1800" dirty="0"/>
              <a:t>of the law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definite </a:t>
            </a:r>
            <a:r>
              <a:rPr lang="en-US" sz="1800" dirty="0"/>
              <a:t>proportions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conservations </a:t>
            </a:r>
            <a:r>
              <a:rPr lang="en-US" sz="1800" dirty="0"/>
              <a:t>of mass </a:t>
            </a:r>
          </a:p>
          <a:p>
            <a:endParaRPr lang="en-US" sz="1800" dirty="0" smtClean="0"/>
          </a:p>
          <a:p>
            <a:r>
              <a:rPr lang="en-US" sz="1800" dirty="0" smtClean="0"/>
              <a:t>Often </a:t>
            </a:r>
            <a:r>
              <a:rPr lang="en-US" sz="1800" dirty="0" smtClean="0"/>
              <a:t>expressed as a ratio of elements, E.g. C/N ratio</a:t>
            </a:r>
          </a:p>
          <a:p>
            <a:endParaRPr lang="en-US" sz="1800" dirty="0" smtClean="0"/>
          </a:p>
          <a:p>
            <a:r>
              <a:rPr lang="en-US" sz="1800" dirty="0" smtClean="0"/>
              <a:t>Stoichiometric</a:t>
            </a:r>
            <a:r>
              <a:rPr lang="en-US" sz="1800" dirty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/>
              <a:t>compounds are </a:t>
            </a:r>
            <a:r>
              <a:rPr lang="en-US" sz="1600" dirty="0"/>
              <a:t>formed with strict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definite </a:t>
            </a:r>
            <a:r>
              <a:rPr lang="en-US" sz="1600" dirty="0"/>
              <a:t>proportions </a:t>
            </a:r>
            <a:endParaRPr lang="en-US" sz="1600" dirty="0" smtClean="0"/>
          </a:p>
          <a:p>
            <a:endParaRPr lang="en-US" sz="1800" dirty="0"/>
          </a:p>
        </p:txBody>
      </p:sp>
      <p:pic>
        <p:nvPicPr>
          <p:cNvPr id="91138" name="Picture 2" descr="http://upload.wikimedia.org/wikipedia/commons/thumb/7/7c/Combustion_reaction_of_methane.jpg/400px-Combustion_reaction_of_metha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30" y="930011"/>
            <a:ext cx="2778694" cy="12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212" y="95250"/>
            <a:ext cx="7837412" cy="531813"/>
          </a:xfrm>
        </p:spPr>
        <p:txBody>
          <a:bodyPr/>
          <a:lstStyle/>
          <a:p>
            <a:r>
              <a:rPr lang="en-US" sz="2400" dirty="0" smtClean="0"/>
              <a:t>Stoichiometric: definite elemental ratios</a:t>
            </a:r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552551"/>
              </p:ext>
            </p:extLst>
          </p:nvPr>
        </p:nvGraphicFramePr>
        <p:xfrm>
          <a:off x="3753137" y="2688608"/>
          <a:ext cx="5513695" cy="387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28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talk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357865"/>
              </p:ext>
            </p:extLst>
          </p:nvPr>
        </p:nvGraphicFramePr>
        <p:xfrm>
          <a:off x="989216" y="748146"/>
          <a:ext cx="7759000" cy="5627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Stoichiometric imbalance and Yield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6636703" cy="5627716"/>
          </a:xfrm>
        </p:spPr>
        <p:txBody>
          <a:bodyPr/>
          <a:lstStyle/>
          <a:p>
            <a:r>
              <a:rPr lang="en-US" sz="1800" dirty="0" smtClean="0"/>
              <a:t>Stoichiometric  imbalance:</a:t>
            </a:r>
            <a:br>
              <a:rPr lang="en-US" sz="1800" dirty="0" smtClean="0"/>
            </a:br>
            <a:r>
              <a:rPr lang="en-US" sz="1800" dirty="0" smtClean="0"/>
              <a:t>Resource ≠Consumer </a:t>
            </a:r>
          </a:p>
          <a:p>
            <a:pPr lvl="1"/>
            <a:r>
              <a:rPr lang="en-US" sz="1800" dirty="0" smtClean="0"/>
              <a:t>Instead of </a:t>
            </a:r>
            <a:br>
              <a:rPr lang="en-US" sz="1800" dirty="0" smtClean="0"/>
            </a:br>
            <a:r>
              <a:rPr lang="en-US" sz="1800" dirty="0" smtClean="0"/>
              <a:t>“you are what you eat”</a:t>
            </a:r>
          </a:p>
          <a:p>
            <a:pPr lvl="1"/>
            <a:r>
              <a:rPr lang="en-US" sz="1800" dirty="0" smtClean="0"/>
              <a:t>Homeostatic regulation: 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Yield, NUE, CUE</a:t>
            </a:r>
          </a:p>
          <a:p>
            <a:pPr lvl="1"/>
            <a:r>
              <a:rPr lang="en-US" sz="1800" dirty="0"/>
              <a:t>amount of product </a:t>
            </a:r>
            <a:r>
              <a:rPr lang="en-US" sz="1800" dirty="0" smtClean="0"/>
              <a:t>or biomass obtained </a:t>
            </a:r>
            <a:r>
              <a:rPr lang="en-US" sz="1800" dirty="0"/>
              <a:t>per unit reactant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Strategies dealing with imbalances during growth</a:t>
            </a:r>
          </a:p>
          <a:p>
            <a:pPr lvl="1"/>
            <a:r>
              <a:rPr lang="en-US" sz="1800" dirty="0" smtClean="0"/>
              <a:t>Get rid of “access” element</a:t>
            </a:r>
          </a:p>
          <a:p>
            <a:pPr lvl="1"/>
            <a:r>
              <a:rPr lang="en-US" sz="1800" dirty="0" smtClean="0"/>
              <a:t>Store </a:t>
            </a:r>
            <a:r>
              <a:rPr lang="en-US" sz="1800" dirty="0"/>
              <a:t>“access</a:t>
            </a:r>
            <a:r>
              <a:rPr lang="en-US" sz="1800" dirty="0" smtClean="0"/>
              <a:t>” intermediately</a:t>
            </a:r>
          </a:p>
          <a:p>
            <a:pPr lvl="1"/>
            <a:r>
              <a:rPr lang="en-US" sz="1800" dirty="0" smtClean="0"/>
              <a:t>Suppress growth </a:t>
            </a:r>
          </a:p>
          <a:p>
            <a:pPr lvl="1"/>
            <a:r>
              <a:rPr lang="en-US" sz="1800" dirty="0" smtClean="0"/>
              <a:t>Invest into breakdown of OM of different stoichiometry</a:t>
            </a:r>
          </a:p>
          <a:p>
            <a:endParaRPr lang="en-US" sz="1800" dirty="0" smtClean="0"/>
          </a:p>
          <a:p>
            <a:r>
              <a:rPr lang="en-US" sz="1800" dirty="0" smtClean="0"/>
              <a:t>Consumer driven nutrient recycling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pic>
        <p:nvPicPr>
          <p:cNvPr id="84994" name="Picture 2" descr="Sterner02 5 1 consumerMass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57" y="4284925"/>
            <a:ext cx="13620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Sterner02 8 2 CP trop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67" y="913630"/>
            <a:ext cx="33242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matching demand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 bwMode="auto">
              <a:xfrm>
                <a:off x="1141615" y="900546"/>
                <a:ext cx="8038407" cy="5627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DE" i="1" kern="0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𝑠𝑦𝑛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𝑆𝑦𝑛</m:t>
                            </m:r>
                          </m:sub>
                        </m:sSub>
                      </m:den>
                    </m:f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de-DE" b="0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𝑠𝑦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e-DE" b="0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𝑠𝑦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b="0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kern="0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𝜖</m:t>
                        </m:r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ker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ker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kern="0" dirty="0" smtClean="0"/>
              </a:p>
              <a:p>
                <a:pPr lvl="1"/>
                <a:r>
                  <a:rPr lang="en-US" kern="0" dirty="0" smtClean="0"/>
                  <a:t>Solve for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kern="0" dirty="0" smtClean="0"/>
                  <a:t> in decomposition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/>
                      </a:rPr>
                      <m:t>𝑑𝑒</m:t>
                    </m:r>
                    <m:sSub>
                      <m:sSubPr>
                        <m:ctrlPr>
                          <a:rPr lang="de-DE" b="0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b="0" i="1" kern="0" smtClean="0">
                            <a:latin typeface="Cambria Math"/>
                          </a:rPr>
                          <m:t>𝑆</m:t>
                        </m:r>
                        <m:r>
                          <a:rPr lang="de-DE" b="0" i="1" kern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kern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e-DE" b="0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b="0" i="1" kern="0" smtClea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𝐸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𝑚</m:t>
                            </m:r>
                            <m:r>
                              <a:rPr lang="de-DE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 smtClean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>
                        <a:latin typeface="Cambria Math"/>
                      </a:rPr>
                      <m:t>𝑑𝑒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  <m:r>
                          <a:rPr lang="de-DE" b="0" i="1" kern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r>
                          <a:rPr lang="de-DE" b="0" i="1" kern="0" smtClean="0">
                            <a:latin typeface="Cambria Math"/>
                          </a:rPr>
                          <m:t>(1−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𝑚</m:t>
                            </m:r>
                            <m:r>
                              <a:rPr lang="de-DE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(1−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i="1" ker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   </a:t>
                </a:r>
              </a:p>
              <a:p>
                <a:pPr lvl="1"/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1615" y="900546"/>
                <a:ext cx="8038407" cy="562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61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Moorhead 2012: EEZY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651" y="5655076"/>
            <a:ext cx="8038407" cy="1067014"/>
          </a:xfrm>
        </p:spPr>
        <p:txBody>
          <a:bodyPr/>
          <a:lstStyle/>
          <a:p>
            <a:r>
              <a:rPr lang="en-US" dirty="0" smtClean="0"/>
              <a:t>Calculates the ratio of Enzymes,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, so that stoichiometry of decomposition flux matches biomass + growth respiration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1" y="986393"/>
            <a:ext cx="7334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6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 oscillations?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5677469"/>
            <a:ext cx="8038407" cy="69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2" y="670376"/>
            <a:ext cx="6251570" cy="43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 and Regulation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6636703" cy="5627716"/>
          </a:xfrm>
        </p:spPr>
        <p:txBody>
          <a:bodyPr/>
          <a:lstStyle/>
          <a:p>
            <a:r>
              <a:rPr lang="en-US" sz="1800" dirty="0" smtClean="0"/>
              <a:t>Stoichiometric  imbalance:</a:t>
            </a:r>
            <a:br>
              <a:rPr lang="en-US" sz="1800" dirty="0" smtClean="0"/>
            </a:br>
            <a:r>
              <a:rPr lang="en-US" sz="1800" dirty="0" smtClean="0"/>
              <a:t>Resource ≠Consumer </a:t>
            </a:r>
          </a:p>
          <a:p>
            <a:pPr lvl="1"/>
            <a:r>
              <a:rPr lang="en-US" sz="1800" dirty="0" smtClean="0"/>
              <a:t>Instead of </a:t>
            </a:r>
            <a:br>
              <a:rPr lang="en-US" sz="1800" dirty="0" smtClean="0"/>
            </a:br>
            <a:r>
              <a:rPr lang="en-US" sz="1800" dirty="0" smtClean="0"/>
              <a:t>“you are what you eat”</a:t>
            </a:r>
          </a:p>
          <a:p>
            <a:pPr lvl="1"/>
            <a:r>
              <a:rPr lang="en-US" sz="1800" dirty="0" smtClean="0"/>
              <a:t>Homeostatic regulation: </a:t>
            </a:r>
          </a:p>
          <a:p>
            <a:pPr lvl="1"/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4996" name="Picture 4" descr="Sterner02 8 2 CP tro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69" y="2892492"/>
            <a:ext cx="4206458" cy="26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deal with imbalance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096138"/>
            <a:ext cx="8038407" cy="22797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7" y="659637"/>
            <a:ext cx="5915606" cy="51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9"/>
          <p:cNvSpPr/>
          <p:nvPr/>
        </p:nvSpPr>
        <p:spPr>
          <a:xfrm>
            <a:off x="1088891" y="1922106"/>
            <a:ext cx="6188987" cy="203574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07574" y="6147326"/>
            <a:ext cx="4864316" cy="5770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50" b="1" dirty="0" err="1"/>
              <a:t>Mooshammer</a:t>
            </a:r>
            <a:r>
              <a:rPr lang="en-US" sz="1050" dirty="0"/>
              <a:t> </a:t>
            </a:r>
            <a:r>
              <a:rPr lang="en-US" sz="1050" dirty="0" smtClean="0"/>
              <a:t> et. al </a:t>
            </a:r>
            <a:r>
              <a:rPr lang="en-US" sz="1050" dirty="0"/>
              <a:t>(</a:t>
            </a:r>
            <a:r>
              <a:rPr lang="en-US" sz="1050" b="1" dirty="0"/>
              <a:t>2014</a:t>
            </a:r>
            <a:r>
              <a:rPr lang="en-US" sz="1050" dirty="0"/>
              <a:t>) Stoichiometric imbalances between terrestrial decomposer communities and their resources: mechanisms and implications of microbial adaptations to their resources. </a:t>
            </a:r>
            <a:r>
              <a:rPr lang="en-US" sz="1050" i="1" dirty="0"/>
              <a:t>Frontiers in </a:t>
            </a:r>
            <a:r>
              <a:rPr lang="en-US" sz="1050" i="1" dirty="0" smtClean="0"/>
              <a:t>Microbiology</a:t>
            </a:r>
            <a:endParaRPr lang="en-US" sz="10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Profound </a:t>
            </a:r>
            <a:r>
              <a:rPr lang="en-US" dirty="0" smtClean="0"/>
              <a:t>consequences for global change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03" y="2050596"/>
            <a:ext cx="6896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18653" y="6266773"/>
            <a:ext cx="3973683" cy="4308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100" b="1" dirty="0" err="1"/>
              <a:t>Rastetter</a:t>
            </a:r>
            <a:r>
              <a:rPr lang="en-US" sz="1100" dirty="0"/>
              <a:t> E (</a:t>
            </a:r>
            <a:r>
              <a:rPr lang="en-US" sz="1100" b="1" dirty="0"/>
              <a:t>2011</a:t>
            </a:r>
            <a:r>
              <a:rPr lang="en-US" sz="1100" dirty="0"/>
              <a:t>) Modeling coupled biogeochemical cycles. </a:t>
            </a:r>
            <a:r>
              <a:rPr lang="en-US" sz="1100" i="1" dirty="0"/>
              <a:t>Frontiers in Ecology and the Environment</a:t>
            </a:r>
            <a:r>
              <a:rPr lang="en-US" sz="1100" dirty="0"/>
              <a:t> </a:t>
            </a:r>
            <a:endParaRPr lang="en-US" sz="1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Stoichiometry - </a:t>
            </a:r>
            <a:r>
              <a:rPr lang="en-US" sz="2800" dirty="0" smtClean="0"/>
              <a:t>Recapitulation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Enzyme allocation strategies</a:t>
            </a: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Consequences for SOM dynamics</a:t>
            </a:r>
            <a:endParaRPr lang="en-US" sz="2800" dirty="0" smtClean="0">
              <a:latin typeface="+mn-lt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			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1105289" y="2930703"/>
            <a:ext cx="7823097" cy="12828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𝛼</m:t>
                      </m:r>
                      <m:r>
                        <a:rPr lang="de-D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59" y="3150046"/>
                <a:ext cx="1859227" cy="844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17" y="4568661"/>
            <a:ext cx="1460737" cy="138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9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Enzyme Allocation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89215" y="3946850"/>
                <a:ext cx="8038407" cy="2429012"/>
              </a:xfrm>
            </p:spPr>
            <p:txBody>
              <a:bodyPr/>
              <a:lstStyle/>
              <a:p>
                <a:r>
                  <a:rPr lang="en-US" dirty="0" smtClean="0"/>
                  <a:t>Different substrates S are depolymerized by different enzymes 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Biomass </a:t>
                </a:r>
                <a:r>
                  <a:rPr lang="en-US" dirty="0" smtClean="0"/>
                  <a:t>B can adjust allocation of </a:t>
                </a:r>
                <a:r>
                  <a:rPr lang="en-US" dirty="0" smtClean="0"/>
                  <a:t>resources </a:t>
                </a:r>
                <a:r>
                  <a:rPr lang="en-US" dirty="0" smtClean="0"/>
                  <a:t>to production of </a:t>
                </a:r>
                <a:r>
                  <a:rPr lang="en-US" dirty="0" smtClean="0"/>
                  <a:t>several new </a:t>
                </a:r>
                <a:r>
                  <a:rPr lang="en-US" dirty="0" smtClean="0"/>
                  <a:t>enzymes 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𝛼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215" y="3946850"/>
                <a:ext cx="8038407" cy="2429012"/>
              </a:xfrm>
              <a:blipFill rotWithShape="1">
                <a:blip r:embed="rId3"/>
                <a:stretch>
                  <a:fillRect l="-758" t="-1504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46" y="899627"/>
            <a:ext cx="44386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961565" y="73035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Carbon-rich</a:t>
            </a:r>
            <a:endParaRPr lang="en-US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764274" y="2960998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Nutrient-rich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3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 Match  Revenue Strategies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89216" y="748146"/>
                <a:ext cx="6251340" cy="5627716"/>
              </a:xfrm>
            </p:spPr>
            <p:txBody>
              <a:bodyPr/>
              <a:lstStyle/>
              <a:p>
                <a:r>
                  <a:rPr lang="en-US" b="1" dirty="0" smtClean="0"/>
                  <a:t>Fixed</a:t>
                </a:r>
                <a:r>
                  <a:rPr lang="en-US" dirty="0" smtClean="0"/>
                  <a:t> Allocation</a:t>
                </a:r>
              </a:p>
              <a:p>
                <a:pPr lvl="1"/>
                <a:r>
                  <a:rPr lang="en-US" dirty="0" smtClean="0"/>
                  <a:t>Allocate same fixed independent proportions into different enzymes</a:t>
                </a:r>
              </a:p>
              <a:p>
                <a:endParaRPr lang="en-US" dirty="0"/>
              </a:p>
              <a:p>
                <a:r>
                  <a:rPr lang="en-US" dirty="0" smtClean="0"/>
                  <a:t>Stoichiometric </a:t>
                </a:r>
                <a:r>
                  <a:rPr lang="en-US" b="1" dirty="0" smtClean="0"/>
                  <a:t>Match</a:t>
                </a:r>
              </a:p>
              <a:p>
                <a:pPr lvl="1"/>
                <a:r>
                  <a:rPr lang="en-US" dirty="0" smtClean="0"/>
                  <a:t>Elemental ratio of decomposition flux matches that of the microbial biomass</a:t>
                </a:r>
                <a:br>
                  <a:rPr lang="en-US" dirty="0" smtClean="0"/>
                </a:br>
                <a:r>
                  <a:rPr lang="en-US" dirty="0" smtClean="0"/>
                  <a:t>(Moorhead 2012)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Revenue</a:t>
                </a:r>
                <a:r>
                  <a:rPr lang="en-US" dirty="0" smtClean="0"/>
                  <a:t> Ratio</a:t>
                </a:r>
              </a:p>
              <a:p>
                <a:pPr lvl="1"/>
                <a:r>
                  <a:rPr lang="en-US" dirty="0" smtClean="0"/>
                  <a:t>Invest according to revenue for the limiting nutrient</a:t>
                </a:r>
              </a:p>
              <a:p>
                <a:pPr lvl="1"/>
                <a:r>
                  <a:rPr lang="en-US" dirty="0" smtClean="0"/>
                  <a:t>Revenue:  Return per Investment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	</a:t>
                </a:r>
              </a:p>
              <a:p>
                <a:pPr marL="514350" lvl="1" indent="0">
                  <a:buNone/>
                </a:pPr>
                <a:r>
                  <a:rPr lang="en-US" sz="1600" dirty="0" smtClean="0"/>
                  <a:t>S1: </a:t>
                </a:r>
                <a:r>
                  <a:rPr lang="en-US" sz="1600" dirty="0"/>
                  <a:t>40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decomp</a:t>
                </a:r>
                <a:r>
                  <a:rPr lang="en-US" sz="1600" dirty="0" smtClean="0"/>
                  <a:t>  20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enz.prod</a:t>
                </a:r>
                <a:r>
                  <a:rPr lang="en-US" sz="1600" dirty="0" smtClean="0"/>
                  <a:t>.	-&gt; 2</a:t>
                </a:r>
              </a:p>
              <a:p>
                <a:pPr marL="514350" lvl="1" indent="0">
                  <a:buNone/>
                </a:pPr>
                <a:r>
                  <a:rPr lang="en-US" sz="1600" dirty="0" smtClean="0"/>
                  <a:t>S2:  5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              10 </a:t>
                </a:r>
                <a:r>
                  <a:rPr lang="en-US" sz="1600" dirty="0" err="1" smtClean="0"/>
                  <a:t>gN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   		-&gt; .5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𝛼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2+ 0.5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216" y="748146"/>
                <a:ext cx="6251340" cy="5627716"/>
              </a:xfrm>
              <a:blipFill rotWithShape="1">
                <a:blip r:embed="rId3"/>
                <a:stretch>
                  <a:fillRect l="-975" t="-650" b="-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1026" name="Picture 2" descr="Rusty nail,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42" y="835488"/>
            <a:ext cx="1794523" cy="11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v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42" y="2300937"/>
            <a:ext cx="1766975" cy="131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17" y="3963566"/>
            <a:ext cx="1485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4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WUTZ@LDPEIGOOCFWXY5M7" val="3897"/>
</p:tagLst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Office PowerPoint</Application>
  <PresentationFormat>Bildschirmpräsentation (4:3)</PresentationFormat>
  <Paragraphs>311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2_Default Design</vt:lpstr>
      <vt:lpstr>Enzyme allocation and stoichiometry in soil organic matter models. </vt:lpstr>
      <vt:lpstr>Outline</vt:lpstr>
      <vt:lpstr>Stoichiometric: definite elemental ratios</vt:lpstr>
      <vt:lpstr>Imbalance and Regulation</vt:lpstr>
      <vt:lpstr>Strategies to deal with imbalance</vt:lpstr>
      <vt:lpstr>Profound consequences for global change</vt:lpstr>
      <vt:lpstr>Outline</vt:lpstr>
      <vt:lpstr>Soil Enzyme Allocation Model</vt:lpstr>
      <vt:lpstr>Fixed  Match  Revenue Strategies</vt:lpstr>
      <vt:lpstr>Outline</vt:lpstr>
      <vt:lpstr>Decreased Mineralization and Overflow</vt:lpstr>
      <vt:lpstr>Long-term state differs with Allocation</vt:lpstr>
      <vt:lpstr>Redistribution Between Pools</vt:lpstr>
      <vt:lpstr>Stronger Priming   and N-Mining</vt:lpstr>
      <vt:lpstr>Slowing Down of Decomposition Rate</vt:lpstr>
      <vt:lpstr>Summary</vt:lpstr>
      <vt:lpstr>PowerPoint-Präsentation</vt:lpstr>
      <vt:lpstr>Eezy predictions</vt:lpstr>
      <vt:lpstr>Issues with the EEZY</vt:lpstr>
      <vt:lpstr>Revenue: Return / Investment</vt:lpstr>
      <vt:lpstr>Balanced decomposition</vt:lpstr>
      <vt:lpstr>Outline</vt:lpstr>
      <vt:lpstr>Is balanced stoichiometry the best strategy?</vt:lpstr>
      <vt:lpstr>TER: Threshold Elemental Ratios</vt:lpstr>
      <vt:lpstr>PowerPoint-Präsentation</vt:lpstr>
      <vt:lpstr>Priming simulation</vt:lpstr>
      <vt:lpstr>Simplification: Quasi steady state</vt:lpstr>
      <vt:lpstr>PowerPoint-Präsentation</vt:lpstr>
      <vt:lpstr>PowerPoint-Präsentation</vt:lpstr>
      <vt:lpstr>Purpose of this talk</vt:lpstr>
      <vt:lpstr>Stoichiometric imbalance and Yield</vt:lpstr>
      <vt:lpstr>Decomposition matching demand</vt:lpstr>
      <vt:lpstr>Moorhead 2012: EEZY</vt:lpstr>
      <vt:lpstr>Priming oscillations?</vt:lpstr>
    </vt:vector>
  </TitlesOfParts>
  <Company>MPG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twutz</dc:creator>
  <cp:lastModifiedBy>twutz</cp:lastModifiedBy>
  <cp:revision>797</cp:revision>
  <dcterms:created xsi:type="dcterms:W3CDTF">2006-12-19T16:07:16Z</dcterms:created>
  <dcterms:modified xsi:type="dcterms:W3CDTF">2014-04-22T12:00:54Z</dcterms:modified>
</cp:coreProperties>
</file>