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371" r:id="rId2"/>
    <p:sldId id="389" r:id="rId3"/>
    <p:sldId id="390" r:id="rId4"/>
    <p:sldId id="391" r:id="rId5"/>
    <p:sldId id="392" r:id="rId6"/>
  </p:sldIdLst>
  <p:sldSz cx="9144000" cy="6858000" type="screen4x3"/>
  <p:notesSz cx="67691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868D0"/>
    <a:srgbClr val="6699FF"/>
    <a:srgbClr val="C0C0C0"/>
    <a:srgbClr val="0000CC"/>
    <a:srgbClr val="CC0000"/>
    <a:srgbClr val="4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36" y="-84"/>
      </p:cViewPr>
      <p:guideLst>
        <p:guide orient="horz" pos="576"/>
        <p:guide pos="240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05350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388BCD1-3D61-454E-A101-1689F06A6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28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F7C857-614D-4095-821D-2D1FD4A49B6F}" type="slidenum">
              <a:rPr lang="de-DE" altLang="en-US" sz="1200" smtClean="0"/>
              <a:pPr/>
              <a:t>1</a:t>
            </a:fld>
            <a:endParaRPr lang="de-DE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8BCD1-3D61-454E-A101-1689F06A62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0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8BCD1-3D61-454E-A101-1689F06A62C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35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8BCD1-3D61-454E-A101-1689F06A62C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9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8BCD1-3D61-454E-A101-1689F06A62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9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C156-9AD4-49A3-AB82-FD9955096BB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3C04F-5B2D-4D63-9217-5A518244BD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1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6913" y="0"/>
            <a:ext cx="2097087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0"/>
            <a:ext cx="613886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9A5EF-D1E0-4D27-9E23-7B5046F1EA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357298"/>
            <a:ext cx="8245506" cy="50720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72313" y="6500813"/>
            <a:ext cx="1905000" cy="263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00D15-6ADA-413F-A8A1-60A7B9F44FC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7842-751E-4B65-9C41-4C2A4500465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557338"/>
            <a:ext cx="3992563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557338"/>
            <a:ext cx="3992562" cy="453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B09F6-D527-4FC3-8A41-F2C0F33A4C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2DB3C-535B-4A5C-8DAF-6EB18CC5AA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93A12-5E45-4EA0-85AC-47022BB61F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F161C-0C6F-4D3C-8CB2-2B443677397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569E-F9AE-441B-981E-AE06FA526E7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101C6-DCE0-4E86-B1C3-987DEC91F92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0"/>
            <a:ext cx="8172450" cy="1169988"/>
          </a:xfrm>
          <a:prstGeom prst="rect">
            <a:avLst/>
          </a:prstGeom>
          <a:solidFill>
            <a:srgbClr val="4868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557338"/>
            <a:ext cx="813752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CFF28564-1CA5-4D78-BB82-A46586FA2E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611188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New Mercurial logo.sv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747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1020763" y="1700808"/>
            <a:ext cx="7772400" cy="1470025"/>
          </a:xfrm>
        </p:spPr>
        <p:txBody>
          <a:bodyPr/>
          <a:lstStyle/>
          <a:p>
            <a:r>
              <a:rPr lang="en-US" altLang="en-US" dirty="0" err="1" smtClean="0"/>
              <a:t>twNlme</a:t>
            </a:r>
            <a:endParaRPr lang="en-US" altLang="en-US" dirty="0" smtClean="0"/>
          </a:p>
        </p:txBody>
      </p:sp>
      <p:sp>
        <p:nvSpPr>
          <p:cNvPr id="3075" name="Untertitel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8425507" cy="1752600"/>
          </a:xfrm>
        </p:spPr>
        <p:txBody>
          <a:bodyPr/>
          <a:lstStyle/>
          <a:p>
            <a:r>
              <a:rPr lang="en-US" altLang="en-US" dirty="0" smtClean="0"/>
              <a:t>Prediction of </a:t>
            </a:r>
            <a:r>
              <a:rPr lang="en-US" altLang="en-US" dirty="0" smtClean="0"/>
              <a:t>with m</a:t>
            </a:r>
            <a:r>
              <a:rPr lang="en-US" altLang="en-US" dirty="0" smtClean="0"/>
              <a:t>ixed models in R</a:t>
            </a:r>
            <a:endParaRPr lang="en-US" altLang="en-US" dirty="0" smtClean="0"/>
          </a:p>
        </p:txBody>
      </p:sp>
      <p:pic>
        <p:nvPicPr>
          <p:cNvPr id="3076" name="Picture 2" descr="File:Matlab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122238"/>
            <a:ext cx="1168400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Official Juli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569913"/>
            <a:ext cx="74771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122238"/>
            <a:ext cx="1276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http://upload.wikimedia.org/wikipedia/commons/thumb/5/5b/C_plus_plus.svg/200px-C_plus_plus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31775"/>
            <a:ext cx="8366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42875"/>
            <a:ext cx="11160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5738"/>
            <a:ext cx="792162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683568" y="6237312"/>
            <a:ext cx="82089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 smtClean="0"/>
              <a:t>Intra -&gt; Code repository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Grouping: non-Independence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Tree biomass as a function of diameter</a:t>
            </a:r>
          </a:p>
          <a:p>
            <a:pPr lvl="1"/>
            <a:r>
              <a:rPr lang="en-US" dirty="0" smtClean="0"/>
              <a:t>diameter </a:t>
            </a:r>
            <a:r>
              <a:rPr lang="en-US" dirty="0" err="1" smtClean="0"/>
              <a:t>dbh</a:t>
            </a:r>
            <a:r>
              <a:rPr lang="en-US" dirty="0" smtClean="0"/>
              <a:t> [cm] and stem biomass [kg] of trees</a:t>
            </a:r>
          </a:p>
          <a:p>
            <a:pPr lvl="1"/>
            <a:r>
              <a:rPr lang="en-US" dirty="0" smtClean="0"/>
              <a:t>Reported by different authors</a:t>
            </a:r>
          </a:p>
          <a:p>
            <a:pPr lvl="2"/>
            <a:r>
              <a:rPr lang="en-US" dirty="0" smtClean="0"/>
              <a:t>At different locations</a:t>
            </a:r>
          </a:p>
          <a:p>
            <a:pPr lvl="2"/>
            <a:r>
              <a:rPr lang="en-US" dirty="0" smtClean="0"/>
              <a:t>With slight differences in methods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91" y="3573016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75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fit to all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4581128"/>
                <a:ext cx="8245506" cy="1848268"/>
              </a:xfrm>
            </p:spPr>
            <p:txBody>
              <a:bodyPr/>
              <a:lstStyle/>
              <a:p>
                <a:r>
                  <a:rPr lang="en-US" dirty="0" smtClean="0"/>
                  <a:t>What is the uncertainty of biomass sum of n=1000 trees? (d=30cm)</a:t>
                </a:r>
              </a:p>
              <a:p>
                <a:pPr lvl="1"/>
                <a:r>
                  <a:rPr lang="en-US" dirty="0" smtClean="0"/>
                  <a:t>Independent: variances add: 1%</a:t>
                </a:r>
              </a:p>
              <a:p>
                <a:pPr lvl="1"/>
                <a:r>
                  <a:rPr lang="en-US" dirty="0" smtClean="0"/>
                  <a:t>Non-</a:t>
                </a:r>
                <a:r>
                  <a:rPr lang="en-US" dirty="0" err="1" smtClean="0"/>
                  <a:t>indendent</a:t>
                </a:r>
                <a:r>
                  <a:rPr lang="en-US" dirty="0" smtClean="0"/>
                  <a:t> component of uncertainty in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3.3%</a:t>
                </a:r>
              </a:p>
              <a:p>
                <a:pPr lvl="1"/>
                <a:r>
                  <a:rPr lang="en-US" dirty="0" smtClean="0"/>
                  <a:t>Not independent: 33%  (similar to average uncertainty of single tree)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4581128"/>
                <a:ext cx="8245506" cy="1848268"/>
              </a:xfrm>
              <a:blipFill rotWithShape="1">
                <a:blip r:embed="rId3"/>
                <a:stretch>
                  <a:fillRect l="-1035" t="-2632" b="-9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971600" y="1352899"/>
                <a:ext cx="2553391" cy="2325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>
                    <a:latin typeface="Cambria Math"/>
                  </a:rPr>
                  <a:t>Random </a:t>
                </a:r>
                <a:r>
                  <a:rPr lang="de-DE" dirty="0" err="1" smtClean="0">
                    <a:latin typeface="Cambria Math"/>
                  </a:rPr>
                  <a:t>residuals</a:t>
                </a:r>
                <a:endParaRPr lang="de-DE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𝜖</m:t>
                      </m:r>
                      <m:r>
                        <a:rPr lang="de-DE" i="1">
                          <a:latin typeface="Cambria Math"/>
                        </a:rPr>
                        <m:t> ~ </m:t>
                      </m:r>
                      <m:r>
                        <a:rPr lang="de-DE" i="1">
                          <a:latin typeface="Cambria Math"/>
                        </a:rPr>
                        <m:t>𝑁</m:t>
                      </m:r>
                      <m:r>
                        <a:rPr lang="de-DE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 smtClean="0">
                  <a:latin typeface="Cambria Math"/>
                </a:endParaRPr>
              </a:p>
              <a:p>
                <a:r>
                  <a:rPr lang="de-DE" dirty="0" err="1" smtClean="0">
                    <a:latin typeface="Cambria Math"/>
                  </a:rPr>
                  <a:t>Allometric</a:t>
                </a:r>
                <a:r>
                  <a:rPr lang="de-DE" dirty="0" smtClean="0">
                    <a:latin typeface="Cambria Math"/>
                  </a:rPr>
                  <a:t> </a:t>
                </a:r>
                <a:r>
                  <a:rPr lang="de-DE" dirty="0" err="1" smtClean="0">
                    <a:latin typeface="Cambria Math"/>
                  </a:rPr>
                  <a:t>model</a:t>
                </a:r>
                <a:r>
                  <a:rPr lang="de-DE" dirty="0" smtClean="0">
                    <a:latin typeface="Cambria Math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𝑦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r>
                        <a:rPr lang="de-DE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52899"/>
                <a:ext cx="2553391" cy="2325637"/>
              </a:xfrm>
              <a:prstGeom prst="rect">
                <a:avLst/>
              </a:prstGeom>
              <a:blipFill rotWithShape="1">
                <a:blip r:embed="rId4"/>
                <a:stretch>
                  <a:fillRect l="-3580" t="-2100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8653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90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650" y="4005064"/>
            <a:ext cx="8245506" cy="2092445"/>
          </a:xfrm>
        </p:spPr>
        <p:txBody>
          <a:bodyPr/>
          <a:lstStyle/>
          <a:p>
            <a:r>
              <a:rPr lang="en-US" dirty="0" smtClean="0"/>
              <a:t>Components of variance of sum over 1000 trees</a:t>
            </a:r>
          </a:p>
          <a:p>
            <a:pPr lvl="1">
              <a:tabLst>
                <a:tab pos="4038600" algn="l"/>
              </a:tabLst>
            </a:pPr>
            <a:r>
              <a:rPr lang="en-US" dirty="0" smtClean="0"/>
              <a:t>Uncertainty of residuals	cv=0.7%</a:t>
            </a:r>
          </a:p>
          <a:p>
            <a:pPr lvl="1">
              <a:tabLst>
                <a:tab pos="4038600" algn="l"/>
              </a:tabLst>
            </a:pPr>
            <a:r>
              <a:rPr lang="en-US" dirty="0" smtClean="0"/>
              <a:t>Uncertainty of fixed effects	cv=6%</a:t>
            </a:r>
          </a:p>
          <a:p>
            <a:pPr lvl="1">
              <a:tabLst>
                <a:tab pos="4038600" algn="l"/>
              </a:tabLst>
            </a:pPr>
            <a:r>
              <a:rPr lang="en-US" dirty="0" smtClean="0"/>
              <a:t>Uncertainty of random effects	cv=17%</a:t>
            </a:r>
          </a:p>
          <a:p>
            <a:pPr lvl="1">
              <a:tabLst>
                <a:tab pos="4038600" algn="l"/>
              </a:tabLst>
            </a:pPr>
            <a:r>
              <a:rPr lang="en-US" dirty="0" smtClean="0"/>
              <a:t>Overall (variances sum up): 	cv=18%</a:t>
            </a:r>
          </a:p>
          <a:p>
            <a:r>
              <a:rPr lang="en-US" dirty="0" smtClean="0"/>
              <a:t>Uncertainty of fixed and random effects does not decrease with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/>
              <p:nvPr/>
            </p:nvSpPr>
            <p:spPr>
              <a:xfrm>
                <a:off x="788147" y="1412776"/>
                <a:ext cx="4115486" cy="2050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de-DE" dirty="0" smtClean="0">
                    <a:latin typeface="Cambria Math"/>
                  </a:rPr>
                  <a:t>Random </a:t>
                </a:r>
                <a:r>
                  <a:rPr lang="de-DE" dirty="0" err="1" smtClean="0">
                    <a:latin typeface="Cambria Math"/>
                  </a:rPr>
                  <a:t>effects</a:t>
                </a:r>
                <a:r>
                  <a:rPr lang="de-DE" dirty="0">
                    <a:latin typeface="Cambria Math"/>
                  </a:rPr>
                  <a:t> </a:t>
                </a:r>
                <a:r>
                  <a:rPr lang="de-DE" dirty="0" smtClean="0">
                    <a:latin typeface="Cambria Math"/>
                  </a:rPr>
                  <a:t>in </a:t>
                </a:r>
                <a:r>
                  <a:rPr lang="de-DE" dirty="0" err="1" smtClean="0">
                    <a:latin typeface="Cambria Math"/>
                  </a:rPr>
                  <a:t>parameters</a:t>
                </a:r>
                <a:endParaRPr lang="de-DE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.,</m:t>
                          </m:r>
                          <m:r>
                            <a:rPr lang="de-DE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 ~ </m:t>
                      </m:r>
                      <m:r>
                        <a:rPr lang="de-DE" i="1">
                          <a:latin typeface="Cambria Math"/>
                        </a:rPr>
                        <m:t>𝑁</m:t>
                      </m:r>
                      <m:r>
                        <a:rPr lang="de-DE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/>
                <a:endParaRPr lang="de-D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𝑦</m:t>
                      </m:r>
                      <m:r>
                        <a:rPr lang="de-DE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0,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  <m:r>
                            <a:rPr lang="de-DE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de-DE" i="1">
                          <a:latin typeface="Cambria Math"/>
                        </a:rPr>
                        <m:t>+</m:t>
                      </m:r>
                      <m:r>
                        <a:rPr lang="de-DE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de-DE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𝜖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i="1">
                          <a:latin typeface="Cambria Math"/>
                        </a:rPr>
                        <m:t>~</m:t>
                      </m:r>
                      <m:r>
                        <a:rPr lang="de-DE" b="0" i="1" smtClean="0">
                          <a:latin typeface="Cambria Math"/>
                        </a:rPr>
                        <m:t> </m:t>
                      </m:r>
                      <m:r>
                        <a:rPr lang="de-DE" i="1">
                          <a:latin typeface="Cambria Math"/>
                        </a:rPr>
                        <m:t>𝑁</m:t>
                      </m:r>
                      <m:r>
                        <a:rPr lang="de-DE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7" y="1412776"/>
                <a:ext cx="4115486" cy="2050113"/>
              </a:xfrm>
              <a:prstGeom prst="rect">
                <a:avLst/>
              </a:prstGeom>
              <a:blipFill rotWithShape="1">
                <a:blip r:embed="rId3"/>
                <a:stretch>
                  <a:fillRect l="-2222" t="-2381" r="-133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66" y="1268760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vignette of package </a:t>
            </a:r>
            <a:r>
              <a:rPr lang="en-US" smtClean="0"/>
              <a:t>twNlme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68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Bildschirmpräsentation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Standarddesign</vt:lpstr>
      <vt:lpstr>twNlme</vt:lpstr>
      <vt:lpstr>Grouping: non-Independence</vt:lpstr>
      <vt:lpstr>Single fit to all data</vt:lpstr>
      <vt:lpstr>Mixed model</vt:lpstr>
      <vt:lpstr>PowerPoint-Präsentation</vt:lpstr>
    </vt:vector>
  </TitlesOfParts>
  <Company>Max-Planck-Institut f. Biogeochemie, 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Jens Schumacher</dc:creator>
  <cp:lastModifiedBy>twutz</cp:lastModifiedBy>
  <cp:revision>197</cp:revision>
  <cp:lastPrinted>2003-02-11T18:51:46Z</cp:lastPrinted>
  <dcterms:created xsi:type="dcterms:W3CDTF">2003-01-23T08:09:11Z</dcterms:created>
  <dcterms:modified xsi:type="dcterms:W3CDTF">2013-09-27T12:20:42Z</dcterms:modified>
</cp:coreProperties>
</file>