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69" r:id="rId11"/>
    <p:sldId id="259" r:id="rId12"/>
    <p:sldId id="268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EMOCIONALNO OSVESCENI CHATBOT</a:t>
            </a:r>
            <a:endParaRPr lang="en-US" dirty="0"/>
          </a:p>
        </p:txBody>
      </p:sp>
      <p:pic>
        <p:nvPicPr>
          <p:cNvPr id="4" name="Picture 3" descr="Chatbot_720x480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010400" cy="46736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14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81000"/>
            <a:ext cx="5486400" cy="1375182"/>
          </a:xfrm>
        </p:spPr>
      </p:pic>
      <p:pic>
        <p:nvPicPr>
          <p:cNvPr id="5" name="Picture 4" descr="Screenshot_1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8204550" cy="1600200"/>
          </a:xfrm>
          <a:prstGeom prst="rect">
            <a:avLst/>
          </a:prstGeom>
        </p:spPr>
      </p:pic>
      <p:pic>
        <p:nvPicPr>
          <p:cNvPr id="6" name="Picture 5" descr="Screenshot_1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3810000"/>
            <a:ext cx="4495800" cy="24650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INTEGRACIJA MODELA SA CAHTBOTOM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komponenta</a:t>
            </a:r>
            <a:r>
              <a:rPr lang="en-US" dirty="0" smtClean="0"/>
              <a:t> : Emotion Analyzer</a:t>
            </a:r>
          </a:p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ukljucuje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Ucitavanje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BERT </a:t>
            </a:r>
            <a:r>
              <a:rPr lang="en-US" dirty="0" err="1" smtClean="0"/>
              <a:t>tokenizera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Ciscenje</a:t>
            </a:r>
            <a:r>
              <a:rPr lang="en-US" dirty="0" smtClean="0"/>
              <a:t>” </a:t>
            </a:r>
            <a:r>
              <a:rPr lang="en-US" dirty="0" err="1" smtClean="0"/>
              <a:t>teksta</a:t>
            </a:r>
            <a:r>
              <a:rPr lang="en-US" dirty="0" smtClean="0"/>
              <a:t> pre </a:t>
            </a:r>
            <a:r>
              <a:rPr lang="en-US" dirty="0" err="1" smtClean="0"/>
              <a:t>tokenizacije</a:t>
            </a:r>
            <a:endParaRPr lang="en-US" dirty="0" smtClean="0"/>
          </a:p>
          <a:p>
            <a:pPr lvl="1"/>
            <a:r>
              <a:rPr lang="en-US" dirty="0" err="1" smtClean="0"/>
              <a:t>Koriscenje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predikciju</a:t>
            </a:r>
            <a:r>
              <a:rPr lang="en-US" dirty="0" smtClean="0"/>
              <a:t> </a:t>
            </a:r>
            <a:r>
              <a:rPr lang="en-US" dirty="0" err="1" smtClean="0"/>
              <a:t>emocija</a:t>
            </a:r>
            <a:endParaRPr lang="en-US" dirty="0" smtClean="0"/>
          </a:p>
          <a:p>
            <a:pPr lvl="1"/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predikcije</a:t>
            </a:r>
            <a:r>
              <a:rPr lang="en-US" dirty="0" smtClean="0"/>
              <a:t> </a:t>
            </a:r>
            <a:r>
              <a:rPr lang="en-US" dirty="0" err="1" smtClean="0"/>
              <a:t>sentimenta</a:t>
            </a:r>
            <a:r>
              <a:rPr lang="en-US" dirty="0" smtClean="0"/>
              <a:t> u Rasa </a:t>
            </a:r>
            <a:r>
              <a:rPr lang="en-US" dirty="0" err="1" smtClean="0"/>
              <a:t>poruke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o-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4800600"/>
            <a:ext cx="5638324" cy="1676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Akcije</a:t>
            </a:r>
            <a:r>
              <a:rPr lang="en-US" dirty="0" smtClean="0"/>
              <a:t> </a:t>
            </a:r>
            <a:r>
              <a:rPr lang="en-US" dirty="0" err="1" smtClean="0"/>
              <a:t>zasnovane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sentimentu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ActionRespondBasedOnEmotion</a:t>
            </a:r>
            <a:endParaRPr lang="en-US" dirty="0" smtClean="0"/>
          </a:p>
        </p:txBody>
      </p:sp>
      <p:pic>
        <p:nvPicPr>
          <p:cNvPr id="4" name="Picture 3" descr="Screenshot_1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97" y="2133600"/>
            <a:ext cx="8821403" cy="3934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KOREKCIJA PRAVOPISNIH GRESAKA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komponenta</a:t>
            </a:r>
            <a:r>
              <a:rPr lang="en-US" dirty="0" smtClean="0"/>
              <a:t> : Spell Checker</a:t>
            </a:r>
          </a:p>
          <a:p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ispravljanje</a:t>
            </a:r>
            <a:r>
              <a:rPr lang="en-US" dirty="0" smtClean="0"/>
              <a:t> </a:t>
            </a:r>
            <a:r>
              <a:rPr lang="en-US" dirty="0" err="1" smtClean="0"/>
              <a:t>pravopisnih</a:t>
            </a:r>
            <a:r>
              <a:rPr lang="en-US" dirty="0" smtClean="0"/>
              <a:t> </a:t>
            </a:r>
            <a:r>
              <a:rPr lang="en-US" dirty="0" err="1" smtClean="0"/>
              <a:t>gresaka</a:t>
            </a:r>
            <a:r>
              <a:rPr lang="en-US" dirty="0" smtClean="0"/>
              <a:t> u </a:t>
            </a:r>
            <a:r>
              <a:rPr lang="en-US" dirty="0" err="1" smtClean="0"/>
              <a:t>korisnickim</a:t>
            </a:r>
            <a:r>
              <a:rPr lang="en-US" dirty="0" smtClean="0"/>
              <a:t> </a:t>
            </a:r>
            <a:r>
              <a:rPr lang="en-US" dirty="0" err="1" smtClean="0"/>
              <a:t>unosima</a:t>
            </a:r>
            <a:endParaRPr lang="en-US" dirty="0" smtClean="0"/>
          </a:p>
          <a:p>
            <a:r>
              <a:rPr lang="en-US" dirty="0" err="1" smtClean="0"/>
              <a:t>Pomaze</a:t>
            </a:r>
            <a:r>
              <a:rPr lang="en-US" dirty="0" smtClean="0"/>
              <a:t> u </a:t>
            </a:r>
            <a:r>
              <a:rPr lang="en-US" dirty="0" err="1" smtClean="0"/>
              <a:t>poboljsanjui</a:t>
            </a:r>
            <a:r>
              <a:rPr lang="en-US" dirty="0" smtClean="0"/>
              <a:t> </a:t>
            </a:r>
            <a:r>
              <a:rPr lang="en-US" dirty="0" err="1" smtClean="0"/>
              <a:t>tacnosti</a:t>
            </a:r>
            <a:r>
              <a:rPr lang="en-US" dirty="0" smtClean="0"/>
              <a:t> </a:t>
            </a:r>
            <a:r>
              <a:rPr lang="en-US" dirty="0" err="1" smtClean="0"/>
              <a:t>razumevanja</a:t>
            </a:r>
            <a:r>
              <a:rPr lang="en-US" dirty="0" smtClean="0"/>
              <a:t> </a:t>
            </a:r>
            <a:r>
              <a:rPr lang="en-US" dirty="0" err="1" smtClean="0"/>
              <a:t>prirodnog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(NLU) </a:t>
            </a:r>
            <a:r>
              <a:rPr lang="en-US" dirty="0" err="1" smtClean="0"/>
              <a:t>ispravljanjem</a:t>
            </a:r>
            <a:r>
              <a:rPr lang="en-US" dirty="0" smtClean="0"/>
              <a:t> </a:t>
            </a:r>
            <a:r>
              <a:rPr lang="en-US" dirty="0" err="1" smtClean="0"/>
              <a:t>pravopisnih</a:t>
            </a:r>
            <a:r>
              <a:rPr lang="en-US" dirty="0" smtClean="0"/>
              <a:t> </a:t>
            </a:r>
            <a:r>
              <a:rPr lang="en-US" dirty="0" err="1" smtClean="0"/>
              <a:t>gresaka</a:t>
            </a:r>
            <a:r>
              <a:rPr lang="en-US" dirty="0" smtClean="0"/>
              <a:t> pre </a:t>
            </a:r>
            <a:r>
              <a:rPr lang="en-US" dirty="0" err="1" smtClean="0"/>
              <a:t>analize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corrections.txt</a:t>
            </a:r>
          </a:p>
          <a:p>
            <a:r>
              <a:rPr lang="en-US" dirty="0" err="1" smtClean="0"/>
              <a:t>Postavlja</a:t>
            </a:r>
            <a:r>
              <a:rPr lang="en-US" dirty="0" smtClean="0"/>
              <a:t> </a:t>
            </a:r>
            <a:r>
              <a:rPr lang="en-US" dirty="0" err="1" smtClean="0"/>
              <a:t>ispravljen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u Rasa </a:t>
            </a:r>
            <a:r>
              <a:rPr lang="en-US" dirty="0" err="1" smtClean="0"/>
              <a:t>poruke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</a:t>
            </a:r>
            <a:endParaRPr lang="en-US" dirty="0"/>
          </a:p>
        </p:txBody>
      </p:sp>
      <p:pic>
        <p:nvPicPr>
          <p:cNvPr id="4" name="Content Placeholder 3" descr="Screenshot_15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62731" cy="42396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PREDIKCIJA SENTIMENTA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</a:t>
            </a:r>
            <a:r>
              <a:rPr lang="en-US" dirty="0" smtClean="0"/>
              <a:t> je </a:t>
            </a:r>
            <a:r>
              <a:rPr lang="en-US" dirty="0" err="1" smtClean="0"/>
              <a:t>predikcija</a:t>
            </a:r>
            <a:r>
              <a:rPr lang="en-US" dirty="0" smtClean="0"/>
              <a:t> </a:t>
            </a:r>
            <a:r>
              <a:rPr lang="en-US" dirty="0" err="1" smtClean="0"/>
              <a:t>sentimenta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Zasto</a:t>
            </a:r>
            <a:r>
              <a:rPr lang="en-US" dirty="0" smtClean="0"/>
              <a:t> je </a:t>
            </a:r>
            <a:r>
              <a:rPr lang="en-US" dirty="0" err="1" smtClean="0"/>
              <a:t>vazna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igstock-Market-Sentiment-Fear-And-Gre-451706057-2880x1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743200"/>
            <a:ext cx="582168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7848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Dataset sentiment140</a:t>
            </a:r>
          </a:p>
          <a:p>
            <a:r>
              <a:rPr lang="en-US" dirty="0" err="1" smtClean="0"/>
              <a:t>Priprema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Uklanjanje</a:t>
            </a:r>
            <a:r>
              <a:rPr lang="en-US" dirty="0" smtClean="0"/>
              <a:t> </a:t>
            </a:r>
            <a:r>
              <a:rPr lang="en-US" dirty="0" err="1" smtClean="0"/>
              <a:t>brojeva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specijalnih</a:t>
            </a:r>
            <a:r>
              <a:rPr lang="en-US" dirty="0" smtClean="0"/>
              <a:t> </a:t>
            </a:r>
            <a:r>
              <a:rPr lang="en-US" dirty="0" err="1" smtClean="0"/>
              <a:t>znakova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Tokenizacija</a:t>
            </a:r>
            <a:r>
              <a:rPr lang="en-US" dirty="0" smtClean="0"/>
              <a:t> </a:t>
            </a:r>
            <a:r>
              <a:rPr lang="en-US" dirty="0" err="1" smtClean="0"/>
              <a:t>recenica</a:t>
            </a:r>
            <a:r>
              <a:rPr lang="en-US" dirty="0" smtClean="0"/>
              <a:t> u </a:t>
            </a:r>
            <a:r>
              <a:rPr lang="en-US" dirty="0" err="1" smtClean="0"/>
              <a:t>reci</a:t>
            </a:r>
            <a:endParaRPr lang="en-US" dirty="0" smtClean="0"/>
          </a:p>
          <a:p>
            <a:pPr lvl="1"/>
            <a:r>
              <a:rPr lang="en-US" dirty="0" err="1" smtClean="0"/>
              <a:t>Lematizacija</a:t>
            </a:r>
            <a:endParaRPr lang="en-US" dirty="0" smtClean="0"/>
          </a:p>
          <a:p>
            <a:pPr lvl="1"/>
            <a:r>
              <a:rPr lang="en-US" dirty="0" err="1" smtClean="0"/>
              <a:t>Uklanjanje</a:t>
            </a:r>
            <a:r>
              <a:rPr lang="en-US" dirty="0" smtClean="0"/>
              <a:t> </a:t>
            </a:r>
            <a:r>
              <a:rPr lang="en-US" dirty="0" err="1" smtClean="0"/>
              <a:t>zaustavnih</a:t>
            </a:r>
            <a:r>
              <a:rPr lang="en-US" dirty="0" smtClean="0"/>
              <a:t> </a:t>
            </a:r>
            <a:r>
              <a:rPr lang="en-US" dirty="0" err="1" smtClean="0"/>
              <a:t>reci</a:t>
            </a:r>
            <a:endParaRPr lang="en-US" dirty="0" smtClean="0"/>
          </a:p>
          <a:p>
            <a:pPr lvl="1"/>
            <a:r>
              <a:rPr lang="en-US" dirty="0" err="1" smtClean="0"/>
              <a:t>Koriscenje</a:t>
            </a:r>
            <a:r>
              <a:rPr lang="en-US" dirty="0" smtClean="0"/>
              <a:t> BERT </a:t>
            </a:r>
            <a:r>
              <a:rPr lang="en-US" dirty="0" err="1" smtClean="0"/>
              <a:t>tokenizatora</a:t>
            </a:r>
            <a:r>
              <a:rPr lang="en-US" dirty="0" smtClean="0"/>
              <a:t> (max 512 </a:t>
            </a:r>
            <a:r>
              <a:rPr lang="en-US" dirty="0" err="1" smtClean="0"/>
              <a:t>tokena</a:t>
            </a:r>
            <a:r>
              <a:rPr lang="en-US" dirty="0" smtClean="0"/>
              <a:t>)</a:t>
            </a:r>
          </a:p>
        </p:txBody>
      </p:sp>
      <p:pic>
        <p:nvPicPr>
          <p:cNvPr id="5" name="Picture 4" descr="1_PKXC0FeXQc5LVmqhJ8Hn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953000"/>
            <a:ext cx="4343400" cy="17357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smtClean="0"/>
              <a:t>BERT (Bidirectional Encoder Representations from Transformers)</a:t>
            </a:r>
          </a:p>
          <a:p>
            <a:pPr lvl="1"/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najefikasnijih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zadatke</a:t>
            </a:r>
            <a:r>
              <a:rPr lang="en-US" dirty="0" smtClean="0"/>
              <a:t> </a:t>
            </a:r>
            <a:r>
              <a:rPr lang="en-US" dirty="0" err="1" smtClean="0"/>
              <a:t>razumevanja</a:t>
            </a:r>
            <a:r>
              <a:rPr lang="en-US" dirty="0" smtClean="0"/>
              <a:t> </a:t>
            </a:r>
            <a:r>
              <a:rPr lang="en-US" dirty="0" err="1" smtClean="0"/>
              <a:t>prirodnog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endParaRPr lang="en-US" dirty="0" smtClean="0"/>
          </a:p>
          <a:p>
            <a:r>
              <a:rPr lang="en-US" dirty="0" err="1" smtClean="0"/>
              <a:t>Optimizacija</a:t>
            </a:r>
            <a:endParaRPr lang="en-US" dirty="0" smtClean="0"/>
          </a:p>
          <a:p>
            <a:pPr lvl="1"/>
            <a:r>
              <a:rPr lang="en-US" dirty="0" err="1" smtClean="0"/>
              <a:t>AdamW</a:t>
            </a:r>
            <a:r>
              <a:rPr lang="en-US" dirty="0" smtClean="0"/>
              <a:t> </a:t>
            </a:r>
            <a:r>
              <a:rPr lang="en-US" dirty="0" err="1" smtClean="0"/>
              <a:t>optimizator</a:t>
            </a:r>
            <a:endParaRPr lang="en-US" dirty="0" smtClean="0"/>
          </a:p>
          <a:p>
            <a:pPr lvl="1"/>
            <a:r>
              <a:rPr lang="en-US" dirty="0" smtClean="0"/>
              <a:t>Cross-Entropy loss function </a:t>
            </a:r>
          </a:p>
          <a:p>
            <a:r>
              <a:rPr lang="en-US" dirty="0" err="1" smtClean="0"/>
              <a:t>Trening</a:t>
            </a:r>
            <a:endParaRPr lang="en-US" dirty="0"/>
          </a:p>
        </p:txBody>
      </p:sp>
      <p:pic>
        <p:nvPicPr>
          <p:cNvPr id="4" name="Picture 3" descr="Neural_network_example_cr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410071" cy="2780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EVALUACIJA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Evaluiran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test </a:t>
            </a:r>
            <a:r>
              <a:rPr lang="en-US" dirty="0" err="1" smtClean="0"/>
              <a:t>skupu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Metrike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Tacnost</a:t>
            </a:r>
            <a:r>
              <a:rPr lang="en-US" dirty="0" smtClean="0"/>
              <a:t> – </a:t>
            </a:r>
            <a:r>
              <a:rPr lang="en-US" dirty="0" err="1" smtClean="0"/>
              <a:t>procena</a:t>
            </a:r>
            <a:r>
              <a:rPr lang="en-US" dirty="0" smtClean="0"/>
              <a:t> </a:t>
            </a:r>
            <a:r>
              <a:rPr lang="en-US" dirty="0" err="1" smtClean="0"/>
              <a:t>tacno</a:t>
            </a:r>
            <a:r>
              <a:rPr lang="en-US" dirty="0" smtClean="0"/>
              <a:t> </a:t>
            </a:r>
            <a:r>
              <a:rPr lang="en-US" dirty="0" err="1" smtClean="0"/>
              <a:t>predvidjenih</a:t>
            </a:r>
            <a:r>
              <a:rPr lang="en-US" dirty="0" smtClean="0"/>
              <a:t> </a:t>
            </a:r>
            <a:r>
              <a:rPr lang="en-US" dirty="0" err="1" smtClean="0"/>
              <a:t>oznaka</a:t>
            </a:r>
            <a:endParaRPr lang="en-US" dirty="0" smtClean="0"/>
          </a:p>
          <a:p>
            <a:pPr lvl="1"/>
            <a:r>
              <a:rPr lang="en-US" dirty="0" err="1" smtClean="0"/>
              <a:t>Preciznost</a:t>
            </a:r>
            <a:r>
              <a:rPr lang="en-US" dirty="0" smtClean="0"/>
              <a:t> – 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tacne</a:t>
            </a:r>
            <a:r>
              <a:rPr lang="en-US" dirty="0" smtClean="0"/>
              <a:t> </a:t>
            </a:r>
            <a:r>
              <a:rPr lang="en-US" dirty="0" err="1" smtClean="0"/>
              <a:t>pozitivne</a:t>
            </a:r>
            <a:r>
              <a:rPr lang="en-US" dirty="0" smtClean="0"/>
              <a:t> </a:t>
            </a:r>
            <a:r>
              <a:rPr lang="en-US" dirty="0" err="1" smtClean="0"/>
              <a:t>predikcije</a:t>
            </a:r>
            <a:endParaRPr lang="en-US" dirty="0" smtClean="0"/>
          </a:p>
          <a:p>
            <a:pPr lvl="1"/>
            <a:r>
              <a:rPr lang="en-US" dirty="0" err="1" smtClean="0"/>
              <a:t>Opoziv</a:t>
            </a:r>
            <a:r>
              <a:rPr lang="en-US" dirty="0" smtClean="0"/>
              <a:t> (Recall) – 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stvarnih</a:t>
            </a:r>
            <a:r>
              <a:rPr lang="en-US" dirty="0" smtClean="0"/>
              <a:t> </a:t>
            </a:r>
            <a:r>
              <a:rPr lang="en-US" dirty="0" err="1" smtClean="0"/>
              <a:t>pozitivnih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je model </a:t>
            </a:r>
            <a:r>
              <a:rPr lang="en-US" dirty="0" err="1" smtClean="0"/>
              <a:t>prepoznao</a:t>
            </a:r>
            <a:endParaRPr lang="en-US" dirty="0" smtClean="0"/>
          </a:p>
          <a:p>
            <a:pPr lvl="1"/>
            <a:r>
              <a:rPr lang="en-US" dirty="0" smtClean="0"/>
              <a:t>F1 </a:t>
            </a:r>
            <a:r>
              <a:rPr lang="en-US" dirty="0" err="1" smtClean="0"/>
              <a:t>skor</a:t>
            </a:r>
            <a:r>
              <a:rPr lang="en-US" dirty="0" smtClean="0"/>
              <a:t> – </a:t>
            </a:r>
            <a:r>
              <a:rPr lang="en-US" dirty="0" err="1" smtClean="0"/>
              <a:t>Sredina</a:t>
            </a:r>
            <a:r>
              <a:rPr lang="en-US" dirty="0" smtClean="0"/>
              <a:t> </a:t>
            </a:r>
            <a:r>
              <a:rPr lang="en-US" dirty="0" err="1" smtClean="0"/>
              <a:t>preciznosti</a:t>
            </a:r>
            <a:r>
              <a:rPr lang="en-US" dirty="0" smtClean="0"/>
              <a:t> I </a:t>
            </a:r>
            <a:r>
              <a:rPr lang="en-US" dirty="0" err="1" smtClean="0"/>
              <a:t>opoziva</a:t>
            </a:r>
            <a:r>
              <a:rPr lang="en-US" dirty="0" smtClean="0"/>
              <a:t>, </a:t>
            </a:r>
            <a:r>
              <a:rPr lang="en-US" dirty="0" err="1" smtClean="0"/>
              <a:t>balansirana</a:t>
            </a:r>
            <a:r>
              <a:rPr lang="en-US" dirty="0" smtClean="0"/>
              <a:t> 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Eval</a:t>
            </a:r>
            <a:r>
              <a:rPr lang="en-US" b="1" dirty="0" smtClean="0"/>
              <a:t> Loss</a:t>
            </a:r>
            <a:r>
              <a:rPr lang="en-US" dirty="0" smtClean="0"/>
              <a:t>: </a:t>
            </a:r>
            <a:r>
              <a:rPr lang="en-US" dirty="0" smtClean="0"/>
              <a:t>0.9529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Accuracy</a:t>
            </a:r>
            <a:r>
              <a:rPr lang="en-US" dirty="0" smtClean="0"/>
              <a:t>: 75.475</a:t>
            </a:r>
            <a:r>
              <a:rPr lang="en-US" dirty="0" smtClean="0"/>
              <a:t>%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Precision</a:t>
            </a:r>
            <a:r>
              <a:rPr lang="en-US" dirty="0" smtClean="0"/>
              <a:t>: 75.587</a:t>
            </a:r>
            <a:r>
              <a:rPr lang="en-US" dirty="0" smtClean="0"/>
              <a:t>%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Recall</a:t>
            </a:r>
            <a:r>
              <a:rPr lang="en-US" dirty="0" smtClean="0"/>
              <a:t>: 75.475</a:t>
            </a:r>
            <a:r>
              <a:rPr lang="en-US" dirty="0" smtClean="0"/>
              <a:t>%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F1</a:t>
            </a:r>
            <a:r>
              <a:rPr lang="en-US" dirty="0" smtClean="0"/>
              <a:t>: 75.431</a:t>
            </a:r>
            <a:r>
              <a:rPr lang="en-US" dirty="0" smtClean="0"/>
              <a:t>%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Runtime</a:t>
            </a:r>
            <a:r>
              <a:rPr lang="en-US" dirty="0" smtClean="0"/>
              <a:t>: 4186.5257 </a:t>
            </a:r>
            <a:r>
              <a:rPr lang="en-US" dirty="0" err="1" smtClean="0"/>
              <a:t>sekundi</a:t>
            </a:r>
            <a:endParaRPr lang="en-US" dirty="0" smtClean="0"/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Samples per Second</a:t>
            </a:r>
            <a:r>
              <a:rPr lang="en-US" dirty="0" smtClean="0"/>
              <a:t>: </a:t>
            </a:r>
            <a:r>
              <a:rPr lang="en-US" dirty="0" smtClean="0"/>
              <a:t>0.955</a:t>
            </a:r>
          </a:p>
          <a:p>
            <a:r>
              <a:rPr lang="en-US" b="1" dirty="0" err="1" smtClean="0"/>
              <a:t>Eval</a:t>
            </a:r>
            <a:r>
              <a:rPr lang="en-US" b="1" dirty="0" smtClean="0"/>
              <a:t> </a:t>
            </a:r>
            <a:r>
              <a:rPr lang="en-US" b="1" dirty="0" smtClean="0"/>
              <a:t>Steps per Second</a:t>
            </a:r>
            <a:r>
              <a:rPr lang="en-US" dirty="0" smtClean="0"/>
              <a:t>: 0.119</a:t>
            </a:r>
            <a:endParaRPr lang="en-US" dirty="0"/>
          </a:p>
        </p:txBody>
      </p:sp>
      <p:pic>
        <p:nvPicPr>
          <p:cNvPr id="4" name="Picture 3" descr="27236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143000"/>
            <a:ext cx="3134585" cy="3134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RASA 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Rasa </a:t>
            </a:r>
            <a:r>
              <a:rPr lang="en-US" dirty="0" err="1" smtClean="0"/>
              <a:t>chatbot</a:t>
            </a:r>
            <a:r>
              <a:rPr lang="en-US" dirty="0" smtClean="0"/>
              <a:t> je framework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izgradnju</a:t>
            </a:r>
            <a:r>
              <a:rPr lang="en-US" dirty="0" smtClean="0"/>
              <a:t> </a:t>
            </a:r>
            <a:r>
              <a:rPr lang="en-US" dirty="0" err="1" smtClean="0"/>
              <a:t>naprednih</a:t>
            </a:r>
            <a:r>
              <a:rPr lang="en-US" dirty="0" smtClean="0"/>
              <a:t> </a:t>
            </a:r>
            <a:r>
              <a:rPr lang="en-US" dirty="0" err="1" smtClean="0"/>
              <a:t>chatbota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procesiranje</a:t>
            </a:r>
            <a:r>
              <a:rPr lang="en-US" dirty="0" smtClean="0"/>
              <a:t> </a:t>
            </a:r>
            <a:r>
              <a:rPr lang="en-US" dirty="0" err="1" smtClean="0"/>
              <a:t>prirodnog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</a:t>
            </a:r>
            <a:r>
              <a:rPr lang="en-US" dirty="0" smtClean="0"/>
              <a:t>(NLP)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razumevanje</a:t>
            </a:r>
            <a:r>
              <a:rPr lang="en-US" dirty="0" smtClean="0"/>
              <a:t> </a:t>
            </a:r>
            <a:r>
              <a:rPr lang="en-US" dirty="0" err="1" smtClean="0"/>
              <a:t>korisnickih</a:t>
            </a:r>
            <a:r>
              <a:rPr lang="en-US" dirty="0" smtClean="0"/>
              <a:t> </a:t>
            </a:r>
            <a:r>
              <a:rPr lang="en-US" dirty="0" err="1" smtClean="0"/>
              <a:t>unosa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odgovaranje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0_pR-Vu1NGDt-rRFc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86200"/>
            <a:ext cx="5486400" cy="26815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KAKO RADI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rasa </a:t>
            </a:r>
            <a:r>
              <a:rPr lang="en-US" dirty="0" err="1" smtClean="0"/>
              <a:t>koristi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NLU (Natural Language </a:t>
            </a:r>
            <a:r>
              <a:rPr lang="en-US" dirty="0" err="1" smtClean="0"/>
              <a:t>Understaning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Razumevanje</a:t>
            </a:r>
            <a:r>
              <a:rPr lang="en-US" dirty="0" smtClean="0"/>
              <a:t> </a:t>
            </a:r>
            <a:r>
              <a:rPr lang="en-US" dirty="0" err="1" smtClean="0"/>
              <a:t>korisnickog</a:t>
            </a:r>
            <a:r>
              <a:rPr lang="en-US" dirty="0" smtClean="0"/>
              <a:t> </a:t>
            </a:r>
            <a:r>
              <a:rPr lang="en-US" dirty="0" err="1" smtClean="0"/>
              <a:t>unosa</a:t>
            </a:r>
            <a:r>
              <a:rPr lang="en-US" dirty="0" smtClean="0"/>
              <a:t> (</a:t>
            </a:r>
            <a:r>
              <a:rPr lang="en-US" dirty="0" err="1" smtClean="0"/>
              <a:t>intenta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ekstrakcija</a:t>
            </a:r>
            <a:r>
              <a:rPr lang="en-US" dirty="0" smtClean="0"/>
              <a:t> </a:t>
            </a:r>
            <a:r>
              <a:rPr lang="en-US" dirty="0" err="1" smtClean="0"/>
              <a:t>infomracija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korisnickog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DL (Dialogue Management)</a:t>
            </a:r>
          </a:p>
          <a:p>
            <a:pPr lvl="2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dijalogom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korisnikom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Odredjivanje</a:t>
            </a:r>
            <a:r>
              <a:rPr lang="en-US" dirty="0" smtClean="0"/>
              <a:t> </a:t>
            </a:r>
            <a:r>
              <a:rPr lang="en-US" dirty="0" err="1" smtClean="0"/>
              <a:t>odgovarajuce</a:t>
            </a:r>
            <a:r>
              <a:rPr lang="en-US" dirty="0" smtClean="0"/>
              <a:t> </a:t>
            </a:r>
            <a:r>
              <a:rPr lang="en-US" dirty="0" err="1" smtClean="0"/>
              <a:t>akcije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korisnickog</a:t>
            </a:r>
            <a:r>
              <a:rPr lang="en-US" dirty="0" smtClean="0"/>
              <a:t> </a:t>
            </a:r>
            <a:r>
              <a:rPr lang="en-US" dirty="0" err="1" smtClean="0"/>
              <a:t>unosa</a:t>
            </a:r>
            <a:endParaRPr lang="en-US" dirty="0" smtClean="0"/>
          </a:p>
        </p:txBody>
      </p:sp>
      <p:pic>
        <p:nvPicPr>
          <p:cNvPr id="6" name="Picture 5" descr="27236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228600"/>
            <a:ext cx="2362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r>
              <a:rPr lang="en-US" dirty="0" smtClean="0"/>
              <a:t> u RASA </a:t>
            </a:r>
            <a:r>
              <a:rPr lang="en-US" dirty="0" err="1" smtClean="0"/>
              <a:t>chatbotu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NLU (nlu.yml)</a:t>
            </a:r>
          </a:p>
          <a:p>
            <a:pPr lvl="1"/>
            <a:r>
              <a:rPr lang="en-US" dirty="0" err="1" smtClean="0"/>
              <a:t>Definise</a:t>
            </a:r>
            <a:r>
              <a:rPr lang="en-US" dirty="0" smtClean="0"/>
              <a:t> </a:t>
            </a:r>
            <a:r>
              <a:rPr lang="en-US" dirty="0" err="1" smtClean="0"/>
              <a:t>intencije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,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NLP model</a:t>
            </a:r>
          </a:p>
          <a:p>
            <a:r>
              <a:rPr lang="en-US" dirty="0" smtClean="0"/>
              <a:t>Rules (rules.yml)</a:t>
            </a:r>
          </a:p>
          <a:p>
            <a:pPr lvl="1"/>
            <a:r>
              <a:rPr lang="en-US" dirty="0" err="1" smtClean="0"/>
              <a:t>Postavlja</a:t>
            </a:r>
            <a:r>
              <a:rPr lang="en-US" dirty="0" smtClean="0"/>
              <a:t> </a:t>
            </a:r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dijalog</a:t>
            </a:r>
            <a:r>
              <a:rPr lang="en-US" dirty="0" smtClean="0"/>
              <a:t>, </a:t>
            </a:r>
            <a:r>
              <a:rPr lang="en-US" dirty="0" err="1" smtClean="0"/>
              <a:t>odredjuje</a:t>
            </a:r>
            <a:r>
              <a:rPr lang="en-US" dirty="0" smtClean="0"/>
              <a:t> </a:t>
            </a:r>
            <a:r>
              <a:rPr lang="en-US" dirty="0" err="1" smtClean="0"/>
              <a:t>odgovore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specificne</a:t>
            </a:r>
            <a:r>
              <a:rPr lang="en-US" dirty="0" smtClean="0"/>
              <a:t> </a:t>
            </a:r>
            <a:r>
              <a:rPr lang="en-US" dirty="0" err="1" smtClean="0"/>
              <a:t>intencije</a:t>
            </a: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(config.yml)</a:t>
            </a:r>
          </a:p>
          <a:p>
            <a:pPr lvl="1"/>
            <a:r>
              <a:rPr lang="en-US" dirty="0" err="1" smtClean="0"/>
              <a:t>Konfigurise</a:t>
            </a:r>
            <a:r>
              <a:rPr lang="en-US" dirty="0" smtClean="0"/>
              <a:t> NLP pipeline I </a:t>
            </a:r>
            <a:r>
              <a:rPr lang="en-US" dirty="0" err="1" smtClean="0"/>
              <a:t>dijalog</a:t>
            </a:r>
            <a:r>
              <a:rPr lang="en-US" dirty="0" smtClean="0"/>
              <a:t> </a:t>
            </a:r>
            <a:r>
              <a:rPr lang="en-US" dirty="0" err="1" smtClean="0"/>
              <a:t>politike</a:t>
            </a:r>
            <a:r>
              <a:rPr lang="en-US" dirty="0" smtClean="0"/>
              <a:t>, </a:t>
            </a:r>
            <a:r>
              <a:rPr lang="en-US" dirty="0" err="1" smtClean="0"/>
              <a:t>postavlja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treniranja</a:t>
            </a:r>
            <a:endParaRPr lang="en-US" dirty="0" smtClean="0"/>
          </a:p>
          <a:p>
            <a:r>
              <a:rPr lang="en-US" dirty="0" smtClean="0"/>
              <a:t>Domain (domain.yml)</a:t>
            </a:r>
          </a:p>
          <a:p>
            <a:pPr lvl="1"/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intencija</a:t>
            </a:r>
            <a:r>
              <a:rPr lang="en-US" dirty="0" smtClean="0"/>
              <a:t>, </a:t>
            </a:r>
            <a:r>
              <a:rPr lang="en-US" dirty="0" err="1" smtClean="0"/>
              <a:t>entieta</a:t>
            </a:r>
            <a:r>
              <a:rPr lang="en-US" dirty="0" smtClean="0"/>
              <a:t>, </a:t>
            </a:r>
            <a:r>
              <a:rPr lang="en-US" dirty="0" err="1" smtClean="0"/>
              <a:t>odgovora</a:t>
            </a:r>
            <a:r>
              <a:rPr lang="en-US" dirty="0" smtClean="0"/>
              <a:t>, </a:t>
            </a:r>
            <a:r>
              <a:rPr lang="en-US" dirty="0" err="1" smtClean="0"/>
              <a:t>akcija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slotova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352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EMOCIONALNO OSVESCENI CHATBOT</vt:lpstr>
      <vt:lpstr>PREDIKCIJA SENTIMENTA</vt:lpstr>
      <vt:lpstr>PODACI</vt:lpstr>
      <vt:lpstr>MODEL</vt:lpstr>
      <vt:lpstr>EVALUACIJA </vt:lpstr>
      <vt:lpstr>REZULTATI</vt:lpstr>
      <vt:lpstr>RASA CHATBOT</vt:lpstr>
      <vt:lpstr>KAKO RADI ?</vt:lpstr>
      <vt:lpstr>Glavni fajlovi u RASA chatbotu</vt:lpstr>
      <vt:lpstr>Slide 10</vt:lpstr>
      <vt:lpstr>INTEGRACIJA MODELA SA CAHTBOTOM</vt:lpstr>
      <vt:lpstr>Akcije zasnovane na sentimentu</vt:lpstr>
      <vt:lpstr>KOREKCIJA PRAVOPISNIH GRESAKA</vt:lpstr>
      <vt:lpstr>PRIMER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EMOCIONALNO OSVESCENI CHATBOT</dc:title>
  <dc:creator>Bogdan Đukić</dc:creator>
  <cp:lastModifiedBy>Korisnik</cp:lastModifiedBy>
  <cp:revision>9</cp:revision>
  <dcterms:created xsi:type="dcterms:W3CDTF">2006-08-16T00:00:00Z</dcterms:created>
  <dcterms:modified xsi:type="dcterms:W3CDTF">2024-07-03T00:39:18Z</dcterms:modified>
</cp:coreProperties>
</file>