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94"/>
  </p:notesMasterIdLst>
  <p:sldIdLst>
    <p:sldId id="256" r:id="rId2"/>
    <p:sldId id="257" r:id="rId3"/>
    <p:sldId id="348" r:id="rId4"/>
    <p:sldId id="332" r:id="rId5"/>
    <p:sldId id="331" r:id="rId6"/>
    <p:sldId id="258" r:id="rId7"/>
    <p:sldId id="274" r:id="rId8"/>
    <p:sldId id="262" r:id="rId9"/>
    <p:sldId id="270" r:id="rId10"/>
    <p:sldId id="271" r:id="rId11"/>
    <p:sldId id="272" r:id="rId12"/>
    <p:sldId id="273" r:id="rId13"/>
    <p:sldId id="269" r:id="rId14"/>
    <p:sldId id="306" r:id="rId15"/>
    <p:sldId id="275" r:id="rId16"/>
    <p:sldId id="261" r:id="rId17"/>
    <p:sldId id="276" r:id="rId18"/>
    <p:sldId id="277" r:id="rId19"/>
    <p:sldId id="329" r:id="rId20"/>
    <p:sldId id="322" r:id="rId21"/>
    <p:sldId id="323" r:id="rId22"/>
    <p:sldId id="324" r:id="rId23"/>
    <p:sldId id="325" r:id="rId24"/>
    <p:sldId id="326" r:id="rId25"/>
    <p:sldId id="333" r:id="rId26"/>
    <p:sldId id="334" r:id="rId27"/>
    <p:sldId id="278" r:id="rId28"/>
    <p:sldId id="336" r:id="rId29"/>
    <p:sldId id="347" r:id="rId30"/>
    <p:sldId id="337" r:id="rId31"/>
    <p:sldId id="370" r:id="rId32"/>
    <p:sldId id="330" r:id="rId33"/>
    <p:sldId id="327" r:id="rId34"/>
    <p:sldId id="338" r:id="rId35"/>
    <p:sldId id="328" r:id="rId36"/>
    <p:sldId id="360" r:id="rId37"/>
    <p:sldId id="361" r:id="rId38"/>
    <p:sldId id="335" r:id="rId39"/>
    <p:sldId id="340" r:id="rId40"/>
    <p:sldId id="341" r:id="rId41"/>
    <p:sldId id="342" r:id="rId42"/>
    <p:sldId id="346" r:id="rId43"/>
    <p:sldId id="343" r:id="rId44"/>
    <p:sldId id="362" r:id="rId45"/>
    <p:sldId id="363" r:id="rId46"/>
    <p:sldId id="365" r:id="rId47"/>
    <p:sldId id="366" r:id="rId48"/>
    <p:sldId id="344" r:id="rId49"/>
    <p:sldId id="345" r:id="rId50"/>
    <p:sldId id="263" r:id="rId51"/>
    <p:sldId id="281" r:id="rId52"/>
    <p:sldId id="282" r:id="rId53"/>
    <p:sldId id="290" r:id="rId54"/>
    <p:sldId id="291" r:id="rId55"/>
    <p:sldId id="292" r:id="rId56"/>
    <p:sldId id="295" r:id="rId57"/>
    <p:sldId id="296" r:id="rId58"/>
    <p:sldId id="297" r:id="rId59"/>
    <p:sldId id="298" r:id="rId60"/>
    <p:sldId id="299" r:id="rId61"/>
    <p:sldId id="300" r:id="rId62"/>
    <p:sldId id="301" r:id="rId63"/>
    <p:sldId id="302" r:id="rId64"/>
    <p:sldId id="303" r:id="rId65"/>
    <p:sldId id="304" r:id="rId66"/>
    <p:sldId id="293" r:id="rId67"/>
    <p:sldId id="305" r:id="rId68"/>
    <p:sldId id="284" r:id="rId69"/>
    <p:sldId id="279" r:id="rId70"/>
    <p:sldId id="351" r:id="rId71"/>
    <p:sldId id="352" r:id="rId72"/>
    <p:sldId id="353" r:id="rId73"/>
    <p:sldId id="354" r:id="rId74"/>
    <p:sldId id="355" r:id="rId75"/>
    <p:sldId id="356" r:id="rId76"/>
    <p:sldId id="358" r:id="rId77"/>
    <p:sldId id="350" r:id="rId78"/>
    <p:sldId id="264" r:id="rId79"/>
    <p:sldId id="307" r:id="rId80"/>
    <p:sldId id="308" r:id="rId81"/>
    <p:sldId id="311" r:id="rId82"/>
    <p:sldId id="312" r:id="rId83"/>
    <p:sldId id="314" r:id="rId84"/>
    <p:sldId id="367" r:id="rId85"/>
    <p:sldId id="313" r:id="rId86"/>
    <p:sldId id="315" r:id="rId87"/>
    <p:sldId id="316" r:id="rId88"/>
    <p:sldId id="349" r:id="rId89"/>
    <p:sldId id="371" r:id="rId90"/>
    <p:sldId id="265" r:id="rId91"/>
    <p:sldId id="368" r:id="rId92"/>
    <p:sldId id="369"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7F0055"/>
    <a:srgbClr val="3F3FFF"/>
    <a:srgbClr val="F2F2F2"/>
    <a:srgbClr val="D5D7E0"/>
    <a:srgbClr val="727CA3"/>
    <a:srgbClr val="848484"/>
    <a:srgbClr val="00869F"/>
    <a:srgbClr val="EBE0A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1486" autoAdjust="0"/>
  </p:normalViewPr>
  <p:slideViewPr>
    <p:cSldViewPr>
      <p:cViewPr varScale="1">
        <p:scale>
          <a:sx n="102" d="100"/>
          <a:sy n="102" d="100"/>
        </p:scale>
        <p:origin x="1506" y="96"/>
      </p:cViewPr>
      <p:guideLst>
        <p:guide orient="horz" pos="2160"/>
        <p:guide pos="2880"/>
      </p:guideLst>
    </p:cSldViewPr>
  </p:slideViewPr>
  <p:outlineViewPr>
    <p:cViewPr>
      <p:scale>
        <a:sx n="33" d="100"/>
        <a:sy n="33" d="100"/>
      </p:scale>
      <p:origin x="0" y="1971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8D1023-690D-46C5-AFAF-0E19E80A1854}" type="datetimeFigureOut">
              <a:rPr lang="en-US" smtClean="0"/>
              <a:pPr/>
              <a:t>5/17/2016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71FFB-5E76-44A8-8B50-9FED348965AA}" type="slidenum">
              <a:rPr lang="en-US" smtClean="0"/>
              <a:pPr/>
              <a:t>‹#›</a:t>
            </a:fld>
            <a:endParaRPr lang="en-US"/>
          </a:p>
        </p:txBody>
      </p:sp>
    </p:spTree>
    <p:extLst>
      <p:ext uri="{BB962C8B-B14F-4D97-AF65-F5344CB8AC3E}">
        <p14:creationId xmlns:p14="http://schemas.microsoft.com/office/powerpoint/2010/main" val="2189428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1</a:t>
            </a:fld>
            <a:endParaRPr lang="en-US"/>
          </a:p>
        </p:txBody>
      </p:sp>
    </p:spTree>
    <p:extLst>
      <p:ext uri="{BB962C8B-B14F-4D97-AF65-F5344CB8AC3E}">
        <p14:creationId xmlns:p14="http://schemas.microsoft.com/office/powerpoint/2010/main" val="1196232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mtClean="0"/>
              <a:t>Allows us access to existing functions, constants etc.</a:t>
            </a:r>
          </a:p>
          <a:p>
            <a:pPr marL="228600" indent="-228600">
              <a:buAutoNum type="arabicPeriod"/>
            </a:pPr>
            <a:r>
              <a:rPr lang="en-US" smtClean="0"/>
              <a:t>Textual</a:t>
            </a:r>
            <a:r>
              <a:rPr lang="en-US" baseline="0" smtClean="0"/>
              <a:t> insertion of header file contents before actual compilation; will be revisited later</a:t>
            </a:r>
          </a:p>
          <a:p>
            <a:pPr marL="228600" indent="-228600">
              <a:buAutoNum type="arabicPeriod"/>
            </a:pPr>
            <a:r>
              <a:rPr lang="en-US" baseline="0" smtClean="0"/>
              <a:t>In this case allows access to existing utilities for standard output to console</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10</a:t>
            </a:fld>
            <a:endParaRPr lang="en-US"/>
          </a:p>
        </p:txBody>
      </p:sp>
    </p:spTree>
    <p:extLst>
      <p:ext uri="{BB962C8B-B14F-4D97-AF65-F5344CB8AC3E}">
        <p14:creationId xmlns:p14="http://schemas.microsoft.com/office/powerpoint/2010/main" val="1669506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mtClean="0"/>
              <a:t>Two forms // (till the end of line) and /* … */ (can be multi-line)</a:t>
            </a:r>
          </a:p>
          <a:p>
            <a:pPr marL="228600" indent="-228600">
              <a:buAutoNum type="arabicPeriod"/>
            </a:pPr>
            <a:r>
              <a:rPr lang="en-US" smtClean="0"/>
              <a:t>Not used</a:t>
            </a:r>
            <a:r>
              <a:rPr lang="en-US" baseline="0" smtClean="0"/>
              <a:t> by the compiler; necessary for human readers of the program’s source code</a:t>
            </a:r>
          </a:p>
          <a:p>
            <a:pPr marL="228600" indent="-228600">
              <a:buAutoNum type="arabicPeriod"/>
            </a:pPr>
            <a:r>
              <a:rPr lang="en-US" baseline="0" smtClean="0"/>
              <a:t>Introduces clarity, can be used for documentation, etc.</a:t>
            </a:r>
          </a:p>
          <a:p>
            <a:pPr marL="228600" indent="-228600">
              <a:buAutoNum type="arabicPeriod"/>
            </a:pPr>
            <a:r>
              <a:rPr lang="en-US" baseline="0" smtClean="0"/>
              <a:t>Doesn’t go to the executable file, stays in source code only.</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11</a:t>
            </a:fld>
            <a:endParaRPr lang="en-US"/>
          </a:p>
        </p:txBody>
      </p:sp>
    </p:spTree>
    <p:extLst>
      <p:ext uri="{BB962C8B-B14F-4D97-AF65-F5344CB8AC3E}">
        <p14:creationId xmlns:p14="http://schemas.microsoft.com/office/powerpoint/2010/main" val="2395402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mtClean="0"/>
              <a:t>What is statement (show also return statement)</a:t>
            </a:r>
          </a:p>
          <a:p>
            <a:pPr marL="228600" indent="-228600">
              <a:buAutoNum type="arabicPeriod"/>
            </a:pPr>
            <a:r>
              <a:rPr lang="en-US" smtClean="0"/>
              <a:t>The</a:t>
            </a:r>
            <a:r>
              <a:rPr lang="en-US" baseline="0" smtClean="0"/>
              <a:t> useful work is most often performed in functions/methods</a:t>
            </a:r>
          </a:p>
          <a:p>
            <a:pPr marL="228600" indent="-228600">
              <a:buAutoNum type="arabicPeriod"/>
            </a:pPr>
            <a:r>
              <a:rPr lang="en-US" baseline="0" smtClean="0"/>
              <a:t>From this point of view the program is a sequence of statements representing steps of the algorithm / job to perform</a:t>
            </a:r>
          </a:p>
          <a:p>
            <a:pPr marL="228600" indent="-228600">
              <a:buAutoNum type="arabicPeriod"/>
            </a:pPr>
            <a:r>
              <a:rPr lang="en-US" baseline="0" smtClean="0"/>
              <a:t>Later, when OOP is introduced, we’ll see that a program is much more than a mere sequence of statements</a:t>
            </a:r>
          </a:p>
          <a:p>
            <a:pPr marL="228600" indent="-228600">
              <a:buAutoNum type="arabicPeriod"/>
            </a:pPr>
            <a:r>
              <a:rPr lang="en-US" baseline="0" smtClean="0"/>
              <a:t>Here, this statement outputs text to the console (explain what a console is…)</a:t>
            </a:r>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12</a:t>
            </a:fld>
            <a:endParaRPr lang="en-US"/>
          </a:p>
        </p:txBody>
      </p:sp>
    </p:spTree>
    <p:extLst>
      <p:ext uri="{BB962C8B-B14F-4D97-AF65-F5344CB8AC3E}">
        <p14:creationId xmlns:p14="http://schemas.microsoft.com/office/powerpoint/2010/main" val="9160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Minimalistic</a:t>
            </a:r>
            <a:r>
              <a:rPr lang="en-US" baseline="0" smtClean="0"/>
              <a:t> demonstration of </a:t>
            </a:r>
            <a:r>
              <a:rPr lang="en-US" smtClean="0"/>
              <a:t>debugging in Eclipse</a:t>
            </a:r>
          </a:p>
          <a:p>
            <a:r>
              <a:rPr lang="en-US" smtClean="0"/>
              <a:t>From here on,</a:t>
            </a:r>
            <a:r>
              <a:rPr lang="en-US" baseline="0" smtClean="0"/>
              <a:t> till the end of Module 1, every live example </a:t>
            </a:r>
            <a:r>
              <a:rPr lang="en-US" smtClean="0"/>
              <a:t>will be presented in debugger</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13</a:t>
            </a:fld>
            <a:endParaRPr lang="en-US"/>
          </a:p>
        </p:txBody>
      </p:sp>
    </p:spTree>
    <p:extLst>
      <p:ext uri="{BB962C8B-B14F-4D97-AF65-F5344CB8AC3E}">
        <p14:creationId xmlns:p14="http://schemas.microsoft.com/office/powerpoint/2010/main" val="3863947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15</a:t>
            </a:fld>
            <a:endParaRPr lang="en-US"/>
          </a:p>
        </p:txBody>
      </p:sp>
    </p:spTree>
    <p:extLst>
      <p:ext uri="{BB962C8B-B14F-4D97-AF65-F5344CB8AC3E}">
        <p14:creationId xmlns:p14="http://schemas.microsoft.com/office/powerpoint/2010/main" val="326698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More about names,</a:t>
            </a:r>
            <a:r>
              <a:rPr lang="en-US" baseline="0" smtClean="0"/>
              <a:t> valid identifiers…</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16</a:t>
            </a:fld>
            <a:endParaRPr lang="en-US"/>
          </a:p>
        </p:txBody>
      </p:sp>
    </p:spTree>
    <p:extLst>
      <p:ext uri="{BB962C8B-B14F-4D97-AF65-F5344CB8AC3E}">
        <p14:creationId xmlns:p14="http://schemas.microsoft.com/office/powerpoint/2010/main" val="396173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One Definition</a:t>
            </a:r>
            <a:r>
              <a:rPr lang="en-US" baseline="0" smtClean="0"/>
              <a:t> Rule (ODR)!</a:t>
            </a:r>
          </a:p>
          <a:p>
            <a:r>
              <a:rPr lang="en-US" baseline="0" smtClean="0"/>
              <a:t>Short mention of scope (for variable “age” from the example)</a:t>
            </a:r>
          </a:p>
        </p:txBody>
      </p:sp>
      <p:sp>
        <p:nvSpPr>
          <p:cNvPr id="4" name="Slide Number Placeholder 3"/>
          <p:cNvSpPr>
            <a:spLocks noGrp="1"/>
          </p:cNvSpPr>
          <p:nvPr>
            <p:ph type="sldNum" sz="quarter" idx="10"/>
          </p:nvPr>
        </p:nvSpPr>
        <p:spPr/>
        <p:txBody>
          <a:bodyPr/>
          <a:lstStyle/>
          <a:p>
            <a:fld id="{E6F71FFB-5E76-44A8-8B50-9FED348965AA}" type="slidenum">
              <a:rPr lang="en-US" smtClean="0"/>
              <a:pPr/>
              <a:t>17</a:t>
            </a:fld>
            <a:endParaRPr lang="en-US"/>
          </a:p>
        </p:txBody>
      </p:sp>
    </p:spTree>
    <p:extLst>
      <p:ext uri="{BB962C8B-B14F-4D97-AF65-F5344CB8AC3E}">
        <p14:creationId xmlns:p14="http://schemas.microsoft.com/office/powerpoint/2010/main" val="3007530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a:t>
            </a:r>
            <a:r>
              <a:rPr lang="en-US" dirty="0" err="1" smtClean="0"/>
              <a:t>malloc</a:t>
            </a:r>
            <a:r>
              <a:rPr lang="en-US" dirty="0" smtClean="0"/>
              <a:t>(MAX_NUM_PACKETS * </a:t>
            </a:r>
            <a:r>
              <a:rPr lang="en-US" dirty="0" err="1" smtClean="0"/>
              <a:t>sizeof</a:t>
            </a:r>
            <a:r>
              <a:rPr lang="en-US" dirty="0" smtClean="0"/>
              <a:t>(</a:t>
            </a:r>
            <a:r>
              <a:rPr lang="en-US" dirty="0" err="1" smtClean="0"/>
              <a:t>struct</a:t>
            </a:r>
            <a:r>
              <a:rPr lang="en-US" baseline="0" dirty="0" smtClean="0"/>
              <a:t> </a:t>
            </a:r>
            <a:r>
              <a:rPr lang="en-US" dirty="0" err="1" smtClean="0"/>
              <a:t>MyPacket</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18</a:t>
            </a:fld>
            <a:endParaRPr lang="en-US"/>
          </a:p>
        </p:txBody>
      </p:sp>
    </p:spTree>
    <p:extLst>
      <p:ext uri="{BB962C8B-B14F-4D97-AF65-F5344CB8AC3E}">
        <p14:creationId xmlns:p14="http://schemas.microsoft.com/office/powerpoint/2010/main" val="2851461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19</a:t>
            </a:fld>
            <a:endParaRPr lang="en-US"/>
          </a:p>
        </p:txBody>
      </p:sp>
    </p:spTree>
    <p:extLst>
      <p:ext uri="{BB962C8B-B14F-4D97-AF65-F5344CB8AC3E}">
        <p14:creationId xmlns:p14="http://schemas.microsoft.com/office/powerpoint/2010/main" val="252721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Unspecified size</a:t>
            </a:r>
          </a:p>
          <a:p>
            <a:r>
              <a:rPr lang="en-US" smtClean="0"/>
              <a:t>No exact analog in C</a:t>
            </a:r>
          </a:p>
          <a:p>
            <a:r>
              <a:rPr lang="en-US" smtClean="0"/>
              <a:t>Example!</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20</a:t>
            </a:fld>
            <a:endParaRPr lang="en-US"/>
          </a:p>
        </p:txBody>
      </p:sp>
    </p:spTree>
    <p:extLst>
      <p:ext uri="{BB962C8B-B14F-4D97-AF65-F5344CB8AC3E}">
        <p14:creationId xmlns:p14="http://schemas.microsoft.com/office/powerpoint/2010/main" val="59027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2</a:t>
            </a:fld>
            <a:endParaRPr lang="en-US"/>
          </a:p>
        </p:txBody>
      </p:sp>
    </p:spTree>
    <p:extLst>
      <p:ext uri="{BB962C8B-B14F-4D97-AF65-F5344CB8AC3E}">
        <p14:creationId xmlns:p14="http://schemas.microsoft.com/office/powerpoint/2010/main" val="3167877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Practical clarification on integral type: you can switch/case</a:t>
            </a:r>
            <a:r>
              <a:rPr lang="en-US" baseline="0" smtClean="0"/>
              <a:t> on them, store small integer numbers etc.</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21</a:t>
            </a:fld>
            <a:endParaRPr lang="en-US"/>
          </a:p>
        </p:txBody>
      </p:sp>
    </p:spTree>
    <p:extLst>
      <p:ext uri="{BB962C8B-B14F-4D97-AF65-F5344CB8AC3E}">
        <p14:creationId xmlns:p14="http://schemas.microsoft.com/office/powerpoint/2010/main" val="45396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22</a:t>
            </a:fld>
            <a:endParaRPr lang="en-US"/>
          </a:p>
        </p:txBody>
      </p:sp>
    </p:spTree>
    <p:extLst>
      <p:ext uri="{BB962C8B-B14F-4D97-AF65-F5344CB8AC3E}">
        <p14:creationId xmlns:p14="http://schemas.microsoft.com/office/powerpoint/2010/main" val="2679608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Real numbers.</a:t>
            </a:r>
            <a:endParaRPr lang="en-US" baseline="0" dirty="0" smtClean="0"/>
          </a:p>
          <a:p>
            <a:r>
              <a:rPr lang="en-US" dirty="0" smtClean="0"/>
              <a:t>Explain “floating point” in short.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Exponent,</a:t>
            </a:r>
            <a:r>
              <a:rPr lang="en-US" baseline="0" dirty="0" smtClean="0"/>
              <a:t> fraction?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Explain the term “precision” with simple example</a:t>
            </a:r>
            <a:r>
              <a:rPr lang="en-US" baseline="0" dirty="0" smtClean="0"/>
              <a:t> (i.e. assign a high-precision number to a float variable &amp; print. Check the same with double.)</a:t>
            </a:r>
            <a:endParaRPr lang="en-US" dirty="0" smtClean="0"/>
          </a:p>
          <a:p>
            <a:r>
              <a:rPr lang="en-US" baseline="0" dirty="0" smtClean="0"/>
              <a:t>Different precisions (explain in short). </a:t>
            </a:r>
          </a:p>
        </p:txBody>
      </p:sp>
      <p:sp>
        <p:nvSpPr>
          <p:cNvPr id="4" name="Slide Number Placeholder 3"/>
          <p:cNvSpPr>
            <a:spLocks noGrp="1"/>
          </p:cNvSpPr>
          <p:nvPr>
            <p:ph type="sldNum" sz="quarter" idx="10"/>
          </p:nvPr>
        </p:nvSpPr>
        <p:spPr/>
        <p:txBody>
          <a:bodyPr/>
          <a:lstStyle/>
          <a:p>
            <a:fld id="{E6F71FFB-5E76-44A8-8B50-9FED348965AA}" type="slidenum">
              <a:rPr lang="en-US" smtClean="0"/>
              <a:pPr/>
              <a:t>23</a:t>
            </a:fld>
            <a:endParaRPr lang="en-US"/>
          </a:p>
        </p:txBody>
      </p:sp>
    </p:spTree>
    <p:extLst>
      <p:ext uri="{BB962C8B-B14F-4D97-AF65-F5344CB8AC3E}">
        <p14:creationId xmlns:p14="http://schemas.microsoft.com/office/powerpoint/2010/main" val="1514482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24</a:t>
            </a:fld>
            <a:endParaRPr lang="en-US"/>
          </a:p>
        </p:txBody>
      </p:sp>
    </p:spTree>
    <p:extLst>
      <p:ext uri="{BB962C8B-B14F-4D97-AF65-F5344CB8AC3E}">
        <p14:creationId xmlns:p14="http://schemas.microsoft.com/office/powerpoint/2010/main" val="1012335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a:t>
            </a:r>
            <a:r>
              <a:rPr lang="en-US" baseline="0" dirty="0" smtClean="0"/>
              <a:t>n (shortly) offset</a:t>
            </a:r>
          </a:p>
          <a:p>
            <a:r>
              <a:rPr lang="en-US" baseline="0" dirty="0" err="1" smtClean="0"/>
              <a:t>Endianness</a:t>
            </a:r>
            <a:r>
              <a:rPr lang="en-US" baseline="0" dirty="0" smtClean="0"/>
              <a:t> (not here?)</a:t>
            </a:r>
          </a:p>
          <a:p>
            <a:r>
              <a:rPr lang="en-US" baseline="0" dirty="0" smtClean="0"/>
              <a:t>In memory, everything is a number, remember?</a:t>
            </a:r>
          </a:p>
          <a:p>
            <a:r>
              <a:rPr lang="en-US" baseline="0" dirty="0" smtClean="0"/>
              <a:t>In Eclipse, see in Debug mode, </a:t>
            </a:r>
            <a:r>
              <a:rPr kumimoji="0" lang="en-US" kern="1200" baseline="0" dirty="0" smtClean="0">
                <a:solidFill>
                  <a:schemeClr val="dk1"/>
                </a:solidFill>
                <a:latin typeface="+mn-lt"/>
                <a:ea typeface="+mn-ea"/>
                <a:cs typeface="+mn-cs"/>
              </a:rPr>
              <a:t>Variables, right-click – View memory</a:t>
            </a:r>
            <a:endParaRPr lang="en-US"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25</a:t>
            </a:fld>
            <a:endParaRPr lang="en-US"/>
          </a:p>
        </p:txBody>
      </p:sp>
    </p:spTree>
    <p:extLst>
      <p:ext uri="{BB962C8B-B14F-4D97-AF65-F5344CB8AC3E}">
        <p14:creationId xmlns:p14="http://schemas.microsoft.com/office/powerpoint/2010/main" val="4001154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26</a:t>
            </a:fld>
            <a:endParaRPr lang="en-US"/>
          </a:p>
        </p:txBody>
      </p:sp>
    </p:spTree>
    <p:extLst>
      <p:ext uri="{BB962C8B-B14F-4D97-AF65-F5344CB8AC3E}">
        <p14:creationId xmlns:p14="http://schemas.microsoft.com/office/powerpoint/2010/main" val="638884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27</a:t>
            </a:fld>
            <a:endParaRPr lang="en-US"/>
          </a:p>
        </p:txBody>
      </p:sp>
    </p:spTree>
    <p:extLst>
      <p:ext uri="{BB962C8B-B14F-4D97-AF65-F5344CB8AC3E}">
        <p14:creationId xmlns:p14="http://schemas.microsoft.com/office/powerpoint/2010/main" val="876525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28</a:t>
            </a:fld>
            <a:endParaRPr lang="en-US"/>
          </a:p>
        </p:txBody>
      </p:sp>
    </p:spTree>
    <p:extLst>
      <p:ext uri="{BB962C8B-B14F-4D97-AF65-F5344CB8AC3E}">
        <p14:creationId xmlns:p14="http://schemas.microsoft.com/office/powerpoint/2010/main" val="1379785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Demonstrate that </a:t>
            </a:r>
            <a:r>
              <a:rPr lang="en-US" b="1" smtClean="0"/>
              <a:t>sizeof </a:t>
            </a:r>
            <a:r>
              <a:rPr lang="en-US" b="0" smtClean="0"/>
              <a:t>structure</a:t>
            </a:r>
            <a:r>
              <a:rPr lang="en-US" b="0" baseline="0" smtClean="0"/>
              <a:t> is usually more than sum of sizes of its fields. Ask them why? </a:t>
            </a:r>
            <a:r>
              <a:rPr lang="en-US" smtClean="0"/>
              <a:t>Give them to read at home about Alignment and Padding</a:t>
            </a:r>
          </a:p>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29</a:t>
            </a:fld>
            <a:endParaRPr lang="en-US"/>
          </a:p>
        </p:txBody>
      </p:sp>
    </p:spTree>
    <p:extLst>
      <p:ext uri="{BB962C8B-B14F-4D97-AF65-F5344CB8AC3E}">
        <p14:creationId xmlns:p14="http://schemas.microsoft.com/office/powerpoint/2010/main" val="1804644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30</a:t>
            </a:fld>
            <a:endParaRPr lang="en-US"/>
          </a:p>
        </p:txBody>
      </p:sp>
    </p:spTree>
    <p:extLst>
      <p:ext uri="{BB962C8B-B14F-4D97-AF65-F5344CB8AC3E}">
        <p14:creationId xmlns:p14="http://schemas.microsoft.com/office/powerpoint/2010/main" val="186342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a:t>
            </a:fld>
            <a:endParaRPr lang="en-US"/>
          </a:p>
        </p:txBody>
      </p:sp>
    </p:spTree>
    <p:extLst>
      <p:ext uri="{BB962C8B-B14F-4D97-AF65-F5344CB8AC3E}">
        <p14:creationId xmlns:p14="http://schemas.microsoft.com/office/powerpoint/2010/main" val="4006418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31</a:t>
            </a:fld>
            <a:endParaRPr lang="en-US"/>
          </a:p>
        </p:txBody>
      </p:sp>
    </p:spTree>
    <p:extLst>
      <p:ext uri="{BB962C8B-B14F-4D97-AF65-F5344CB8AC3E}">
        <p14:creationId xmlns:p14="http://schemas.microsoft.com/office/powerpoint/2010/main" val="4027829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32</a:t>
            </a:fld>
            <a:endParaRPr lang="en-US"/>
          </a:p>
        </p:txBody>
      </p:sp>
    </p:spTree>
    <p:extLst>
      <p:ext uri="{BB962C8B-B14F-4D97-AF65-F5344CB8AC3E}">
        <p14:creationId xmlns:p14="http://schemas.microsoft.com/office/powerpoint/2010/main" val="1016296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mportant </a:t>
            </a:r>
            <a:r>
              <a:rPr lang="en-US" baseline="0" dirty="0" smtClean="0"/>
              <a:t>– “</a:t>
            </a:r>
            <a:r>
              <a:rPr lang="en-US" b="1" baseline="0" dirty="0" smtClean="0"/>
              <a:t>initialization</a:t>
            </a:r>
            <a:r>
              <a:rPr lang="en-US" baseline="0" dirty="0" smtClean="0"/>
              <a:t>” is different from “</a:t>
            </a:r>
            <a:r>
              <a:rPr lang="en-US" b="1" baseline="0" dirty="0" smtClean="0"/>
              <a:t>assignment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33</a:t>
            </a:fld>
            <a:endParaRPr lang="en-US"/>
          </a:p>
        </p:txBody>
      </p:sp>
    </p:spTree>
    <p:extLst>
      <p:ext uri="{BB962C8B-B14F-4D97-AF65-F5344CB8AC3E}">
        <p14:creationId xmlns:p14="http://schemas.microsoft.com/office/powerpoint/2010/main" val="1898522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not variables, literals</a:t>
            </a:r>
            <a:r>
              <a:rPr lang="en-US" baseline="0" dirty="0" smtClean="0"/>
              <a:t> also have type. </a:t>
            </a:r>
          </a:p>
          <a:p>
            <a:r>
              <a:rPr lang="en-US" baseline="0" dirty="0" smtClean="0"/>
              <a:t>Table with prefixes/suffixes? (if there is time) - http://www.dummies.com/how-to/content/creating-c-literals-with-prefixes-and-suffixes.html</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Exercise:</a:t>
            </a:r>
          </a:p>
          <a:p>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sizeof</a:t>
            </a:r>
            <a:r>
              <a:rPr lang="en-US" sz="1200" b="0" kern="1200" dirty="0" smtClean="0">
                <a:solidFill>
                  <a:schemeClr val="tx1"/>
                </a:solidFill>
                <a:latin typeface="+mn-lt"/>
                <a:ea typeface="+mn-ea"/>
                <a:cs typeface="+mn-cs"/>
              </a:rPr>
              <a:t>(1)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sizeof</a:t>
            </a:r>
            <a:r>
              <a:rPr lang="en-US" sz="1200" b="0" kern="1200" dirty="0" smtClean="0">
                <a:solidFill>
                  <a:schemeClr val="tx1"/>
                </a:solidFill>
                <a:latin typeface="+mn-lt"/>
                <a:ea typeface="+mn-ea"/>
                <a:cs typeface="+mn-cs"/>
              </a:rPr>
              <a:t>(1.0)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sizeof</a:t>
            </a:r>
            <a:r>
              <a:rPr lang="en-US" sz="1200" b="0" kern="1200" dirty="0" smtClean="0">
                <a:solidFill>
                  <a:schemeClr val="tx1"/>
                </a:solidFill>
                <a:latin typeface="+mn-lt"/>
                <a:ea typeface="+mn-ea"/>
                <a:cs typeface="+mn-cs"/>
              </a:rPr>
              <a:t>(1.0f)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sizeof</a:t>
            </a:r>
            <a:r>
              <a:rPr lang="en-US" sz="1200" b="0" kern="1200" dirty="0" smtClean="0">
                <a:solidFill>
                  <a:schemeClr val="tx1"/>
                </a:solidFill>
                <a:latin typeface="+mn-lt"/>
                <a:ea typeface="+mn-ea"/>
                <a:cs typeface="+mn-cs"/>
              </a:rPr>
              <a:t>('a')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sizeof</a:t>
            </a:r>
            <a:r>
              <a:rPr lang="en-US" sz="1200" b="0" kern="1200" dirty="0" smtClean="0">
                <a:solidFill>
                  <a:schemeClr val="tx1"/>
                </a:solidFill>
                <a:latin typeface="+mn-lt"/>
                <a:ea typeface="+mn-ea"/>
                <a:cs typeface="+mn-cs"/>
              </a:rPr>
              <a:t>("a")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34</a:t>
            </a:fld>
            <a:endParaRPr lang="en-US"/>
          </a:p>
        </p:txBody>
      </p:sp>
    </p:spTree>
    <p:extLst>
      <p:ext uri="{BB962C8B-B14F-4D97-AF65-F5344CB8AC3E}">
        <p14:creationId xmlns:p14="http://schemas.microsoft.com/office/powerpoint/2010/main" val="2861204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35</a:t>
            </a:fld>
            <a:endParaRPr lang="en-US"/>
          </a:p>
        </p:txBody>
      </p:sp>
    </p:spTree>
    <p:extLst>
      <p:ext uri="{BB962C8B-B14F-4D97-AF65-F5344CB8AC3E}">
        <p14:creationId xmlns:p14="http://schemas.microsoft.com/office/powerpoint/2010/main" val="3875688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a:solidFill>
                <a:srgbClr val="FF0000"/>
              </a:solidFill>
            </a:endParaRPr>
          </a:p>
        </p:txBody>
      </p:sp>
      <p:sp>
        <p:nvSpPr>
          <p:cNvPr id="4" name="Slide Number Placeholder 3"/>
          <p:cNvSpPr>
            <a:spLocks noGrp="1"/>
          </p:cNvSpPr>
          <p:nvPr>
            <p:ph type="sldNum" sz="quarter" idx="10"/>
          </p:nvPr>
        </p:nvSpPr>
        <p:spPr/>
        <p:txBody>
          <a:bodyPr/>
          <a:lstStyle/>
          <a:p>
            <a:fld id="{E6F71FFB-5E76-44A8-8B50-9FED348965AA}" type="slidenum">
              <a:rPr lang="en-US" smtClean="0"/>
              <a:pPr/>
              <a:t>36</a:t>
            </a:fld>
            <a:endParaRPr lang="en-US"/>
          </a:p>
        </p:txBody>
      </p:sp>
    </p:spTree>
    <p:extLst>
      <p:ext uri="{BB962C8B-B14F-4D97-AF65-F5344CB8AC3E}">
        <p14:creationId xmlns:p14="http://schemas.microsoft.com/office/powerpoint/2010/main" val="1580837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Show very short examples for 3 types</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37</a:t>
            </a:fld>
            <a:endParaRPr lang="en-US"/>
          </a:p>
        </p:txBody>
      </p:sp>
    </p:spTree>
    <p:extLst>
      <p:ext uri="{BB962C8B-B14F-4D97-AF65-F5344CB8AC3E}">
        <p14:creationId xmlns:p14="http://schemas.microsoft.com/office/powerpoint/2010/main" val="3906338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38</a:t>
            </a:fld>
            <a:endParaRPr lang="en-US"/>
          </a:p>
        </p:txBody>
      </p:sp>
    </p:spTree>
    <p:extLst>
      <p:ext uri="{BB962C8B-B14F-4D97-AF65-F5344CB8AC3E}">
        <p14:creationId xmlns:p14="http://schemas.microsoft.com/office/powerpoint/2010/main" val="899014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39</a:t>
            </a:fld>
            <a:endParaRPr lang="en-US"/>
          </a:p>
        </p:txBody>
      </p:sp>
    </p:spTree>
    <p:extLst>
      <p:ext uri="{BB962C8B-B14F-4D97-AF65-F5344CB8AC3E}">
        <p14:creationId xmlns:p14="http://schemas.microsoft.com/office/powerpoint/2010/main" val="23746793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40</a:t>
            </a:fld>
            <a:endParaRPr lang="en-US"/>
          </a:p>
        </p:txBody>
      </p:sp>
    </p:spTree>
    <p:extLst>
      <p:ext uri="{BB962C8B-B14F-4D97-AF65-F5344CB8AC3E}">
        <p14:creationId xmlns:p14="http://schemas.microsoft.com/office/powerpoint/2010/main" val="22975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a:t>
            </a:fld>
            <a:endParaRPr lang="en-US"/>
          </a:p>
        </p:txBody>
      </p:sp>
    </p:spTree>
    <p:extLst>
      <p:ext uri="{BB962C8B-B14F-4D97-AF65-F5344CB8AC3E}">
        <p14:creationId xmlns:p14="http://schemas.microsoft.com/office/powerpoint/2010/main" val="18695858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41</a:t>
            </a:fld>
            <a:endParaRPr lang="en-US"/>
          </a:p>
        </p:txBody>
      </p:sp>
    </p:spTree>
    <p:extLst>
      <p:ext uri="{BB962C8B-B14F-4D97-AF65-F5344CB8AC3E}">
        <p14:creationId xmlns:p14="http://schemas.microsoft.com/office/powerpoint/2010/main" val="3667498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42</a:t>
            </a:fld>
            <a:endParaRPr lang="en-US"/>
          </a:p>
        </p:txBody>
      </p:sp>
    </p:spTree>
    <p:extLst>
      <p:ext uri="{BB962C8B-B14F-4D97-AF65-F5344CB8AC3E}">
        <p14:creationId xmlns:p14="http://schemas.microsoft.com/office/powerpoint/2010/main" val="3645686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43</a:t>
            </a:fld>
            <a:endParaRPr lang="en-US"/>
          </a:p>
        </p:txBody>
      </p:sp>
    </p:spTree>
    <p:extLst>
      <p:ext uri="{BB962C8B-B14F-4D97-AF65-F5344CB8AC3E}">
        <p14:creationId xmlns:p14="http://schemas.microsoft.com/office/powerpoint/2010/main" val="609879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44</a:t>
            </a:fld>
            <a:endParaRPr lang="en-US"/>
          </a:p>
        </p:txBody>
      </p:sp>
    </p:spTree>
    <p:extLst>
      <p:ext uri="{BB962C8B-B14F-4D97-AF65-F5344CB8AC3E}">
        <p14:creationId xmlns:p14="http://schemas.microsoft.com/office/powerpoint/2010/main" val="10877181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45</a:t>
            </a:fld>
            <a:endParaRPr lang="en-US"/>
          </a:p>
        </p:txBody>
      </p:sp>
    </p:spTree>
    <p:extLst>
      <p:ext uri="{BB962C8B-B14F-4D97-AF65-F5344CB8AC3E}">
        <p14:creationId xmlns:p14="http://schemas.microsoft.com/office/powerpoint/2010/main" val="15748279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46</a:t>
            </a:fld>
            <a:endParaRPr lang="en-US"/>
          </a:p>
        </p:txBody>
      </p:sp>
    </p:spTree>
    <p:extLst>
      <p:ext uri="{BB962C8B-B14F-4D97-AF65-F5344CB8AC3E}">
        <p14:creationId xmlns:p14="http://schemas.microsoft.com/office/powerpoint/2010/main" val="1991650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Very short example; read at home</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47</a:t>
            </a:fld>
            <a:endParaRPr lang="en-US"/>
          </a:p>
        </p:txBody>
      </p:sp>
    </p:spTree>
    <p:extLst>
      <p:ext uri="{BB962C8B-B14F-4D97-AF65-F5344CB8AC3E}">
        <p14:creationId xmlns:p14="http://schemas.microsoft.com/office/powerpoint/2010/main" val="29758788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48</a:t>
            </a:fld>
            <a:endParaRPr lang="en-US"/>
          </a:p>
        </p:txBody>
      </p:sp>
    </p:spTree>
    <p:extLst>
      <p:ext uri="{BB962C8B-B14F-4D97-AF65-F5344CB8AC3E}">
        <p14:creationId xmlns:p14="http://schemas.microsoft.com/office/powerpoint/2010/main" val="3259842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50</a:t>
            </a:fld>
            <a:endParaRPr lang="en-US"/>
          </a:p>
        </p:txBody>
      </p:sp>
    </p:spTree>
    <p:extLst>
      <p:ext uri="{BB962C8B-B14F-4D97-AF65-F5344CB8AC3E}">
        <p14:creationId xmlns:p14="http://schemas.microsoft.com/office/powerpoint/2010/main" val="9980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51</a:t>
            </a:fld>
            <a:endParaRPr lang="en-US"/>
          </a:p>
        </p:txBody>
      </p:sp>
    </p:spTree>
    <p:extLst>
      <p:ext uri="{BB962C8B-B14F-4D97-AF65-F5344CB8AC3E}">
        <p14:creationId xmlns:p14="http://schemas.microsoft.com/office/powerpoint/2010/main" val="152037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5</a:t>
            </a:fld>
            <a:endParaRPr lang="en-US"/>
          </a:p>
        </p:txBody>
      </p:sp>
    </p:spTree>
    <p:extLst>
      <p:ext uri="{BB962C8B-B14F-4D97-AF65-F5344CB8AC3E}">
        <p14:creationId xmlns:p14="http://schemas.microsoft.com/office/powerpoint/2010/main" val="18664061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52</a:t>
            </a:fld>
            <a:endParaRPr lang="en-US"/>
          </a:p>
        </p:txBody>
      </p:sp>
    </p:spTree>
    <p:extLst>
      <p:ext uri="{BB962C8B-B14F-4D97-AF65-F5344CB8AC3E}">
        <p14:creationId xmlns:p14="http://schemas.microsoft.com/office/powerpoint/2010/main" val="6368515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Explain that () as</a:t>
            </a:r>
            <a:r>
              <a:rPr lang="en-US" baseline="0" smtClean="0"/>
              <a:t> function call differs from parentheses for grouping</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53</a:t>
            </a:fld>
            <a:endParaRPr lang="en-US"/>
          </a:p>
        </p:txBody>
      </p:sp>
    </p:spTree>
    <p:extLst>
      <p:ext uri="{BB962C8B-B14F-4D97-AF65-F5344CB8AC3E}">
        <p14:creationId xmlns:p14="http://schemas.microsoft.com/office/powerpoint/2010/main" val="15895930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Explain that</a:t>
            </a:r>
            <a:r>
              <a:rPr lang="en-US" baseline="0" smtClean="0"/>
              <a:t> </a:t>
            </a:r>
            <a:r>
              <a:rPr lang="en-US" smtClean="0"/>
              <a:t>unary +</a:t>
            </a:r>
            <a:r>
              <a:rPr lang="en-US" baseline="0" smtClean="0"/>
              <a:t> and – differ from addition/subtraction</a:t>
            </a:r>
          </a:p>
          <a:p>
            <a:r>
              <a:rPr lang="en-US" baseline="0" smtClean="0"/>
              <a:t>Explain bit operators a little (give an example). Exercise?</a:t>
            </a:r>
          </a:p>
          <a:p>
            <a:r>
              <a:rPr lang="en-US" baseline="0" smtClean="0"/>
              <a:t>Explain &amp; as address-of differs from &amp; as bitwise AND</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54</a:t>
            </a:fld>
            <a:endParaRPr lang="en-US"/>
          </a:p>
        </p:txBody>
      </p:sp>
    </p:spTree>
    <p:extLst>
      <p:ext uri="{BB962C8B-B14F-4D97-AF65-F5344CB8AC3E}">
        <p14:creationId xmlns:p14="http://schemas.microsoft.com/office/powerpoint/2010/main" val="7036880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Rarely used</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55</a:t>
            </a:fld>
            <a:endParaRPr lang="en-US"/>
          </a:p>
        </p:txBody>
      </p:sp>
    </p:spTree>
    <p:extLst>
      <p:ext uri="{BB962C8B-B14F-4D97-AF65-F5344CB8AC3E}">
        <p14:creationId xmlns:p14="http://schemas.microsoft.com/office/powerpoint/2010/main" val="3498260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56</a:t>
            </a:fld>
            <a:endParaRPr lang="en-US"/>
          </a:p>
        </p:txBody>
      </p:sp>
    </p:spTree>
    <p:extLst>
      <p:ext uri="{BB962C8B-B14F-4D97-AF65-F5344CB8AC3E}">
        <p14:creationId xmlns:p14="http://schemas.microsoft.com/office/powerpoint/2010/main" val="2686172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57</a:t>
            </a:fld>
            <a:endParaRPr lang="en-US"/>
          </a:p>
        </p:txBody>
      </p:sp>
    </p:spTree>
    <p:extLst>
      <p:ext uri="{BB962C8B-B14F-4D97-AF65-F5344CB8AC3E}">
        <p14:creationId xmlns:p14="http://schemas.microsoft.com/office/powerpoint/2010/main" val="2745026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little explanation about bit operators</a:t>
            </a:r>
            <a:r>
              <a:rPr lang="en-US" baseline="0" smtClean="0"/>
              <a:t>. </a:t>
            </a:r>
            <a:r>
              <a:rPr lang="en-US" smtClean="0"/>
              <a:t>Example</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58</a:t>
            </a:fld>
            <a:endParaRPr lang="en-US"/>
          </a:p>
        </p:txBody>
      </p:sp>
    </p:spTree>
    <p:extLst>
      <p:ext uri="{BB962C8B-B14F-4D97-AF65-F5344CB8AC3E}">
        <p14:creationId xmlns:p14="http://schemas.microsoft.com/office/powerpoint/2010/main" val="30753378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59</a:t>
            </a:fld>
            <a:endParaRPr lang="en-US"/>
          </a:p>
        </p:txBody>
      </p:sp>
    </p:spTree>
    <p:extLst>
      <p:ext uri="{BB962C8B-B14F-4D97-AF65-F5344CB8AC3E}">
        <p14:creationId xmlns:p14="http://schemas.microsoft.com/office/powerpoint/2010/main" val="26214307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60</a:t>
            </a:fld>
            <a:endParaRPr lang="en-US"/>
          </a:p>
        </p:txBody>
      </p:sp>
    </p:spTree>
    <p:extLst>
      <p:ext uri="{BB962C8B-B14F-4D97-AF65-F5344CB8AC3E}">
        <p14:creationId xmlns:p14="http://schemas.microsoft.com/office/powerpoint/2010/main" val="29139251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61</a:t>
            </a:fld>
            <a:endParaRPr lang="en-US"/>
          </a:p>
        </p:txBody>
      </p:sp>
    </p:spTree>
    <p:extLst>
      <p:ext uri="{BB962C8B-B14F-4D97-AF65-F5344CB8AC3E}">
        <p14:creationId xmlns:p14="http://schemas.microsoft.com/office/powerpoint/2010/main" val="176044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1"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6</a:t>
            </a:fld>
            <a:endParaRPr lang="en-US"/>
          </a:p>
        </p:txBody>
      </p:sp>
    </p:spTree>
    <p:extLst>
      <p:ext uri="{BB962C8B-B14F-4D97-AF65-F5344CB8AC3E}">
        <p14:creationId xmlns:p14="http://schemas.microsoft.com/office/powerpoint/2010/main" val="12459787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62</a:t>
            </a:fld>
            <a:endParaRPr lang="en-US"/>
          </a:p>
        </p:txBody>
      </p:sp>
    </p:spTree>
    <p:extLst>
      <p:ext uri="{BB962C8B-B14F-4D97-AF65-F5344CB8AC3E}">
        <p14:creationId xmlns:p14="http://schemas.microsoft.com/office/powerpoint/2010/main" val="22171757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63</a:t>
            </a:fld>
            <a:endParaRPr lang="en-US"/>
          </a:p>
        </p:txBody>
      </p:sp>
    </p:spTree>
    <p:extLst>
      <p:ext uri="{BB962C8B-B14F-4D97-AF65-F5344CB8AC3E}">
        <p14:creationId xmlns:p14="http://schemas.microsoft.com/office/powerpoint/2010/main" val="25234541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64</a:t>
            </a:fld>
            <a:endParaRPr lang="en-US"/>
          </a:p>
        </p:txBody>
      </p:sp>
    </p:spTree>
    <p:extLst>
      <p:ext uri="{BB962C8B-B14F-4D97-AF65-F5344CB8AC3E}">
        <p14:creationId xmlns:p14="http://schemas.microsoft.com/office/powerpoint/2010/main" val="41088301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Question for wake-up:</a:t>
            </a:r>
          </a:p>
          <a:p>
            <a:r>
              <a:rPr lang="en-US" baseline="0" smtClean="0"/>
              <a:t>- There are bitwise operators for AND, XOR, OR</a:t>
            </a:r>
          </a:p>
          <a:p>
            <a:pPr>
              <a:buFontTx/>
              <a:buChar char="-"/>
            </a:pPr>
            <a:r>
              <a:rPr lang="en-US" baseline="0" smtClean="0"/>
              <a:t>There are logical operators for AND, OR. What about logical XOR?! Why there is no such? </a:t>
            </a:r>
          </a:p>
          <a:p>
            <a:pPr>
              <a:buFontTx/>
              <a:buNone/>
            </a:pPr>
            <a:r>
              <a:rPr lang="en-US" baseline="0" smtClean="0"/>
              <a:t>Joker: Can you write it simply using another (1) operator?</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65</a:t>
            </a:fld>
            <a:endParaRPr lang="en-US"/>
          </a:p>
        </p:txBody>
      </p:sp>
    </p:spTree>
    <p:extLst>
      <p:ext uri="{BB962C8B-B14F-4D97-AF65-F5344CB8AC3E}">
        <p14:creationId xmlns:p14="http://schemas.microsoft.com/office/powerpoint/2010/main" val="558054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Explain</a:t>
            </a:r>
            <a:r>
              <a:rPr lang="en-US" baseline="0" smtClean="0"/>
              <a:t> ternary. </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66</a:t>
            </a:fld>
            <a:endParaRPr lang="en-US"/>
          </a:p>
        </p:txBody>
      </p:sp>
    </p:spTree>
    <p:extLst>
      <p:ext uri="{BB962C8B-B14F-4D97-AF65-F5344CB8AC3E}">
        <p14:creationId xmlns:p14="http://schemas.microsoft.com/office/powerpoint/2010/main" val="35975662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Explain comma</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67</a:t>
            </a:fld>
            <a:endParaRPr lang="en-US"/>
          </a:p>
        </p:txBody>
      </p:sp>
    </p:spTree>
    <p:extLst>
      <p:ext uri="{BB962C8B-B14F-4D97-AF65-F5344CB8AC3E}">
        <p14:creationId xmlns:p14="http://schemas.microsoft.com/office/powerpoint/2010/main" val="9188882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68</a:t>
            </a:fld>
            <a:endParaRPr lang="en-US"/>
          </a:p>
        </p:txBody>
      </p:sp>
    </p:spTree>
    <p:extLst>
      <p:ext uri="{BB962C8B-B14F-4D97-AF65-F5344CB8AC3E}">
        <p14:creationId xmlns:p14="http://schemas.microsoft.com/office/powerpoint/2010/main" val="9056113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70</a:t>
            </a:fld>
            <a:endParaRPr lang="en-US"/>
          </a:p>
        </p:txBody>
      </p:sp>
    </p:spTree>
    <p:extLst>
      <p:ext uri="{BB962C8B-B14F-4D97-AF65-F5344CB8AC3E}">
        <p14:creationId xmlns:p14="http://schemas.microsoft.com/office/powerpoint/2010/main" val="25504019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71</a:t>
            </a:fld>
            <a:endParaRPr lang="en-US"/>
          </a:p>
        </p:txBody>
      </p:sp>
    </p:spTree>
    <p:extLst>
      <p:ext uri="{BB962C8B-B14F-4D97-AF65-F5344CB8AC3E}">
        <p14:creationId xmlns:p14="http://schemas.microsoft.com/office/powerpoint/2010/main" val="31563865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72</a:t>
            </a:fld>
            <a:endParaRPr lang="en-US"/>
          </a:p>
        </p:txBody>
      </p:sp>
    </p:spTree>
    <p:extLst>
      <p:ext uri="{BB962C8B-B14F-4D97-AF65-F5344CB8AC3E}">
        <p14:creationId xmlns:p14="http://schemas.microsoft.com/office/powerpoint/2010/main" val="3634760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7</a:t>
            </a:fld>
            <a:endParaRPr lang="en-US"/>
          </a:p>
        </p:txBody>
      </p:sp>
    </p:spTree>
    <p:extLst>
      <p:ext uri="{BB962C8B-B14F-4D97-AF65-F5344CB8AC3E}">
        <p14:creationId xmlns:p14="http://schemas.microsoft.com/office/powerpoint/2010/main" val="36605571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73</a:t>
            </a:fld>
            <a:endParaRPr lang="en-US"/>
          </a:p>
        </p:txBody>
      </p:sp>
    </p:spTree>
    <p:extLst>
      <p:ext uri="{BB962C8B-B14F-4D97-AF65-F5344CB8AC3E}">
        <p14:creationId xmlns:p14="http://schemas.microsoft.com/office/powerpoint/2010/main" val="20178907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goto – pros / cons</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74</a:t>
            </a:fld>
            <a:endParaRPr lang="en-US"/>
          </a:p>
        </p:txBody>
      </p:sp>
    </p:spTree>
    <p:extLst>
      <p:ext uri="{BB962C8B-B14F-4D97-AF65-F5344CB8AC3E}">
        <p14:creationId xmlns:p14="http://schemas.microsoft.com/office/powerpoint/2010/main" val="12716632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75</a:t>
            </a:fld>
            <a:endParaRPr lang="en-US"/>
          </a:p>
        </p:txBody>
      </p:sp>
    </p:spTree>
    <p:extLst>
      <p:ext uri="{BB962C8B-B14F-4D97-AF65-F5344CB8AC3E}">
        <p14:creationId xmlns:p14="http://schemas.microsoft.com/office/powerpoint/2010/main" val="17769431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76</a:t>
            </a:fld>
            <a:endParaRPr lang="en-US"/>
          </a:p>
        </p:txBody>
      </p:sp>
    </p:spTree>
    <p:extLst>
      <p:ext uri="{BB962C8B-B14F-4D97-AF65-F5344CB8AC3E}">
        <p14:creationId xmlns:p14="http://schemas.microsoft.com/office/powerpoint/2010/main" val="25853809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1"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77</a:t>
            </a:fld>
            <a:endParaRPr lang="en-US"/>
          </a:p>
        </p:txBody>
      </p:sp>
    </p:spTree>
    <p:extLst>
      <p:ext uri="{BB962C8B-B14F-4D97-AF65-F5344CB8AC3E}">
        <p14:creationId xmlns:p14="http://schemas.microsoft.com/office/powerpoint/2010/main" val="3406948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Writing opening</a:t>
            </a:r>
            <a:r>
              <a:rPr lang="en-US" baseline="0" smtClean="0"/>
              <a:t> { on the same line or a separate one - doesn’t really matter…</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78</a:t>
            </a:fld>
            <a:endParaRPr lang="en-US"/>
          </a:p>
        </p:txBody>
      </p:sp>
    </p:spTree>
    <p:extLst>
      <p:ext uri="{BB962C8B-B14F-4D97-AF65-F5344CB8AC3E}">
        <p14:creationId xmlns:p14="http://schemas.microsoft.com/office/powerpoint/2010/main" val="13380647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Why would</a:t>
            </a:r>
            <a:r>
              <a:rPr lang="en-US" baseline="0" smtClean="0"/>
              <a:t> we want to take out a piece of code and assign it a name / make it a function?</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79</a:t>
            </a:fld>
            <a:endParaRPr lang="en-US"/>
          </a:p>
        </p:txBody>
      </p:sp>
    </p:spTree>
    <p:extLst>
      <p:ext uri="{BB962C8B-B14F-4D97-AF65-F5344CB8AC3E}">
        <p14:creationId xmlns:p14="http://schemas.microsoft.com/office/powerpoint/2010/main" val="16343437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Names are important! They are not cosmetic! Pay attention to them…</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80</a:t>
            </a:fld>
            <a:endParaRPr lang="en-US"/>
          </a:p>
        </p:txBody>
      </p:sp>
    </p:spTree>
    <p:extLst>
      <p:ext uri="{BB962C8B-B14F-4D97-AF65-F5344CB8AC3E}">
        <p14:creationId xmlns:p14="http://schemas.microsoft.com/office/powerpoint/2010/main" val="24483139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Possibly multiple inputs….</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81</a:t>
            </a:fld>
            <a:endParaRPr lang="en-US"/>
          </a:p>
        </p:txBody>
      </p:sp>
    </p:spTree>
    <p:extLst>
      <p:ext uri="{BB962C8B-B14F-4D97-AF65-F5344CB8AC3E}">
        <p14:creationId xmlns:p14="http://schemas.microsoft.com/office/powerpoint/2010/main" val="278267168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And just (at</a:t>
            </a:r>
            <a:r>
              <a:rPr lang="en-US" baseline="0" smtClean="0"/>
              <a:t> most) a</a:t>
            </a:r>
            <a:r>
              <a:rPr lang="en-US" smtClean="0"/>
              <a:t> single output! This is designed to model mathematical functions…</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82</a:t>
            </a:fld>
            <a:endParaRPr lang="en-US"/>
          </a:p>
        </p:txBody>
      </p:sp>
    </p:spTree>
    <p:extLst>
      <p:ext uri="{BB962C8B-B14F-4D97-AF65-F5344CB8AC3E}">
        <p14:creationId xmlns:p14="http://schemas.microsoft.com/office/powerpoint/2010/main" val="4147698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smtClean="0"/>
              <a:t>main() is a function. Functions will be revisited later in more details</a:t>
            </a:r>
          </a:p>
          <a:p>
            <a:pPr marL="228600" indent="-228600">
              <a:buAutoNum type="arabicPeriod"/>
            </a:pPr>
            <a:r>
              <a:rPr lang="en-US" baseline="0" smtClean="0"/>
              <a:t>main() function is mandatory when compiling executable. It is the entry point of a program. A program normally has many function, main() marks the starting point.</a:t>
            </a:r>
          </a:p>
          <a:p>
            <a:pPr marL="228600" indent="-228600">
              <a:buAutoNum type="arabicPeriod"/>
            </a:pPr>
            <a:r>
              <a:rPr lang="en-US" baseline="0" smtClean="0"/>
              <a:t>main() returns result which is a integral number (an integer). Where does it go / to whom is it returned? A couple of words regarding OS / environment: All executing programs live in environment prepared by the OS.</a:t>
            </a:r>
          </a:p>
          <a:p>
            <a:pPr marL="228600" indent="-228600">
              <a:buAutoNum type="arabicPeriod"/>
            </a:pPr>
            <a:r>
              <a:rPr lang="en-US" baseline="0" smtClean="0"/>
              <a:t>It is technically </a:t>
            </a:r>
            <a:r>
              <a:rPr lang="en-US" b="1" baseline="0" smtClean="0"/>
              <a:t>incorrect</a:t>
            </a:r>
            <a:r>
              <a:rPr lang="en-US" b="0" baseline="0" smtClean="0"/>
              <a:t> for </a:t>
            </a:r>
            <a:r>
              <a:rPr lang="en-US" b="0" i="1" baseline="0" smtClean="0"/>
              <a:t>main()</a:t>
            </a:r>
            <a:r>
              <a:rPr lang="en-US" b="0" baseline="0" smtClean="0"/>
              <a:t>  to have any other return type different than </a:t>
            </a:r>
            <a:r>
              <a:rPr lang="en-US" b="1" baseline="0" smtClean="0"/>
              <a:t>int</a:t>
            </a:r>
            <a:r>
              <a:rPr lang="en-US" b="0" baseline="0" smtClean="0"/>
              <a:t>!</a:t>
            </a:r>
          </a:p>
          <a:p>
            <a:pPr marL="228600" indent="-228600">
              <a:buAutoNum type="arabicPeriod"/>
            </a:pPr>
            <a:r>
              <a:rPr lang="en-US" baseline="0" smtClean="0"/>
              <a:t>Demonstrate in </a:t>
            </a:r>
            <a:r>
              <a:rPr lang="en-US" b="1" i="1" baseline="0" smtClean="0"/>
              <a:t>bash</a:t>
            </a:r>
            <a:r>
              <a:rPr lang="en-US" baseline="0" smtClean="0"/>
              <a:t> the return value: execute the program and then </a:t>
            </a:r>
            <a:r>
              <a:rPr lang="en-US" b="1" i="1" baseline="0" smtClean="0"/>
              <a:t>echo $?</a:t>
            </a:r>
            <a:r>
              <a:rPr lang="en-US" baseline="0" smtClean="0"/>
              <a:t> to show return value</a:t>
            </a:r>
          </a:p>
          <a:p>
            <a:pPr marL="228600" indent="-228600">
              <a:buAutoNum type="arabicPeriod"/>
            </a:pPr>
            <a:r>
              <a:rPr lang="en-US" baseline="0" smtClean="0"/>
              <a:t>Emphasise that main does </a:t>
            </a:r>
            <a:r>
              <a:rPr lang="en-US" b="1" baseline="0" smtClean="0"/>
              <a:t>not </a:t>
            </a:r>
            <a:r>
              <a:rPr lang="en-US" b="0" baseline="0" smtClean="0"/>
              <a:t>return its value directly to </a:t>
            </a:r>
            <a:r>
              <a:rPr lang="en-US" b="1" baseline="0" smtClean="0"/>
              <a:t>bash</a:t>
            </a:r>
            <a:r>
              <a:rPr lang="en-US" b="0" baseline="0" smtClean="0"/>
              <a:t> but through the Operating System!</a:t>
            </a:r>
            <a:endParaRPr lang="en-US" baseline="0" smtClean="0"/>
          </a:p>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8</a:t>
            </a:fld>
            <a:endParaRPr lang="en-US"/>
          </a:p>
        </p:txBody>
      </p:sp>
    </p:spTree>
    <p:extLst>
      <p:ext uri="{BB962C8B-B14F-4D97-AF65-F5344CB8AC3E}">
        <p14:creationId xmlns:p14="http://schemas.microsoft.com/office/powerpoint/2010/main" val="126996594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83</a:t>
            </a:fld>
            <a:endParaRPr lang="en-US"/>
          </a:p>
        </p:txBody>
      </p:sp>
    </p:spTree>
    <p:extLst>
      <p:ext uri="{BB962C8B-B14F-4D97-AF65-F5344CB8AC3E}">
        <p14:creationId xmlns:p14="http://schemas.microsoft.com/office/powerpoint/2010/main" val="31077954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84</a:t>
            </a:fld>
            <a:endParaRPr lang="en-US"/>
          </a:p>
        </p:txBody>
      </p:sp>
    </p:spTree>
    <p:extLst>
      <p:ext uri="{BB962C8B-B14F-4D97-AF65-F5344CB8AC3E}">
        <p14:creationId xmlns:p14="http://schemas.microsoft.com/office/powerpoint/2010/main" val="245503060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complicated “if” statement will still be present</a:t>
            </a:r>
            <a:r>
              <a:rPr lang="en-US" baseline="0" dirty="0" smtClean="0"/>
              <a:t> but hidden away from client </a:t>
            </a:r>
            <a:r>
              <a:rPr lang="en-US" baseline="0" dirty="0" smtClean="0"/>
              <a:t>code</a:t>
            </a:r>
            <a:r>
              <a:rPr lang="en-US" baseline="0" dirty="0" smtClean="0"/>
              <a:t>, and labelled under clear name!</a:t>
            </a:r>
          </a:p>
        </p:txBody>
      </p:sp>
      <p:sp>
        <p:nvSpPr>
          <p:cNvPr id="4" name="Slide Number Placeholder 3"/>
          <p:cNvSpPr>
            <a:spLocks noGrp="1"/>
          </p:cNvSpPr>
          <p:nvPr>
            <p:ph type="sldNum" sz="quarter" idx="10"/>
          </p:nvPr>
        </p:nvSpPr>
        <p:spPr/>
        <p:txBody>
          <a:bodyPr/>
          <a:lstStyle/>
          <a:p>
            <a:fld id="{E6F71FFB-5E76-44A8-8B50-9FED348965AA}" type="slidenum">
              <a:rPr lang="en-US" smtClean="0"/>
              <a:pPr/>
              <a:t>85</a:t>
            </a:fld>
            <a:endParaRPr lang="en-US"/>
          </a:p>
        </p:txBody>
      </p:sp>
    </p:spTree>
    <p:extLst>
      <p:ext uri="{BB962C8B-B14F-4D97-AF65-F5344CB8AC3E}">
        <p14:creationId xmlns:p14="http://schemas.microsoft.com/office/powerpoint/2010/main" val="192509762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86</a:t>
            </a:fld>
            <a:endParaRPr lang="en-US"/>
          </a:p>
        </p:txBody>
      </p:sp>
    </p:spTree>
    <p:extLst>
      <p:ext uri="{BB962C8B-B14F-4D97-AF65-F5344CB8AC3E}">
        <p14:creationId xmlns:p14="http://schemas.microsoft.com/office/powerpoint/2010/main" val="32609308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87</a:t>
            </a:fld>
            <a:endParaRPr lang="en-US"/>
          </a:p>
        </p:txBody>
      </p:sp>
    </p:spTree>
    <p:extLst>
      <p:ext uri="{BB962C8B-B14F-4D97-AF65-F5344CB8AC3E}">
        <p14:creationId xmlns:p14="http://schemas.microsoft.com/office/powerpoint/2010/main" val="31994607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E6F71FFB-5E76-44A8-8B50-9FED348965AA}" type="slidenum">
              <a:rPr lang="en-US" smtClean="0"/>
              <a:pPr/>
              <a:t>88</a:t>
            </a:fld>
            <a:endParaRPr lang="en-US"/>
          </a:p>
        </p:txBody>
      </p:sp>
    </p:spTree>
    <p:extLst>
      <p:ext uri="{BB962C8B-B14F-4D97-AF65-F5344CB8AC3E}">
        <p14:creationId xmlns:p14="http://schemas.microsoft.com/office/powerpoint/2010/main" val="1844253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1" dirty="0"/>
          </a:p>
        </p:txBody>
      </p:sp>
      <p:sp>
        <p:nvSpPr>
          <p:cNvPr id="4" name="Slide Number Placeholder 3"/>
          <p:cNvSpPr>
            <a:spLocks noGrp="1"/>
          </p:cNvSpPr>
          <p:nvPr>
            <p:ph type="sldNum" sz="quarter" idx="10"/>
          </p:nvPr>
        </p:nvSpPr>
        <p:spPr/>
        <p:txBody>
          <a:bodyPr/>
          <a:lstStyle/>
          <a:p>
            <a:fld id="{E6F71FFB-5E76-44A8-8B50-9FED348965AA}" type="slidenum">
              <a:rPr lang="en-US" smtClean="0"/>
              <a:pPr/>
              <a:t>89</a:t>
            </a:fld>
            <a:endParaRPr lang="en-US"/>
          </a:p>
        </p:txBody>
      </p:sp>
    </p:spTree>
    <p:extLst>
      <p:ext uri="{BB962C8B-B14F-4D97-AF65-F5344CB8AC3E}">
        <p14:creationId xmlns:p14="http://schemas.microsoft.com/office/powerpoint/2010/main" val="20726307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Example: minimalistic OS, i.e. http://minimal.linux-bg.org/</a:t>
            </a:r>
          </a:p>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90</a:t>
            </a:fld>
            <a:endParaRPr lang="en-US"/>
          </a:p>
        </p:txBody>
      </p:sp>
    </p:spTree>
    <p:extLst>
      <p:ext uri="{BB962C8B-B14F-4D97-AF65-F5344CB8AC3E}">
        <p14:creationId xmlns:p14="http://schemas.microsoft.com/office/powerpoint/2010/main" val="32605146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 and</a:t>
            </a:r>
            <a:r>
              <a:rPr lang="en-US" baseline="0" smtClean="0"/>
              <a:t> C++ </a:t>
            </a:r>
            <a:r>
              <a:rPr lang="en-US" smtClean="0"/>
              <a:t>Examples of console use</a:t>
            </a:r>
            <a:r>
              <a:rPr lang="en-US" baseline="0" smtClean="0"/>
              <a:t> (i/o)</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91</a:t>
            </a:fld>
            <a:endParaRPr lang="en-US"/>
          </a:p>
        </p:txBody>
      </p:sp>
    </p:spTree>
    <p:extLst>
      <p:ext uri="{BB962C8B-B14F-4D97-AF65-F5344CB8AC3E}">
        <p14:creationId xmlns:p14="http://schemas.microsoft.com/office/powerpoint/2010/main" val="22749818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Show example</a:t>
            </a:r>
            <a:r>
              <a:rPr lang="en-US" baseline="0" smtClean="0"/>
              <a:t> (maybe coded in front</a:t>
            </a:r>
            <a:r>
              <a:rPr lang="en-US" smtClean="0"/>
              <a:t> of them) for communicating between 2 programs using I/O redirection</a:t>
            </a:r>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pPr/>
              <a:t>92</a:t>
            </a:fld>
            <a:endParaRPr lang="en-US"/>
          </a:p>
        </p:txBody>
      </p:sp>
    </p:spTree>
    <p:extLst>
      <p:ext uri="{BB962C8B-B14F-4D97-AF65-F5344CB8AC3E}">
        <p14:creationId xmlns:p14="http://schemas.microsoft.com/office/powerpoint/2010/main" val="1046059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smtClean="0"/>
              <a:t>If return statement is not present (see previous slide) the compiler makes sure 0 is returned from main()</a:t>
            </a:r>
          </a:p>
          <a:p>
            <a:pPr marL="228600" indent="-228600">
              <a:buAutoNum type="arabicPeriod"/>
            </a:pPr>
            <a:r>
              <a:rPr lang="en-US" baseline="0" smtClean="0"/>
              <a:t>Better be explicit and don’t omit the return statement when return type is different from void (as in </a:t>
            </a:r>
            <a:r>
              <a:rPr lang="en-US" i="1" baseline="0" smtClean="0"/>
              <a:t>main()</a:t>
            </a:r>
            <a:r>
              <a:rPr lang="en-US" baseline="0" smtClean="0"/>
              <a:t>)!</a:t>
            </a:r>
            <a:endParaRPr lang="en-US" baseline="0"/>
          </a:p>
          <a:p>
            <a:pPr marL="228600" indent="-228600">
              <a:buAutoNum type="arabicPeriod"/>
            </a:pPr>
            <a:r>
              <a:rPr lang="en-US" baseline="0" smtClean="0"/>
              <a:t>The exact interpretation / meaning of return value is implementation-defined (i.e. it is up to platform/OS)</a:t>
            </a:r>
          </a:p>
        </p:txBody>
      </p:sp>
      <p:sp>
        <p:nvSpPr>
          <p:cNvPr id="4" name="Slide Number Placeholder 3"/>
          <p:cNvSpPr>
            <a:spLocks noGrp="1"/>
          </p:cNvSpPr>
          <p:nvPr>
            <p:ph type="sldNum" sz="quarter" idx="10"/>
          </p:nvPr>
        </p:nvSpPr>
        <p:spPr/>
        <p:txBody>
          <a:bodyPr/>
          <a:lstStyle/>
          <a:p>
            <a:fld id="{E6F71FFB-5E76-44A8-8B50-9FED348965AA}" type="slidenum">
              <a:rPr lang="en-US" smtClean="0"/>
              <a:pPr/>
              <a:t>9</a:t>
            </a:fld>
            <a:endParaRPr lang="en-US"/>
          </a:p>
        </p:txBody>
      </p:sp>
    </p:spTree>
    <p:extLst>
      <p:ext uri="{BB962C8B-B14F-4D97-AF65-F5344CB8AC3E}">
        <p14:creationId xmlns:p14="http://schemas.microsoft.com/office/powerpoint/2010/main" val="378711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latin typeface="Century" pitchFamily="18"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entury" pitchFamily="18"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815129D-EF37-4E8E-BD9F-9524AF09F6B5}" type="datetime1">
              <a:rPr lang="en-US" smtClean="0"/>
              <a:pPr/>
              <a:t>5/17/2016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D108AA-98D2-4DEB-99D2-DA65724E405A}"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F1E7FD-2655-493E-8488-4DA0A074047F}"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pitchFamily="18" charset="0"/>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653FB5-7098-4FF2-B979-29A868954D01}" type="datetime1">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57F98BF-F8E9-41B1-B25C-9B9C39419B93}" type="datetime1">
              <a:rPr lang="en-US" smtClean="0"/>
              <a:pPr/>
              <a:t>5/17/2016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FB17F56-DAB6-4C29-B1F6-31A7EA537246}" type="datetime1">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908DF04-A3BC-486C-B531-AA04C87F87F9}" type="datetime1">
              <a:rPr lang="en-US" smtClean="0"/>
              <a:pPr/>
              <a:t>5/17/2016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314456-663F-445C-B819-1FB69D9093CA}" type="datetime1">
              <a:rPr lang="en-US" smtClean="0"/>
              <a:pPr/>
              <a:t>5/17/2016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C78D7-EFE4-4B8E-886A-48FD0D233FB2}" type="datetime1">
              <a:rPr lang="en-US" smtClean="0"/>
              <a:pPr/>
              <a:t>5/17/2016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216A23-D1F4-4892-830E-1F3CB8A05E96}" type="datetime1">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ECD028-FA46-4613-8733-723791E147BD}" type="datetime1">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EDC641E-63D7-4858-94BE-A370178557A9}" type="datetime1">
              <a:rPr lang="en-US" smtClean="0"/>
              <a:pPr/>
              <a:t>5/17/2016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Academy\Engineering_Academy\01.Preparation\1_Basics\a_Fundamentals\C_C++_development_basics.pptx!261" TargetMode="Externa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hyperlink" Target="http://stackoverflow.com/questions/1642028/what-is-the-name-of-the-operator?rq=1" TargetMode="Externa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000" smtClean="0">
                <a:solidFill>
                  <a:srgbClr val="00869F"/>
                </a:solidFill>
                <a:latin typeface="Century" pitchFamily="18" charset="0"/>
              </a:rPr>
              <a:t>C/C++ Development for Modern OS Execution Environments</a:t>
            </a:r>
            <a:endParaRPr lang="en-US" sz="3000">
              <a:solidFill>
                <a:srgbClr val="00869F"/>
              </a:solidFill>
              <a:latin typeface="Century" pitchFamily="18" charset="0"/>
            </a:endParaRPr>
          </a:p>
        </p:txBody>
      </p:sp>
      <p:sp>
        <p:nvSpPr>
          <p:cNvPr id="3" name="Subtitle 2"/>
          <p:cNvSpPr>
            <a:spLocks noGrp="1"/>
          </p:cNvSpPr>
          <p:nvPr>
            <p:ph type="subTitle" idx="1"/>
          </p:nvPr>
        </p:nvSpPr>
        <p:spPr/>
        <p:txBody>
          <a:bodyPr/>
          <a:lstStyle/>
          <a:p>
            <a:r>
              <a:rPr lang="en-US" i="1" smtClean="0">
                <a:solidFill>
                  <a:srgbClr val="404040"/>
                </a:solidFill>
                <a:latin typeface="Century" pitchFamily="18" charset="0"/>
              </a:rPr>
              <a:t>Fundamental Language Elements &amp; Concepts</a:t>
            </a:r>
            <a:endParaRPr lang="en-US" i="1">
              <a:solidFill>
                <a:srgbClr val="404040"/>
              </a:solidFill>
              <a:latin typeface="Century"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Structure of a C/C++ Program</a:t>
            </a:r>
            <a:br>
              <a:rPr lang="en-US" smtClean="0">
                <a:solidFill>
                  <a:srgbClr val="404040"/>
                </a:solidFill>
                <a:latin typeface="Century" pitchFamily="18" charset="0"/>
              </a:rPr>
            </a:br>
            <a:r>
              <a:rPr lang="en-US" sz="2400" i="1" smtClean="0">
                <a:solidFill>
                  <a:srgbClr val="404040"/>
                </a:solidFill>
                <a:latin typeface="Century" pitchFamily="18" charset="0"/>
              </a:rPr>
              <a:t>Include headers</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None/>
            </a:pPr>
            <a:r>
              <a:rPr lang="en-US" sz="2400" smtClean="0">
                <a:solidFill>
                  <a:schemeClr val="bg1">
                    <a:lumMod val="85000"/>
                  </a:schemeClr>
                </a:solidFill>
                <a:latin typeface="Consolas"/>
              </a:rPr>
              <a:t>// A simple C++ program</a:t>
            </a:r>
          </a:p>
          <a:p>
            <a:pPr>
              <a:buNone/>
            </a:pPr>
            <a:r>
              <a:rPr lang="en-US" sz="2400" b="1" smtClean="0">
                <a:solidFill>
                  <a:srgbClr val="7F0055"/>
                </a:solidFill>
                <a:latin typeface="Consolas"/>
              </a:rPr>
              <a:t>#include</a:t>
            </a:r>
            <a:r>
              <a:rPr lang="en-US" sz="2400" b="1" smtClean="0">
                <a:solidFill>
                  <a:srgbClr val="000000"/>
                </a:solidFill>
                <a:latin typeface="Consolas"/>
              </a:rPr>
              <a:t> </a:t>
            </a:r>
            <a:r>
              <a:rPr lang="en-US" sz="2400" b="1" smtClean="0">
                <a:solidFill>
                  <a:srgbClr val="2A00FF"/>
                </a:solidFill>
                <a:latin typeface="Consolas"/>
              </a:rPr>
              <a:t>&lt;iostream&gt;</a:t>
            </a:r>
          </a:p>
          <a:p>
            <a:pPr>
              <a:buNone/>
            </a:pPr>
            <a:endParaRPr lang="en-US" sz="2400" smtClean="0">
              <a:solidFill>
                <a:schemeClr val="bg1">
                  <a:lumMod val="85000"/>
                </a:schemeClr>
              </a:solidFill>
              <a:latin typeface="Consolas"/>
            </a:endParaRPr>
          </a:p>
          <a:p>
            <a:pPr>
              <a:buNone/>
            </a:pPr>
            <a:r>
              <a:rPr lang="en-US" sz="2400" b="1" smtClean="0">
                <a:solidFill>
                  <a:schemeClr val="bg1">
                    <a:lumMod val="85000"/>
                  </a:schemeClr>
                </a:solidFill>
                <a:latin typeface="Consolas"/>
              </a:rPr>
              <a:t>int main()</a:t>
            </a:r>
          </a:p>
          <a:p>
            <a:pPr>
              <a:buNone/>
            </a:pPr>
            <a:r>
              <a:rPr lang="en-US" sz="2400" smtClean="0">
                <a:solidFill>
                  <a:schemeClr val="bg1">
                    <a:lumMod val="85000"/>
                  </a:schemeClr>
                </a:solidFill>
                <a:latin typeface="Consolas"/>
              </a:rPr>
              <a:t>{</a:t>
            </a:r>
          </a:p>
          <a:p>
            <a:pPr>
              <a:buNone/>
            </a:pPr>
            <a:r>
              <a:rPr lang="en-US" sz="2400" smtClean="0">
                <a:solidFill>
                  <a:schemeClr val="bg1">
                    <a:lumMod val="85000"/>
                  </a:schemeClr>
                </a:solidFill>
                <a:latin typeface="Consolas"/>
              </a:rPr>
              <a:t>	std::cout &lt;&lt; "Hello there!" &lt;&lt; std::</a:t>
            </a:r>
            <a:r>
              <a:rPr lang="en-US" sz="2400" b="1" smtClean="0">
                <a:solidFill>
                  <a:schemeClr val="bg1">
                    <a:lumMod val="85000"/>
                  </a:schemeClr>
                </a:solidFill>
                <a:latin typeface="Consolas"/>
              </a:rPr>
              <a:t>endl;</a:t>
            </a:r>
          </a:p>
          <a:p>
            <a:endParaRPr lang="en-US" sz="2400" smtClean="0">
              <a:solidFill>
                <a:schemeClr val="bg1">
                  <a:lumMod val="85000"/>
                </a:schemeClr>
              </a:solidFill>
              <a:latin typeface="Consolas"/>
            </a:endParaRPr>
          </a:p>
          <a:p>
            <a:pPr>
              <a:buNone/>
            </a:pPr>
            <a:r>
              <a:rPr lang="en-US" sz="2400" b="1" smtClean="0">
                <a:solidFill>
                  <a:schemeClr val="bg1">
                    <a:lumMod val="85000"/>
                  </a:schemeClr>
                </a:solidFill>
                <a:latin typeface="Consolas"/>
              </a:rPr>
              <a:t>	return 0;</a:t>
            </a:r>
          </a:p>
          <a:p>
            <a:pPr>
              <a:buNone/>
            </a:pPr>
            <a:r>
              <a:rPr lang="en-US" sz="2400" smtClean="0">
                <a:solidFill>
                  <a:schemeClr val="bg1">
                    <a:lumMod val="85000"/>
                  </a:schemeClr>
                </a:solidFill>
                <a:latin typeface="Consolas"/>
              </a:rPr>
              <a:t>}</a:t>
            </a:r>
            <a:endParaRPr lang="en-US" sz="2400">
              <a:solidFill>
                <a:schemeClr val="bg1">
                  <a:lumMod val="85000"/>
                </a:schemeClr>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Structure of a C/C++ Program</a:t>
            </a:r>
            <a:br>
              <a:rPr lang="en-US" smtClean="0">
                <a:solidFill>
                  <a:srgbClr val="404040"/>
                </a:solidFill>
                <a:latin typeface="Century" pitchFamily="18" charset="0"/>
              </a:rPr>
            </a:br>
            <a:r>
              <a:rPr lang="en-US" sz="2400" i="1" smtClean="0">
                <a:solidFill>
                  <a:srgbClr val="404040"/>
                </a:solidFill>
                <a:latin typeface="Century" pitchFamily="18" charset="0"/>
              </a:rPr>
              <a:t>Comments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None/>
            </a:pPr>
            <a:r>
              <a:rPr lang="en-US" sz="2400" b="1" smtClean="0">
                <a:solidFill>
                  <a:srgbClr val="3F7F5F"/>
                </a:solidFill>
                <a:latin typeface="Consolas"/>
              </a:rPr>
              <a:t>// A simple C++ program</a:t>
            </a:r>
          </a:p>
          <a:p>
            <a:pPr>
              <a:buNone/>
            </a:pPr>
            <a:r>
              <a:rPr lang="en-US" sz="2400" b="1" smtClean="0">
                <a:solidFill>
                  <a:schemeClr val="bg1">
                    <a:lumMod val="85000"/>
                  </a:schemeClr>
                </a:solidFill>
                <a:latin typeface="Consolas"/>
              </a:rPr>
              <a:t>#include &lt;iostream&gt;</a:t>
            </a:r>
          </a:p>
          <a:p>
            <a:endParaRPr lang="en-US" sz="2400" smtClean="0">
              <a:solidFill>
                <a:schemeClr val="bg1">
                  <a:lumMod val="85000"/>
                </a:schemeClr>
              </a:solidFill>
              <a:latin typeface="Consolas"/>
            </a:endParaRPr>
          </a:p>
          <a:p>
            <a:pPr>
              <a:buNone/>
            </a:pPr>
            <a:r>
              <a:rPr lang="en-US" sz="2400" b="1" smtClean="0">
                <a:solidFill>
                  <a:schemeClr val="bg1">
                    <a:lumMod val="85000"/>
                  </a:schemeClr>
                </a:solidFill>
                <a:latin typeface="Consolas"/>
              </a:rPr>
              <a:t>int main()</a:t>
            </a:r>
          </a:p>
          <a:p>
            <a:pPr>
              <a:buNone/>
            </a:pPr>
            <a:r>
              <a:rPr lang="en-US" sz="2400" smtClean="0">
                <a:solidFill>
                  <a:schemeClr val="bg1">
                    <a:lumMod val="85000"/>
                  </a:schemeClr>
                </a:solidFill>
                <a:latin typeface="Consolas"/>
              </a:rPr>
              <a:t>{</a:t>
            </a:r>
          </a:p>
          <a:p>
            <a:pPr>
              <a:buNone/>
            </a:pPr>
            <a:r>
              <a:rPr lang="en-US" sz="2400" smtClean="0">
                <a:solidFill>
                  <a:schemeClr val="bg1">
                    <a:lumMod val="85000"/>
                  </a:schemeClr>
                </a:solidFill>
                <a:latin typeface="Consolas"/>
              </a:rPr>
              <a:t>	std::cout &lt;&lt; "Hello there!" &lt;&lt; std::</a:t>
            </a:r>
            <a:r>
              <a:rPr lang="en-US" sz="2400" b="1" smtClean="0">
                <a:solidFill>
                  <a:schemeClr val="bg1">
                    <a:lumMod val="85000"/>
                  </a:schemeClr>
                </a:solidFill>
                <a:latin typeface="Consolas"/>
              </a:rPr>
              <a:t>endl;</a:t>
            </a:r>
          </a:p>
          <a:p>
            <a:endParaRPr lang="en-US" sz="2400" smtClean="0">
              <a:solidFill>
                <a:schemeClr val="bg1">
                  <a:lumMod val="85000"/>
                </a:schemeClr>
              </a:solidFill>
              <a:latin typeface="Consolas"/>
            </a:endParaRPr>
          </a:p>
          <a:p>
            <a:pPr>
              <a:buNone/>
            </a:pPr>
            <a:r>
              <a:rPr lang="en-US" sz="2400" b="1" smtClean="0">
                <a:solidFill>
                  <a:schemeClr val="bg1">
                    <a:lumMod val="85000"/>
                  </a:schemeClr>
                </a:solidFill>
                <a:latin typeface="Consolas"/>
              </a:rPr>
              <a:t>	return 0;</a:t>
            </a:r>
          </a:p>
          <a:p>
            <a:pPr>
              <a:buNone/>
            </a:pPr>
            <a:r>
              <a:rPr lang="en-US" sz="2400" smtClean="0">
                <a:solidFill>
                  <a:schemeClr val="bg1">
                    <a:lumMod val="85000"/>
                  </a:schemeClr>
                </a:solidFill>
                <a:latin typeface="Consolas"/>
              </a:rPr>
              <a:t>}</a:t>
            </a:r>
            <a:endParaRPr lang="en-US" sz="2400">
              <a:solidFill>
                <a:schemeClr val="bg1">
                  <a:lumMod val="85000"/>
                </a:schemeClr>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Structure of a C/C++ Program</a:t>
            </a:r>
            <a:br>
              <a:rPr lang="en-US" smtClean="0">
                <a:solidFill>
                  <a:srgbClr val="404040"/>
                </a:solidFill>
                <a:latin typeface="Century" pitchFamily="18" charset="0"/>
              </a:rPr>
            </a:br>
            <a:r>
              <a:rPr lang="en-US" sz="2400" i="1" smtClean="0">
                <a:solidFill>
                  <a:srgbClr val="404040"/>
                </a:solidFill>
                <a:latin typeface="Century" pitchFamily="18" charset="0"/>
              </a:rPr>
              <a:t>“Actual work”</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None/>
            </a:pPr>
            <a:r>
              <a:rPr lang="en-US" sz="2400" smtClean="0">
                <a:solidFill>
                  <a:schemeClr val="bg1">
                    <a:lumMod val="85000"/>
                  </a:schemeClr>
                </a:solidFill>
                <a:latin typeface="Consolas"/>
              </a:rPr>
              <a:t>// A simple C++ program</a:t>
            </a:r>
          </a:p>
          <a:p>
            <a:pPr>
              <a:buNone/>
            </a:pPr>
            <a:r>
              <a:rPr lang="en-US" sz="2400" b="1" smtClean="0">
                <a:solidFill>
                  <a:schemeClr val="bg1">
                    <a:lumMod val="85000"/>
                  </a:schemeClr>
                </a:solidFill>
                <a:latin typeface="Consolas"/>
              </a:rPr>
              <a:t>#include &lt;iostream&gt;</a:t>
            </a:r>
          </a:p>
          <a:p>
            <a:endParaRPr lang="en-US" sz="2400" smtClean="0">
              <a:solidFill>
                <a:schemeClr val="bg1">
                  <a:lumMod val="85000"/>
                </a:schemeClr>
              </a:solidFill>
              <a:latin typeface="Consolas"/>
            </a:endParaRPr>
          </a:p>
          <a:p>
            <a:pPr>
              <a:buNone/>
            </a:pPr>
            <a:r>
              <a:rPr lang="en-US" sz="2400" b="1" smtClean="0">
                <a:solidFill>
                  <a:schemeClr val="bg1">
                    <a:lumMod val="85000"/>
                  </a:schemeClr>
                </a:solidFill>
                <a:latin typeface="Consolas"/>
              </a:rPr>
              <a:t>int main()</a:t>
            </a:r>
          </a:p>
          <a:p>
            <a:pPr>
              <a:buNone/>
            </a:pPr>
            <a:r>
              <a:rPr lang="en-US" sz="2400" smtClean="0">
                <a:solidFill>
                  <a:schemeClr val="bg1">
                    <a:lumMod val="85000"/>
                  </a:schemeClr>
                </a:solidFill>
                <a:latin typeface="Consolas"/>
              </a:rPr>
              <a:t>{</a:t>
            </a:r>
          </a:p>
          <a:p>
            <a:pPr>
              <a:buNone/>
            </a:pPr>
            <a:r>
              <a:rPr lang="en-US" sz="2400" smtClean="0">
                <a:solidFill>
                  <a:schemeClr val="bg1">
                    <a:lumMod val="85000"/>
                  </a:schemeClr>
                </a:solidFill>
                <a:latin typeface="Consolas"/>
              </a:rPr>
              <a:t>	</a:t>
            </a:r>
            <a:r>
              <a:rPr lang="en-US" sz="2400" smtClean="0">
                <a:solidFill>
                  <a:srgbClr val="000000"/>
                </a:solidFill>
                <a:latin typeface="Consolas"/>
              </a:rPr>
              <a:t>std::cout &lt;&lt; </a:t>
            </a:r>
            <a:r>
              <a:rPr lang="en-US" sz="2400" smtClean="0">
                <a:solidFill>
                  <a:srgbClr val="2A00FF"/>
                </a:solidFill>
                <a:latin typeface="Consolas"/>
              </a:rPr>
              <a:t>"Hello there!"</a:t>
            </a:r>
            <a:r>
              <a:rPr lang="en-US" sz="2400" smtClean="0">
                <a:solidFill>
                  <a:srgbClr val="000000"/>
                </a:solidFill>
                <a:latin typeface="Consolas"/>
              </a:rPr>
              <a:t> &lt;&lt; std::</a:t>
            </a:r>
            <a:r>
              <a:rPr lang="en-US" sz="2400" b="1" smtClean="0">
                <a:solidFill>
                  <a:srgbClr val="642880"/>
                </a:solidFill>
                <a:latin typeface="Consolas"/>
              </a:rPr>
              <a:t>endl</a:t>
            </a:r>
            <a:r>
              <a:rPr lang="en-US" sz="2400" b="1" smtClean="0">
                <a:solidFill>
                  <a:srgbClr val="000000"/>
                </a:solidFill>
                <a:latin typeface="Consolas"/>
              </a:rPr>
              <a:t>;</a:t>
            </a:r>
            <a:endParaRPr lang="en-US" sz="2400" b="1" smtClean="0">
              <a:solidFill>
                <a:schemeClr val="bg1">
                  <a:lumMod val="85000"/>
                </a:schemeClr>
              </a:solidFill>
              <a:latin typeface="Consolas"/>
            </a:endParaRPr>
          </a:p>
          <a:p>
            <a:endParaRPr lang="en-US" sz="2400" smtClean="0">
              <a:solidFill>
                <a:schemeClr val="bg1">
                  <a:lumMod val="85000"/>
                </a:schemeClr>
              </a:solidFill>
              <a:latin typeface="Consolas"/>
            </a:endParaRPr>
          </a:p>
          <a:p>
            <a:pPr>
              <a:buNone/>
            </a:pPr>
            <a:r>
              <a:rPr lang="en-US" sz="2400" b="1" smtClean="0">
                <a:solidFill>
                  <a:schemeClr val="bg1">
                    <a:lumMod val="85000"/>
                  </a:schemeClr>
                </a:solidFill>
                <a:latin typeface="Consolas"/>
              </a:rPr>
              <a:t>	return 0;</a:t>
            </a:r>
          </a:p>
          <a:p>
            <a:pPr>
              <a:buNone/>
            </a:pPr>
            <a:r>
              <a:rPr lang="en-US" sz="2400" smtClean="0">
                <a:solidFill>
                  <a:schemeClr val="bg1">
                    <a:lumMod val="85000"/>
                  </a:schemeClr>
                </a:solidFill>
                <a:latin typeface="Consolas"/>
              </a:rPr>
              <a:t>}</a:t>
            </a:r>
            <a:endParaRPr lang="en-US" sz="2400">
              <a:solidFill>
                <a:schemeClr val="bg1">
                  <a:lumMod val="85000"/>
                </a:schemeClr>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Structure of a C/C++ Program</a:t>
            </a:r>
            <a:br>
              <a:rPr lang="en-US" smtClean="0">
                <a:solidFill>
                  <a:srgbClr val="404040"/>
                </a:solidFill>
                <a:latin typeface="Century" pitchFamily="18" charset="0"/>
              </a:rPr>
            </a:br>
            <a:r>
              <a:rPr lang="en-US" sz="2400" i="1" smtClean="0">
                <a:solidFill>
                  <a:srgbClr val="404040"/>
                </a:solidFill>
                <a:latin typeface="Century" pitchFamily="18" charset="0"/>
              </a:rPr>
              <a:t>Using Debugger</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lstStyle/>
          <a:p>
            <a:pPr>
              <a:buNone/>
            </a:pPr>
            <a:r>
              <a:rPr lang="en-US" sz="2800" smtClean="0">
                <a:solidFill>
                  <a:srgbClr val="3F7F5F"/>
                </a:solidFill>
                <a:latin typeface="Consolas"/>
              </a:rPr>
              <a:t>// A simple C++ program</a:t>
            </a:r>
          </a:p>
          <a:p>
            <a:pPr>
              <a:buNone/>
            </a:pPr>
            <a:r>
              <a:rPr lang="en-US" sz="2800" b="1" smtClean="0">
                <a:solidFill>
                  <a:srgbClr val="7F0055"/>
                </a:solidFill>
                <a:latin typeface="Consolas"/>
              </a:rPr>
              <a:t>#include</a:t>
            </a:r>
            <a:r>
              <a:rPr lang="en-US" sz="2800" b="1" smtClean="0">
                <a:solidFill>
                  <a:srgbClr val="000000"/>
                </a:solidFill>
                <a:latin typeface="Consolas"/>
              </a:rPr>
              <a:t> </a:t>
            </a:r>
            <a:r>
              <a:rPr lang="en-US" sz="2800" b="1" smtClean="0">
                <a:solidFill>
                  <a:srgbClr val="2A00FF"/>
                </a:solidFill>
                <a:latin typeface="Consolas"/>
              </a:rPr>
              <a:t>&lt;iostream&gt;</a:t>
            </a:r>
          </a:p>
          <a:p>
            <a:endParaRPr lang="en-US" sz="2800" smtClean="0">
              <a:latin typeface="Consolas"/>
            </a:endParaRPr>
          </a:p>
          <a:p>
            <a:pPr>
              <a:buNone/>
            </a:pPr>
            <a:r>
              <a:rPr lang="en-US" sz="2800" b="1" smtClean="0">
                <a:solidFill>
                  <a:srgbClr val="7F0055"/>
                </a:solidFill>
                <a:latin typeface="Consolas"/>
              </a:rPr>
              <a:t>int</a:t>
            </a:r>
            <a:r>
              <a:rPr lang="en-US" sz="2800" b="1" smtClean="0">
                <a:solidFill>
                  <a:srgbClr val="000000"/>
                </a:solidFill>
                <a:latin typeface="Consolas"/>
              </a:rPr>
              <a:t> main()</a:t>
            </a:r>
          </a:p>
          <a:p>
            <a:pPr>
              <a:buNone/>
            </a:pPr>
            <a:r>
              <a:rPr lang="en-US" sz="2800" smtClean="0">
                <a:solidFill>
                  <a:srgbClr val="000000"/>
                </a:solidFill>
                <a:latin typeface="Consolas"/>
              </a:rPr>
              <a:t>{</a:t>
            </a:r>
          </a:p>
          <a:p>
            <a:pPr>
              <a:buNone/>
            </a:pPr>
            <a:r>
              <a:rPr lang="en-US" sz="2800" smtClean="0">
                <a:solidFill>
                  <a:srgbClr val="000000"/>
                </a:solidFill>
                <a:latin typeface="Consolas"/>
              </a:rPr>
              <a:t>	std::cout &lt;&lt; </a:t>
            </a:r>
            <a:r>
              <a:rPr lang="en-US" sz="2800" smtClean="0">
                <a:solidFill>
                  <a:srgbClr val="2A00FF"/>
                </a:solidFill>
                <a:latin typeface="Consolas"/>
              </a:rPr>
              <a:t>"Hello there!"</a:t>
            </a:r>
            <a:r>
              <a:rPr lang="en-US" sz="2800" smtClean="0">
                <a:solidFill>
                  <a:srgbClr val="000000"/>
                </a:solidFill>
                <a:latin typeface="Consolas"/>
              </a:rPr>
              <a:t>;</a:t>
            </a:r>
          </a:p>
          <a:p>
            <a:endParaRPr lang="en-US" sz="2800" smtClean="0">
              <a:latin typeface="Consolas"/>
            </a:endParaRPr>
          </a:p>
          <a:p>
            <a:pPr>
              <a:buNone/>
            </a:pPr>
            <a:r>
              <a:rPr lang="en-US" sz="2800" b="1" smtClean="0">
                <a:solidFill>
                  <a:srgbClr val="7F0055"/>
                </a:solidFill>
                <a:latin typeface="Consolas"/>
              </a:rPr>
              <a:t>	return</a:t>
            </a:r>
            <a:r>
              <a:rPr lang="en-US" sz="2800" b="1" smtClean="0">
                <a:solidFill>
                  <a:srgbClr val="000000"/>
                </a:solidFill>
                <a:latin typeface="Consolas"/>
              </a:rPr>
              <a:t> 0;</a:t>
            </a:r>
          </a:p>
          <a:p>
            <a:pPr>
              <a:buNone/>
            </a:pPr>
            <a:r>
              <a:rPr lang="en-US" sz="2800" smtClean="0">
                <a:solidFill>
                  <a:srgbClr val="000000"/>
                </a:solidFill>
                <a:latin typeface="Consolas"/>
              </a:rPr>
              <a:t>}</a:t>
            </a:r>
          </a:p>
          <a:p>
            <a:pPr>
              <a:buNone/>
            </a:pPr>
            <a:endParaRPr lang="en-US">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Variables &amp; Types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Basics</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&amp; Types</a:t>
            </a:r>
            <a:br>
              <a:rPr lang="en-US" smtClean="0">
                <a:solidFill>
                  <a:srgbClr val="404040"/>
                </a:solidFill>
                <a:latin typeface="Century" pitchFamily="18" charset="0"/>
              </a:rPr>
            </a:br>
            <a:r>
              <a:rPr lang="en-US" sz="2400" i="1" smtClean="0">
                <a:solidFill>
                  <a:srgbClr val="404040"/>
                </a:solidFill>
                <a:latin typeface="Century" pitchFamily="18" charset="0"/>
              </a:rPr>
              <a:t>Introduction</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fontScale="85000" lnSpcReduction="20000"/>
          </a:bodyPr>
          <a:lstStyle/>
          <a:p>
            <a:pPr>
              <a:buFont typeface="Wingdings" pitchFamily="2" charset="2"/>
              <a:buChar char="Ø"/>
            </a:pPr>
            <a:r>
              <a:rPr lang="en-US" smtClean="0">
                <a:solidFill>
                  <a:srgbClr val="404040"/>
                </a:solidFill>
                <a:latin typeface="Times New Roman" pitchFamily="18" charset="0"/>
                <a:cs typeface="Times New Roman" pitchFamily="18" charset="0"/>
              </a:rPr>
              <a:t>Programs usually need to </a:t>
            </a:r>
            <a:r>
              <a:rPr lang="en-US" b="1" smtClean="0">
                <a:solidFill>
                  <a:srgbClr val="404040"/>
                </a:solidFill>
                <a:latin typeface="Times New Roman" pitchFamily="18" charset="0"/>
                <a:cs typeface="Times New Roman" pitchFamily="18" charset="0"/>
              </a:rPr>
              <a:t>store</a:t>
            </a:r>
            <a:r>
              <a:rPr lang="en-US" smtClean="0">
                <a:solidFill>
                  <a:srgbClr val="404040"/>
                </a:solidFill>
                <a:latin typeface="Times New Roman" pitchFamily="18" charset="0"/>
                <a:cs typeface="Times New Roman" pitchFamily="18" charset="0"/>
              </a:rPr>
              <a:t> different objects (</a:t>
            </a:r>
            <a:r>
              <a:rPr lang="en-US" i="1" smtClean="0">
                <a:solidFill>
                  <a:srgbClr val="404040"/>
                </a:solidFill>
                <a:latin typeface="Times New Roman" pitchFamily="18" charset="0"/>
                <a:cs typeface="Times New Roman" pitchFamily="18" charset="0"/>
              </a:rPr>
              <a:t>numbers</a:t>
            </a:r>
            <a:r>
              <a:rPr lang="en-US" smtClean="0">
                <a:solidFill>
                  <a:srgbClr val="404040"/>
                </a:solidFill>
                <a:latin typeface="Times New Roman" pitchFamily="18" charset="0"/>
                <a:cs typeface="Times New Roman" pitchFamily="18" charset="0"/>
              </a:rPr>
              <a:t> – length, age, etc; </a:t>
            </a:r>
            <a:r>
              <a:rPr lang="en-US" i="1" smtClean="0">
                <a:solidFill>
                  <a:srgbClr val="404040"/>
                </a:solidFill>
                <a:latin typeface="Times New Roman" pitchFamily="18" charset="0"/>
                <a:cs typeface="Times New Roman" pitchFamily="18" charset="0"/>
              </a:rPr>
              <a:t>strings</a:t>
            </a:r>
            <a:r>
              <a:rPr lang="en-US" smtClean="0">
                <a:solidFill>
                  <a:srgbClr val="404040"/>
                </a:solidFill>
                <a:latin typeface="Times New Roman" pitchFamily="18" charset="0"/>
                <a:cs typeface="Times New Roman" pitchFamily="18" charset="0"/>
              </a:rPr>
              <a:t> – names, sentences, etc.) and </a:t>
            </a:r>
            <a:r>
              <a:rPr lang="en-US" b="1" smtClean="0">
                <a:solidFill>
                  <a:srgbClr val="404040"/>
                </a:solidFill>
                <a:latin typeface="Times New Roman" pitchFamily="18" charset="0"/>
                <a:cs typeface="Times New Roman" pitchFamily="18" charset="0"/>
              </a:rPr>
              <a:t>use</a:t>
            </a:r>
            <a:r>
              <a:rPr lang="en-US" smtClean="0">
                <a:solidFill>
                  <a:srgbClr val="404040"/>
                </a:solidFill>
                <a:latin typeface="Times New Roman" pitchFamily="18" charset="0"/>
                <a:cs typeface="Times New Roman" pitchFamily="18" charset="0"/>
              </a:rPr>
              <a:t> them, possibly multiple times</a:t>
            </a:r>
          </a:p>
          <a:p>
            <a:pPr lvl="1">
              <a:buFont typeface="Wingdings" pitchFamily="2" charset="2"/>
              <a:buChar char="Ø"/>
            </a:pPr>
            <a:r>
              <a:rPr lang="en-US" smtClean="0">
                <a:solidFill>
                  <a:srgbClr val="404040"/>
                </a:solidFill>
                <a:latin typeface="Times New Roman" pitchFamily="18" charset="0"/>
                <a:cs typeface="Times New Roman" pitchFamily="18" charset="0"/>
              </a:rPr>
              <a:t>Example: A program that takes an IBAN as input and calculates whether the IBAN is valid or not. It needs to store the original IBAN, perform intermediate operations on it and check the result</a:t>
            </a:r>
          </a:p>
          <a:p>
            <a:pPr>
              <a:buFont typeface="Wingdings" pitchFamily="2" charset="2"/>
              <a:buChar char="Ø"/>
            </a:pPr>
            <a:r>
              <a:rPr lang="en-US" smtClean="0">
                <a:solidFill>
                  <a:srgbClr val="404040"/>
                </a:solidFill>
                <a:latin typeface="Times New Roman" pitchFamily="18" charset="0"/>
                <a:cs typeface="Times New Roman" pitchFamily="18" charset="0"/>
              </a:rPr>
              <a:t>Those items (the IBAN, intermediate numbers/characters and the final result) need to be stored in different places of computer’s memory</a:t>
            </a:r>
          </a:p>
          <a:p>
            <a:pPr>
              <a:buFont typeface="Wingdings" pitchFamily="2" charset="2"/>
              <a:buChar char="Ø"/>
            </a:pPr>
            <a:r>
              <a:rPr lang="en-US" smtClean="0">
                <a:solidFill>
                  <a:srgbClr val="404040"/>
                </a:solidFill>
                <a:latin typeface="Times New Roman" pitchFamily="18" charset="0"/>
                <a:cs typeface="Times New Roman" pitchFamily="18" charset="0"/>
              </a:rPr>
              <a:t>A </a:t>
            </a:r>
            <a:r>
              <a:rPr lang="en-US" b="1" i="1" smtClean="0">
                <a:solidFill>
                  <a:srgbClr val="404040"/>
                </a:solidFill>
                <a:latin typeface="Times New Roman" pitchFamily="18" charset="0"/>
                <a:cs typeface="Times New Roman" pitchFamily="18" charset="0"/>
              </a:rPr>
              <a:t>variable</a:t>
            </a:r>
            <a:r>
              <a:rPr lang="en-US" b="1" smtClean="0">
                <a:solidFill>
                  <a:srgbClr val="404040"/>
                </a:solidFill>
                <a:latin typeface="Times New Roman" pitchFamily="18" charset="0"/>
                <a:cs typeface="Times New Roman" pitchFamily="18" charset="0"/>
              </a:rPr>
              <a:t> </a:t>
            </a:r>
            <a:r>
              <a:rPr lang="en-US" smtClean="0">
                <a:solidFill>
                  <a:srgbClr val="404040"/>
                </a:solidFill>
                <a:latin typeface="Times New Roman" pitchFamily="18" charset="0"/>
                <a:cs typeface="Times New Roman" pitchFamily="18" charset="0"/>
              </a:rPr>
              <a:t>is associated with specific </a:t>
            </a:r>
            <a:r>
              <a:rPr lang="en-US" b="1" i="1" smtClean="0">
                <a:solidFill>
                  <a:srgbClr val="404040"/>
                </a:solidFill>
                <a:latin typeface="Times New Roman" pitchFamily="18" charset="0"/>
                <a:cs typeface="Times New Roman" pitchFamily="18" charset="0"/>
              </a:rPr>
              <a:t>location (address)</a:t>
            </a:r>
            <a:r>
              <a:rPr lang="en-US" smtClean="0">
                <a:solidFill>
                  <a:srgbClr val="404040"/>
                </a:solidFill>
                <a:latin typeface="Times New Roman" pitchFamily="18" charset="0"/>
                <a:cs typeface="Times New Roman" pitchFamily="18" charset="0"/>
              </a:rPr>
              <a:t> in memory, storing a certain </a:t>
            </a:r>
            <a:r>
              <a:rPr lang="en-US" b="1" i="1" smtClean="0">
                <a:solidFill>
                  <a:srgbClr val="404040"/>
                </a:solidFill>
                <a:latin typeface="Times New Roman" pitchFamily="18" charset="0"/>
                <a:cs typeface="Times New Roman" pitchFamily="18" charset="0"/>
              </a:rPr>
              <a:t>type</a:t>
            </a:r>
            <a:r>
              <a:rPr lang="en-US" smtClean="0">
                <a:solidFill>
                  <a:srgbClr val="404040"/>
                </a:solidFill>
                <a:latin typeface="Times New Roman" pitchFamily="18" charset="0"/>
                <a:cs typeface="Times New Roman" pitchFamily="18" charset="0"/>
              </a:rPr>
              <a:t> of data (i.e. a number, a string, etc.)</a:t>
            </a:r>
          </a:p>
          <a:p>
            <a:pPr lvl="1">
              <a:buFont typeface="Wingdings" pitchFamily="2" charset="2"/>
              <a:buChar char="Ø"/>
            </a:pPr>
            <a:r>
              <a:rPr lang="en-US" smtClean="0">
                <a:solidFill>
                  <a:srgbClr val="404040"/>
                </a:solidFill>
                <a:latin typeface="Times New Roman" pitchFamily="18" charset="0"/>
                <a:cs typeface="Times New Roman" pitchFamily="18" charset="0"/>
              </a:rPr>
              <a:t>Example: on </a:t>
            </a:r>
            <a:r>
              <a:rPr lang="en-US" b="1" i="1" smtClean="0">
                <a:solidFill>
                  <a:srgbClr val="404040"/>
                </a:solidFill>
                <a:latin typeface="Times New Roman" pitchFamily="18" charset="0"/>
                <a:cs typeface="Times New Roman" pitchFamily="18" charset="0"/>
              </a:rPr>
              <a:t>address </a:t>
            </a:r>
            <a:r>
              <a:rPr lang="en-US" i="1" smtClean="0">
                <a:solidFill>
                  <a:srgbClr val="404040"/>
                </a:solidFill>
                <a:latin typeface="Times New Roman" pitchFamily="18" charset="0"/>
                <a:cs typeface="Times New Roman" pitchFamily="18" charset="0"/>
              </a:rPr>
              <a:t>0x7fffe217349c, </a:t>
            </a:r>
            <a:r>
              <a:rPr lang="en-US" smtClean="0">
                <a:solidFill>
                  <a:srgbClr val="404040"/>
                </a:solidFill>
                <a:latin typeface="Times New Roman" pitchFamily="18" charset="0"/>
                <a:cs typeface="Times New Roman" pitchFamily="18" charset="0"/>
              </a:rPr>
              <a:t>the </a:t>
            </a:r>
            <a:r>
              <a:rPr lang="en-US" b="1" i="1" smtClean="0">
                <a:solidFill>
                  <a:srgbClr val="404040"/>
                </a:solidFill>
                <a:latin typeface="Times New Roman" pitchFamily="18" charset="0"/>
                <a:cs typeface="Times New Roman" pitchFamily="18" charset="0"/>
              </a:rPr>
              <a:t>value</a:t>
            </a:r>
            <a:r>
              <a:rPr lang="en-US" smtClean="0">
                <a:solidFill>
                  <a:srgbClr val="404040"/>
                </a:solidFill>
                <a:latin typeface="Times New Roman" pitchFamily="18" charset="0"/>
                <a:cs typeface="Times New Roman" pitchFamily="18" charset="0"/>
              </a:rPr>
              <a:t> </a:t>
            </a:r>
            <a:r>
              <a:rPr lang="en-US" i="1" smtClean="0">
                <a:solidFill>
                  <a:srgbClr val="404040"/>
                </a:solidFill>
                <a:latin typeface="Times New Roman" pitchFamily="18" charset="0"/>
                <a:cs typeface="Times New Roman" pitchFamily="18" charset="0"/>
              </a:rPr>
              <a:t>32</a:t>
            </a:r>
            <a:r>
              <a:rPr lang="en-US" smtClean="0">
                <a:solidFill>
                  <a:srgbClr val="404040"/>
                </a:solidFill>
                <a:latin typeface="Times New Roman" pitchFamily="18" charset="0"/>
                <a:cs typeface="Times New Roman" pitchFamily="18" charset="0"/>
              </a:rPr>
              <a:t> is stored.</a:t>
            </a:r>
          </a:p>
          <a:p>
            <a:pPr>
              <a:buFont typeface="Wingdings" pitchFamily="2" charset="2"/>
              <a:buChar char="Ø"/>
            </a:pPr>
            <a:r>
              <a:rPr lang="en-US" smtClean="0">
                <a:solidFill>
                  <a:srgbClr val="404040"/>
                </a:solidFill>
                <a:latin typeface="Times New Roman" pitchFamily="18" charset="0"/>
                <a:cs typeface="Times New Roman" pitchFamily="18" charset="0"/>
              </a:rPr>
              <a:t>However the </a:t>
            </a:r>
            <a:r>
              <a:rPr lang="en-US" b="1" i="1" smtClean="0">
                <a:solidFill>
                  <a:srgbClr val="404040"/>
                </a:solidFill>
                <a:latin typeface="Times New Roman" pitchFamily="18" charset="0"/>
                <a:cs typeface="Times New Roman" pitchFamily="18" charset="0"/>
              </a:rPr>
              <a:t>address </a:t>
            </a:r>
            <a:r>
              <a:rPr lang="en-US" smtClean="0">
                <a:solidFill>
                  <a:srgbClr val="404040"/>
                </a:solidFill>
                <a:latin typeface="Times New Roman" pitchFamily="18" charset="0"/>
                <a:cs typeface="Times New Roman" pitchFamily="18" charset="0"/>
              </a:rPr>
              <a:t>is very unnatural for a human to work with: in programming languages </a:t>
            </a:r>
            <a:r>
              <a:rPr lang="en-US" b="1" i="1" smtClean="0">
                <a:solidFill>
                  <a:srgbClr val="404040"/>
                </a:solidFill>
                <a:latin typeface="Times New Roman" pitchFamily="18" charset="0"/>
                <a:cs typeface="Times New Roman" pitchFamily="18" charset="0"/>
              </a:rPr>
              <a:t>names</a:t>
            </a:r>
            <a:r>
              <a:rPr lang="en-US" smtClean="0">
                <a:solidFill>
                  <a:srgbClr val="404040"/>
                </a:solidFill>
                <a:latin typeface="Times New Roman" pitchFamily="18" charset="0"/>
                <a:cs typeface="Times New Roman" pitchFamily="18" charset="0"/>
              </a:rPr>
              <a:t> are used to work with that variable’s data; compiler remembers the corresponding </a:t>
            </a:r>
            <a:r>
              <a:rPr lang="en-US" b="1" i="1" smtClean="0">
                <a:solidFill>
                  <a:srgbClr val="404040"/>
                </a:solidFill>
                <a:latin typeface="Times New Roman" pitchFamily="18" charset="0"/>
                <a:cs typeface="Times New Roman" pitchFamily="18" charset="0"/>
              </a:rPr>
              <a:t>address </a:t>
            </a:r>
            <a:r>
              <a:rPr lang="en-US" smtClean="0">
                <a:solidFill>
                  <a:srgbClr val="404040"/>
                </a:solidFill>
                <a:latin typeface="Times New Roman" pitchFamily="18" charset="0"/>
                <a:cs typeface="Times New Roman" pitchFamily="18" charset="0"/>
              </a:rPr>
              <a:t>and uses it behind the scenes</a:t>
            </a:r>
            <a:endParaRPr lang="en-US" i="1" smtClean="0">
              <a:solidFill>
                <a:srgbClr val="404040"/>
              </a:solidFill>
              <a:latin typeface="Times New Roman" pitchFamily="18" charset="0"/>
              <a:cs typeface="Times New Roman" pitchFamily="18" charset="0"/>
            </a:endParaRPr>
          </a:p>
          <a:p>
            <a:endParaRPr lang="en-US">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&amp; Types</a:t>
            </a:r>
            <a:br>
              <a:rPr lang="en-US" smtClean="0">
                <a:solidFill>
                  <a:srgbClr val="404040"/>
                </a:solidFill>
                <a:latin typeface="Century" pitchFamily="18" charset="0"/>
              </a:rPr>
            </a:br>
            <a:r>
              <a:rPr lang="en-US" sz="2400" i="1" smtClean="0">
                <a:solidFill>
                  <a:srgbClr val="404040"/>
                </a:solidFill>
                <a:latin typeface="Century" pitchFamily="18" charset="0"/>
              </a:rPr>
              <a:t>Memory (simplified)</a:t>
            </a:r>
            <a:endParaRPr lang="en-US" sz="24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914400"/>
          </a:xfrm>
        </p:spPr>
        <p:txBody>
          <a:bodyPr>
            <a:normAutofit fontScale="92500"/>
          </a:bodyPr>
          <a:lstStyle/>
          <a:p>
            <a:r>
              <a:rPr lang="en-US" smtClean="0">
                <a:solidFill>
                  <a:srgbClr val="404040"/>
                </a:solidFill>
                <a:latin typeface="Arial" pitchFamily="34" charset="0"/>
                <a:cs typeface="Arial" pitchFamily="34" charset="0"/>
              </a:rPr>
              <a:t>What programmer uses (i.e. </a:t>
            </a:r>
            <a:r>
              <a:rPr lang="en-US" b="1" i="1" smtClean="0">
                <a:solidFill>
                  <a:srgbClr val="3F3FFF"/>
                </a:solidFill>
                <a:latin typeface="Arial" pitchFamily="34" charset="0"/>
                <a:cs typeface="Arial" pitchFamily="34" charset="0"/>
              </a:rPr>
              <a:t>int</a:t>
            </a:r>
            <a:r>
              <a:rPr lang="en-US" b="1" i="1" smtClean="0">
                <a:solidFill>
                  <a:srgbClr val="404040"/>
                </a:solidFill>
                <a:latin typeface="Arial" pitchFamily="34" charset="0"/>
                <a:cs typeface="Arial" pitchFamily="34" charset="0"/>
              </a:rPr>
              <a:t> age </a:t>
            </a:r>
            <a:r>
              <a:rPr lang="en-US" b="1" i="1" smtClean="0">
                <a:solidFill>
                  <a:srgbClr val="FF0000"/>
                </a:solidFill>
                <a:latin typeface="Arial" pitchFamily="34" charset="0"/>
                <a:cs typeface="Arial" pitchFamily="34" charset="0"/>
              </a:rPr>
              <a:t>= 5</a:t>
            </a:r>
            <a:r>
              <a:rPr lang="en-US" b="1" i="1" smtClean="0">
                <a:latin typeface="Arial" pitchFamily="34" charset="0"/>
                <a:cs typeface="Arial" pitchFamily="34" charset="0"/>
              </a:rPr>
              <a:t>;</a:t>
            </a:r>
            <a:r>
              <a:rPr lang="en-US" smtClean="0">
                <a:solidFill>
                  <a:srgbClr val="404040"/>
                </a:solidFill>
                <a:latin typeface="Arial" pitchFamily="34" charset="0"/>
                <a:cs typeface="Arial" pitchFamily="34" charset="0"/>
              </a:rPr>
              <a:t>) is much more readable than the actual machine representation:</a:t>
            </a:r>
          </a:p>
          <a:p>
            <a:pPr algn="ctr"/>
            <a:endParaRPr lang="en-US" smtClean="0">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11" name="Content Placeholder 2"/>
          <p:cNvSpPr txBox="1">
            <a:spLocks/>
          </p:cNvSpPr>
          <p:nvPr/>
        </p:nvSpPr>
        <p:spPr>
          <a:xfrm>
            <a:off x="457200" y="3200400"/>
            <a:ext cx="8229600" cy="320040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How they correspond:</a:t>
            </a:r>
          </a:p>
          <a:p>
            <a:pPr marL="731520" lvl="1" indent="-274320">
              <a:spcBef>
                <a:spcPts val="600"/>
              </a:spcBef>
              <a:buClr>
                <a:schemeClr val="accent1"/>
              </a:buClr>
              <a:buSzPct val="76000"/>
              <a:buFont typeface="Wingdings 3"/>
              <a:buChar char=""/>
            </a:pPr>
            <a:r>
              <a:rPr lang="en-US" sz="2600" b="1" i="1" dirty="0" err="1" smtClean="0">
                <a:solidFill>
                  <a:srgbClr val="3F3FFF"/>
                </a:solidFill>
                <a:latin typeface="Arial" pitchFamily="34" charset="0"/>
                <a:cs typeface="Arial" pitchFamily="34" charset="0"/>
              </a:rPr>
              <a:t>int</a:t>
            </a:r>
            <a:r>
              <a:rPr lang="en-US" sz="2600" dirty="0" smtClean="0">
                <a:solidFill>
                  <a:srgbClr val="404040"/>
                </a:solidFill>
                <a:latin typeface="Arial" pitchFamily="34" charset="0"/>
                <a:cs typeface="Arial" pitchFamily="34" charset="0"/>
              </a:rPr>
              <a:t> is the variable’s </a:t>
            </a:r>
            <a:r>
              <a:rPr lang="en-US" sz="2600" b="1" i="1" dirty="0" smtClean="0">
                <a:solidFill>
                  <a:srgbClr val="404040"/>
                </a:solidFill>
                <a:latin typeface="Arial" pitchFamily="34" charset="0"/>
                <a:cs typeface="Arial" pitchFamily="34" charset="0"/>
              </a:rPr>
              <a:t>type</a:t>
            </a:r>
            <a:r>
              <a:rPr lang="en-US" sz="2600" dirty="0" smtClean="0">
                <a:solidFill>
                  <a:srgbClr val="404040"/>
                </a:solidFill>
                <a:latin typeface="Arial" pitchFamily="34" charset="0"/>
                <a:cs typeface="Arial" pitchFamily="34" charset="0"/>
              </a:rPr>
              <a:t>. It determines two things:</a:t>
            </a:r>
          </a:p>
          <a:p>
            <a:pPr marL="1188720" lvl="2" indent="-274320">
              <a:spcBef>
                <a:spcPts val="600"/>
              </a:spcBef>
              <a:buClr>
                <a:schemeClr val="accent1"/>
              </a:buClr>
              <a:buSzPct val="76000"/>
              <a:buFont typeface="Wingdings 3"/>
              <a:buChar char=""/>
            </a:pPr>
            <a:r>
              <a:rPr kumimoji="0" lang="en-US" sz="260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How</a:t>
            </a:r>
            <a:r>
              <a:rPr kumimoji="0" lang="en-US" sz="2600" u="none" strike="noStrike" kern="1200" cap="none" spc="0" normalizeH="0" noProof="0" dirty="0" smtClean="0">
                <a:ln>
                  <a:noFill/>
                </a:ln>
                <a:solidFill>
                  <a:srgbClr val="404040"/>
                </a:solidFill>
                <a:effectLst/>
                <a:uLnTx/>
                <a:uFillTx/>
                <a:latin typeface="Arial" pitchFamily="34" charset="0"/>
                <a:ea typeface="+mn-ea"/>
                <a:cs typeface="Arial" pitchFamily="34" charset="0"/>
              </a:rPr>
              <a:t> much space variable </a:t>
            </a:r>
            <a:r>
              <a:rPr kumimoji="0" lang="en-US" sz="2600" b="1" i="1" u="none" strike="noStrike" kern="1200" cap="none" spc="0" normalizeH="0" noProof="0" dirty="0" smtClean="0">
                <a:ln>
                  <a:noFill/>
                </a:ln>
                <a:solidFill>
                  <a:srgbClr val="404040"/>
                </a:solidFill>
                <a:effectLst/>
                <a:uLnTx/>
                <a:uFillTx/>
                <a:latin typeface="Arial" pitchFamily="34" charset="0"/>
                <a:ea typeface="+mn-ea"/>
                <a:cs typeface="Arial" pitchFamily="34" charset="0"/>
              </a:rPr>
              <a:t>age</a:t>
            </a:r>
            <a:r>
              <a:rPr kumimoji="0" lang="en-US" sz="2600" u="none" strike="noStrike" kern="1200" cap="none" spc="0" normalizeH="0" noProof="0" dirty="0" smtClean="0">
                <a:ln>
                  <a:noFill/>
                </a:ln>
                <a:solidFill>
                  <a:srgbClr val="404040"/>
                </a:solidFill>
                <a:effectLst/>
                <a:uLnTx/>
                <a:uFillTx/>
                <a:latin typeface="Arial" pitchFamily="34" charset="0"/>
                <a:ea typeface="+mn-ea"/>
                <a:cs typeface="Arial" pitchFamily="34" charset="0"/>
              </a:rPr>
              <a:t> occupies – variable’s </a:t>
            </a:r>
            <a:r>
              <a:rPr kumimoji="0" lang="en-US" sz="2600" b="1" i="1" u="none" strike="noStrike" kern="1200" cap="none" spc="0" normalizeH="0" noProof="0" dirty="0" smtClean="0">
                <a:ln>
                  <a:noFill/>
                </a:ln>
                <a:solidFill>
                  <a:srgbClr val="404040"/>
                </a:solidFill>
                <a:effectLst/>
                <a:uLnTx/>
                <a:uFillTx/>
                <a:latin typeface="Arial" pitchFamily="34" charset="0"/>
                <a:ea typeface="+mn-ea"/>
                <a:cs typeface="Arial" pitchFamily="34" charset="0"/>
              </a:rPr>
              <a:t>size</a:t>
            </a:r>
            <a:r>
              <a:rPr kumimoji="0" lang="en-US" sz="2600" u="none" strike="noStrike" kern="1200" cap="none" spc="0" normalizeH="0" noProof="0" dirty="0" smtClean="0">
                <a:ln>
                  <a:noFill/>
                </a:ln>
                <a:solidFill>
                  <a:srgbClr val="404040"/>
                </a:solidFill>
                <a:effectLst/>
                <a:uLnTx/>
                <a:uFillTx/>
                <a:latin typeface="Arial" pitchFamily="34" charset="0"/>
                <a:ea typeface="+mn-ea"/>
                <a:cs typeface="Arial" pitchFamily="34" charset="0"/>
              </a:rPr>
              <a:t> (in this case </a:t>
            </a:r>
            <a:r>
              <a:rPr kumimoji="0" lang="en-US" sz="2600" b="1" u="none" strike="noStrike" kern="1200" cap="none" spc="0" normalizeH="0" noProof="0" dirty="0" smtClean="0">
                <a:ln>
                  <a:noFill/>
                </a:ln>
                <a:solidFill>
                  <a:srgbClr val="3F3FFF"/>
                </a:solidFill>
                <a:effectLst/>
                <a:uLnTx/>
                <a:uFillTx/>
                <a:latin typeface="Arial" pitchFamily="34" charset="0"/>
                <a:ea typeface="+mn-ea"/>
                <a:cs typeface="Arial" pitchFamily="34" charset="0"/>
              </a:rPr>
              <a:t>4 bytes</a:t>
            </a:r>
            <a:r>
              <a:rPr kumimoji="0" lang="en-US" sz="2600" u="none" strike="noStrike" kern="1200" cap="none" spc="0" normalizeH="0" noProof="0" dirty="0" smtClean="0">
                <a:ln>
                  <a:noFill/>
                </a:ln>
                <a:solidFill>
                  <a:srgbClr val="404040"/>
                </a:solidFill>
                <a:effectLst/>
                <a:uLnTx/>
                <a:uFillTx/>
                <a:latin typeface="Arial" pitchFamily="34" charset="0"/>
                <a:ea typeface="+mn-ea"/>
                <a:cs typeface="Arial" pitchFamily="34" charset="0"/>
              </a:rPr>
              <a:t>)</a:t>
            </a:r>
          </a:p>
          <a:p>
            <a:pPr marL="1188720" lvl="2" indent="-274320">
              <a:spcBef>
                <a:spcPts val="600"/>
              </a:spcBef>
              <a:buClr>
                <a:schemeClr val="accent1"/>
              </a:buClr>
              <a:buSzPct val="76000"/>
              <a:buFont typeface="Wingdings 3"/>
              <a:buChar char=""/>
            </a:pPr>
            <a:r>
              <a:rPr lang="en-US" sz="2600" noProof="0" dirty="0" smtClean="0">
                <a:solidFill>
                  <a:srgbClr val="404040"/>
                </a:solidFill>
                <a:latin typeface="Arial" pitchFamily="34" charset="0"/>
                <a:cs typeface="Arial" pitchFamily="34" charset="0"/>
              </a:rPr>
              <a:t>How is the data in this space </a:t>
            </a:r>
            <a:r>
              <a:rPr lang="en-US" sz="2600" i="1" noProof="0" dirty="0" smtClean="0">
                <a:solidFill>
                  <a:srgbClr val="404040"/>
                </a:solidFill>
                <a:latin typeface="Arial" pitchFamily="34" charset="0"/>
                <a:cs typeface="Arial" pitchFamily="34" charset="0"/>
              </a:rPr>
              <a:t>interpreted</a:t>
            </a:r>
            <a:r>
              <a:rPr lang="en-US" sz="2600" noProof="0" dirty="0" smtClean="0">
                <a:solidFill>
                  <a:srgbClr val="404040"/>
                </a:solidFill>
                <a:latin typeface="Arial" pitchFamily="34" charset="0"/>
                <a:cs typeface="Arial" pitchFamily="34" charset="0"/>
              </a:rPr>
              <a:t> </a:t>
            </a:r>
            <a:r>
              <a:rPr lang="en-US" sz="1900" i="1" noProof="0" dirty="0" smtClean="0">
                <a:solidFill>
                  <a:srgbClr val="404040"/>
                </a:solidFill>
                <a:latin typeface="Arial" pitchFamily="34" charset="0"/>
                <a:cs typeface="Arial" pitchFamily="34" charset="0"/>
              </a:rPr>
              <a:t>(everything inside computer’s memory is a number actually, even things like color, name characters, temperature, etc.)</a:t>
            </a:r>
            <a:endParaRPr lang="en-US" sz="2600" i="1" noProof="0" dirty="0" smtClean="0">
              <a:solidFill>
                <a:srgbClr val="404040"/>
              </a:solidFill>
              <a:latin typeface="Arial" pitchFamily="34" charset="0"/>
              <a:cs typeface="Arial" pitchFamily="34" charset="0"/>
            </a:endParaRPr>
          </a:p>
          <a:p>
            <a:pPr marL="731520" lvl="1" indent="-274320">
              <a:spcBef>
                <a:spcPts val="600"/>
              </a:spcBef>
              <a:buClr>
                <a:schemeClr val="accent1"/>
              </a:buClr>
              <a:buSzPct val="76000"/>
              <a:buFont typeface="Wingdings 3"/>
              <a:buChar char=""/>
            </a:pPr>
            <a:r>
              <a:rPr kumimoji="0" lang="en-US" sz="2600" b="1" i="1" u="none" strike="noStrike" kern="1200" cap="none" spc="0" normalizeH="0" baseline="0" dirty="0" smtClean="0">
                <a:ln>
                  <a:noFill/>
                </a:ln>
                <a:solidFill>
                  <a:srgbClr val="404040"/>
                </a:solidFill>
                <a:effectLst/>
                <a:uLnTx/>
                <a:uFillTx/>
                <a:latin typeface="Arial" pitchFamily="34" charset="0"/>
                <a:ea typeface="+mn-ea"/>
                <a:cs typeface="Arial" pitchFamily="34" charset="0"/>
              </a:rPr>
              <a:t>age</a:t>
            </a:r>
            <a:r>
              <a:rPr kumimoji="0" lang="en-US" sz="2600" u="none" strike="noStrike" kern="1200" cap="none" spc="0" normalizeH="0" baseline="0" dirty="0" smtClean="0">
                <a:ln>
                  <a:noFill/>
                </a:ln>
                <a:solidFill>
                  <a:srgbClr val="404040"/>
                </a:solidFill>
                <a:effectLst/>
                <a:uLnTx/>
                <a:uFillTx/>
                <a:latin typeface="Arial" pitchFamily="34" charset="0"/>
                <a:ea typeface="+mn-ea"/>
                <a:cs typeface="Arial" pitchFamily="34" charset="0"/>
              </a:rPr>
              <a:t> is the variable’s name. It is for programmer’s convenience</a:t>
            </a:r>
            <a:r>
              <a:rPr kumimoji="0" lang="en-US" sz="2600" u="none" strike="noStrike" kern="1200" cap="none" spc="0" normalizeH="0" dirty="0" smtClean="0">
                <a:ln>
                  <a:noFill/>
                </a:ln>
                <a:solidFill>
                  <a:srgbClr val="404040"/>
                </a:solidFill>
                <a:effectLst/>
                <a:uLnTx/>
                <a:uFillTx/>
                <a:latin typeface="Arial" pitchFamily="34" charset="0"/>
                <a:ea typeface="+mn-ea"/>
                <a:cs typeface="Arial" pitchFamily="34" charset="0"/>
              </a:rPr>
              <a:t> and compiler maps it to a specific starting </a:t>
            </a:r>
            <a:r>
              <a:rPr kumimoji="0" lang="en-US" sz="2600" b="1" i="1" u="none" strike="noStrike" kern="1200" cap="none" spc="0" normalizeH="0" dirty="0" smtClean="0">
                <a:ln>
                  <a:noFill/>
                </a:ln>
                <a:solidFill>
                  <a:srgbClr val="404040"/>
                </a:solidFill>
                <a:effectLst/>
                <a:uLnTx/>
                <a:uFillTx/>
                <a:latin typeface="Arial" pitchFamily="34" charset="0"/>
                <a:ea typeface="+mn-ea"/>
                <a:cs typeface="Arial" pitchFamily="34" charset="0"/>
              </a:rPr>
              <a:t>address </a:t>
            </a:r>
            <a:r>
              <a:rPr kumimoji="0" lang="en-US" sz="2600" u="none" strike="noStrike" kern="1200" cap="none" spc="0" normalizeH="0" dirty="0" smtClean="0">
                <a:ln>
                  <a:noFill/>
                </a:ln>
                <a:solidFill>
                  <a:srgbClr val="404040"/>
                </a:solidFill>
                <a:effectLst/>
                <a:uLnTx/>
                <a:uFillTx/>
                <a:latin typeface="Arial" pitchFamily="34" charset="0"/>
                <a:ea typeface="+mn-ea"/>
                <a:cs typeface="Arial" pitchFamily="34" charset="0"/>
              </a:rPr>
              <a:t>(in this case 80003)</a:t>
            </a:r>
          </a:p>
          <a:p>
            <a:pPr marL="731520" lvl="1" indent="-274320">
              <a:spcBef>
                <a:spcPts val="600"/>
              </a:spcBef>
              <a:buClr>
                <a:schemeClr val="accent1"/>
              </a:buClr>
              <a:buSzPct val="76000"/>
              <a:buFont typeface="Wingdings 3"/>
              <a:buChar char=""/>
            </a:pPr>
            <a:r>
              <a:rPr lang="en-US" sz="2800" b="1" i="1" dirty="0" smtClean="0">
                <a:solidFill>
                  <a:srgbClr val="FF0000"/>
                </a:solidFill>
                <a:latin typeface="Arial" pitchFamily="34" charset="0"/>
                <a:cs typeface="Arial" pitchFamily="34" charset="0"/>
              </a:rPr>
              <a:t>= 5</a:t>
            </a:r>
            <a:r>
              <a:rPr lang="en-US" sz="2800" dirty="0" smtClean="0">
                <a:solidFill>
                  <a:srgbClr val="FF0000"/>
                </a:solidFill>
                <a:latin typeface="Arial" pitchFamily="34" charset="0"/>
                <a:cs typeface="Arial" pitchFamily="34" charset="0"/>
              </a:rPr>
              <a:t> </a:t>
            </a:r>
            <a:r>
              <a:rPr lang="en-US" sz="2800" dirty="0" smtClean="0">
                <a:latin typeface="Arial" pitchFamily="34" charset="0"/>
                <a:cs typeface="Arial" pitchFamily="34" charset="0"/>
              </a:rPr>
              <a:t>here is the initial </a:t>
            </a:r>
            <a:r>
              <a:rPr lang="en-US" sz="2800" b="1" i="1" dirty="0" smtClean="0">
                <a:latin typeface="Arial" pitchFamily="34" charset="0"/>
                <a:cs typeface="Arial" pitchFamily="34" charset="0"/>
              </a:rPr>
              <a:t>value</a:t>
            </a:r>
            <a:r>
              <a:rPr lang="en-US" sz="2800" dirty="0" smtClean="0">
                <a:latin typeface="Arial" pitchFamily="34" charset="0"/>
                <a:cs typeface="Arial" pitchFamily="34" charset="0"/>
              </a:rPr>
              <a:t> that the variable </a:t>
            </a:r>
            <a:r>
              <a:rPr lang="en-US" sz="2800" b="1" i="1" dirty="0" smtClean="0">
                <a:latin typeface="Arial" pitchFamily="34" charset="0"/>
                <a:cs typeface="Arial" pitchFamily="34" charset="0"/>
              </a:rPr>
              <a:t>age</a:t>
            </a:r>
            <a:r>
              <a:rPr lang="en-US" sz="2800" dirty="0" smtClean="0">
                <a:latin typeface="Arial" pitchFamily="34" charset="0"/>
                <a:cs typeface="Arial" pitchFamily="34" charset="0"/>
              </a:rPr>
              <a:t> receives</a:t>
            </a:r>
            <a:endParaRPr kumimoji="0" lang="en-US" sz="2600" u="none" strike="noStrike" kern="1200" cap="none" spc="0" normalizeH="0" baseline="0" dirty="0" smtClean="0">
              <a:ln>
                <a:noFill/>
              </a:ln>
              <a:solidFill>
                <a:srgbClr val="404040"/>
              </a:solidFill>
              <a:effectLst/>
              <a:uLnTx/>
              <a:uFillTx/>
              <a:latin typeface="Arial" pitchFamily="34" charset="0"/>
              <a:ea typeface="+mn-ea"/>
              <a:cs typeface="Arial" pitchFamily="34" charset="0"/>
            </a:endParaRPr>
          </a:p>
        </p:txBody>
      </p:sp>
      <p:graphicFrame>
        <p:nvGraphicFramePr>
          <p:cNvPr id="7" name="Table 6"/>
          <p:cNvGraphicFramePr>
            <a:graphicFrameLocks noGrp="1"/>
          </p:cNvGraphicFramePr>
          <p:nvPr/>
        </p:nvGraphicFramePr>
        <p:xfrm>
          <a:off x="952502" y="2153920"/>
          <a:ext cx="7238997" cy="1010920"/>
        </p:xfrm>
        <a:graphic>
          <a:graphicData uri="http://schemas.openxmlformats.org/drawingml/2006/table">
            <a:tbl>
              <a:tblPr firstRow="1" bandRow="1">
                <a:tableStyleId>{5C22544A-7EE6-4342-B048-85BDC9FD1C3A}</a:tableStyleId>
              </a:tblPr>
              <a:tblGrid>
                <a:gridCol w="1059550"/>
                <a:gridCol w="875390"/>
                <a:gridCol w="875390"/>
                <a:gridCol w="875390"/>
                <a:gridCol w="875390"/>
                <a:gridCol w="875390"/>
                <a:gridCol w="875390"/>
                <a:gridCol w="927107"/>
              </a:tblGrid>
              <a:tr h="370840">
                <a:tc>
                  <a:txBody>
                    <a:bodyPr/>
                    <a:lstStyle/>
                    <a:p>
                      <a:pPr algn="ctr"/>
                      <a:r>
                        <a:rPr lang="en-US" smtClean="0"/>
                        <a:t>Content</a:t>
                      </a:r>
                      <a:endParaRPr lang="en-US"/>
                    </a:p>
                  </a:txBody>
                  <a:tcPr anchor="ctr"/>
                </a:tc>
                <a:tc>
                  <a:txBody>
                    <a:bodyPr/>
                    <a:lstStyle/>
                    <a:p>
                      <a:pPr algn="ctr"/>
                      <a:r>
                        <a:rPr lang="en-US" smtClean="0"/>
                        <a:t>00</a:t>
                      </a:r>
                      <a:endParaRPr lang="en-US"/>
                    </a:p>
                  </a:txBody>
                  <a:tcPr anchor="ctr"/>
                </a:tc>
                <a:tc>
                  <a:txBody>
                    <a:bodyPr/>
                    <a:lstStyle/>
                    <a:p>
                      <a:pPr algn="ctr"/>
                      <a:r>
                        <a:rPr lang="en-US" smtClean="0"/>
                        <a:t>00</a:t>
                      </a:r>
                      <a:endParaRPr lang="en-US"/>
                    </a:p>
                  </a:txBody>
                  <a:tcPr anchor="ctr"/>
                </a:tc>
                <a:tc>
                  <a:txBody>
                    <a:bodyPr/>
                    <a:lstStyle/>
                    <a:p>
                      <a:pPr algn="ctr"/>
                      <a:r>
                        <a:rPr lang="en-US" smtClean="0"/>
                        <a:t>05</a:t>
                      </a:r>
                      <a:endParaRPr lang="en-US"/>
                    </a:p>
                  </a:txBody>
                  <a:tcPr anchor="ctr">
                    <a:solidFill>
                      <a:srgbClr val="3F3FFF"/>
                    </a:solidFill>
                  </a:tcPr>
                </a:tc>
                <a:tc>
                  <a:txBody>
                    <a:bodyPr/>
                    <a:lstStyle/>
                    <a:p>
                      <a:pPr algn="ctr"/>
                      <a:r>
                        <a:rPr lang="en-US" smtClean="0"/>
                        <a:t>00</a:t>
                      </a:r>
                      <a:endParaRPr lang="en-US"/>
                    </a:p>
                  </a:txBody>
                  <a:tcPr anchor="ctr">
                    <a:solidFill>
                      <a:srgbClr val="3F3FFF"/>
                    </a:solidFill>
                  </a:tcPr>
                </a:tc>
                <a:tc>
                  <a:txBody>
                    <a:bodyPr/>
                    <a:lstStyle/>
                    <a:p>
                      <a:pPr algn="ctr"/>
                      <a:r>
                        <a:rPr lang="en-US" smtClean="0"/>
                        <a:t>00</a:t>
                      </a:r>
                      <a:endParaRPr lang="en-US"/>
                    </a:p>
                  </a:txBody>
                  <a:tcPr anchor="ctr">
                    <a:solidFill>
                      <a:srgbClr val="3F3FFF"/>
                    </a:solidFill>
                  </a:tcPr>
                </a:tc>
                <a:tc>
                  <a:txBody>
                    <a:bodyPr/>
                    <a:lstStyle/>
                    <a:p>
                      <a:pPr algn="ctr"/>
                      <a:r>
                        <a:rPr lang="en-US" smtClean="0"/>
                        <a:t>00</a:t>
                      </a:r>
                      <a:endParaRPr lang="en-US"/>
                    </a:p>
                  </a:txBody>
                  <a:tcPr anchor="ctr">
                    <a:solidFill>
                      <a:srgbClr val="3F3FFF"/>
                    </a:solidFill>
                  </a:tcPr>
                </a:tc>
                <a:tc>
                  <a:txBody>
                    <a:bodyPr/>
                    <a:lstStyle/>
                    <a:p>
                      <a:pPr algn="ctr"/>
                      <a:r>
                        <a:rPr lang="en-US" smtClean="0"/>
                        <a:t>00</a:t>
                      </a:r>
                      <a:endParaRPr lang="en-US"/>
                    </a:p>
                  </a:txBody>
                  <a:tcPr anchor="ctr"/>
                </a:tc>
              </a:tr>
              <a:tr h="370840">
                <a:tc>
                  <a:txBody>
                    <a:bodyPr/>
                    <a:lstStyle/>
                    <a:p>
                      <a:pPr algn="ctr"/>
                      <a:r>
                        <a:rPr lang="en-US" smtClean="0"/>
                        <a:t>Address</a:t>
                      </a:r>
                      <a:endParaRPr lang="en-US"/>
                    </a:p>
                  </a:txBody>
                  <a:tcPr anchor="ctr"/>
                </a:tc>
                <a:tc>
                  <a:txBody>
                    <a:bodyPr/>
                    <a:lstStyle/>
                    <a:p>
                      <a:pPr algn="ctr"/>
                      <a:r>
                        <a:rPr lang="en-US" smtClean="0"/>
                        <a:t>80002</a:t>
                      </a:r>
                      <a:endParaRPr lang="en-US"/>
                    </a:p>
                  </a:txBody>
                  <a:tcPr anchor="ctr"/>
                </a:tc>
                <a:tc>
                  <a:txBody>
                    <a:bodyPr/>
                    <a:lstStyle/>
                    <a:p>
                      <a:pPr algn="ctr"/>
                      <a:r>
                        <a:rPr lang="en-US" smtClean="0"/>
                        <a:t>80003</a:t>
                      </a:r>
                      <a:endParaRPr lang="en-US"/>
                    </a:p>
                  </a:txBody>
                  <a:tcPr anchor="ctr"/>
                </a:tc>
                <a:tc>
                  <a:txBody>
                    <a:bodyPr/>
                    <a:lstStyle/>
                    <a:p>
                      <a:pPr algn="ctr"/>
                      <a:r>
                        <a:rPr lang="en-US" smtClean="0"/>
                        <a:t>80004</a:t>
                      </a:r>
                      <a:endParaRPr lang="en-US"/>
                    </a:p>
                  </a:txBody>
                  <a:tcPr anchor="ctr"/>
                </a:tc>
                <a:tc>
                  <a:txBody>
                    <a:bodyPr/>
                    <a:lstStyle/>
                    <a:p>
                      <a:pPr algn="ctr"/>
                      <a:r>
                        <a:rPr lang="en-US" smtClean="0"/>
                        <a:t>80005</a:t>
                      </a:r>
                      <a:endParaRPr lang="en-US"/>
                    </a:p>
                  </a:txBody>
                  <a:tcPr anchor="ctr"/>
                </a:tc>
                <a:tc>
                  <a:txBody>
                    <a:bodyPr/>
                    <a:lstStyle/>
                    <a:p>
                      <a:pPr algn="ctr"/>
                      <a:r>
                        <a:rPr lang="en-US" smtClean="0"/>
                        <a:t>80006</a:t>
                      </a:r>
                      <a:endParaRPr lang="en-US"/>
                    </a:p>
                  </a:txBody>
                  <a:tcPr anchor="ctr"/>
                </a:tc>
                <a:tc>
                  <a:txBody>
                    <a:bodyPr/>
                    <a:lstStyle/>
                    <a:p>
                      <a:pPr algn="ctr"/>
                      <a:r>
                        <a:rPr lang="en-US" smtClean="0"/>
                        <a:t>80007</a:t>
                      </a:r>
                      <a:endParaRPr lang="en-US"/>
                    </a:p>
                  </a:txBody>
                  <a:tcPr anchor="ctr"/>
                </a:tc>
                <a:tc>
                  <a:txBody>
                    <a:bodyPr/>
                    <a:lstStyle/>
                    <a:p>
                      <a:pPr algn="ctr"/>
                      <a:r>
                        <a:rPr lang="en-US" smtClean="0"/>
                        <a:t>80008</a:t>
                      </a:r>
                      <a:endParaRPr lang="en-US"/>
                    </a:p>
                  </a:txBody>
                  <a:tcPr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&amp; Types</a:t>
            </a:r>
            <a:br>
              <a:rPr lang="en-US" smtClean="0">
                <a:solidFill>
                  <a:srgbClr val="404040"/>
                </a:solidFill>
                <a:latin typeface="Century" pitchFamily="18" charset="0"/>
              </a:rPr>
            </a:br>
            <a:r>
              <a:rPr lang="en-US" sz="2400" i="1" smtClean="0">
                <a:solidFill>
                  <a:srgbClr val="404040"/>
                </a:solidFill>
                <a:latin typeface="Century" pitchFamily="18" charset="0"/>
              </a:rPr>
              <a:t>Example</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r>
              <a:rPr lang="en-US" smtClean="0">
                <a:solidFill>
                  <a:srgbClr val="404040"/>
                </a:solidFill>
                <a:latin typeface="Arial" pitchFamily="34" charset="0"/>
                <a:cs typeface="Arial" pitchFamily="34" charset="0"/>
              </a:rPr>
              <a:t>Extend the “Hello world” example to use a variable and print its value, address and size in bytes:</a:t>
            </a:r>
          </a:p>
          <a:p>
            <a:pPr>
              <a:buNone/>
            </a:pPr>
            <a:endParaRPr lang="en-US" sz="1400" b="1" smtClean="0">
              <a:solidFill>
                <a:srgbClr val="7F0055"/>
              </a:solidFill>
              <a:latin typeface="Consolas"/>
            </a:endParaRPr>
          </a:p>
          <a:p>
            <a:pPr>
              <a:buNone/>
            </a:pPr>
            <a:r>
              <a:rPr lang="en-US" sz="1600" b="1" smtClean="0">
                <a:solidFill>
                  <a:srgbClr val="7F0055"/>
                </a:solidFill>
                <a:latin typeface="Consolas"/>
              </a:rPr>
              <a:t>#include</a:t>
            </a:r>
            <a:r>
              <a:rPr lang="en-US" sz="1600" b="1" smtClean="0">
                <a:solidFill>
                  <a:srgbClr val="000000"/>
                </a:solidFill>
                <a:latin typeface="Consolas"/>
              </a:rPr>
              <a:t> </a:t>
            </a:r>
            <a:r>
              <a:rPr lang="en-US" sz="1600" b="1" smtClean="0">
                <a:solidFill>
                  <a:srgbClr val="2A00FF"/>
                </a:solidFill>
                <a:latin typeface="Consolas"/>
              </a:rPr>
              <a:t>&lt;iostream&gt;</a:t>
            </a:r>
            <a:endParaRPr lang="en-US" sz="1600" smtClean="0">
              <a:latin typeface="Consolas"/>
            </a:endParaRPr>
          </a:p>
          <a:p>
            <a:pPr>
              <a:buNone/>
            </a:pPr>
            <a:r>
              <a:rPr lang="en-US" sz="1600" b="1" smtClean="0">
                <a:solidFill>
                  <a:srgbClr val="7F0055"/>
                </a:solidFill>
                <a:latin typeface="Consolas"/>
              </a:rPr>
              <a:t>int</a:t>
            </a:r>
            <a:r>
              <a:rPr lang="en-US" sz="1600" b="1" smtClean="0">
                <a:solidFill>
                  <a:srgbClr val="000000"/>
                </a:solidFill>
                <a:latin typeface="Consolas"/>
              </a:rPr>
              <a:t> main()</a:t>
            </a:r>
          </a:p>
          <a:p>
            <a:pPr>
              <a:buNone/>
            </a:pPr>
            <a:r>
              <a:rPr lang="en-US" sz="1600" smtClean="0">
                <a:solidFill>
                  <a:srgbClr val="000000"/>
                </a:solidFill>
                <a:latin typeface="Consolas"/>
              </a:rPr>
              <a:t>{</a:t>
            </a:r>
          </a:p>
          <a:p>
            <a:pPr>
              <a:buNone/>
            </a:pPr>
            <a:r>
              <a:rPr lang="en-US" sz="1600" b="1" smtClean="0">
                <a:solidFill>
                  <a:srgbClr val="7F0055"/>
                </a:solidFill>
                <a:latin typeface="Consolas"/>
              </a:rPr>
              <a:t>	int</a:t>
            </a:r>
            <a:r>
              <a:rPr lang="en-US" sz="1600" b="1" smtClean="0">
                <a:solidFill>
                  <a:srgbClr val="000000"/>
                </a:solidFill>
                <a:latin typeface="Consolas"/>
              </a:rPr>
              <a:t> age = 20;</a:t>
            </a:r>
          </a:p>
          <a:p>
            <a:endParaRPr lang="en-US" sz="1600" smtClean="0">
              <a:latin typeface="Consolas"/>
            </a:endParaRPr>
          </a:p>
          <a:p>
            <a:pPr>
              <a:buNone/>
            </a:pPr>
            <a:r>
              <a:rPr lang="en-US" sz="1600" smtClean="0">
                <a:solidFill>
                  <a:srgbClr val="000000"/>
                </a:solidFill>
                <a:latin typeface="Consolas"/>
              </a:rPr>
              <a:t>	std::cout &lt;&lt; age &lt;&lt; std::</a:t>
            </a:r>
            <a:r>
              <a:rPr lang="en-US" sz="1600" b="1" smtClean="0">
                <a:solidFill>
                  <a:srgbClr val="642880"/>
                </a:solidFill>
                <a:latin typeface="Consolas"/>
              </a:rPr>
              <a:t>endl</a:t>
            </a:r>
            <a:r>
              <a:rPr lang="en-US" sz="1600" b="1" smtClean="0">
                <a:solidFill>
                  <a:srgbClr val="000000"/>
                </a:solidFill>
                <a:latin typeface="Consolas"/>
              </a:rPr>
              <a:t>;		</a:t>
            </a:r>
            <a:r>
              <a:rPr lang="en-US" sz="1600" b="1" smtClean="0">
                <a:solidFill>
                  <a:srgbClr val="3F7F5F"/>
                </a:solidFill>
                <a:latin typeface="Consolas"/>
              </a:rPr>
              <a:t>// Value of age</a:t>
            </a:r>
          </a:p>
          <a:p>
            <a:pPr>
              <a:buNone/>
            </a:pPr>
            <a:r>
              <a:rPr lang="en-US" sz="1600" smtClean="0">
                <a:solidFill>
                  <a:srgbClr val="000000"/>
                </a:solidFill>
                <a:latin typeface="Consolas"/>
              </a:rPr>
              <a:t>	std::cout &lt;&lt; </a:t>
            </a:r>
            <a:r>
              <a:rPr lang="en-US" sz="1600" b="1" smtClean="0">
                <a:solidFill>
                  <a:srgbClr val="000000"/>
                </a:solidFill>
                <a:latin typeface="Consolas"/>
              </a:rPr>
              <a:t>&amp;</a:t>
            </a:r>
            <a:r>
              <a:rPr lang="en-US" sz="1600" smtClean="0">
                <a:solidFill>
                  <a:srgbClr val="000000"/>
                </a:solidFill>
                <a:latin typeface="Consolas"/>
              </a:rPr>
              <a:t>age &lt;&lt; std::</a:t>
            </a:r>
            <a:r>
              <a:rPr lang="en-US" sz="1600" b="1" smtClean="0">
                <a:solidFill>
                  <a:srgbClr val="642880"/>
                </a:solidFill>
                <a:latin typeface="Consolas"/>
              </a:rPr>
              <a:t>endl</a:t>
            </a:r>
            <a:r>
              <a:rPr lang="en-US" sz="1600" b="1" smtClean="0">
                <a:solidFill>
                  <a:srgbClr val="000000"/>
                </a:solidFill>
                <a:latin typeface="Consolas"/>
              </a:rPr>
              <a:t>;	</a:t>
            </a:r>
            <a:r>
              <a:rPr lang="en-US" sz="1600" b="1" smtClean="0">
                <a:solidFill>
                  <a:srgbClr val="3F7F5F"/>
                </a:solidFill>
                <a:latin typeface="Consolas"/>
              </a:rPr>
              <a:t>// Address of age</a:t>
            </a:r>
          </a:p>
          <a:p>
            <a:pPr>
              <a:buNone/>
            </a:pPr>
            <a:r>
              <a:rPr lang="en-US" sz="1600" smtClean="0">
                <a:solidFill>
                  <a:srgbClr val="000000"/>
                </a:solidFill>
                <a:latin typeface="Consolas"/>
              </a:rPr>
              <a:t>	std::cout &lt;&lt; </a:t>
            </a:r>
            <a:r>
              <a:rPr lang="en-US" sz="1600" b="1" smtClean="0">
                <a:solidFill>
                  <a:srgbClr val="7F0055"/>
                </a:solidFill>
                <a:latin typeface="Consolas"/>
              </a:rPr>
              <a:t>sizeof</a:t>
            </a:r>
            <a:r>
              <a:rPr lang="en-US" sz="1600" b="1" smtClean="0">
                <a:solidFill>
                  <a:srgbClr val="000000"/>
                </a:solidFill>
                <a:latin typeface="Consolas"/>
              </a:rPr>
              <a:t>(age) &lt;&lt; std::</a:t>
            </a:r>
            <a:r>
              <a:rPr lang="en-US" sz="1600" b="1" smtClean="0">
                <a:solidFill>
                  <a:srgbClr val="642880"/>
                </a:solidFill>
                <a:latin typeface="Consolas"/>
              </a:rPr>
              <a:t>endl</a:t>
            </a:r>
            <a:r>
              <a:rPr lang="en-US" sz="1600" b="1" smtClean="0">
                <a:solidFill>
                  <a:srgbClr val="000000"/>
                </a:solidFill>
                <a:latin typeface="Consolas"/>
              </a:rPr>
              <a:t>;	</a:t>
            </a:r>
            <a:r>
              <a:rPr lang="en-US" sz="1600" b="1" smtClean="0">
                <a:solidFill>
                  <a:srgbClr val="3F7F5F"/>
                </a:solidFill>
                <a:latin typeface="Consolas"/>
              </a:rPr>
              <a:t>// Size of age</a:t>
            </a:r>
          </a:p>
          <a:p>
            <a:endParaRPr lang="en-US" sz="1600" smtClean="0">
              <a:latin typeface="Consolas"/>
            </a:endParaRPr>
          </a:p>
          <a:p>
            <a:pPr>
              <a:buNone/>
            </a:pPr>
            <a:r>
              <a:rPr lang="en-US" sz="1600" b="1" smtClean="0">
                <a:solidFill>
                  <a:srgbClr val="7F0055"/>
                </a:solidFill>
                <a:latin typeface="Consolas"/>
              </a:rPr>
              <a:t>	return</a:t>
            </a:r>
            <a:r>
              <a:rPr lang="en-US" sz="1600" b="1" smtClean="0">
                <a:solidFill>
                  <a:srgbClr val="000000"/>
                </a:solidFill>
                <a:latin typeface="Consolas"/>
              </a:rPr>
              <a:t> 0;</a:t>
            </a:r>
          </a:p>
          <a:p>
            <a:pPr>
              <a:buNone/>
            </a:pPr>
            <a:r>
              <a:rPr lang="en-US" sz="1600" smtClean="0">
                <a:solidFill>
                  <a:srgbClr val="000000"/>
                </a:solidFill>
                <a:latin typeface="Consolas"/>
              </a:rPr>
              <a:t>}</a:t>
            </a:r>
            <a:endParaRPr lang="en-US" sz="1400" smtClean="0">
              <a:solidFill>
                <a:srgbClr val="000000"/>
              </a:solidFill>
              <a:latin typeface="Consolas"/>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&amp; Types</a:t>
            </a:r>
            <a:br>
              <a:rPr lang="en-US" smtClean="0">
                <a:solidFill>
                  <a:srgbClr val="404040"/>
                </a:solidFill>
                <a:latin typeface="Century" pitchFamily="18" charset="0"/>
              </a:rPr>
            </a:br>
            <a:r>
              <a:rPr lang="en-US" sz="2400" i="1" smtClean="0">
                <a:solidFill>
                  <a:srgbClr val="404040"/>
                </a:solidFill>
                <a:latin typeface="Century" pitchFamily="18" charset="0"/>
              </a:rPr>
              <a:t>Fundamental Types</a:t>
            </a:r>
            <a:endParaRPr lang="en-US" sz="18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lnSpcReduction="10000"/>
          </a:bodyPr>
          <a:lstStyle/>
          <a:p>
            <a:pPr algn="just"/>
            <a:r>
              <a:rPr lang="en-US" smtClean="0">
                <a:solidFill>
                  <a:srgbClr val="404040"/>
                </a:solidFill>
                <a:latin typeface="Times New Roman" pitchFamily="18" charset="0"/>
                <a:cs typeface="Times New Roman" pitchFamily="18" charset="0"/>
              </a:rPr>
              <a:t>C++ offers several </a:t>
            </a:r>
            <a:r>
              <a:rPr lang="en-US" b="1" i="1" smtClean="0">
                <a:solidFill>
                  <a:srgbClr val="404040"/>
                </a:solidFill>
                <a:latin typeface="Times New Roman" pitchFamily="18" charset="0"/>
                <a:cs typeface="Times New Roman" pitchFamily="18" charset="0"/>
              </a:rPr>
              <a:t>fundamental types</a:t>
            </a:r>
            <a:r>
              <a:rPr lang="en-US" smtClean="0">
                <a:solidFill>
                  <a:srgbClr val="404040"/>
                </a:solidFill>
                <a:latin typeface="Times New Roman" pitchFamily="18" charset="0"/>
                <a:cs typeface="Times New Roman" pitchFamily="18" charset="0"/>
              </a:rPr>
              <a:t> which are basically used to specify:</a:t>
            </a:r>
          </a:p>
          <a:p>
            <a:pPr lvl="1" algn="just"/>
            <a:r>
              <a:rPr lang="en-US" smtClean="0">
                <a:solidFill>
                  <a:srgbClr val="404040"/>
                </a:solidFill>
                <a:latin typeface="Times New Roman" pitchFamily="18" charset="0"/>
                <a:cs typeface="Times New Roman" pitchFamily="18" charset="0"/>
              </a:rPr>
              <a:t>What kind of data a </a:t>
            </a:r>
            <a:r>
              <a:rPr lang="en-US" b="1" i="1" smtClean="0">
                <a:solidFill>
                  <a:srgbClr val="404040"/>
                </a:solidFill>
                <a:latin typeface="Times New Roman" pitchFamily="18" charset="0"/>
                <a:cs typeface="Times New Roman" pitchFamily="18" charset="0"/>
              </a:rPr>
              <a:t>variable / constant</a:t>
            </a:r>
            <a:r>
              <a:rPr lang="en-US" smtClean="0">
                <a:solidFill>
                  <a:srgbClr val="404040"/>
                </a:solidFill>
                <a:latin typeface="Times New Roman" pitchFamily="18" charset="0"/>
                <a:cs typeface="Times New Roman" pitchFamily="18" charset="0"/>
              </a:rPr>
              <a:t> contains</a:t>
            </a:r>
          </a:p>
          <a:p>
            <a:pPr lvl="1" algn="just"/>
            <a:r>
              <a:rPr lang="en-US" smtClean="0">
                <a:solidFill>
                  <a:srgbClr val="404040"/>
                </a:solidFill>
                <a:latin typeface="Times New Roman" pitchFamily="18" charset="0"/>
                <a:cs typeface="Times New Roman" pitchFamily="18" charset="0"/>
              </a:rPr>
              <a:t>What kind of data a </a:t>
            </a:r>
            <a:r>
              <a:rPr lang="en-US" b="1" i="1" smtClean="0">
                <a:solidFill>
                  <a:srgbClr val="404040"/>
                </a:solidFill>
                <a:latin typeface="Times New Roman" pitchFamily="18" charset="0"/>
                <a:cs typeface="Times New Roman" pitchFamily="18" charset="0"/>
              </a:rPr>
              <a:t>function</a:t>
            </a:r>
            <a:r>
              <a:rPr lang="en-US" smtClean="0">
                <a:solidFill>
                  <a:srgbClr val="404040"/>
                </a:solidFill>
                <a:latin typeface="Times New Roman" pitchFamily="18" charset="0"/>
                <a:cs typeface="Times New Roman" pitchFamily="18" charset="0"/>
              </a:rPr>
              <a:t> returns</a:t>
            </a:r>
          </a:p>
          <a:p>
            <a:pPr algn="just"/>
            <a:r>
              <a:rPr lang="en-US" smtClean="0">
                <a:solidFill>
                  <a:srgbClr val="404040"/>
                </a:solidFill>
                <a:latin typeface="Times New Roman" pitchFamily="18" charset="0"/>
                <a:cs typeface="Times New Roman" pitchFamily="18" charset="0"/>
              </a:rPr>
              <a:t>On top of them, C++ allows to build user-defined, </a:t>
            </a:r>
            <a:r>
              <a:rPr lang="en-US" b="1" i="1" smtClean="0">
                <a:solidFill>
                  <a:srgbClr val="404040"/>
                </a:solidFill>
                <a:latin typeface="Times New Roman" pitchFamily="18" charset="0"/>
                <a:cs typeface="Times New Roman" pitchFamily="18" charset="0"/>
              </a:rPr>
              <a:t>abstract data types</a:t>
            </a:r>
            <a:r>
              <a:rPr lang="en-US" smtClean="0">
                <a:solidFill>
                  <a:srgbClr val="404040"/>
                </a:solidFill>
                <a:latin typeface="Times New Roman" pitchFamily="18" charset="0"/>
                <a:cs typeface="Times New Roman" pitchFamily="18" charset="0"/>
              </a:rPr>
              <a:t> </a:t>
            </a:r>
            <a:r>
              <a:rPr lang="en-US" i="1" smtClean="0">
                <a:solidFill>
                  <a:srgbClr val="404040"/>
                </a:solidFill>
                <a:latin typeface="Times New Roman" pitchFamily="18" charset="0"/>
                <a:cs typeface="Times New Roman" pitchFamily="18" charset="0"/>
              </a:rPr>
              <a:t>(</a:t>
            </a:r>
            <a:r>
              <a:rPr lang="en-US" b="1" i="1" smtClean="0">
                <a:solidFill>
                  <a:srgbClr val="404040"/>
                </a:solidFill>
                <a:latin typeface="Times New Roman" pitchFamily="18" charset="0"/>
                <a:cs typeface="Times New Roman" pitchFamily="18" charset="0"/>
              </a:rPr>
              <a:t>ADT</a:t>
            </a:r>
            <a:r>
              <a:rPr lang="en-US" i="1" smtClean="0">
                <a:solidFill>
                  <a:srgbClr val="404040"/>
                </a:solidFill>
                <a:latin typeface="Times New Roman" pitchFamily="18" charset="0"/>
                <a:cs typeface="Times New Roman" pitchFamily="18" charset="0"/>
              </a:rPr>
              <a:t>s) </a:t>
            </a:r>
            <a:r>
              <a:rPr lang="en-US" smtClean="0">
                <a:solidFill>
                  <a:srgbClr val="404040"/>
                </a:solidFill>
                <a:latin typeface="Times New Roman" pitchFamily="18" charset="0"/>
                <a:cs typeface="Times New Roman" pitchFamily="18" charset="0"/>
              </a:rPr>
              <a:t>which are subject of OOP course.</a:t>
            </a:r>
          </a:p>
          <a:p>
            <a:pPr algn="just"/>
            <a:r>
              <a:rPr lang="en-US" smtClean="0">
                <a:solidFill>
                  <a:srgbClr val="404040"/>
                </a:solidFill>
                <a:latin typeface="Times New Roman" pitchFamily="18" charset="0"/>
                <a:cs typeface="Times New Roman" pitchFamily="18" charset="0"/>
              </a:rPr>
              <a:t>The following tables will also show </a:t>
            </a:r>
            <a:r>
              <a:rPr lang="en-US" b="1" i="1" smtClean="0">
                <a:solidFill>
                  <a:srgbClr val="404040"/>
                </a:solidFill>
                <a:latin typeface="Times New Roman" pitchFamily="18" charset="0"/>
                <a:cs typeface="Times New Roman" pitchFamily="18" charset="0"/>
              </a:rPr>
              <a:t>typical</a:t>
            </a:r>
            <a:r>
              <a:rPr lang="en-US" smtClean="0">
                <a:solidFill>
                  <a:srgbClr val="404040"/>
                </a:solidFill>
                <a:latin typeface="Times New Roman" pitchFamily="18" charset="0"/>
                <a:cs typeface="Times New Roman" pitchFamily="18" charset="0"/>
              </a:rPr>
              <a:t> sizes of different types in </a:t>
            </a:r>
            <a:r>
              <a:rPr lang="en-US" b="1" i="1" smtClean="0">
                <a:solidFill>
                  <a:srgbClr val="404040"/>
                </a:solidFill>
                <a:latin typeface="Times New Roman" pitchFamily="18" charset="0"/>
                <a:cs typeface="Times New Roman" pitchFamily="18" charset="0"/>
              </a:rPr>
              <a:t>octets </a:t>
            </a:r>
            <a:r>
              <a:rPr lang="en-US" i="1" smtClean="0">
                <a:solidFill>
                  <a:srgbClr val="404040"/>
                </a:solidFill>
                <a:latin typeface="Times New Roman" pitchFamily="18" charset="0"/>
                <a:cs typeface="Times New Roman" pitchFamily="18" charset="0"/>
              </a:rPr>
              <a:t>(8-bit bytes)</a:t>
            </a:r>
            <a:r>
              <a:rPr lang="en-US" b="1" smtClean="0">
                <a:solidFill>
                  <a:srgbClr val="404040"/>
                </a:solidFill>
                <a:latin typeface="Times New Roman" pitchFamily="18" charset="0"/>
                <a:cs typeface="Times New Roman" pitchFamily="18" charset="0"/>
              </a:rPr>
              <a:t>.</a:t>
            </a:r>
          </a:p>
          <a:p>
            <a:pPr lvl="1" algn="just"/>
            <a:r>
              <a:rPr lang="en-US" smtClean="0">
                <a:solidFill>
                  <a:srgbClr val="404040"/>
                </a:solidFill>
                <a:latin typeface="Times New Roman" pitchFamily="18" charset="0"/>
                <a:cs typeface="Times New Roman" pitchFamily="18" charset="0"/>
              </a:rPr>
              <a:t>Those sizes are</a:t>
            </a:r>
            <a:r>
              <a:rPr lang="en-US" b="1" smtClean="0">
                <a:solidFill>
                  <a:srgbClr val="404040"/>
                </a:solidFill>
                <a:latin typeface="Times New Roman" pitchFamily="18" charset="0"/>
                <a:cs typeface="Times New Roman" pitchFamily="18" charset="0"/>
              </a:rPr>
              <a:t> highly</a:t>
            </a:r>
            <a:r>
              <a:rPr lang="en-US" i="1" smtClean="0">
                <a:solidFill>
                  <a:srgbClr val="404040"/>
                </a:solidFill>
                <a:latin typeface="Times New Roman" pitchFamily="18" charset="0"/>
                <a:cs typeface="Times New Roman" pitchFamily="18" charset="0"/>
              </a:rPr>
              <a:t> </a:t>
            </a:r>
            <a:r>
              <a:rPr lang="en-US" smtClean="0">
                <a:solidFill>
                  <a:srgbClr val="404040"/>
                </a:solidFill>
                <a:latin typeface="Times New Roman" pitchFamily="18" charset="0"/>
                <a:cs typeface="Times New Roman" pitchFamily="18" charset="0"/>
              </a:rPr>
              <a:t>machine-dependant!</a:t>
            </a:r>
            <a:endParaRPr lang="en-US" b="1" smtClean="0">
              <a:solidFill>
                <a:srgbClr val="404040"/>
              </a:solidFill>
              <a:latin typeface="Times New Roman" pitchFamily="18" charset="0"/>
              <a:cs typeface="Times New Roman" pitchFamily="18" charset="0"/>
            </a:endParaRPr>
          </a:p>
          <a:p>
            <a:pPr lvl="1" algn="just"/>
            <a:r>
              <a:rPr lang="en-US" b="1" i="1" smtClean="0">
                <a:solidFill>
                  <a:srgbClr val="FF0000"/>
                </a:solidFill>
                <a:latin typeface="Times New Roman" pitchFamily="18" charset="0"/>
                <a:cs typeface="Times New Roman" pitchFamily="18" charset="0"/>
              </a:rPr>
              <a:t>Do not</a:t>
            </a:r>
            <a:r>
              <a:rPr lang="en-US" smtClean="0">
                <a:solidFill>
                  <a:srgbClr val="FF0000"/>
                </a:solidFill>
                <a:latin typeface="Times New Roman" pitchFamily="18" charset="0"/>
                <a:cs typeface="Times New Roman" pitchFamily="18" charset="0"/>
              </a:rPr>
              <a:t> </a:t>
            </a:r>
            <a:r>
              <a:rPr lang="en-US" smtClean="0">
                <a:solidFill>
                  <a:srgbClr val="404040"/>
                </a:solidFill>
                <a:latin typeface="Times New Roman" pitchFamily="18" charset="0"/>
                <a:cs typeface="Times New Roman" pitchFamily="18" charset="0"/>
              </a:rPr>
              <a:t>assume this is always the case!</a:t>
            </a:r>
          </a:p>
          <a:p>
            <a:pPr lvl="1" algn="just"/>
            <a:r>
              <a:rPr lang="en-US" smtClean="0">
                <a:solidFill>
                  <a:srgbClr val="404040"/>
                </a:solidFill>
                <a:latin typeface="Times New Roman" pitchFamily="18" charset="0"/>
                <a:cs typeface="Times New Roman" pitchFamily="18" charset="0"/>
              </a:rPr>
              <a:t>Rely on </a:t>
            </a:r>
            <a:r>
              <a:rPr lang="en-US" b="1" i="1" smtClean="0">
                <a:solidFill>
                  <a:srgbClr val="404040"/>
                </a:solidFill>
                <a:latin typeface="Times New Roman" pitchFamily="18" charset="0"/>
                <a:cs typeface="Times New Roman" pitchFamily="18" charset="0"/>
              </a:rPr>
              <a:t>sizeof</a:t>
            </a:r>
            <a:r>
              <a:rPr lang="en-US" smtClean="0">
                <a:solidFill>
                  <a:srgbClr val="404040"/>
                </a:solidFill>
                <a:latin typeface="Times New Roman" pitchFamily="18" charset="0"/>
                <a:cs typeface="Times New Roman" pitchFamily="18" charset="0"/>
              </a:rPr>
              <a:t> in your software to determine the size of a type and/or variable if you need it!</a:t>
            </a:r>
            <a:endParaRPr lang="en-US">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&amp; Types</a:t>
            </a:r>
            <a:br>
              <a:rPr lang="en-US" smtClean="0">
                <a:solidFill>
                  <a:srgbClr val="404040"/>
                </a:solidFill>
                <a:latin typeface="Century" pitchFamily="18" charset="0"/>
              </a:rPr>
            </a:br>
            <a:r>
              <a:rPr lang="en-US" sz="2400" i="1" smtClean="0">
                <a:solidFill>
                  <a:srgbClr val="404040"/>
                </a:solidFill>
                <a:latin typeface="Century" pitchFamily="18" charset="0"/>
              </a:rPr>
              <a:t>Fundamental Types – Void Type</a:t>
            </a:r>
            <a:endParaRPr lang="en-US" sz="18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pPr algn="just"/>
            <a:r>
              <a:rPr lang="en-US" b="1" i="1" smtClean="0">
                <a:solidFill>
                  <a:srgbClr val="7F0055"/>
                </a:solidFill>
                <a:latin typeface="Times New Roman" pitchFamily="18" charset="0"/>
                <a:cs typeface="Times New Roman" pitchFamily="18" charset="0"/>
              </a:rPr>
              <a:t>void</a:t>
            </a:r>
            <a:r>
              <a:rPr lang="en-US" smtClean="0">
                <a:solidFill>
                  <a:srgbClr val="404040"/>
                </a:solidFill>
                <a:latin typeface="Times New Roman" pitchFamily="18" charset="0"/>
                <a:cs typeface="Times New Roman" pitchFamily="18" charset="0"/>
              </a:rPr>
              <a:t> can mean 2 logically different things in C++, depending on context:</a:t>
            </a:r>
          </a:p>
          <a:p>
            <a:pPr lvl="1" algn="just"/>
            <a:r>
              <a:rPr lang="en-US" b="1" i="1" smtClean="0">
                <a:solidFill>
                  <a:srgbClr val="404040"/>
                </a:solidFill>
                <a:latin typeface="Times New Roman" pitchFamily="18" charset="0"/>
                <a:cs typeface="Times New Roman" pitchFamily="18" charset="0"/>
              </a:rPr>
              <a:t>“Nothing”</a:t>
            </a:r>
          </a:p>
          <a:p>
            <a:pPr lvl="1" algn="just"/>
            <a:r>
              <a:rPr lang="en-US" b="1" i="1" smtClean="0">
                <a:solidFill>
                  <a:srgbClr val="404040"/>
                </a:solidFill>
                <a:latin typeface="Times New Roman" pitchFamily="18" charset="0"/>
                <a:cs typeface="Times New Roman" pitchFamily="18" charset="0"/>
              </a:rPr>
              <a:t>“Any” / “Unknown” type</a:t>
            </a:r>
          </a:p>
          <a:p>
            <a:pPr algn="just"/>
            <a:r>
              <a:rPr lang="en-US" i="1" smtClean="0">
                <a:solidFill>
                  <a:srgbClr val="404040"/>
                </a:solidFill>
                <a:latin typeface="Times New Roman" pitchFamily="18" charset="0"/>
                <a:cs typeface="Times New Roman" pitchFamily="18" charset="0"/>
              </a:rPr>
              <a:t>There is no </a:t>
            </a:r>
            <a:r>
              <a:rPr lang="en-US" b="1" i="1" smtClean="0">
                <a:solidFill>
                  <a:srgbClr val="7F0055"/>
                </a:solidFill>
                <a:latin typeface="Times New Roman" pitchFamily="18" charset="0"/>
                <a:cs typeface="Times New Roman" pitchFamily="18" charset="0"/>
              </a:rPr>
              <a:t>void</a:t>
            </a:r>
            <a:r>
              <a:rPr lang="en-US" i="1" smtClean="0">
                <a:solidFill>
                  <a:srgbClr val="404040"/>
                </a:solidFill>
                <a:latin typeface="Times New Roman" pitchFamily="18" charset="0"/>
                <a:cs typeface="Times New Roman" pitchFamily="18" charset="0"/>
              </a:rPr>
              <a:t> variable (variable of type </a:t>
            </a:r>
            <a:r>
              <a:rPr lang="en-US" b="1" i="1" smtClean="0">
                <a:solidFill>
                  <a:srgbClr val="7F0055"/>
                </a:solidFill>
                <a:latin typeface="Times New Roman" pitchFamily="18" charset="0"/>
                <a:cs typeface="Times New Roman" pitchFamily="18" charset="0"/>
              </a:rPr>
              <a:t>void</a:t>
            </a:r>
            <a:r>
              <a:rPr lang="en-US" i="1" smtClean="0">
                <a:solidFill>
                  <a:srgbClr val="404040"/>
                </a:solidFill>
                <a:latin typeface="Times New Roman" pitchFamily="18" charset="0"/>
                <a:cs typeface="Times New Roman" pitchFamily="18" charset="0"/>
              </a:rPr>
              <a:t>)!</a:t>
            </a:r>
          </a:p>
          <a:p>
            <a:pPr lvl="1" algn="just"/>
            <a:r>
              <a:rPr lang="en-US" smtClean="0">
                <a:solidFill>
                  <a:srgbClr val="404040"/>
                </a:solidFill>
                <a:latin typeface="Times New Roman" pitchFamily="18" charset="0"/>
                <a:cs typeface="Times New Roman" pitchFamily="18" charset="0"/>
              </a:rPr>
              <a:t>In the above meanings, </a:t>
            </a:r>
            <a:r>
              <a:rPr lang="en-US" b="1" i="1" smtClean="0">
                <a:solidFill>
                  <a:srgbClr val="7F0055"/>
                </a:solidFill>
                <a:latin typeface="Times New Roman" pitchFamily="18" charset="0"/>
                <a:cs typeface="Times New Roman" pitchFamily="18" charset="0"/>
              </a:rPr>
              <a:t>void</a:t>
            </a:r>
            <a:r>
              <a:rPr lang="en-US" b="1" i="1" smtClean="0">
                <a:solidFill>
                  <a:srgbClr val="404040"/>
                </a:solidFill>
                <a:latin typeface="Times New Roman" pitchFamily="18" charset="0"/>
                <a:cs typeface="Times New Roman" pitchFamily="18" charset="0"/>
              </a:rPr>
              <a:t> </a:t>
            </a:r>
            <a:r>
              <a:rPr lang="en-US" smtClean="0">
                <a:solidFill>
                  <a:srgbClr val="404040"/>
                </a:solidFill>
                <a:latin typeface="Times New Roman" pitchFamily="18" charset="0"/>
                <a:cs typeface="Times New Roman" pitchFamily="18" charset="0"/>
              </a:rPr>
              <a:t>either means “</a:t>
            </a:r>
            <a:r>
              <a:rPr lang="en-US" b="1" i="1" smtClean="0">
                <a:solidFill>
                  <a:srgbClr val="404040"/>
                </a:solidFill>
                <a:latin typeface="Times New Roman" pitchFamily="18" charset="0"/>
                <a:cs typeface="Times New Roman" pitchFamily="18" charset="0"/>
              </a:rPr>
              <a:t>Nothing</a:t>
            </a:r>
            <a:r>
              <a:rPr lang="en-US" smtClean="0">
                <a:solidFill>
                  <a:srgbClr val="404040"/>
                </a:solidFill>
                <a:latin typeface="Times New Roman" pitchFamily="18" charset="0"/>
                <a:cs typeface="Times New Roman" pitchFamily="18" charset="0"/>
              </a:rPr>
              <a:t> is passed to/from a certain </a:t>
            </a:r>
            <a:r>
              <a:rPr lang="en-US" i="1" smtClean="0">
                <a:solidFill>
                  <a:srgbClr val="404040"/>
                </a:solidFill>
                <a:latin typeface="Times New Roman" pitchFamily="18" charset="0"/>
                <a:cs typeface="Times New Roman" pitchFamily="18" charset="0"/>
              </a:rPr>
              <a:t>function</a:t>
            </a:r>
            <a:r>
              <a:rPr lang="en-US" smtClean="0">
                <a:solidFill>
                  <a:srgbClr val="404040"/>
                </a:solidFill>
                <a:latin typeface="Times New Roman" pitchFamily="18" charset="0"/>
                <a:cs typeface="Times New Roman" pitchFamily="18" charset="0"/>
              </a:rPr>
              <a:t>” (more on </a:t>
            </a:r>
            <a:r>
              <a:rPr lang="en-US" b="1" i="1" smtClean="0">
                <a:solidFill>
                  <a:srgbClr val="404040"/>
                </a:solidFill>
                <a:latin typeface="Times New Roman" pitchFamily="18" charset="0"/>
                <a:cs typeface="Times New Roman" pitchFamily="18" charset="0"/>
              </a:rPr>
              <a:t>functions</a:t>
            </a:r>
            <a:r>
              <a:rPr lang="en-US" smtClean="0">
                <a:solidFill>
                  <a:srgbClr val="404040"/>
                </a:solidFill>
                <a:latin typeface="Times New Roman" pitchFamily="18" charset="0"/>
                <a:cs typeface="Times New Roman" pitchFamily="18" charset="0"/>
              </a:rPr>
              <a:t> later) or “An address in memory where </a:t>
            </a:r>
            <a:r>
              <a:rPr lang="en-US" b="1" i="1" smtClean="0">
                <a:solidFill>
                  <a:srgbClr val="404040"/>
                </a:solidFill>
                <a:latin typeface="Times New Roman" pitchFamily="18" charset="0"/>
                <a:cs typeface="Times New Roman" pitchFamily="18" charset="0"/>
              </a:rPr>
              <a:t>unknown </a:t>
            </a:r>
            <a:r>
              <a:rPr lang="en-US" smtClean="0">
                <a:solidFill>
                  <a:srgbClr val="404040"/>
                </a:solidFill>
                <a:latin typeface="Times New Roman" pitchFamily="18" charset="0"/>
                <a:cs typeface="Times New Roman" pitchFamily="18" charset="0"/>
              </a:rPr>
              <a:t>type of data (with unknown size </a:t>
            </a:r>
            <a:r>
              <a:rPr lang="en-US" b="1" smtClean="0">
                <a:solidFill>
                  <a:srgbClr val="404040"/>
                </a:solidFill>
                <a:latin typeface="Times New Roman" pitchFamily="18" charset="0"/>
                <a:cs typeface="Times New Roman" pitchFamily="18" charset="0"/>
              </a:rPr>
              <a:t>and</a:t>
            </a:r>
            <a:r>
              <a:rPr lang="en-US" smtClean="0">
                <a:solidFill>
                  <a:srgbClr val="404040"/>
                </a:solidFill>
                <a:latin typeface="Times New Roman" pitchFamily="18" charset="0"/>
                <a:cs typeface="Times New Roman" pitchFamily="18" charset="0"/>
              </a:rPr>
              <a:t> unknown interpretation) is located</a:t>
            </a:r>
            <a:r>
              <a:rPr lang="en-US" i="1" smtClean="0">
                <a:solidFill>
                  <a:srgbClr val="404040"/>
                </a:solidFill>
                <a:latin typeface="Times New Roman" pitchFamily="18" charset="0"/>
                <a:cs typeface="Times New Roman" pitchFamily="18" charset="0"/>
              </a:rPr>
              <a:t>” – </a:t>
            </a:r>
            <a:r>
              <a:rPr lang="en-US" smtClean="0">
                <a:solidFill>
                  <a:srgbClr val="404040"/>
                </a:solidFill>
                <a:latin typeface="Times New Roman" pitchFamily="18" charset="0"/>
                <a:cs typeface="Times New Roman" pitchFamily="18" charset="0"/>
              </a:rPr>
              <a:t>or, in other words, just an </a:t>
            </a:r>
            <a:r>
              <a:rPr lang="en-US" b="1" i="1" smtClean="0">
                <a:solidFill>
                  <a:srgbClr val="404040"/>
                </a:solidFill>
                <a:latin typeface="Times New Roman" pitchFamily="18" charset="0"/>
                <a:cs typeface="Times New Roman" pitchFamily="18" charset="0"/>
              </a:rPr>
              <a:t>address</a:t>
            </a:r>
            <a:r>
              <a:rPr lang="en-US" smtClean="0">
                <a:solidFill>
                  <a:srgbClr val="404040"/>
                </a:solidFill>
                <a:latin typeface="Times New Roman" pitchFamily="18" charset="0"/>
                <a:cs typeface="Times New Roman" pitchFamily="18" charset="0"/>
              </a:rPr>
              <a:t>.</a:t>
            </a:r>
            <a:endParaRPr lang="en-US" b="1"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chemeClr val="tx1"/>
                </a:solidFill>
                <a:latin typeface="Century" pitchFamily="18" charset="0"/>
              </a:rPr>
              <a:t>Contents</a:t>
            </a:r>
            <a:endParaRPr lang="en-US">
              <a:solidFill>
                <a:schemeClr val="tx1"/>
              </a:solidFill>
              <a:latin typeface="Century" pitchFamily="18" charset="0"/>
            </a:endParaRPr>
          </a:p>
        </p:txBody>
      </p:sp>
      <p:sp>
        <p:nvSpPr>
          <p:cNvPr id="3" name="Content Placeholder 2"/>
          <p:cNvSpPr>
            <a:spLocks noGrp="1"/>
          </p:cNvSpPr>
          <p:nvPr>
            <p:ph sz="quarter" idx="1"/>
          </p:nvPr>
        </p:nvSpPr>
        <p:spPr/>
        <p:txBody>
          <a:bodyPr>
            <a:normAutofit lnSpcReduction="10000"/>
          </a:bodyPr>
          <a:lstStyle/>
          <a:p>
            <a:r>
              <a:rPr lang="en-US" sz="2400" dirty="0" smtClean="0"/>
              <a:t>Day 1</a:t>
            </a:r>
          </a:p>
          <a:p>
            <a:pPr lvl="1"/>
            <a:r>
              <a:rPr lang="en-US" sz="2100" dirty="0" smtClean="0">
                <a:solidFill>
                  <a:schemeClr val="tx1"/>
                </a:solidFill>
              </a:rPr>
              <a:t>Purpose &amp; Goals</a:t>
            </a:r>
          </a:p>
          <a:p>
            <a:pPr lvl="1"/>
            <a:r>
              <a:rPr lang="en-US" sz="2100" dirty="0" smtClean="0">
                <a:solidFill>
                  <a:schemeClr val="tx1"/>
                </a:solidFill>
              </a:rPr>
              <a:t>Development Environment</a:t>
            </a:r>
          </a:p>
          <a:p>
            <a:pPr lvl="1"/>
            <a:r>
              <a:rPr lang="en-US" sz="2100" dirty="0" smtClean="0">
                <a:solidFill>
                  <a:schemeClr val="tx1"/>
                </a:solidFill>
              </a:rPr>
              <a:t>Structure of a C/C++ Program</a:t>
            </a:r>
          </a:p>
          <a:p>
            <a:pPr marL="548640" lvl="2">
              <a:spcBef>
                <a:spcPts val="600"/>
              </a:spcBef>
              <a:buClr>
                <a:schemeClr val="accent1"/>
              </a:buClr>
            </a:pPr>
            <a:r>
              <a:rPr lang="en-US" sz="2100" dirty="0" smtClean="0"/>
              <a:t>Variables &amp; Types </a:t>
            </a:r>
            <a:r>
              <a:rPr lang="en-US" sz="2100" i="1" dirty="0" smtClean="0"/>
              <a:t>(part I)</a:t>
            </a:r>
            <a:endParaRPr lang="en-US" sz="2100" b="1" dirty="0" smtClean="0"/>
          </a:p>
          <a:p>
            <a:r>
              <a:rPr lang="en-US" sz="2400" dirty="0" smtClean="0"/>
              <a:t>Day 2</a:t>
            </a:r>
          </a:p>
          <a:p>
            <a:pPr lvl="1"/>
            <a:r>
              <a:rPr lang="en-US" sz="2100" dirty="0" smtClean="0">
                <a:solidFill>
                  <a:schemeClr val="tx1"/>
                </a:solidFill>
              </a:rPr>
              <a:t>Variables &amp; Types </a:t>
            </a:r>
            <a:r>
              <a:rPr lang="en-US" sz="2100" i="1" dirty="0" smtClean="0">
                <a:solidFill>
                  <a:schemeClr val="tx1"/>
                </a:solidFill>
              </a:rPr>
              <a:t>(part II)</a:t>
            </a:r>
            <a:endParaRPr lang="en-US" sz="2100" dirty="0" smtClean="0">
              <a:solidFill>
                <a:schemeClr val="tx1"/>
              </a:solidFill>
            </a:endParaRPr>
          </a:p>
          <a:p>
            <a:pPr lvl="1"/>
            <a:r>
              <a:rPr lang="en-US" sz="2100" dirty="0" smtClean="0">
                <a:solidFill>
                  <a:schemeClr val="tx1"/>
                </a:solidFill>
              </a:rPr>
              <a:t>Pointers, Arrays, References</a:t>
            </a:r>
          </a:p>
          <a:p>
            <a:pPr lvl="1"/>
            <a:r>
              <a:rPr lang="en-US" sz="2100" dirty="0" smtClean="0">
                <a:solidFill>
                  <a:schemeClr val="tx1"/>
                </a:solidFill>
              </a:rPr>
              <a:t>Operators</a:t>
            </a:r>
          </a:p>
          <a:p>
            <a:pPr lvl="1"/>
            <a:r>
              <a:rPr lang="en-US" sz="2100" dirty="0" smtClean="0">
                <a:solidFill>
                  <a:schemeClr val="tx1"/>
                </a:solidFill>
              </a:rPr>
              <a:t>Statements</a:t>
            </a:r>
          </a:p>
          <a:p>
            <a:r>
              <a:rPr lang="en-US" sz="2400" dirty="0" smtClean="0"/>
              <a:t>Day 3</a:t>
            </a:r>
          </a:p>
          <a:p>
            <a:pPr lvl="1"/>
            <a:r>
              <a:rPr lang="en-US" sz="2100" dirty="0" smtClean="0">
                <a:solidFill>
                  <a:schemeClr val="tx1"/>
                </a:solidFill>
              </a:rPr>
              <a:t>Functions</a:t>
            </a:r>
          </a:p>
          <a:p>
            <a:pPr lvl="1"/>
            <a:r>
              <a:rPr lang="en-US" sz="2100" dirty="0" smtClean="0">
                <a:solidFill>
                  <a:schemeClr val="tx1"/>
                </a:solidFill>
              </a:rPr>
              <a:t>Basic I/O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&amp; Types</a:t>
            </a:r>
            <a:br>
              <a:rPr lang="en-US" smtClean="0">
                <a:solidFill>
                  <a:srgbClr val="404040"/>
                </a:solidFill>
                <a:latin typeface="Century" pitchFamily="18" charset="0"/>
              </a:rPr>
            </a:br>
            <a:r>
              <a:rPr lang="en-US" sz="2400" i="1" smtClean="0">
                <a:solidFill>
                  <a:srgbClr val="404040"/>
                </a:solidFill>
                <a:latin typeface="Century" pitchFamily="18" charset="0"/>
              </a:rPr>
              <a:t>Fundamental Types – Boolean Type</a:t>
            </a:r>
            <a:endParaRPr lang="en-US" sz="18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pPr algn="just"/>
            <a:r>
              <a:rPr lang="en-US" b="1" i="1" smtClean="0">
                <a:solidFill>
                  <a:srgbClr val="7F0055"/>
                </a:solidFill>
                <a:latin typeface="Times New Roman" pitchFamily="18" charset="0"/>
                <a:cs typeface="Times New Roman" pitchFamily="18" charset="0"/>
              </a:rPr>
              <a:t>bool</a:t>
            </a:r>
            <a:r>
              <a:rPr lang="en-US" smtClean="0">
                <a:solidFill>
                  <a:srgbClr val="404040"/>
                </a:solidFill>
                <a:latin typeface="Times New Roman" pitchFamily="18" charset="0"/>
                <a:cs typeface="Times New Roman" pitchFamily="18" charset="0"/>
              </a:rPr>
              <a:t> type is capable of holding one of the two values: </a:t>
            </a:r>
            <a:r>
              <a:rPr lang="en-US" b="1" i="1" smtClean="0">
                <a:solidFill>
                  <a:srgbClr val="404040"/>
                </a:solidFill>
                <a:latin typeface="Times New Roman" pitchFamily="18" charset="0"/>
                <a:cs typeface="Times New Roman" pitchFamily="18" charset="0"/>
              </a:rPr>
              <a:t>true</a:t>
            </a:r>
            <a:r>
              <a:rPr lang="en-US" smtClean="0">
                <a:solidFill>
                  <a:srgbClr val="404040"/>
                </a:solidFill>
                <a:latin typeface="Times New Roman" pitchFamily="18" charset="0"/>
                <a:cs typeface="Times New Roman" pitchFamily="18" charset="0"/>
              </a:rPr>
              <a:t> </a:t>
            </a:r>
            <a:r>
              <a:rPr lang="en-US" i="1" smtClean="0">
                <a:solidFill>
                  <a:srgbClr val="404040"/>
                </a:solidFill>
                <a:latin typeface="Times New Roman" pitchFamily="18" charset="0"/>
                <a:cs typeface="Times New Roman" pitchFamily="18" charset="0"/>
              </a:rPr>
              <a:t>or </a:t>
            </a:r>
            <a:r>
              <a:rPr lang="en-US" b="1" i="1" smtClean="0">
                <a:solidFill>
                  <a:srgbClr val="404040"/>
                </a:solidFill>
                <a:latin typeface="Times New Roman" pitchFamily="18" charset="0"/>
                <a:cs typeface="Times New Roman" pitchFamily="18" charset="0"/>
              </a:rPr>
              <a:t>false</a:t>
            </a:r>
            <a:endParaRPr lang="en-US" b="1"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solidFill>
                  <a:srgbClr val="404040"/>
                </a:solidFill>
                <a:latin typeface="Century"/>
              </a:rPr>
              <a:t>Variables &amp; Types</a:t>
            </a:r>
            <a:r>
              <a:rPr lang="en-US" sz="4000" smtClean="0">
                <a:solidFill>
                  <a:srgbClr val="404040"/>
                </a:solidFill>
                <a:latin typeface="Century"/>
              </a:rPr>
              <a:t/>
            </a:r>
            <a:br>
              <a:rPr lang="en-US" sz="4000" smtClean="0">
                <a:solidFill>
                  <a:srgbClr val="404040"/>
                </a:solidFill>
                <a:latin typeface="Century"/>
              </a:rPr>
            </a:br>
            <a:r>
              <a:rPr lang="en-US" sz="2700" i="1" smtClean="0">
                <a:solidFill>
                  <a:srgbClr val="404040"/>
                </a:solidFill>
                <a:latin typeface="Century"/>
              </a:rPr>
              <a:t>Fundamental Types – </a:t>
            </a:r>
            <a:r>
              <a:rPr lang="en-US" sz="2700" i="1" smtClean="0">
                <a:solidFill>
                  <a:srgbClr val="404040"/>
                </a:solidFill>
                <a:latin typeface="Century" pitchFamily="18" charset="0"/>
              </a:rPr>
              <a:t>Character Types</a:t>
            </a:r>
            <a:endParaRPr lang="en-US" sz="27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1752600"/>
          </a:xfrm>
        </p:spPr>
        <p:txBody>
          <a:bodyPr>
            <a:normAutofit fontScale="92500" lnSpcReduction="10000"/>
          </a:bodyPr>
          <a:lstStyle/>
          <a:p>
            <a:pPr algn="just"/>
            <a:r>
              <a:rPr lang="en-US" b="1" i="1" smtClean="0">
                <a:solidFill>
                  <a:srgbClr val="7F0055"/>
                </a:solidFill>
                <a:latin typeface="Times New Roman" pitchFamily="18" charset="0"/>
                <a:cs typeface="Times New Roman" pitchFamily="18" charset="0"/>
              </a:rPr>
              <a:t>char </a:t>
            </a:r>
            <a:r>
              <a:rPr lang="en-US" smtClean="0">
                <a:latin typeface="Times New Roman" pitchFamily="18" charset="0"/>
                <a:cs typeface="Times New Roman" pitchFamily="18" charset="0"/>
              </a:rPr>
              <a:t>originally meant to store a single character (</a:t>
            </a:r>
            <a:r>
              <a:rPr lang="en-US" i="1" smtClean="0">
                <a:latin typeface="Times New Roman" pitchFamily="18" charset="0"/>
                <a:cs typeface="Times New Roman" pitchFamily="18" charset="0"/>
              </a:rPr>
              <a:t>ASCII</a:t>
            </a:r>
            <a:r>
              <a:rPr lang="en-US" smtClean="0">
                <a:latin typeface="Times New Roman" pitchFamily="18" charset="0"/>
                <a:cs typeface="Times New Roman" pitchFamily="18" charset="0"/>
              </a:rPr>
              <a:t>). Also used as a rough equivalent of </a:t>
            </a:r>
            <a:r>
              <a:rPr lang="en-US" b="1" i="1" smtClean="0">
                <a:latin typeface="Times New Roman" pitchFamily="18" charset="0"/>
                <a:cs typeface="Times New Roman" pitchFamily="18" charset="0"/>
              </a:rPr>
              <a:t>byte </a:t>
            </a:r>
            <a:r>
              <a:rPr lang="en-US" smtClean="0">
                <a:latin typeface="Times New Roman" pitchFamily="18" charset="0"/>
                <a:cs typeface="Times New Roman" pitchFamily="18" charset="0"/>
              </a:rPr>
              <a:t>type from other languages.</a:t>
            </a:r>
          </a:p>
          <a:p>
            <a:pPr lvl="1" algn="just"/>
            <a:r>
              <a:rPr lang="en-US" i="1" smtClean="0">
                <a:latin typeface="Times New Roman" pitchFamily="18" charset="0"/>
                <a:cs typeface="Times New Roman" pitchFamily="18" charset="0"/>
              </a:rPr>
              <a:t>Technically</a:t>
            </a:r>
            <a:r>
              <a:rPr lang="en-US" smtClean="0">
                <a:latin typeface="Times New Roman" pitchFamily="18" charset="0"/>
                <a:cs typeface="Times New Roman" pitchFamily="18" charset="0"/>
              </a:rPr>
              <a:t> this type is an </a:t>
            </a:r>
            <a:r>
              <a:rPr lang="en-US" b="1" i="1" smtClean="0">
                <a:latin typeface="Times New Roman" pitchFamily="18" charset="0"/>
                <a:cs typeface="Times New Roman" pitchFamily="18" charset="0"/>
              </a:rPr>
              <a:t>integral</a:t>
            </a:r>
            <a:r>
              <a:rPr lang="en-US" smtClean="0">
                <a:latin typeface="Times New Roman" pitchFamily="18" charset="0"/>
                <a:cs typeface="Times New Roman" pitchFamily="18" charset="0"/>
              </a:rPr>
              <a:t> data type.</a:t>
            </a:r>
          </a:p>
          <a:p>
            <a:pPr lvl="1" algn="just"/>
            <a:r>
              <a:rPr lang="en-US" smtClean="0">
                <a:latin typeface="Times New Roman" pitchFamily="18" charset="0"/>
                <a:cs typeface="Times New Roman" pitchFamily="18" charset="0"/>
              </a:rPr>
              <a:t>Must be able to represent at least 256 distinct values, so most often it is one (8-bit) byte</a:t>
            </a:r>
            <a:endParaRPr lang="en-US" b="1" smtClean="0">
              <a:solidFill>
                <a:srgbClr val="7F0055"/>
              </a:solidFill>
              <a:latin typeface="Times New Roman" pitchFamily="18" charset="0"/>
              <a:cs typeface="Times New Roman" pitchFamily="18" charset="0"/>
            </a:endParaRPr>
          </a:p>
          <a:p>
            <a:pPr algn="just"/>
            <a:endParaRPr lang="en-US" b="1" i="1" smtClean="0">
              <a:solidFill>
                <a:srgbClr val="7F0055"/>
              </a:solidFill>
              <a:latin typeface="Times New Roman" pitchFamily="18" charset="0"/>
              <a:cs typeface="Times New Roman" pitchFamily="18" charset="0"/>
            </a:endParaRPr>
          </a:p>
          <a:p>
            <a:pPr algn="just"/>
            <a:endParaRPr lang="en-US" b="1" i="1" smtClean="0">
              <a:solidFill>
                <a:srgbClr val="7F0055"/>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5" name="Table 4"/>
          <p:cNvGraphicFramePr>
            <a:graphicFrameLocks noGrp="1"/>
          </p:cNvGraphicFramePr>
          <p:nvPr/>
        </p:nvGraphicFramePr>
        <p:xfrm>
          <a:off x="457200" y="3037840"/>
          <a:ext cx="8229600" cy="2667000"/>
        </p:xfrm>
        <a:graphic>
          <a:graphicData uri="http://schemas.openxmlformats.org/drawingml/2006/table">
            <a:tbl>
              <a:tblPr firstRow="1" bandRow="1">
                <a:tableStyleId>{5C22544A-7EE6-4342-B048-85BDC9FD1C3A}</a:tableStyleId>
              </a:tblPr>
              <a:tblGrid>
                <a:gridCol w="2133096"/>
                <a:gridCol w="2422272"/>
                <a:gridCol w="3674232"/>
              </a:tblGrid>
              <a:tr h="370840">
                <a:tc>
                  <a:txBody>
                    <a:bodyPr/>
                    <a:lstStyle/>
                    <a:p>
                      <a:pPr algn="ctr"/>
                      <a:r>
                        <a:rPr lang="en-US" dirty="0" smtClean="0"/>
                        <a:t>Type</a:t>
                      </a:r>
                      <a:endParaRPr lang="en-US" dirty="0"/>
                    </a:p>
                  </a:txBody>
                  <a:tcPr anchor="ctr"/>
                </a:tc>
                <a:tc>
                  <a:txBody>
                    <a:bodyPr/>
                    <a:lstStyle/>
                    <a:p>
                      <a:pPr algn="ctr"/>
                      <a:r>
                        <a:rPr lang="en-US" b="1" i="1" smtClean="0"/>
                        <a:t>Typical sizeof</a:t>
                      </a:r>
                    </a:p>
                  </a:txBody>
                  <a:tcPr anchor="ctr"/>
                </a:tc>
                <a:tc>
                  <a:txBody>
                    <a:bodyPr/>
                    <a:lstStyle/>
                    <a:p>
                      <a:pPr algn="ctr"/>
                      <a:r>
                        <a:rPr lang="en-US" smtClean="0"/>
                        <a:t>Notes</a:t>
                      </a:r>
                      <a:endParaRPr lang="en-US"/>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i="1" smtClean="0">
                          <a:solidFill>
                            <a:srgbClr val="7F0055"/>
                          </a:solidFill>
                          <a:latin typeface="Times New Roman" pitchFamily="18" charset="0"/>
                          <a:cs typeface="Times New Roman" pitchFamily="18" charset="0"/>
                        </a:rPr>
                        <a:t>signed char</a:t>
                      </a:r>
                    </a:p>
                  </a:txBody>
                  <a:tcPr anchor="ctr"/>
                </a:tc>
                <a:tc>
                  <a:txBody>
                    <a:bodyPr/>
                    <a:lstStyle/>
                    <a:p>
                      <a:pPr algn="ctr"/>
                      <a:r>
                        <a:rPr lang="en-US" smtClean="0"/>
                        <a:t>1</a:t>
                      </a:r>
                      <a:endParaRPr lang="en-US"/>
                    </a:p>
                  </a:txBody>
                  <a:tcPr anchor="ctr"/>
                </a:tc>
                <a:tc>
                  <a:txBody>
                    <a:bodyPr/>
                    <a:lstStyle/>
                    <a:p>
                      <a:pPr algn="ctr"/>
                      <a:r>
                        <a:rPr lang="en-US" smtClean="0"/>
                        <a:t>Usually in range [-128, 127]</a:t>
                      </a:r>
                      <a:endParaRPr lang="en-US"/>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i="1" smtClean="0">
                          <a:solidFill>
                            <a:srgbClr val="7F0055"/>
                          </a:solidFill>
                          <a:latin typeface="Times New Roman" pitchFamily="18" charset="0"/>
                          <a:cs typeface="Times New Roman" pitchFamily="18" charset="0"/>
                        </a:rPr>
                        <a:t>unsigned char</a:t>
                      </a:r>
                    </a:p>
                  </a:txBody>
                  <a:tcPr anchor="ctr"/>
                </a:tc>
                <a:tc>
                  <a:txBody>
                    <a:bodyPr/>
                    <a:lstStyle/>
                    <a:p>
                      <a:pPr algn="ctr"/>
                      <a:r>
                        <a:rPr lang="en-US" smtClean="0"/>
                        <a:t>1</a:t>
                      </a:r>
                      <a:endParaRPr lang="en-US"/>
                    </a:p>
                  </a:txBody>
                  <a:tcPr anchor="ctr"/>
                </a:tc>
                <a:tc>
                  <a:txBody>
                    <a:bodyPr/>
                    <a:lstStyle/>
                    <a:p>
                      <a:pPr algn="ctr"/>
                      <a:r>
                        <a:rPr lang="en-US" smtClean="0"/>
                        <a:t>Usually in range [0,</a:t>
                      </a:r>
                      <a:r>
                        <a:rPr lang="en-US" baseline="0" smtClean="0"/>
                        <a:t> 255</a:t>
                      </a:r>
                      <a:r>
                        <a:rPr lang="en-US" smtClean="0"/>
                        <a:t>]</a:t>
                      </a:r>
                      <a:endParaRPr lang="en-US"/>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i="1" smtClean="0">
                          <a:solidFill>
                            <a:srgbClr val="7F0055"/>
                          </a:solidFill>
                          <a:latin typeface="Times New Roman" pitchFamily="18" charset="0"/>
                          <a:cs typeface="Times New Roman" pitchFamily="18" charset="0"/>
                        </a:rPr>
                        <a:t>char</a:t>
                      </a:r>
                      <a:endParaRPr lang="en-US"/>
                    </a:p>
                  </a:txBody>
                  <a:tcPr anchor="ctr"/>
                </a:tc>
                <a:tc>
                  <a:txBody>
                    <a:bodyPr/>
                    <a:lstStyle/>
                    <a:p>
                      <a:pPr algn="ctr"/>
                      <a:r>
                        <a:rPr lang="en-US" smtClean="0"/>
                        <a:t>1</a:t>
                      </a:r>
                      <a:endParaRPr 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Separate type with characteristics</a:t>
                      </a:r>
                      <a:r>
                        <a:rPr lang="en-US" baseline="0" smtClean="0"/>
                        <a:t> of either </a:t>
                      </a:r>
                      <a:r>
                        <a:rPr lang="en-US" b="1" i="1" smtClean="0">
                          <a:solidFill>
                            <a:srgbClr val="7F0055"/>
                          </a:solidFill>
                          <a:latin typeface="Times New Roman" pitchFamily="18" charset="0"/>
                          <a:cs typeface="Times New Roman" pitchFamily="18" charset="0"/>
                        </a:rPr>
                        <a:t>signed char</a:t>
                      </a:r>
                      <a:r>
                        <a:rPr lang="en-US" b="0" i="0" baseline="0" smtClean="0">
                          <a:solidFill>
                            <a:schemeClr val="dk1"/>
                          </a:solidFill>
                          <a:latin typeface="+mn-lt"/>
                          <a:cs typeface="+mn-cs"/>
                        </a:rPr>
                        <a:t> or </a:t>
                      </a:r>
                      <a:r>
                        <a:rPr lang="en-US" b="1" i="1" smtClean="0">
                          <a:solidFill>
                            <a:srgbClr val="7F0055"/>
                          </a:solidFill>
                          <a:latin typeface="Times New Roman" pitchFamily="18" charset="0"/>
                          <a:cs typeface="Times New Roman" pitchFamily="18" charset="0"/>
                        </a:rPr>
                        <a:t>unsigned char</a:t>
                      </a: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i="1" smtClean="0">
                          <a:solidFill>
                            <a:srgbClr val="7F0055"/>
                          </a:solidFill>
                          <a:latin typeface="Times New Roman" pitchFamily="18" charset="0"/>
                          <a:cs typeface="Times New Roman" pitchFamily="18" charset="0"/>
                        </a:rPr>
                        <a:t>wchar_t</a:t>
                      </a:r>
                    </a:p>
                  </a:txBody>
                  <a:tcPr anchor="ctr"/>
                </a:tc>
                <a:tc>
                  <a:txBody>
                    <a:bodyPr/>
                    <a:lstStyle/>
                    <a:p>
                      <a:pPr algn="ctr"/>
                      <a:r>
                        <a:rPr lang="en-US" smtClean="0"/>
                        <a:t>2, 4</a:t>
                      </a:r>
                      <a:endParaRPr lang="en-US"/>
                    </a:p>
                  </a:txBody>
                  <a:tcPr anchor="ctr"/>
                </a:tc>
                <a:tc>
                  <a:txBody>
                    <a:bodyPr/>
                    <a:lstStyle/>
                    <a:p>
                      <a:pPr algn="ctr"/>
                      <a:r>
                        <a:rPr lang="en-US" dirty="0" smtClean="0"/>
                        <a:t>Originally meant to store “</a:t>
                      </a:r>
                      <a:r>
                        <a:rPr lang="en-US" i="1" dirty="0" smtClean="0"/>
                        <a:t>wide”</a:t>
                      </a:r>
                      <a:r>
                        <a:rPr lang="en-US" i="1" baseline="0" dirty="0" smtClean="0"/>
                        <a:t> (multi-byte) characters, i.e. Unicode. Today not recommended</a:t>
                      </a:r>
                      <a:endParaRPr lang="en-US" i="1" dirty="0"/>
                    </a:p>
                  </a:txBody>
                  <a:tcPr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solidFill>
                  <a:srgbClr val="404040"/>
                </a:solidFill>
                <a:latin typeface="Century"/>
              </a:rPr>
              <a:t>Variables &amp; Types</a:t>
            </a:r>
            <a:br>
              <a:rPr lang="en-US" sz="3600" smtClean="0">
                <a:solidFill>
                  <a:srgbClr val="404040"/>
                </a:solidFill>
                <a:latin typeface="Century"/>
              </a:rPr>
            </a:br>
            <a:r>
              <a:rPr lang="en-US" sz="2700" i="1" smtClean="0">
                <a:solidFill>
                  <a:srgbClr val="404040"/>
                </a:solidFill>
                <a:latin typeface="Century"/>
              </a:rPr>
              <a:t>Fundamental Types – </a:t>
            </a:r>
            <a:r>
              <a:rPr lang="en-US" sz="2700" i="1" smtClean="0">
                <a:solidFill>
                  <a:srgbClr val="404040"/>
                </a:solidFill>
                <a:latin typeface="Century" pitchFamily="18" charset="0"/>
              </a:rPr>
              <a:t>Integer Types</a:t>
            </a:r>
            <a:endParaRPr lang="en-US" sz="27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mtClean="0"/>
                        <a:t>Type</a:t>
                      </a:r>
                      <a:endParaRPr lang="en-US"/>
                    </a:p>
                  </a:txBody>
                  <a:tcPr anchor="ctr"/>
                </a:tc>
                <a:tc>
                  <a:txBody>
                    <a:bodyPr/>
                    <a:lstStyle/>
                    <a:p>
                      <a:pPr algn="ctr"/>
                      <a:r>
                        <a:rPr lang="en-US" b="1" i="1" smtClean="0"/>
                        <a:t>Typical sizeof</a:t>
                      </a:r>
                    </a:p>
                  </a:txBody>
                  <a:tcPr anchor="ctr"/>
                </a:tc>
                <a:tc>
                  <a:txBody>
                    <a:bodyPr/>
                    <a:lstStyle/>
                    <a:p>
                      <a:pPr algn="ctr"/>
                      <a:r>
                        <a:rPr lang="en-US" smtClean="0"/>
                        <a:t>Notes</a:t>
                      </a:r>
                      <a:endParaRPr lang="en-US"/>
                    </a:p>
                  </a:txBody>
                  <a:tcPr anchor="ctr"/>
                </a:tc>
              </a:tr>
              <a:tr h="370840">
                <a:tc>
                  <a:txBody>
                    <a:bodyPr/>
                    <a:lstStyle/>
                    <a:p>
                      <a:pPr algn="ctr"/>
                      <a:r>
                        <a:rPr lang="en-US" b="0" i="1" smtClean="0">
                          <a:solidFill>
                            <a:schemeClr val="tx1"/>
                          </a:solidFill>
                          <a:latin typeface="Times New Roman" pitchFamily="18" charset="0"/>
                          <a:cs typeface="Times New Roman" pitchFamily="18" charset="0"/>
                        </a:rPr>
                        <a:t>[signed]</a:t>
                      </a:r>
                      <a:r>
                        <a:rPr lang="en-US" b="0" i="1" baseline="30000" smtClean="0">
                          <a:solidFill>
                            <a:schemeClr val="tx1"/>
                          </a:solidFill>
                          <a:latin typeface="Times New Roman" pitchFamily="18" charset="0"/>
                          <a:cs typeface="Times New Roman" pitchFamily="18" charset="0"/>
                        </a:rPr>
                        <a:t>*</a:t>
                      </a:r>
                      <a:r>
                        <a:rPr lang="en-US" b="0" i="1" smtClean="0">
                          <a:solidFill>
                            <a:schemeClr val="tx1"/>
                          </a:solidFill>
                          <a:latin typeface="Times New Roman" pitchFamily="18" charset="0"/>
                          <a:cs typeface="Times New Roman" pitchFamily="18" charset="0"/>
                        </a:rPr>
                        <a:t> </a:t>
                      </a:r>
                      <a:r>
                        <a:rPr lang="en-US" b="1" i="1" smtClean="0">
                          <a:solidFill>
                            <a:srgbClr val="7F0055"/>
                          </a:solidFill>
                          <a:latin typeface="Times New Roman" pitchFamily="18" charset="0"/>
                          <a:cs typeface="Times New Roman" pitchFamily="18" charset="0"/>
                        </a:rPr>
                        <a:t>short int</a:t>
                      </a:r>
                      <a:endParaRPr lang="en-US"/>
                    </a:p>
                  </a:txBody>
                  <a:tcPr anchor="ctr"/>
                </a:tc>
                <a:tc>
                  <a:txBody>
                    <a:bodyPr/>
                    <a:lstStyle/>
                    <a:p>
                      <a:pPr algn="ctr"/>
                      <a:r>
                        <a:rPr lang="en-US" smtClean="0"/>
                        <a:t>2</a:t>
                      </a:r>
                      <a:endParaRPr lang="en-US"/>
                    </a:p>
                  </a:txBody>
                  <a:tcPr anchor="ctr"/>
                </a:tc>
                <a:tc>
                  <a:txBody>
                    <a:bodyPr/>
                    <a:lstStyle/>
                    <a:p>
                      <a:pPr algn="ctr"/>
                      <a:r>
                        <a:rPr lang="en-US" smtClean="0"/>
                        <a:t>**</a:t>
                      </a:r>
                      <a:endParaRPr lang="en-US"/>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i="1" smtClean="0">
                          <a:solidFill>
                            <a:srgbClr val="7F0055"/>
                          </a:solidFill>
                          <a:latin typeface="Times New Roman" pitchFamily="18" charset="0"/>
                          <a:cs typeface="Times New Roman" pitchFamily="18" charset="0"/>
                        </a:rPr>
                        <a:t>unsigned short int</a:t>
                      </a:r>
                      <a:endParaRPr lang="en-US" smtClean="0"/>
                    </a:p>
                  </a:txBody>
                  <a:tcPr anchor="ctr"/>
                </a:tc>
                <a:tc>
                  <a:txBody>
                    <a:bodyPr/>
                    <a:lstStyle/>
                    <a:p>
                      <a:pPr algn="ctr"/>
                      <a:r>
                        <a:rPr lang="en-US" smtClean="0"/>
                        <a:t>2</a:t>
                      </a:r>
                      <a:endParaRPr lang="en-US"/>
                    </a:p>
                  </a:txBody>
                  <a:tcPr anchor="ctr"/>
                </a:tc>
                <a:tc>
                  <a:txBody>
                    <a:bodyPr/>
                    <a:lstStyle/>
                    <a:p>
                      <a:pPr algn="ctr"/>
                      <a:r>
                        <a:rPr lang="en-US" smtClean="0"/>
                        <a:t>**</a:t>
                      </a:r>
                      <a:endParaRPr lang="en-US"/>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1" smtClean="0">
                          <a:solidFill>
                            <a:schemeClr val="tx1"/>
                          </a:solidFill>
                          <a:latin typeface="Times New Roman" pitchFamily="18" charset="0"/>
                          <a:cs typeface="Times New Roman" pitchFamily="18" charset="0"/>
                        </a:rPr>
                        <a:t>[signed]</a:t>
                      </a:r>
                      <a:r>
                        <a:rPr lang="en-US" b="0" i="1" baseline="30000" smtClean="0">
                          <a:solidFill>
                            <a:schemeClr val="tx1"/>
                          </a:solidFill>
                          <a:latin typeface="Times New Roman" pitchFamily="18" charset="0"/>
                          <a:cs typeface="Times New Roman" pitchFamily="18" charset="0"/>
                        </a:rPr>
                        <a:t>*</a:t>
                      </a:r>
                      <a:r>
                        <a:rPr lang="en-US" b="1" i="1" smtClean="0">
                          <a:solidFill>
                            <a:srgbClr val="7F0055"/>
                          </a:solidFill>
                          <a:latin typeface="Times New Roman" pitchFamily="18" charset="0"/>
                          <a:cs typeface="Times New Roman" pitchFamily="18" charset="0"/>
                        </a:rPr>
                        <a:t> int</a:t>
                      </a:r>
                      <a:endParaRPr lang="en-US" smtClean="0"/>
                    </a:p>
                  </a:txBody>
                  <a:tcPr anchor="ctr"/>
                </a:tc>
                <a:tc>
                  <a:txBody>
                    <a:bodyPr/>
                    <a:lstStyle/>
                    <a:p>
                      <a:pPr algn="ctr"/>
                      <a:r>
                        <a:rPr lang="en-US" smtClean="0"/>
                        <a:t>4</a:t>
                      </a:r>
                      <a:endParaRPr lang="en-US"/>
                    </a:p>
                  </a:txBody>
                  <a:tcPr anchor="ctr"/>
                </a:tc>
                <a:tc>
                  <a:txBody>
                    <a:bodyPr/>
                    <a:lstStyle/>
                    <a:p>
                      <a:pPr algn="ctr"/>
                      <a:endParaRPr lang="en-US"/>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i="1" smtClean="0">
                          <a:solidFill>
                            <a:srgbClr val="7F0055"/>
                          </a:solidFill>
                          <a:latin typeface="Times New Roman" pitchFamily="18" charset="0"/>
                          <a:cs typeface="Times New Roman" pitchFamily="18" charset="0"/>
                        </a:rPr>
                        <a:t>unsigned int</a:t>
                      </a:r>
                      <a:endParaRPr lang="en-US" smtClean="0"/>
                    </a:p>
                  </a:txBody>
                  <a:tcPr anchor="ctr"/>
                </a:tc>
                <a:tc>
                  <a:txBody>
                    <a:bodyPr/>
                    <a:lstStyle/>
                    <a:p>
                      <a:pPr algn="ctr"/>
                      <a:r>
                        <a:rPr lang="en-US" smtClean="0"/>
                        <a:t>4</a:t>
                      </a:r>
                      <a:endParaRPr lang="en-US"/>
                    </a:p>
                  </a:txBody>
                  <a:tcPr anchor="ctr"/>
                </a:tc>
                <a:tc>
                  <a:txBody>
                    <a:bodyPr/>
                    <a:lstStyle/>
                    <a:p>
                      <a:pPr algn="ctr"/>
                      <a:r>
                        <a:rPr lang="en-US" smtClean="0"/>
                        <a:t>**</a:t>
                      </a:r>
                      <a:endParaRPr lang="en-US"/>
                    </a:p>
                  </a:txBody>
                  <a:tcPr anchor="ctr"/>
                </a:tc>
              </a:tr>
              <a:tr h="370840">
                <a:tc>
                  <a:txBody>
                    <a:bodyPr/>
                    <a:lstStyle/>
                    <a:p>
                      <a:pPr algn="ctr"/>
                      <a:r>
                        <a:rPr lang="en-US" b="0" i="1" smtClean="0">
                          <a:solidFill>
                            <a:schemeClr val="tx1"/>
                          </a:solidFill>
                          <a:latin typeface="Times New Roman" pitchFamily="18" charset="0"/>
                          <a:cs typeface="Times New Roman" pitchFamily="18" charset="0"/>
                        </a:rPr>
                        <a:t>[signed]</a:t>
                      </a:r>
                      <a:r>
                        <a:rPr lang="en-US" b="0" i="1" baseline="30000" smtClean="0">
                          <a:solidFill>
                            <a:schemeClr val="tx1"/>
                          </a:solidFill>
                          <a:latin typeface="Times New Roman" pitchFamily="18" charset="0"/>
                          <a:cs typeface="Times New Roman" pitchFamily="18" charset="0"/>
                        </a:rPr>
                        <a:t>*</a:t>
                      </a:r>
                      <a:r>
                        <a:rPr lang="en-US" b="0" i="1" smtClean="0">
                          <a:solidFill>
                            <a:schemeClr val="tx1"/>
                          </a:solidFill>
                          <a:latin typeface="Times New Roman" pitchFamily="18" charset="0"/>
                          <a:cs typeface="Times New Roman" pitchFamily="18" charset="0"/>
                        </a:rPr>
                        <a:t> </a:t>
                      </a:r>
                      <a:r>
                        <a:rPr lang="en-US" b="1" i="1" smtClean="0">
                          <a:solidFill>
                            <a:srgbClr val="7F0055"/>
                          </a:solidFill>
                          <a:latin typeface="Times New Roman" pitchFamily="18" charset="0"/>
                          <a:cs typeface="Times New Roman" pitchFamily="18" charset="0"/>
                        </a:rPr>
                        <a:t>long int</a:t>
                      </a:r>
                      <a:endParaRPr lang="en-US"/>
                    </a:p>
                  </a:txBody>
                  <a:tcPr anchor="ctr"/>
                </a:tc>
                <a:tc>
                  <a:txBody>
                    <a:bodyPr/>
                    <a:lstStyle/>
                    <a:p>
                      <a:pPr algn="ctr"/>
                      <a:r>
                        <a:rPr lang="en-US" smtClean="0"/>
                        <a:t>4 or 8</a:t>
                      </a:r>
                      <a:endParaRPr lang="en-US"/>
                    </a:p>
                  </a:txBody>
                  <a:tcPr anchor="ctr"/>
                </a:tc>
                <a:tc>
                  <a:txBody>
                    <a:bodyPr/>
                    <a:lstStyle/>
                    <a:p>
                      <a:pPr algn="ctr"/>
                      <a:r>
                        <a:rPr lang="en-US" smtClean="0"/>
                        <a:t>**</a:t>
                      </a:r>
                      <a:endParaRPr lang="en-US"/>
                    </a:p>
                  </a:txBody>
                  <a:tcPr anchor="ctr"/>
                </a:tc>
              </a:tr>
              <a:tr h="370840">
                <a:tc>
                  <a:txBody>
                    <a:bodyPr/>
                    <a:lstStyle/>
                    <a:p>
                      <a:pPr algn="ctr"/>
                      <a:r>
                        <a:rPr lang="en-US" b="1" i="1" smtClean="0">
                          <a:solidFill>
                            <a:srgbClr val="7F0055"/>
                          </a:solidFill>
                          <a:latin typeface="Times New Roman" pitchFamily="18" charset="0"/>
                          <a:cs typeface="Times New Roman" pitchFamily="18" charset="0"/>
                        </a:rPr>
                        <a:t>unsigned long int</a:t>
                      </a:r>
                      <a:endParaRPr lang="en-US"/>
                    </a:p>
                  </a:txBody>
                  <a:tcPr anchor="ctr"/>
                </a:tc>
                <a:tc>
                  <a:txBody>
                    <a:bodyPr/>
                    <a:lstStyle/>
                    <a:p>
                      <a:pPr algn="ctr"/>
                      <a:r>
                        <a:rPr lang="en-US" smtClean="0"/>
                        <a:t>4 or 8</a:t>
                      </a:r>
                      <a:endParaRPr lang="en-US"/>
                    </a:p>
                  </a:txBody>
                  <a:tcPr anchor="ctr"/>
                </a:tc>
                <a:tc>
                  <a:txBody>
                    <a:bodyPr/>
                    <a:lstStyle/>
                    <a:p>
                      <a:pPr algn="ctr"/>
                      <a:r>
                        <a:rPr lang="en-US" smtClean="0"/>
                        <a: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7" name="TextBox 6"/>
          <p:cNvSpPr txBox="1"/>
          <p:nvPr/>
        </p:nvSpPr>
        <p:spPr>
          <a:xfrm>
            <a:off x="457200" y="4191000"/>
            <a:ext cx="8229600" cy="584775"/>
          </a:xfrm>
          <a:prstGeom prst="rect">
            <a:avLst/>
          </a:prstGeom>
          <a:noFill/>
        </p:spPr>
        <p:txBody>
          <a:bodyPr wrap="square" rtlCol="0">
            <a:spAutoFit/>
          </a:bodyPr>
          <a:lstStyle/>
          <a:p>
            <a:r>
              <a:rPr lang="en-US" sz="1600" i="1" smtClean="0"/>
              <a:t>* - optional (no brackets [ ]), can be omitted</a:t>
            </a:r>
          </a:p>
          <a:p>
            <a:r>
              <a:rPr lang="en-US" sz="1600" i="1" smtClean="0"/>
              <a:t>** - </a:t>
            </a:r>
            <a:r>
              <a:rPr lang="en-US" sz="1600" b="1" i="1" smtClean="0">
                <a:solidFill>
                  <a:srgbClr val="7F0055"/>
                </a:solidFill>
                <a:latin typeface="Times New Roman" pitchFamily="18" charset="0"/>
                <a:cs typeface="Times New Roman" pitchFamily="18" charset="0"/>
              </a:rPr>
              <a:t>int </a:t>
            </a:r>
            <a:r>
              <a:rPr lang="en-US" sz="1600" smtClean="0">
                <a:latin typeface="Times New Roman" pitchFamily="18" charset="0"/>
                <a:cs typeface="Times New Roman" pitchFamily="18" charset="0"/>
              </a:rPr>
              <a:t>can also be omitted (i.e. </a:t>
            </a:r>
            <a:r>
              <a:rPr lang="en-US" sz="1600" b="1" i="1" smtClean="0">
                <a:solidFill>
                  <a:srgbClr val="7F0055"/>
                </a:solidFill>
                <a:latin typeface="Times New Roman" pitchFamily="18" charset="0"/>
                <a:cs typeface="Times New Roman" pitchFamily="18" charset="0"/>
              </a:rPr>
              <a:t>unsigned </a:t>
            </a:r>
            <a:r>
              <a:rPr lang="en-US" sz="1600" b="1" i="1" smtClean="0">
                <a:latin typeface="Times New Roman" pitchFamily="18" charset="0"/>
                <a:cs typeface="Times New Roman" pitchFamily="18" charset="0"/>
              </a:rPr>
              <a:t>num;</a:t>
            </a:r>
            <a:r>
              <a:rPr lang="en-US" sz="1600" smtClean="0">
                <a:latin typeface="Times New Roman" pitchFamily="18" charset="0"/>
                <a:cs typeface="Times New Roman" pitchFamily="18" charset="0"/>
              </a:rPr>
              <a:t>). However it is more clear to be explicit so </a:t>
            </a:r>
            <a:r>
              <a:rPr lang="en-US" sz="1600" b="1" smtClean="0">
                <a:latin typeface="Times New Roman" pitchFamily="18" charset="0"/>
                <a:cs typeface="Times New Roman" pitchFamily="18" charset="0"/>
              </a:rPr>
              <a:t>use it</a:t>
            </a:r>
            <a:r>
              <a:rPr lang="en-US" sz="1600" smtClean="0">
                <a:latin typeface="Times New Roman" pitchFamily="18" charset="0"/>
                <a:cs typeface="Times New Roman" pitchFamily="18" charset="0"/>
              </a:rPr>
              <a:t>.</a:t>
            </a:r>
            <a:endParaRPr lang="en-US" sz="1600" i="1" smtClean="0"/>
          </a:p>
        </p:txBody>
      </p:sp>
      <p:sp>
        <p:nvSpPr>
          <p:cNvPr id="8" name="TextBox 7"/>
          <p:cNvSpPr txBox="1"/>
          <p:nvPr/>
        </p:nvSpPr>
        <p:spPr>
          <a:xfrm>
            <a:off x="533400" y="4953000"/>
            <a:ext cx="8077200" cy="1200329"/>
          </a:xfrm>
          <a:prstGeom prst="rect">
            <a:avLst/>
          </a:prstGeom>
          <a:noFill/>
        </p:spPr>
        <p:txBody>
          <a:bodyPr wrap="square" rtlCol="0">
            <a:spAutoFit/>
          </a:bodyPr>
          <a:lstStyle/>
          <a:p>
            <a:r>
              <a:rPr lang="en-US" b="1" i="1" smtClean="0"/>
              <a:t>Question 1</a:t>
            </a:r>
            <a:r>
              <a:rPr lang="en-US" smtClean="0"/>
              <a:t>: What is </a:t>
            </a:r>
            <a:r>
              <a:rPr lang="en-US" b="1" i="1" smtClean="0"/>
              <a:t>typically</a:t>
            </a:r>
            <a:r>
              <a:rPr lang="en-US" smtClean="0"/>
              <a:t> the number of distinct values represented by those types?</a:t>
            </a:r>
          </a:p>
          <a:p>
            <a:r>
              <a:rPr lang="en-US" b="1" smtClean="0"/>
              <a:t>Question 2</a:t>
            </a:r>
            <a:r>
              <a:rPr lang="en-US" smtClean="0"/>
              <a:t>: Why not always use </a:t>
            </a:r>
            <a:r>
              <a:rPr lang="en-US" b="1" i="1" smtClean="0"/>
              <a:t>unsigned long </a:t>
            </a:r>
            <a:r>
              <a:rPr lang="en-US" smtClean="0"/>
              <a:t>(i.e. the type capable of storing largest number of distinct values / largest (smalles) integer values?)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mtClean="0">
                <a:solidFill>
                  <a:srgbClr val="404040"/>
                </a:solidFill>
                <a:latin typeface="Century"/>
              </a:rPr>
              <a:t>Variables &amp; Types</a:t>
            </a:r>
            <a:br>
              <a:rPr lang="en-US" smtClean="0">
                <a:solidFill>
                  <a:srgbClr val="404040"/>
                </a:solidFill>
                <a:latin typeface="Century"/>
              </a:rPr>
            </a:br>
            <a:r>
              <a:rPr lang="en-US" sz="2400" i="1" smtClean="0">
                <a:solidFill>
                  <a:srgbClr val="404040"/>
                </a:solidFill>
                <a:latin typeface="Century"/>
              </a:rPr>
              <a:t>Fundamental Types – </a:t>
            </a:r>
            <a:r>
              <a:rPr lang="en-US" sz="2400" i="1" smtClean="0">
                <a:solidFill>
                  <a:srgbClr val="404040"/>
                </a:solidFill>
                <a:latin typeface="Century" pitchFamily="18" charset="0"/>
              </a:rPr>
              <a:t>Floating Point Types</a:t>
            </a:r>
            <a:endParaRPr lang="en-US" sz="18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2839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mtClean="0">
                          <a:latin typeface="Times New Roman" pitchFamily="18" charset="0"/>
                          <a:cs typeface="Times New Roman" pitchFamily="18" charset="0"/>
                        </a:rPr>
                        <a:t>Type</a:t>
                      </a:r>
                      <a:endParaRPr lang="en-US">
                        <a:latin typeface="Times New Roman" pitchFamily="18" charset="0"/>
                        <a:cs typeface="Times New Roman" pitchFamily="18" charset="0"/>
                      </a:endParaRPr>
                    </a:p>
                  </a:txBody>
                  <a:tcPr anchor="ctr"/>
                </a:tc>
                <a:tc>
                  <a:txBody>
                    <a:bodyPr/>
                    <a:lstStyle/>
                    <a:p>
                      <a:pPr algn="ctr"/>
                      <a:r>
                        <a:rPr lang="en-US" b="1" i="1" smtClean="0">
                          <a:latin typeface="Times New Roman" pitchFamily="18" charset="0"/>
                          <a:cs typeface="Times New Roman" pitchFamily="18" charset="0"/>
                        </a:rPr>
                        <a:t>Typical sizeof</a:t>
                      </a:r>
                    </a:p>
                  </a:txBody>
                  <a:tcPr anchor="ctr"/>
                </a:tc>
                <a:tc>
                  <a:txBody>
                    <a:bodyPr/>
                    <a:lstStyle/>
                    <a:p>
                      <a:pPr algn="ctr"/>
                      <a:r>
                        <a:rPr lang="en-US" smtClean="0">
                          <a:latin typeface="Times New Roman" pitchFamily="18" charset="0"/>
                          <a:cs typeface="Times New Roman" pitchFamily="18" charset="0"/>
                        </a:rPr>
                        <a:t>Notes</a:t>
                      </a:r>
                      <a:endParaRPr lang="en-US">
                        <a:latin typeface="Times New Roman" pitchFamily="18" charset="0"/>
                        <a:cs typeface="Times New Roman" pitchFamily="18" charset="0"/>
                      </a:endParaRPr>
                    </a:p>
                  </a:txBody>
                  <a:tcPr anchor="ctr"/>
                </a:tc>
              </a:tr>
              <a:tr h="370840">
                <a:tc>
                  <a:txBody>
                    <a:bodyPr/>
                    <a:lstStyle/>
                    <a:p>
                      <a:pPr algn="ctr"/>
                      <a:r>
                        <a:rPr lang="en-US" b="1" i="1" smtClean="0">
                          <a:solidFill>
                            <a:srgbClr val="7F0055"/>
                          </a:solidFill>
                          <a:latin typeface="Times New Roman" pitchFamily="18" charset="0"/>
                          <a:cs typeface="Times New Roman" pitchFamily="18" charset="0"/>
                        </a:rPr>
                        <a:t>float</a:t>
                      </a:r>
                      <a:endParaRPr lang="en-US" b="1" i="1">
                        <a:solidFill>
                          <a:srgbClr val="7F0055"/>
                        </a:solidFill>
                        <a:latin typeface="Times New Roman" pitchFamily="18" charset="0"/>
                        <a:cs typeface="Times New Roman" pitchFamily="18" charset="0"/>
                      </a:endParaRPr>
                    </a:p>
                  </a:txBody>
                  <a:tcPr anchor="ctr"/>
                </a:tc>
                <a:tc>
                  <a:txBody>
                    <a:bodyPr/>
                    <a:lstStyle/>
                    <a:p>
                      <a:pPr algn="ctr"/>
                      <a:r>
                        <a:rPr lang="en-US" smtClean="0">
                          <a:latin typeface="Times New Roman" pitchFamily="18" charset="0"/>
                          <a:cs typeface="Times New Roman" pitchFamily="18" charset="0"/>
                        </a:rPr>
                        <a:t>4</a:t>
                      </a:r>
                      <a:endParaRPr lang="en-US">
                        <a:latin typeface="Times New Roman" pitchFamily="18" charset="0"/>
                        <a:cs typeface="Times New Roman" pitchFamily="18" charset="0"/>
                      </a:endParaRPr>
                    </a:p>
                  </a:txBody>
                  <a:tcPr anchor="ctr"/>
                </a:tc>
                <a:tc>
                  <a:txBody>
                    <a:bodyPr/>
                    <a:lstStyle/>
                    <a:p>
                      <a:pPr algn="ctr"/>
                      <a:r>
                        <a:rPr lang="en-US" i="1" smtClean="0">
                          <a:latin typeface="Times New Roman" pitchFamily="18" charset="0"/>
                          <a:cs typeface="Times New Roman" pitchFamily="18" charset="0"/>
                        </a:rPr>
                        <a:t>IEEE 754</a:t>
                      </a:r>
                    </a:p>
                    <a:p>
                      <a:pPr algn="ctr"/>
                      <a:r>
                        <a:rPr lang="en-US" i="1" smtClean="0">
                          <a:latin typeface="Times New Roman" pitchFamily="18" charset="0"/>
                          <a:cs typeface="Times New Roman" pitchFamily="18" charset="0"/>
                        </a:rPr>
                        <a:t>single precision</a:t>
                      </a:r>
                      <a:endParaRPr lang="en-US" i="1">
                        <a:latin typeface="Times New Roman" pitchFamily="18" charset="0"/>
                        <a:cs typeface="Times New Roman" pitchFamily="18" charset="0"/>
                      </a:endParaRPr>
                    </a:p>
                  </a:txBody>
                  <a:tcPr anchor="ctr"/>
                </a:tc>
              </a:tr>
              <a:tr h="370840">
                <a:tc>
                  <a:txBody>
                    <a:bodyPr/>
                    <a:lstStyle/>
                    <a:p>
                      <a:pPr algn="ctr"/>
                      <a:r>
                        <a:rPr lang="en-US" b="1" i="1" smtClean="0">
                          <a:solidFill>
                            <a:srgbClr val="7F0055"/>
                          </a:solidFill>
                          <a:latin typeface="Times New Roman" pitchFamily="18" charset="0"/>
                          <a:cs typeface="Times New Roman" pitchFamily="18" charset="0"/>
                        </a:rPr>
                        <a:t>double</a:t>
                      </a:r>
                      <a:endParaRPr lang="en-US" b="1" i="1">
                        <a:solidFill>
                          <a:srgbClr val="7F0055"/>
                        </a:solidFill>
                        <a:latin typeface="Times New Roman" pitchFamily="18" charset="0"/>
                        <a:cs typeface="Times New Roman" pitchFamily="18" charset="0"/>
                      </a:endParaRPr>
                    </a:p>
                  </a:txBody>
                  <a:tcPr anchor="ctr"/>
                </a:tc>
                <a:tc>
                  <a:txBody>
                    <a:bodyPr/>
                    <a:lstStyle/>
                    <a:p>
                      <a:pPr algn="ctr"/>
                      <a:r>
                        <a:rPr lang="en-US" smtClean="0">
                          <a:latin typeface="Times New Roman" pitchFamily="18" charset="0"/>
                          <a:cs typeface="Times New Roman" pitchFamily="18" charset="0"/>
                        </a:rPr>
                        <a:t>8</a:t>
                      </a:r>
                      <a:endParaRPr lang="en-US">
                        <a:latin typeface="Times New Roman" pitchFamily="18" charset="0"/>
                        <a:cs typeface="Times New Roman" pitchFamily="18" charset="0"/>
                      </a:endParaRPr>
                    </a:p>
                  </a:txBody>
                  <a:tcPr anchor="ctr"/>
                </a:tc>
                <a:tc>
                  <a:txBody>
                    <a:bodyPr/>
                    <a:lstStyle/>
                    <a:p>
                      <a:pPr algn="ctr"/>
                      <a:r>
                        <a:rPr lang="en-US" i="1" smtClean="0">
                          <a:latin typeface="Times New Roman" pitchFamily="18" charset="0"/>
                          <a:cs typeface="Times New Roman" pitchFamily="18" charset="0"/>
                        </a:rPr>
                        <a:t>IEEE 754</a:t>
                      </a:r>
                    </a:p>
                    <a:p>
                      <a:pPr algn="ctr"/>
                      <a:r>
                        <a:rPr lang="en-US" b="0" i="1" smtClean="0">
                          <a:latin typeface="Times New Roman" pitchFamily="18" charset="0"/>
                          <a:cs typeface="Times New Roman" pitchFamily="18" charset="0"/>
                        </a:rPr>
                        <a:t>double</a:t>
                      </a:r>
                      <a:r>
                        <a:rPr lang="en-US" b="0" i="1" baseline="0" smtClean="0">
                          <a:latin typeface="Times New Roman" pitchFamily="18" charset="0"/>
                          <a:cs typeface="Times New Roman" pitchFamily="18" charset="0"/>
                        </a:rPr>
                        <a:t> precision</a:t>
                      </a:r>
                      <a:endParaRPr lang="en-US" b="0" i="1">
                        <a:latin typeface="Times New Roman" pitchFamily="18" charset="0"/>
                        <a:cs typeface="Times New Roman" pitchFamily="18" charset="0"/>
                      </a:endParaRPr>
                    </a:p>
                  </a:txBody>
                  <a:tcPr anchor="ctr"/>
                </a:tc>
              </a:tr>
              <a:tr h="370840">
                <a:tc>
                  <a:txBody>
                    <a:bodyPr/>
                    <a:lstStyle/>
                    <a:p>
                      <a:pPr algn="ctr"/>
                      <a:r>
                        <a:rPr lang="en-US" b="1" i="1" smtClean="0">
                          <a:solidFill>
                            <a:srgbClr val="7F0055"/>
                          </a:solidFill>
                          <a:latin typeface="Times New Roman" pitchFamily="18" charset="0"/>
                          <a:cs typeface="Times New Roman" pitchFamily="18" charset="0"/>
                        </a:rPr>
                        <a:t>long double</a:t>
                      </a:r>
                      <a:endParaRPr lang="en-US" b="1" i="1">
                        <a:solidFill>
                          <a:srgbClr val="7F0055"/>
                        </a:solidFill>
                        <a:latin typeface="Times New Roman" pitchFamily="18" charset="0"/>
                        <a:cs typeface="Times New Roman" pitchFamily="18" charset="0"/>
                      </a:endParaRPr>
                    </a:p>
                  </a:txBody>
                  <a:tcPr anchor="ctr"/>
                </a:tc>
                <a:tc>
                  <a:txBody>
                    <a:bodyPr/>
                    <a:lstStyle/>
                    <a:p>
                      <a:pPr algn="ctr"/>
                      <a:r>
                        <a:rPr lang="en-US" smtClean="0">
                          <a:latin typeface="Times New Roman" pitchFamily="18" charset="0"/>
                          <a:cs typeface="Times New Roman" pitchFamily="18" charset="0"/>
                        </a:rPr>
                        <a:t>12 or 16</a:t>
                      </a:r>
                      <a:endParaRPr lang="en-US">
                        <a:latin typeface="Times New Roman" pitchFamily="18" charset="0"/>
                        <a:cs typeface="Times New Roman" pitchFamily="18" charset="0"/>
                      </a:endParaRPr>
                    </a:p>
                  </a:txBody>
                  <a:tcPr anchor="ctr"/>
                </a:tc>
                <a:tc>
                  <a:txBody>
                    <a:bodyPr/>
                    <a:lstStyle/>
                    <a:p>
                      <a:pPr algn="ctr"/>
                      <a:r>
                        <a:rPr lang="en-US" i="1" smtClean="0">
                          <a:latin typeface="Times New Roman" pitchFamily="18" charset="0"/>
                          <a:cs typeface="Times New Roman" pitchFamily="18" charset="0"/>
                        </a:rPr>
                        <a:t>IEEE 754</a:t>
                      </a:r>
                    </a:p>
                    <a:p>
                      <a:pPr algn="ctr"/>
                      <a:r>
                        <a:rPr lang="en-US" i="1" smtClean="0">
                          <a:latin typeface="Times New Roman" pitchFamily="18" charset="0"/>
                          <a:cs typeface="Times New Roman" pitchFamily="18" charset="0"/>
                        </a:rPr>
                        <a:t>extended precision</a:t>
                      </a:r>
                    </a:p>
                    <a:p>
                      <a:pPr algn="ctr"/>
                      <a:r>
                        <a:rPr lang="en-US" smtClean="0">
                          <a:latin typeface="Times New Roman" pitchFamily="18" charset="0"/>
                          <a:cs typeface="Times New Roman" pitchFamily="18" charset="0"/>
                        </a:rPr>
                        <a:t>Differences mainly due</a:t>
                      </a:r>
                      <a:r>
                        <a:rPr lang="en-US" baseline="0" smtClean="0">
                          <a:latin typeface="Times New Roman" pitchFamily="18" charset="0"/>
                          <a:cs typeface="Times New Roman" pitchFamily="18" charset="0"/>
                        </a:rPr>
                        <a:t> to alignment (</a:t>
                      </a:r>
                      <a:r>
                        <a:rPr lang="en-US" i="1" baseline="0" smtClean="0">
                          <a:latin typeface="Times New Roman" pitchFamily="18" charset="0"/>
                          <a:cs typeface="Times New Roman" pitchFamily="18" charset="0"/>
                        </a:rPr>
                        <a:t>real size 80 bits</a:t>
                      </a:r>
                      <a:r>
                        <a:rPr lang="en-US" baseline="0" smtClean="0">
                          <a:latin typeface="Times New Roman" pitchFamily="18" charset="0"/>
                          <a:cs typeface="Times New Roman" pitchFamily="18" charset="0"/>
                        </a:rPr>
                        <a:t>)</a:t>
                      </a:r>
                      <a:endParaRPr lang="en-US">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6" name="Table 5"/>
          <p:cNvGraphicFramePr>
            <a:graphicFrameLocks noGrp="1"/>
          </p:cNvGraphicFramePr>
          <p:nvPr/>
        </p:nvGraphicFramePr>
        <p:xfrm>
          <a:off x="1524000" y="4612640"/>
          <a:ext cx="6096000" cy="1483360"/>
        </p:xfrm>
        <a:graphic>
          <a:graphicData uri="http://schemas.openxmlformats.org/drawingml/2006/table">
            <a:tbl>
              <a:tblPr firstRow="1" bandRow="1">
                <a:tableStyleId>{5C22544A-7EE6-4342-B048-85BDC9FD1C3A}</a:tableStyleId>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370840">
                <a:tc>
                  <a:txBody>
                    <a:bodyPr/>
                    <a:lstStyle/>
                    <a:p>
                      <a:pPr algn="ctr"/>
                      <a:r>
                        <a:rPr lang="en-US" smtClean="0"/>
                        <a:t>S</a:t>
                      </a:r>
                      <a:endParaRPr lang="en-US"/>
                    </a:p>
                  </a:txBody>
                  <a:tcPr anchor="ctr"/>
                </a:tc>
                <a:tc gridSpan="5">
                  <a:txBody>
                    <a:bodyPr/>
                    <a:lstStyle/>
                    <a:p>
                      <a:pPr algn="ctr"/>
                      <a:r>
                        <a:rPr lang="en-US" smtClean="0"/>
                        <a:t>Exponent</a:t>
                      </a:r>
                      <a:endParaRPr lang="en-US"/>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0">
                  <a:txBody>
                    <a:bodyPr/>
                    <a:lstStyle/>
                    <a:p>
                      <a:pPr algn="ctr"/>
                      <a:r>
                        <a:rPr lang="en-US" smtClean="0"/>
                        <a:t>Fraction</a:t>
                      </a:r>
                      <a:endParaRPr lang="en-US"/>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r>
              <a:tr h="370840">
                <a:tc>
                  <a:txBody>
                    <a:bodyPr/>
                    <a:lstStyle/>
                    <a:p>
                      <a:pPr algn="ctr"/>
                      <a:endParaRPr lang="en-US"/>
                    </a:p>
                  </a:txBody>
                  <a:tcPr anchor="ctr">
                    <a:solidFill>
                      <a:schemeClr val="tx1">
                        <a:lumMod val="50000"/>
                        <a:lumOff val="50000"/>
                      </a:schemeClr>
                    </a:solidFill>
                  </a:tcPr>
                </a:tc>
                <a:tc>
                  <a:txBody>
                    <a:bodyPr/>
                    <a:lstStyle/>
                    <a:p>
                      <a:pPr algn="ctr"/>
                      <a:endParaRPr lang="en-US"/>
                    </a:p>
                  </a:txBody>
                  <a:tcPr anchor="ctr">
                    <a:solidFill>
                      <a:srgbClr val="EBE0AA"/>
                    </a:solidFill>
                  </a:tcPr>
                </a:tc>
                <a:tc>
                  <a:txBody>
                    <a:bodyPr/>
                    <a:lstStyle/>
                    <a:p>
                      <a:pPr algn="ctr"/>
                      <a:endParaRPr lang="en-US"/>
                    </a:p>
                  </a:txBody>
                  <a:tcPr anchor="ctr">
                    <a:solidFill>
                      <a:srgbClr val="EBE0AA"/>
                    </a:solidFill>
                  </a:tcPr>
                </a:tc>
                <a:tc>
                  <a:txBody>
                    <a:bodyPr/>
                    <a:lstStyle/>
                    <a:p>
                      <a:pPr algn="ctr"/>
                      <a:endParaRPr lang="en-US"/>
                    </a:p>
                  </a:txBody>
                  <a:tcPr anchor="ctr">
                    <a:solidFill>
                      <a:srgbClr val="EBE0AA"/>
                    </a:solidFill>
                  </a:tcPr>
                </a:tc>
                <a:tc>
                  <a:txBody>
                    <a:bodyPr/>
                    <a:lstStyle/>
                    <a:p>
                      <a:pPr algn="ctr"/>
                      <a:endParaRPr lang="en-US"/>
                    </a:p>
                  </a:txBody>
                  <a:tcPr anchor="ctr">
                    <a:solidFill>
                      <a:srgbClr val="EBE0AA"/>
                    </a:solidFill>
                  </a:tcPr>
                </a:tc>
                <a:tc>
                  <a:txBody>
                    <a:bodyPr/>
                    <a:lstStyle/>
                    <a:p>
                      <a:pPr algn="ctr"/>
                      <a:endParaRPr lang="en-US"/>
                    </a:p>
                  </a:txBody>
                  <a:tcPr anchor="ctr">
                    <a:solidFill>
                      <a:srgbClr val="EBE0AA"/>
                    </a:solidFill>
                  </a:tcPr>
                </a:tc>
                <a:tc>
                  <a:txBody>
                    <a:bodyPr/>
                    <a:lstStyle/>
                    <a:p>
                      <a:pPr algn="ctr"/>
                      <a:endParaRPr lang="en-US"/>
                    </a:p>
                  </a:txBody>
                  <a:tcPr anchor="ctr">
                    <a:solidFill>
                      <a:schemeClr val="bg2">
                        <a:lumMod val="75000"/>
                      </a:schemeClr>
                    </a:solidFill>
                  </a:tcPr>
                </a:tc>
                <a:tc>
                  <a:txBody>
                    <a:bodyPr/>
                    <a:lstStyle/>
                    <a:p>
                      <a:pPr algn="ctr"/>
                      <a:endParaRPr lang="en-US"/>
                    </a:p>
                  </a:txBody>
                  <a:tcPr anchor="ctr">
                    <a:solidFill>
                      <a:schemeClr val="bg2">
                        <a:lumMod val="75000"/>
                      </a:schemeClr>
                    </a:solidFill>
                  </a:tcPr>
                </a:tc>
                <a:tc>
                  <a:txBody>
                    <a:bodyPr/>
                    <a:lstStyle/>
                    <a:p>
                      <a:pPr algn="ctr"/>
                      <a:endParaRPr lang="en-US"/>
                    </a:p>
                  </a:txBody>
                  <a:tcPr anchor="ctr">
                    <a:solidFill>
                      <a:schemeClr val="bg2">
                        <a:lumMod val="75000"/>
                      </a:schemeClr>
                    </a:solidFill>
                  </a:tcPr>
                </a:tc>
                <a:tc>
                  <a:txBody>
                    <a:bodyPr/>
                    <a:lstStyle/>
                    <a:p>
                      <a:pPr algn="ctr"/>
                      <a:endParaRPr lang="en-US"/>
                    </a:p>
                  </a:txBody>
                  <a:tcPr anchor="ctr">
                    <a:solidFill>
                      <a:schemeClr val="bg2">
                        <a:lumMod val="75000"/>
                      </a:schemeClr>
                    </a:solidFill>
                  </a:tcPr>
                </a:tc>
                <a:tc>
                  <a:txBody>
                    <a:bodyPr/>
                    <a:lstStyle/>
                    <a:p>
                      <a:pPr algn="ctr"/>
                      <a:endParaRPr lang="en-US"/>
                    </a:p>
                  </a:txBody>
                  <a:tcPr anchor="ctr">
                    <a:solidFill>
                      <a:schemeClr val="bg2">
                        <a:lumMod val="75000"/>
                      </a:schemeClr>
                    </a:solidFill>
                  </a:tcPr>
                </a:tc>
                <a:tc>
                  <a:txBody>
                    <a:bodyPr/>
                    <a:lstStyle/>
                    <a:p>
                      <a:pPr algn="ctr"/>
                      <a:endParaRPr lang="en-US"/>
                    </a:p>
                  </a:txBody>
                  <a:tcPr anchor="ctr">
                    <a:solidFill>
                      <a:schemeClr val="bg2">
                        <a:lumMod val="75000"/>
                      </a:schemeClr>
                    </a:solidFill>
                  </a:tcPr>
                </a:tc>
                <a:tc>
                  <a:txBody>
                    <a:bodyPr/>
                    <a:lstStyle/>
                    <a:p>
                      <a:pPr algn="ctr"/>
                      <a:endParaRPr lang="en-US"/>
                    </a:p>
                  </a:txBody>
                  <a:tcPr anchor="ctr">
                    <a:solidFill>
                      <a:schemeClr val="bg2">
                        <a:lumMod val="75000"/>
                      </a:schemeClr>
                    </a:solidFill>
                  </a:tcPr>
                </a:tc>
                <a:tc>
                  <a:txBody>
                    <a:bodyPr/>
                    <a:lstStyle/>
                    <a:p>
                      <a:pPr algn="ctr"/>
                      <a:endParaRPr lang="en-US"/>
                    </a:p>
                  </a:txBody>
                  <a:tcPr anchor="ctr">
                    <a:solidFill>
                      <a:schemeClr val="bg2">
                        <a:lumMod val="75000"/>
                      </a:schemeClr>
                    </a:solidFill>
                  </a:tcPr>
                </a:tc>
                <a:tc>
                  <a:txBody>
                    <a:bodyPr/>
                    <a:lstStyle/>
                    <a:p>
                      <a:pPr algn="ctr"/>
                      <a:endParaRPr lang="en-US"/>
                    </a:p>
                  </a:txBody>
                  <a:tcPr anchor="ctr">
                    <a:solidFill>
                      <a:schemeClr val="bg2">
                        <a:lumMod val="75000"/>
                      </a:schemeClr>
                    </a:solidFill>
                  </a:tcPr>
                </a:tc>
                <a:tc>
                  <a:txBody>
                    <a:bodyPr/>
                    <a:lstStyle/>
                    <a:p>
                      <a:pPr algn="ctr"/>
                      <a:endParaRPr lang="en-US"/>
                    </a:p>
                  </a:txBody>
                  <a:tcPr anchor="ctr">
                    <a:solidFill>
                      <a:schemeClr val="bg2">
                        <a:lumMod val="75000"/>
                      </a:schemeClr>
                    </a:solidFill>
                  </a:tcPr>
                </a:tc>
              </a:tr>
              <a:tr h="370840">
                <a:tc>
                  <a:txBody>
                    <a:bodyPr/>
                    <a:lstStyle/>
                    <a:p>
                      <a:pPr algn="ctr"/>
                      <a:r>
                        <a:rPr lang="en-US" sz="1400" smtClean="0"/>
                        <a:t>15</a:t>
                      </a:r>
                      <a:endParaRPr lang="en-US" sz="1400"/>
                    </a:p>
                  </a:txBody>
                  <a:tcPr anchor="ctr">
                    <a:solidFill>
                      <a:schemeClr val="bg1">
                        <a:lumMod val="95000"/>
                      </a:schemeClr>
                    </a:solidFill>
                  </a:tcPr>
                </a:tc>
                <a:tc>
                  <a:txBody>
                    <a:bodyPr/>
                    <a:lstStyle/>
                    <a:p>
                      <a:pPr algn="ctr"/>
                      <a:r>
                        <a:rPr lang="en-US" sz="1400" smtClean="0"/>
                        <a:t>14</a:t>
                      </a: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r>
                        <a:rPr lang="en-US" sz="1400" smtClean="0"/>
                        <a:t>10</a:t>
                      </a:r>
                      <a:endParaRPr lang="en-US" sz="1400"/>
                    </a:p>
                  </a:txBody>
                  <a:tcPr anchor="ctr">
                    <a:solidFill>
                      <a:schemeClr val="bg1">
                        <a:lumMod val="95000"/>
                      </a:schemeClr>
                    </a:solidFill>
                  </a:tcPr>
                </a:tc>
                <a:tc>
                  <a:txBody>
                    <a:bodyPr/>
                    <a:lstStyle/>
                    <a:p>
                      <a:pPr algn="ctr"/>
                      <a:r>
                        <a:rPr lang="en-US" sz="1400" smtClean="0"/>
                        <a:t>9</a:t>
                      </a: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endParaRPr lang="en-US" sz="1400"/>
                    </a:p>
                  </a:txBody>
                  <a:tcPr anchor="ctr">
                    <a:solidFill>
                      <a:schemeClr val="bg1">
                        <a:lumMod val="95000"/>
                      </a:schemeClr>
                    </a:solidFill>
                  </a:tcPr>
                </a:tc>
                <a:tc>
                  <a:txBody>
                    <a:bodyPr/>
                    <a:lstStyle/>
                    <a:p>
                      <a:pPr algn="ctr"/>
                      <a:r>
                        <a:rPr lang="en-US" sz="1400" smtClean="0"/>
                        <a:t>0</a:t>
                      </a:r>
                      <a:endParaRPr lang="en-US" sz="1400"/>
                    </a:p>
                  </a:txBody>
                  <a:tcPr anchor="ctr">
                    <a:solidFill>
                      <a:schemeClr val="bg1">
                        <a:lumMod val="95000"/>
                      </a:schemeClr>
                    </a:solidFill>
                  </a:tcPr>
                </a:tc>
              </a:tr>
              <a:tr h="370840">
                <a:tc gridSpan="16">
                  <a:txBody>
                    <a:bodyPr/>
                    <a:lstStyle/>
                    <a:p>
                      <a:pPr algn="ctr"/>
                      <a:r>
                        <a:rPr lang="en-US" sz="1400" i="1" smtClean="0"/>
                        <a:t>Half-precision (16 bit) format example</a:t>
                      </a:r>
                      <a:endParaRPr lang="en-US" sz="1400" i="1"/>
                    </a:p>
                  </a:txBody>
                  <a:tcPr anchor="ctr">
                    <a:solidFill>
                      <a:schemeClr val="bg1">
                        <a:alpha val="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c hMerge="1">
                  <a:txBody>
                    <a:bodyPr/>
                    <a:lstStyle/>
                    <a:p>
                      <a:pPr algn="ctr"/>
                      <a:endParaRPr lang="en-US" sz="1400"/>
                    </a:p>
                  </a:txBody>
                  <a:tcPr anchor="ctr">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a:rPr>
              <a:t>Variables &amp; Types</a:t>
            </a:r>
            <a:br>
              <a:rPr lang="en-US" smtClean="0">
                <a:solidFill>
                  <a:srgbClr val="404040"/>
                </a:solidFill>
                <a:latin typeface="Century"/>
              </a:rPr>
            </a:br>
            <a:r>
              <a:rPr lang="en-US" sz="2400" i="1" smtClean="0">
                <a:solidFill>
                  <a:srgbClr val="404040"/>
                </a:solidFill>
                <a:latin typeface="Century" pitchFamily="18" charset="0"/>
              </a:rPr>
              <a:t>Enumerations – Basics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a:noFill/>
        </p:spPr>
        <p:txBody>
          <a:bodyPr>
            <a:normAutofit fontScale="92500"/>
          </a:bodyPr>
          <a:lstStyle/>
          <a:p>
            <a:r>
              <a:rPr lang="pt-BR" sz="2400" dirty="0" smtClean="0">
                <a:latin typeface="Times New Roman" pitchFamily="18" charset="0"/>
                <a:cs typeface="Times New Roman" pitchFamily="18" charset="0"/>
              </a:rPr>
              <a:t>If you need a </a:t>
            </a:r>
            <a:r>
              <a:rPr lang="pt-BR" sz="2400" b="1" i="1" dirty="0" smtClean="0">
                <a:latin typeface="Times New Roman" pitchFamily="18" charset="0"/>
                <a:cs typeface="Times New Roman" pitchFamily="18" charset="0"/>
              </a:rPr>
              <a:t>type </a:t>
            </a:r>
            <a:r>
              <a:rPr lang="pt-BR" sz="2400" dirty="0" smtClean="0">
                <a:latin typeface="Times New Roman" pitchFamily="18" charset="0"/>
                <a:cs typeface="Times New Roman" pitchFamily="18" charset="0"/>
              </a:rPr>
              <a:t>with several distinct values, but prefer your values to</a:t>
            </a:r>
            <a:r>
              <a:rPr lang="en-US" sz="2400" dirty="0" smtClean="0">
                <a:latin typeface="Times New Roman" pitchFamily="18" charset="0"/>
                <a:cs typeface="Times New Roman" pitchFamily="18" charset="0"/>
              </a:rPr>
              <a:t> have</a:t>
            </a:r>
            <a:r>
              <a:rPr lang="pt-BR"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names </a:t>
            </a:r>
            <a:r>
              <a:rPr lang="en-US" sz="2400" dirty="0" smtClean="0">
                <a:latin typeface="Times New Roman" pitchFamily="18" charset="0"/>
                <a:cs typeface="Times New Roman" pitchFamily="18" charset="0"/>
              </a:rPr>
              <a:t>instead of just numbers, i.e.:</a:t>
            </a:r>
          </a:p>
          <a:p>
            <a:pPr lvl="1">
              <a:buNone/>
            </a:pPr>
            <a:r>
              <a:rPr lang="en-US" sz="2100" b="1" i="1" dirty="0" smtClean="0">
                <a:solidFill>
                  <a:srgbClr val="000000"/>
                </a:solidFill>
                <a:latin typeface="Times New Roman" pitchFamily="18" charset="0"/>
                <a:cs typeface="Times New Roman" pitchFamily="18" charset="0"/>
              </a:rPr>
              <a:t>	today = </a:t>
            </a:r>
            <a:r>
              <a:rPr lang="en-US" sz="2100" b="1" i="1" dirty="0" smtClean="0">
                <a:solidFill>
                  <a:srgbClr val="0000C0"/>
                </a:solidFill>
                <a:latin typeface="Times New Roman" pitchFamily="18" charset="0"/>
                <a:cs typeface="Times New Roman" pitchFamily="18" charset="0"/>
              </a:rPr>
              <a:t>WEDNESDAY</a:t>
            </a:r>
            <a:r>
              <a:rPr lang="en-US" sz="2100" b="1" i="1" dirty="0" smtClean="0">
                <a:solidFill>
                  <a:srgbClr val="000000"/>
                </a:solidFill>
                <a:latin typeface="Times New Roman" pitchFamily="18" charset="0"/>
                <a:cs typeface="Times New Roman" pitchFamily="18" charset="0"/>
              </a:rPr>
              <a:t>;</a:t>
            </a:r>
          </a:p>
          <a:p>
            <a:pPr lvl="3">
              <a:buNone/>
            </a:pPr>
            <a:r>
              <a:rPr lang="en-US" sz="2100" i="1" dirty="0" smtClean="0">
                <a:solidFill>
                  <a:srgbClr val="000000"/>
                </a:solidFill>
                <a:latin typeface="Times New Roman" pitchFamily="18" charset="0"/>
                <a:cs typeface="Times New Roman" pitchFamily="18" charset="0"/>
              </a:rPr>
              <a:t>instead of</a:t>
            </a:r>
          </a:p>
          <a:p>
            <a:pPr lvl="1">
              <a:buNone/>
            </a:pPr>
            <a:r>
              <a:rPr lang="en-US" sz="2100" b="1" i="1" dirty="0" smtClean="0">
                <a:solidFill>
                  <a:srgbClr val="000000"/>
                </a:solidFill>
                <a:latin typeface="Times New Roman" pitchFamily="18" charset="0"/>
                <a:cs typeface="Times New Roman" pitchFamily="18" charset="0"/>
              </a:rPr>
              <a:t>	today = 2;</a:t>
            </a:r>
            <a:r>
              <a:rPr lang="en-US" sz="2100" i="1" dirty="0" smtClean="0">
                <a:solidFill>
                  <a:srgbClr val="0000C0"/>
                </a:solidFill>
                <a:latin typeface="Times New Roman" pitchFamily="18" charset="0"/>
                <a:cs typeface="Times New Roman" pitchFamily="18" charset="0"/>
              </a:rPr>
              <a:t> 	</a:t>
            </a:r>
            <a:r>
              <a:rPr lang="en-US" sz="2100" i="1" dirty="0" smtClean="0">
                <a:solidFill>
                  <a:srgbClr val="3F7F5F"/>
                </a:solidFill>
                <a:latin typeface="Times New Roman" pitchFamily="18" charset="0"/>
                <a:cs typeface="Times New Roman" pitchFamily="18" charset="0"/>
              </a:rPr>
              <a:t>// Umm… are we counting from 0 or 1?</a:t>
            </a:r>
            <a:endParaRPr lang="en-US" sz="2100" b="1" i="1" dirty="0" smtClean="0">
              <a:solidFill>
                <a:srgbClr val="000000"/>
              </a:solidFill>
              <a:latin typeface="Times New Roman" pitchFamily="18" charset="0"/>
              <a:cs typeface="Times New Roman" pitchFamily="18" charset="0"/>
            </a:endParaRPr>
          </a:p>
          <a:p>
            <a:r>
              <a:rPr lang="pt-BR" sz="2400" b="1" i="1" dirty="0" smtClean="0">
                <a:latin typeface="Times New Roman" pitchFamily="18" charset="0"/>
                <a:cs typeface="Times New Roman" pitchFamily="18" charset="0"/>
              </a:rPr>
              <a:t>Q</a:t>
            </a:r>
            <a:r>
              <a:rPr lang="pt-BR" sz="2400" i="1" dirty="0" smtClean="0">
                <a:latin typeface="Times New Roman" pitchFamily="18" charset="0"/>
                <a:cs typeface="Times New Roman" pitchFamily="18" charset="0"/>
              </a:rPr>
              <a:t>: Why not just use </a:t>
            </a:r>
            <a:r>
              <a:rPr lang="pt-BR" sz="2400" b="1" i="1" dirty="0" smtClean="0">
                <a:latin typeface="Times New Roman" pitchFamily="18" charset="0"/>
                <a:cs typeface="Times New Roman" pitchFamily="18" charset="0"/>
              </a:rPr>
              <a:t>string</a:t>
            </a:r>
            <a:r>
              <a:rPr lang="pt-BR" sz="2400" i="1" dirty="0" smtClean="0">
                <a:latin typeface="Times New Roman" pitchFamily="18" charset="0"/>
                <a:cs typeface="Times New Roman" pitchFamily="18" charset="0"/>
              </a:rPr>
              <a:t>? (Hint: find at least 3 reasons)</a:t>
            </a:r>
            <a:endParaRPr lang="pt-BR" sz="2400" dirty="0" smtClean="0">
              <a:latin typeface="Times New Roman" pitchFamily="18" charset="0"/>
              <a:cs typeface="Times New Roman" pitchFamily="18" charset="0"/>
            </a:endParaRPr>
          </a:p>
          <a:p>
            <a:r>
              <a:rPr lang="pt-BR" sz="2400" b="1" dirty="0" smtClean="0">
                <a:latin typeface="Times New Roman" pitchFamily="18" charset="0"/>
                <a:cs typeface="Times New Roman" pitchFamily="18" charset="0"/>
              </a:rPr>
              <a:t>Syntax:</a:t>
            </a:r>
          </a:p>
          <a:p>
            <a:pPr lvl="1"/>
            <a:r>
              <a:rPr lang="pt-BR" sz="2100" i="1" dirty="0" smtClean="0">
                <a:latin typeface="Times New Roman" pitchFamily="18" charset="0"/>
                <a:cs typeface="Times New Roman" pitchFamily="18" charset="0"/>
              </a:rPr>
              <a:t>How to </a:t>
            </a:r>
            <a:r>
              <a:rPr lang="pt-BR" sz="2100" b="1" i="1" dirty="0" smtClean="0">
                <a:latin typeface="Times New Roman" pitchFamily="18" charset="0"/>
                <a:cs typeface="Times New Roman" pitchFamily="18" charset="0"/>
              </a:rPr>
              <a:t>define</a:t>
            </a:r>
            <a:r>
              <a:rPr lang="pt-BR" sz="2100" i="1" dirty="0" smtClean="0">
                <a:latin typeface="Times New Roman" pitchFamily="18" charset="0"/>
                <a:cs typeface="Times New Roman" pitchFamily="18" charset="0"/>
              </a:rPr>
              <a:t> an </a:t>
            </a:r>
            <a:r>
              <a:rPr lang="pt-BR" sz="2100" b="1" i="1" dirty="0" smtClean="0">
                <a:latin typeface="Times New Roman" pitchFamily="18" charset="0"/>
                <a:cs typeface="Times New Roman" pitchFamily="18" charset="0"/>
              </a:rPr>
              <a:t>enum</a:t>
            </a:r>
            <a:r>
              <a:rPr lang="pt-BR" sz="2100" i="1" dirty="0" smtClean="0">
                <a:latin typeface="Times New Roman" pitchFamily="18" charset="0"/>
                <a:cs typeface="Times New Roman" pitchFamily="18" charset="0"/>
              </a:rPr>
              <a:t> type</a:t>
            </a:r>
          </a:p>
          <a:p>
            <a:pPr lvl="2"/>
            <a:r>
              <a:rPr lang="pt-BR" sz="1900" b="1" i="1" dirty="0" smtClean="0">
                <a:solidFill>
                  <a:srgbClr val="7F0055"/>
                </a:solidFill>
                <a:latin typeface="Times New Roman" pitchFamily="18" charset="0"/>
                <a:cs typeface="Times New Roman" pitchFamily="18" charset="0"/>
              </a:rPr>
              <a:t>enum</a:t>
            </a:r>
            <a:r>
              <a:rPr lang="pt-BR" sz="1900" b="1" dirty="0" smtClean="0">
                <a:solidFill>
                  <a:srgbClr val="000000"/>
                </a:solidFill>
                <a:latin typeface="Times New Roman" pitchFamily="18" charset="0"/>
                <a:cs typeface="Times New Roman" pitchFamily="18" charset="0"/>
              </a:rPr>
              <a:t> </a:t>
            </a:r>
            <a:r>
              <a:rPr lang="pt-BR" sz="1900" b="1" i="1" dirty="0" smtClean="0">
                <a:solidFill>
                  <a:srgbClr val="000000"/>
                </a:solidFill>
                <a:latin typeface="Times New Roman" pitchFamily="18" charset="0"/>
                <a:cs typeface="Times New Roman" pitchFamily="18" charset="0"/>
              </a:rPr>
              <a:t>enum_name {</a:t>
            </a:r>
            <a:r>
              <a:rPr lang="pt-BR" sz="1900" b="1" i="1" dirty="0" smtClean="0">
                <a:solidFill>
                  <a:srgbClr val="0000C0"/>
                </a:solidFill>
                <a:latin typeface="Times New Roman" pitchFamily="18" charset="0"/>
                <a:cs typeface="Times New Roman" pitchFamily="18" charset="0"/>
              </a:rPr>
              <a:t>list_of_enumerators</a:t>
            </a:r>
            <a:r>
              <a:rPr lang="pt-BR" sz="1900" b="1" i="1" dirty="0" smtClean="0">
                <a:solidFill>
                  <a:srgbClr val="000000"/>
                </a:solidFill>
                <a:latin typeface="Times New Roman" pitchFamily="18" charset="0"/>
                <a:cs typeface="Times New Roman" pitchFamily="18" charset="0"/>
              </a:rPr>
              <a:t>} var_list;</a:t>
            </a:r>
          </a:p>
          <a:p>
            <a:pPr lvl="2"/>
            <a:r>
              <a:rPr lang="pt-BR" sz="1900" i="1" dirty="0" smtClean="0">
                <a:solidFill>
                  <a:srgbClr val="000000"/>
                </a:solidFill>
                <a:latin typeface="Times New Roman" pitchFamily="18" charset="0"/>
                <a:cs typeface="Times New Roman" pitchFamily="18" charset="0"/>
              </a:rPr>
              <a:t>Example: </a:t>
            </a:r>
            <a:r>
              <a:rPr lang="en-US" sz="1900" b="1" dirty="0" err="1" smtClean="0">
                <a:solidFill>
                  <a:srgbClr val="7F0055"/>
                </a:solidFill>
                <a:latin typeface="Times New Roman" pitchFamily="18" charset="0"/>
                <a:cs typeface="Times New Roman" pitchFamily="18" charset="0"/>
              </a:rPr>
              <a:t>enum</a:t>
            </a:r>
            <a:r>
              <a:rPr lang="en-US" sz="1900" b="1" dirty="0" smtClean="0">
                <a:solidFill>
                  <a:srgbClr val="000000"/>
                </a:solidFill>
                <a:latin typeface="Times New Roman" pitchFamily="18" charset="0"/>
                <a:cs typeface="Times New Roman" pitchFamily="18" charset="0"/>
              </a:rPr>
              <a:t> </a:t>
            </a:r>
            <a:r>
              <a:rPr lang="en-US" sz="1900" b="1" dirty="0" err="1" smtClean="0">
                <a:solidFill>
                  <a:srgbClr val="000000"/>
                </a:solidFill>
                <a:latin typeface="Times New Roman" pitchFamily="18" charset="0"/>
                <a:cs typeface="Times New Roman" pitchFamily="18" charset="0"/>
              </a:rPr>
              <a:t>color_t</a:t>
            </a:r>
            <a:r>
              <a:rPr lang="en-US" sz="1900" b="1" dirty="0" smtClean="0">
                <a:solidFill>
                  <a:srgbClr val="000000"/>
                </a:solidFill>
                <a:latin typeface="Times New Roman" pitchFamily="18" charset="0"/>
                <a:cs typeface="Times New Roman" pitchFamily="18" charset="0"/>
              </a:rPr>
              <a:t> {</a:t>
            </a:r>
            <a:r>
              <a:rPr lang="en-US" sz="1900" b="1" i="1" dirty="0" smtClean="0">
                <a:solidFill>
                  <a:srgbClr val="0000C0"/>
                </a:solidFill>
                <a:latin typeface="Times New Roman" pitchFamily="18" charset="0"/>
                <a:cs typeface="Times New Roman" pitchFamily="18" charset="0"/>
              </a:rPr>
              <a:t>BLACK</a:t>
            </a:r>
            <a:r>
              <a:rPr lang="en-US" sz="1900" b="1" i="1" dirty="0" smtClean="0">
                <a:solidFill>
                  <a:srgbClr val="000000"/>
                </a:solidFill>
                <a:latin typeface="Times New Roman" pitchFamily="18" charset="0"/>
                <a:cs typeface="Times New Roman" pitchFamily="18" charset="0"/>
              </a:rPr>
              <a:t>, </a:t>
            </a:r>
            <a:r>
              <a:rPr lang="en-US" sz="1900" b="1" i="1" dirty="0" smtClean="0">
                <a:solidFill>
                  <a:srgbClr val="0000C0"/>
                </a:solidFill>
                <a:latin typeface="Times New Roman" pitchFamily="18" charset="0"/>
                <a:cs typeface="Times New Roman" pitchFamily="18" charset="0"/>
              </a:rPr>
              <a:t>RED</a:t>
            </a:r>
            <a:r>
              <a:rPr lang="en-US" sz="1900" b="1" i="1" dirty="0" smtClean="0">
                <a:solidFill>
                  <a:srgbClr val="000000"/>
                </a:solidFill>
                <a:latin typeface="Times New Roman" pitchFamily="18" charset="0"/>
                <a:cs typeface="Times New Roman" pitchFamily="18" charset="0"/>
              </a:rPr>
              <a:t>, </a:t>
            </a:r>
            <a:r>
              <a:rPr lang="en-US" sz="1900" b="1" i="1" dirty="0" smtClean="0">
                <a:solidFill>
                  <a:srgbClr val="0000C0"/>
                </a:solidFill>
                <a:latin typeface="Times New Roman" pitchFamily="18" charset="0"/>
                <a:cs typeface="Times New Roman" pitchFamily="18" charset="0"/>
              </a:rPr>
              <a:t>GREEN</a:t>
            </a:r>
            <a:r>
              <a:rPr lang="en-US" sz="1900" b="1" i="1" dirty="0" smtClean="0">
                <a:solidFill>
                  <a:srgbClr val="000000"/>
                </a:solidFill>
                <a:latin typeface="Times New Roman" pitchFamily="18" charset="0"/>
                <a:cs typeface="Times New Roman" pitchFamily="18" charset="0"/>
              </a:rPr>
              <a:t>, </a:t>
            </a:r>
            <a:r>
              <a:rPr lang="en-US" sz="1900" b="1" i="1" dirty="0" smtClean="0">
                <a:solidFill>
                  <a:srgbClr val="0000C0"/>
                </a:solidFill>
                <a:latin typeface="Times New Roman" pitchFamily="18" charset="0"/>
                <a:cs typeface="Times New Roman" pitchFamily="18" charset="0"/>
              </a:rPr>
              <a:t>BLUE</a:t>
            </a:r>
            <a:r>
              <a:rPr lang="en-US" sz="1900" b="1" i="1" dirty="0" smtClean="0">
                <a:solidFill>
                  <a:srgbClr val="000000"/>
                </a:solidFill>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3"/>
            <a:r>
              <a:rPr lang="en-US" b="1" i="1" dirty="0" err="1" smtClean="0">
                <a:solidFill>
                  <a:srgbClr val="000000"/>
                </a:solidFill>
                <a:latin typeface="Times New Roman" pitchFamily="18" charset="0"/>
                <a:cs typeface="Times New Roman" pitchFamily="18" charset="0"/>
              </a:rPr>
              <a:t>var_list</a:t>
            </a:r>
            <a:r>
              <a:rPr lang="en-US" dirty="0" smtClean="0">
                <a:solidFill>
                  <a:srgbClr val="000000"/>
                </a:solidFill>
                <a:latin typeface="Times New Roman" pitchFamily="18" charset="0"/>
                <a:cs typeface="Times New Roman" pitchFamily="18" charset="0"/>
              </a:rPr>
              <a:t> is optional, rarely used</a:t>
            </a:r>
            <a:endParaRPr lang="en-US" b="1" i="1" dirty="0" smtClean="0">
              <a:solidFill>
                <a:srgbClr val="000000"/>
              </a:solidFill>
              <a:latin typeface="Times New Roman" pitchFamily="18" charset="0"/>
              <a:cs typeface="Times New Roman" pitchFamily="18" charset="0"/>
            </a:endParaRPr>
          </a:p>
          <a:p>
            <a:pPr lvl="1"/>
            <a:r>
              <a:rPr lang="en-US" sz="2100" dirty="0" smtClean="0">
                <a:latin typeface="Times New Roman" pitchFamily="18" charset="0"/>
                <a:cs typeface="Times New Roman" pitchFamily="18" charset="0"/>
              </a:rPr>
              <a:t>How to </a:t>
            </a:r>
            <a:r>
              <a:rPr lang="en-US" sz="2100" b="1" dirty="0" smtClean="0">
                <a:latin typeface="Times New Roman" pitchFamily="18" charset="0"/>
                <a:cs typeface="Times New Roman" pitchFamily="18" charset="0"/>
              </a:rPr>
              <a:t>use</a:t>
            </a:r>
            <a:r>
              <a:rPr lang="en-US" sz="2100" dirty="0" smtClean="0">
                <a:latin typeface="Times New Roman" pitchFamily="18" charset="0"/>
                <a:cs typeface="Times New Roman" pitchFamily="18" charset="0"/>
              </a:rPr>
              <a:t> an </a:t>
            </a:r>
            <a:r>
              <a:rPr lang="en-US" sz="2100" b="1" dirty="0" err="1" smtClean="0">
                <a:latin typeface="Times New Roman" pitchFamily="18" charset="0"/>
                <a:cs typeface="Times New Roman" pitchFamily="18" charset="0"/>
              </a:rPr>
              <a:t>enum</a:t>
            </a:r>
            <a:r>
              <a:rPr lang="en-US" sz="2100" b="1"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type</a:t>
            </a:r>
          </a:p>
          <a:p>
            <a:pPr lvl="2"/>
            <a:r>
              <a:rPr lang="en-US" sz="1900" b="1" i="1" dirty="0" err="1" smtClean="0">
                <a:solidFill>
                  <a:srgbClr val="7F0055"/>
                </a:solidFill>
                <a:latin typeface="Times New Roman" pitchFamily="18" charset="0"/>
                <a:cs typeface="Times New Roman" pitchFamily="18" charset="0"/>
              </a:rPr>
              <a:t>enum</a:t>
            </a:r>
            <a:r>
              <a:rPr lang="en-US" sz="1900" b="1" i="1" dirty="0" smtClean="0">
                <a:solidFill>
                  <a:srgbClr val="000000"/>
                </a:solidFill>
                <a:latin typeface="Times New Roman" pitchFamily="18" charset="0"/>
                <a:cs typeface="Times New Roman" pitchFamily="18" charset="0"/>
              </a:rPr>
              <a:t> </a:t>
            </a:r>
            <a:r>
              <a:rPr lang="en-US" sz="1900" b="1" i="1" dirty="0" err="1" smtClean="0">
                <a:solidFill>
                  <a:srgbClr val="000000"/>
                </a:solidFill>
                <a:latin typeface="Times New Roman" pitchFamily="18" charset="0"/>
                <a:cs typeface="Times New Roman" pitchFamily="18" charset="0"/>
              </a:rPr>
              <a:t>color_t</a:t>
            </a:r>
            <a:r>
              <a:rPr lang="en-US" sz="1900" b="1" i="1" dirty="0" smtClean="0">
                <a:solidFill>
                  <a:srgbClr val="000000"/>
                </a:solidFill>
                <a:latin typeface="Times New Roman" pitchFamily="18" charset="0"/>
                <a:cs typeface="Times New Roman" pitchFamily="18" charset="0"/>
              </a:rPr>
              <a:t> color1 = </a:t>
            </a:r>
            <a:r>
              <a:rPr lang="en-US" sz="1900" b="1" i="1" dirty="0" smtClean="0">
                <a:solidFill>
                  <a:srgbClr val="0000C0"/>
                </a:solidFill>
                <a:latin typeface="Times New Roman" pitchFamily="18" charset="0"/>
                <a:cs typeface="Times New Roman" pitchFamily="18" charset="0"/>
              </a:rPr>
              <a:t>RED</a:t>
            </a:r>
            <a:r>
              <a:rPr lang="en-US" sz="1900" b="1" i="1" dirty="0" smtClean="0">
                <a:solidFill>
                  <a:srgbClr val="000000"/>
                </a:solidFill>
                <a:latin typeface="Times New Roman" pitchFamily="18" charset="0"/>
                <a:cs typeface="Times New Roman" pitchFamily="18" charset="0"/>
              </a:rPr>
              <a:t>;	</a:t>
            </a:r>
            <a:r>
              <a:rPr lang="en-US" sz="1900" i="1" dirty="0" smtClean="0">
                <a:solidFill>
                  <a:srgbClr val="3F7F5F"/>
                </a:solidFill>
                <a:latin typeface="Times New Roman" pitchFamily="18" charset="0"/>
                <a:cs typeface="Times New Roman" pitchFamily="18" charset="0"/>
              </a:rPr>
              <a:t>// C – requires “</a:t>
            </a:r>
            <a:r>
              <a:rPr lang="en-US" sz="1900" i="1" dirty="0" err="1" smtClean="0">
                <a:solidFill>
                  <a:srgbClr val="3F7F5F"/>
                </a:solidFill>
                <a:latin typeface="Times New Roman" pitchFamily="18" charset="0"/>
                <a:cs typeface="Times New Roman" pitchFamily="18" charset="0"/>
              </a:rPr>
              <a:t>enum</a:t>
            </a:r>
            <a:r>
              <a:rPr lang="en-US" sz="1900" i="1" dirty="0" smtClean="0">
                <a:solidFill>
                  <a:srgbClr val="3F7F5F"/>
                </a:solidFill>
                <a:latin typeface="Times New Roman" pitchFamily="18" charset="0"/>
                <a:cs typeface="Times New Roman" pitchFamily="18" charset="0"/>
              </a:rPr>
              <a:t>” to define a variable</a:t>
            </a:r>
          </a:p>
          <a:p>
            <a:pPr lvl="2"/>
            <a:r>
              <a:rPr lang="en-US" sz="1900" b="1" i="1" dirty="0" err="1" smtClean="0">
                <a:solidFill>
                  <a:srgbClr val="000000"/>
                </a:solidFill>
                <a:latin typeface="Times New Roman" pitchFamily="18" charset="0"/>
                <a:cs typeface="Times New Roman" pitchFamily="18" charset="0"/>
              </a:rPr>
              <a:t>color_t</a:t>
            </a:r>
            <a:r>
              <a:rPr lang="en-US" sz="1900" b="1" i="1" dirty="0" smtClean="0">
                <a:solidFill>
                  <a:srgbClr val="000000"/>
                </a:solidFill>
                <a:latin typeface="Times New Roman" pitchFamily="18" charset="0"/>
                <a:cs typeface="Times New Roman" pitchFamily="18" charset="0"/>
              </a:rPr>
              <a:t> color1 = </a:t>
            </a:r>
            <a:r>
              <a:rPr lang="en-US" sz="1900" b="1" i="1" dirty="0" smtClean="0">
                <a:solidFill>
                  <a:srgbClr val="0000C0"/>
                </a:solidFill>
                <a:latin typeface="Times New Roman" pitchFamily="18" charset="0"/>
                <a:cs typeface="Times New Roman" pitchFamily="18" charset="0"/>
              </a:rPr>
              <a:t>RED</a:t>
            </a:r>
            <a:r>
              <a:rPr lang="en-US" sz="1900" b="1" i="1" dirty="0" smtClean="0">
                <a:solidFill>
                  <a:srgbClr val="000000"/>
                </a:solidFill>
                <a:latin typeface="Times New Roman" pitchFamily="18" charset="0"/>
                <a:cs typeface="Times New Roman" pitchFamily="18" charset="0"/>
              </a:rPr>
              <a:t>;	</a:t>
            </a:r>
            <a:r>
              <a:rPr lang="en-US" sz="1900" i="1" dirty="0" smtClean="0">
                <a:solidFill>
                  <a:srgbClr val="3F7F5F"/>
                </a:solidFill>
                <a:latin typeface="Times New Roman" pitchFamily="18" charset="0"/>
                <a:cs typeface="Times New Roman" pitchFamily="18" charset="0"/>
              </a:rPr>
              <a:t>// C++ - you may omit “</a:t>
            </a:r>
            <a:r>
              <a:rPr lang="en-US" sz="1900" i="1" dirty="0" err="1" smtClean="0">
                <a:solidFill>
                  <a:srgbClr val="3F7F5F"/>
                </a:solidFill>
                <a:latin typeface="Times New Roman" pitchFamily="18" charset="0"/>
                <a:cs typeface="Times New Roman" pitchFamily="18" charset="0"/>
              </a:rPr>
              <a:t>enum</a:t>
            </a:r>
            <a:r>
              <a:rPr lang="en-US" sz="1900" i="1" dirty="0" smtClean="0">
                <a:solidFill>
                  <a:srgbClr val="3F7F5F"/>
                </a:solidFill>
                <a:latin typeface="Times New Roman" pitchFamily="18" charset="0"/>
                <a:cs typeface="Times New Roman" pitchFamily="18" charset="0"/>
              </a:rPr>
              <a:t>” here</a:t>
            </a:r>
            <a:endParaRPr lang="en-US" sz="1900" i="1" dirty="0" smtClean="0">
              <a:solidFill>
                <a:srgbClr val="000000"/>
              </a:solidFill>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lvl="1"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20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20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mtClean="0">
                <a:solidFill>
                  <a:srgbClr val="404040"/>
                </a:solidFill>
                <a:latin typeface="Century"/>
              </a:rPr>
              <a:t>Variables &amp; Types</a:t>
            </a:r>
            <a:br>
              <a:rPr lang="en-US" smtClean="0">
                <a:solidFill>
                  <a:srgbClr val="404040"/>
                </a:solidFill>
                <a:latin typeface="Century"/>
              </a:rPr>
            </a:br>
            <a:r>
              <a:rPr lang="en-US" sz="2400" i="1" smtClean="0">
                <a:solidFill>
                  <a:srgbClr val="404040"/>
                </a:solidFill>
                <a:latin typeface="Century" pitchFamily="18" charset="0"/>
              </a:rPr>
              <a:t>Enumerations – Memory</a:t>
            </a:r>
            <a:endParaRPr lang="en-US" sz="24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609600"/>
          </a:xfrm>
          <a:noFill/>
        </p:spPr>
        <p:txBody>
          <a:bodyPr>
            <a:normAutofit/>
          </a:bodyPr>
          <a:lstStyle/>
          <a:p>
            <a:pPr algn="just"/>
            <a:r>
              <a:rPr lang="en-US" smtClean="0">
                <a:latin typeface="Times New Roman" pitchFamily="18" charset="0"/>
                <a:cs typeface="Times New Roman" pitchFamily="18" charset="0"/>
              </a:rPr>
              <a:t>Behind the scenes, </a:t>
            </a:r>
            <a:r>
              <a:rPr lang="pt-BR" b="1" i="1" smtClean="0">
                <a:solidFill>
                  <a:srgbClr val="7F0055"/>
                </a:solidFill>
                <a:latin typeface="Times New Roman" pitchFamily="18" charset="0"/>
                <a:cs typeface="Times New Roman" pitchFamily="18" charset="0"/>
              </a:rPr>
              <a:t>enum</a:t>
            </a:r>
            <a:r>
              <a:rPr lang="en-US" smtClean="0">
                <a:latin typeface="Times New Roman" pitchFamily="18" charset="0"/>
                <a:cs typeface="Times New Roman" pitchFamily="18" charset="0"/>
              </a:rPr>
              <a:t> is (</a:t>
            </a:r>
            <a:r>
              <a:rPr lang="en-US" i="1" smtClean="0">
                <a:latin typeface="Times New Roman" pitchFamily="18" charset="0"/>
                <a:cs typeface="Times New Roman" pitchFamily="18" charset="0"/>
              </a:rPr>
              <a:t>typically</a:t>
            </a:r>
            <a:r>
              <a:rPr lang="en-US" smtClean="0">
                <a:latin typeface="Times New Roman" pitchFamily="18" charset="0"/>
                <a:cs typeface="Times New Roman" pitchFamily="18" charset="0"/>
              </a:rPr>
              <a:t>) just an </a:t>
            </a:r>
            <a:r>
              <a:rPr lang="en-US" b="1" i="1" smtClean="0">
                <a:solidFill>
                  <a:srgbClr val="7F0055"/>
                </a:solidFill>
                <a:latin typeface="Times New Roman" pitchFamily="18" charset="0"/>
                <a:cs typeface="Times New Roman" pitchFamily="18" charset="0"/>
              </a:rPr>
              <a:t>int</a:t>
            </a: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5" name="Table 4"/>
          <p:cNvGraphicFramePr>
            <a:graphicFrameLocks noGrp="1"/>
          </p:cNvGraphicFramePr>
          <p:nvPr/>
        </p:nvGraphicFramePr>
        <p:xfrm>
          <a:off x="495312" y="2057400"/>
          <a:ext cx="8153376" cy="1483360"/>
        </p:xfrm>
        <a:graphic>
          <a:graphicData uri="http://schemas.openxmlformats.org/drawingml/2006/table">
            <a:tbl>
              <a:tblPr firstRow="1" bandRow="1">
                <a:tableStyleId>{5C22544A-7EE6-4342-B048-85BDC9FD1C3A}</a:tableStyleId>
              </a:tblPr>
              <a:tblGrid>
                <a:gridCol w="914385"/>
                <a:gridCol w="1309263"/>
                <a:gridCol w="1976576"/>
                <a:gridCol w="1976576"/>
                <a:gridCol w="1976576"/>
              </a:tblGrid>
              <a:tr h="370840">
                <a:tc gridSpan="5">
                  <a:txBody>
                    <a:bodyPr/>
                    <a:lstStyle/>
                    <a:p>
                      <a:pPr algn="ctr"/>
                      <a:r>
                        <a:rPr lang="en-US" sz="1800" b="1" i="1" dirty="0" smtClean="0">
                          <a:solidFill>
                            <a:srgbClr val="000000"/>
                          </a:solidFill>
                          <a:latin typeface="Times New Roman" pitchFamily="18" charset="0"/>
                          <a:cs typeface="Times New Roman" pitchFamily="18" charset="0"/>
                        </a:rPr>
                        <a:t>today = </a:t>
                      </a:r>
                      <a:r>
                        <a:rPr lang="en-US" sz="1800" b="1" i="1" dirty="0" smtClean="0">
                          <a:solidFill>
                            <a:srgbClr val="0000C0"/>
                          </a:solidFill>
                          <a:latin typeface="Times New Roman" pitchFamily="18" charset="0"/>
                          <a:cs typeface="Times New Roman" pitchFamily="18" charset="0"/>
                        </a:rPr>
                        <a:t>WEDNESDAY</a:t>
                      </a:r>
                      <a:r>
                        <a:rPr lang="en-US" sz="1800" b="1" i="1" dirty="0" smtClean="0">
                          <a:solidFill>
                            <a:srgbClr val="000000"/>
                          </a:solidFill>
                          <a:latin typeface="Times New Roman" pitchFamily="18" charset="0"/>
                          <a:cs typeface="Times New Roman" pitchFamily="18" charset="0"/>
                        </a:rPr>
                        <a:t>;	</a:t>
                      </a:r>
                      <a:r>
                        <a:rPr lang="en-US" sz="1800" i="1" dirty="0" smtClean="0">
                          <a:solidFill>
                            <a:srgbClr val="3F7F5F"/>
                          </a:solidFill>
                          <a:latin typeface="Times New Roman" pitchFamily="18" charset="0"/>
                          <a:cs typeface="Times New Roman" pitchFamily="18" charset="0"/>
                        </a:rPr>
                        <a:t>// C/C++</a:t>
                      </a:r>
                      <a:r>
                        <a:rPr lang="en-US" sz="1800" i="1" baseline="0" dirty="0" smtClean="0">
                          <a:solidFill>
                            <a:srgbClr val="3F7F5F"/>
                          </a:solidFill>
                          <a:latin typeface="Times New Roman" pitchFamily="18" charset="0"/>
                          <a:cs typeface="Times New Roman" pitchFamily="18" charset="0"/>
                        </a:rPr>
                        <a:t> source code</a:t>
                      </a:r>
                      <a:endParaRPr kumimoji="0" lang="en-US" b="1" kern="1200" dirty="0">
                        <a:solidFill>
                          <a:schemeClr val="lt1"/>
                        </a:solidFill>
                        <a:latin typeface="+mn-lt"/>
                        <a:ea typeface="+mn-ea"/>
                        <a:cs typeface="+mn-cs"/>
                      </a:endParaRPr>
                    </a:p>
                  </a:txBody>
                  <a:tcPr anchor="ctr">
                    <a:solidFill>
                      <a:srgbClr val="D5D7E0"/>
                    </a:solidFill>
                  </a:tcPr>
                </a:tc>
                <a:tc hMerge="1">
                  <a:txBody>
                    <a:bodyPr/>
                    <a:lstStyle/>
                    <a:p>
                      <a:endParaRPr kumimoji="0" lang="en-US" b="1" kern="1200">
                        <a:solidFill>
                          <a:schemeClr val="lt1"/>
                        </a:solidFill>
                        <a:latin typeface="+mn-lt"/>
                        <a:ea typeface="+mn-ea"/>
                        <a:cs typeface="+mn-cs"/>
                      </a:endParaRPr>
                    </a:p>
                  </a:txBody>
                  <a:tcPr>
                    <a:solidFill>
                      <a:schemeClr val="bg1">
                        <a:lumMod val="95000"/>
                      </a:schemeClr>
                    </a:solidFill>
                  </a:tcPr>
                </a:tc>
                <a:tc hMerge="1">
                  <a:txBody>
                    <a:bodyPr/>
                    <a:lstStyle/>
                    <a:p>
                      <a:endParaRPr kumimoji="0" lang="en-US" b="1" kern="1200">
                        <a:solidFill>
                          <a:schemeClr val="lt1"/>
                        </a:solidFill>
                        <a:latin typeface="+mn-lt"/>
                        <a:ea typeface="+mn-ea"/>
                        <a:cs typeface="+mn-cs"/>
                      </a:endParaRPr>
                    </a:p>
                  </a:txBody>
                  <a:tcPr>
                    <a:solidFill>
                      <a:schemeClr val="bg1">
                        <a:lumMod val="95000"/>
                      </a:schemeClr>
                    </a:solidFill>
                  </a:tcPr>
                </a:tc>
                <a:tc hMerge="1">
                  <a:txBody>
                    <a:bodyPr/>
                    <a:lstStyle/>
                    <a:p>
                      <a:endParaRPr kumimoji="0" lang="en-US" b="1" kern="1200">
                        <a:solidFill>
                          <a:schemeClr val="lt1"/>
                        </a:solidFill>
                        <a:latin typeface="+mn-lt"/>
                        <a:ea typeface="+mn-ea"/>
                        <a:cs typeface="+mn-cs"/>
                      </a:endParaRPr>
                    </a:p>
                  </a:txBody>
                  <a:tcPr>
                    <a:solidFill>
                      <a:schemeClr val="bg1">
                        <a:lumMod val="95000"/>
                      </a:schemeClr>
                    </a:solidFill>
                  </a:tcPr>
                </a:tc>
                <a:tc hMerge="1">
                  <a:txBody>
                    <a:bodyPr/>
                    <a:lstStyle/>
                    <a:p>
                      <a:endParaRPr kumimoji="0" lang="en-US" b="1" kern="1200">
                        <a:solidFill>
                          <a:schemeClr val="lt1"/>
                        </a:solidFill>
                        <a:latin typeface="+mn-lt"/>
                        <a:ea typeface="+mn-ea"/>
                        <a:cs typeface="+mn-cs"/>
                      </a:endParaRPr>
                    </a:p>
                  </a:txBody>
                  <a:tcPr>
                    <a:solidFill>
                      <a:schemeClr val="bg1">
                        <a:lumMod val="95000"/>
                      </a:schemeClr>
                    </a:solidFill>
                  </a:tcPr>
                </a:tc>
              </a:tr>
              <a:tr h="370840">
                <a:tc gridSpan="5">
                  <a:txBody>
                    <a:bodyPr/>
                    <a:lstStyle/>
                    <a:p>
                      <a:pPr algn="ctr"/>
                      <a:r>
                        <a:rPr kumimoji="0" lang="en-US" b="0" i="1" kern="1200" dirty="0" smtClean="0">
                          <a:solidFill>
                            <a:schemeClr val="tx1"/>
                          </a:solidFill>
                          <a:latin typeface="Times New Roman" pitchFamily="18" charset="0"/>
                          <a:ea typeface="+mn-ea"/>
                          <a:cs typeface="Times New Roman" pitchFamily="18" charset="0"/>
                        </a:rPr>
                        <a:t>Typical memory content of </a:t>
                      </a:r>
                      <a:r>
                        <a:rPr kumimoji="0" lang="en-US" b="1" i="1" kern="1200" baseline="0" dirty="0" smtClean="0">
                          <a:solidFill>
                            <a:schemeClr val="tx1"/>
                          </a:solidFill>
                          <a:latin typeface="Times New Roman" pitchFamily="18" charset="0"/>
                          <a:ea typeface="+mn-ea"/>
                          <a:cs typeface="Times New Roman" pitchFamily="18" charset="0"/>
                        </a:rPr>
                        <a:t>today</a:t>
                      </a:r>
                      <a:r>
                        <a:rPr lang="en-US" dirty="0" smtClean="0">
                          <a:latin typeface="Times New Roman" pitchFamily="18" charset="0"/>
                          <a:cs typeface="Times New Roman" pitchFamily="18" charset="0"/>
                        </a:rPr>
                        <a:t>:</a:t>
                      </a:r>
                      <a:endParaRPr kumimoji="0" lang="en-US" b="0" i="1" kern="1200" dirty="0">
                        <a:solidFill>
                          <a:schemeClr val="tx1"/>
                        </a:solidFill>
                        <a:latin typeface="Times New Roman" pitchFamily="18" charset="0"/>
                        <a:ea typeface="+mn-ea"/>
                        <a:cs typeface="Times New Roman" pitchFamily="18" charset="0"/>
                      </a:endParaRPr>
                    </a:p>
                  </a:txBody>
                  <a:tcPr anchor="ctr">
                    <a:lnB w="28575"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lgn="ctr"/>
                      <a:r>
                        <a:rPr lang="en-US" i="1" smtClean="0">
                          <a:latin typeface="Times New Roman" pitchFamily="18" charset="0"/>
                          <a:cs typeface="Times New Roman" pitchFamily="18" charset="0"/>
                        </a:rPr>
                        <a:t>value</a:t>
                      </a:r>
                      <a:endParaRPr lang="en-US" i="1">
                        <a:latin typeface="Times New Roman" pitchFamily="18" charset="0"/>
                        <a:cs typeface="Times New Roman"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2F2F2"/>
                    </a:solidFill>
                  </a:tcPr>
                </a:tc>
                <a:tc>
                  <a:txBody>
                    <a:bodyPr/>
                    <a:lstStyle/>
                    <a:p>
                      <a:pPr algn="ctr"/>
                      <a:r>
                        <a:rPr lang="en-US" sz="1800" i="1" smtClean="0">
                          <a:latin typeface="Times New Roman" pitchFamily="18" charset="0"/>
                          <a:cs typeface="Times New Roman" pitchFamily="18" charset="0"/>
                        </a:rPr>
                        <a:t>2</a:t>
                      </a:r>
                      <a:endParaRPr lang="en-US" sz="1800" i="1">
                        <a:latin typeface="Times New Roman" pitchFamily="18" charset="0"/>
                        <a:cs typeface="Times New Roman"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5D7E0"/>
                    </a:solidFill>
                  </a:tcPr>
                </a:tc>
                <a:tc>
                  <a:txBody>
                    <a:bodyPr/>
                    <a:lstStyle/>
                    <a:p>
                      <a:pPr algn="ctr"/>
                      <a:r>
                        <a:rPr lang="en-US" sz="1800" i="1" smtClean="0">
                          <a:latin typeface="Times New Roman" pitchFamily="18" charset="0"/>
                          <a:cs typeface="Times New Roman" pitchFamily="18" charset="0"/>
                        </a:rPr>
                        <a:t>0</a:t>
                      </a:r>
                      <a:endParaRPr lang="en-US" sz="1800" i="1">
                        <a:latin typeface="Times New Roman" pitchFamily="18" charset="0"/>
                        <a:cs typeface="Times New Roman" pitchFamily="18"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5D7E0"/>
                    </a:solidFill>
                  </a:tcPr>
                </a:tc>
                <a:tc>
                  <a:txBody>
                    <a:bodyPr/>
                    <a:lstStyle/>
                    <a:p>
                      <a:pPr algn="ctr"/>
                      <a:r>
                        <a:rPr lang="en-US" sz="1800" i="1" smtClean="0">
                          <a:latin typeface="Times New Roman" pitchFamily="18" charset="0"/>
                          <a:cs typeface="Times New Roman" pitchFamily="18" charset="0"/>
                        </a:rPr>
                        <a:t>0</a:t>
                      </a:r>
                      <a:endParaRPr lang="en-US" sz="1800" i="1">
                        <a:latin typeface="Times New Roman" pitchFamily="18" charset="0"/>
                        <a:cs typeface="Times New Roman" pitchFamily="18"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5D7E0"/>
                    </a:solidFill>
                  </a:tcPr>
                </a:tc>
                <a:tc>
                  <a:txBody>
                    <a:bodyPr/>
                    <a:lstStyle/>
                    <a:p>
                      <a:pPr algn="ctr"/>
                      <a:r>
                        <a:rPr lang="en-US" sz="1800" i="1" smtClean="0">
                          <a:latin typeface="Times New Roman" pitchFamily="18" charset="0"/>
                          <a:cs typeface="Times New Roman" pitchFamily="18" charset="0"/>
                        </a:rPr>
                        <a:t>0</a:t>
                      </a:r>
                      <a:endParaRPr lang="en-US" sz="1800" i="1">
                        <a:latin typeface="Times New Roman" pitchFamily="18" charset="0"/>
                        <a:cs typeface="Times New Roman" pitchFamily="18"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5D7E0"/>
                    </a:solidFill>
                  </a:tcPr>
                </a:tc>
              </a:tr>
              <a:tr h="370840">
                <a:tc>
                  <a:txBody>
                    <a:bodyPr/>
                    <a:lstStyle/>
                    <a:p>
                      <a:pPr algn="ctr"/>
                      <a:r>
                        <a:rPr lang="en-US" i="1" smtClean="0">
                          <a:latin typeface="Times New Roman" pitchFamily="18" charset="0"/>
                          <a:cs typeface="Times New Roman" pitchFamily="18" charset="0"/>
                        </a:rPr>
                        <a:t>offset</a:t>
                      </a:r>
                      <a:endParaRPr lang="en-US" i="1">
                        <a:latin typeface="Times New Roman" pitchFamily="18" charset="0"/>
                        <a:cs typeface="Times New Roman" pitchFamily="18"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smtClean="0">
                          <a:latin typeface="Times New Roman" pitchFamily="18" charset="0"/>
                          <a:cs typeface="Times New Roman" pitchFamily="18" charset="0"/>
                        </a:rPr>
                        <a:t>0</a:t>
                      </a:r>
                      <a:endParaRPr lang="en-US" sz="1800">
                        <a:latin typeface="Times New Roman" pitchFamily="18" charset="0"/>
                        <a:cs typeface="Times New Roman"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smtClean="0">
                          <a:latin typeface="Times New Roman" pitchFamily="18" charset="0"/>
                          <a:cs typeface="Times New Roman" pitchFamily="18" charset="0"/>
                        </a:rPr>
                        <a:t>1</a:t>
                      </a:r>
                      <a:endParaRPr lang="en-US" sz="1800">
                        <a:latin typeface="Times New Roman" pitchFamily="18" charset="0"/>
                        <a:cs typeface="Times New Roman" pitchFamily="18" charset="0"/>
                      </a:endParaRPr>
                    </a:p>
                  </a:txBody>
                  <a:tcPr anchor="ct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smtClean="0">
                          <a:latin typeface="Times New Roman" pitchFamily="18" charset="0"/>
                          <a:cs typeface="Times New Roman" pitchFamily="18" charset="0"/>
                        </a:rPr>
                        <a:t>2</a:t>
                      </a:r>
                      <a:endParaRPr lang="en-US" sz="1800">
                        <a:latin typeface="Times New Roman" pitchFamily="18" charset="0"/>
                        <a:cs typeface="Times New Roman" pitchFamily="18" charset="0"/>
                      </a:endParaRPr>
                    </a:p>
                  </a:txBody>
                  <a:tcPr anchor="ct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r>
                        <a:rPr lang="en-US" sz="1800" smtClean="0">
                          <a:latin typeface="Times New Roman" pitchFamily="18" charset="0"/>
                          <a:cs typeface="Times New Roman" pitchFamily="18" charset="0"/>
                        </a:rPr>
                        <a:t>3</a:t>
                      </a:r>
                      <a:endParaRPr lang="en-US" sz="1800">
                        <a:latin typeface="Times New Roman" pitchFamily="18" charset="0"/>
                        <a:cs typeface="Times New Roman" pitchFamily="18" charset="0"/>
                      </a:endParaRPr>
                    </a:p>
                  </a:txBody>
                  <a:tcPr anchor="ctr">
                    <a:lnT w="28575"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7" name="Content Placeholder 2"/>
          <p:cNvSpPr txBox="1">
            <a:spLocks/>
          </p:cNvSpPr>
          <p:nvPr/>
        </p:nvSpPr>
        <p:spPr>
          <a:xfrm>
            <a:off x="457200" y="3733800"/>
            <a:ext cx="8229600" cy="838200"/>
          </a:xfrm>
          <a:prstGeom prst="rect">
            <a:avLst/>
          </a:prstGeom>
          <a:noFill/>
        </p:spPr>
        <p:txBody>
          <a:bodyPr vert="horz">
            <a:noAutofit/>
          </a:bodyPr>
          <a:lstStyle/>
          <a:p>
            <a:pPr marL="274320" lvl="0" indent="-274320" algn="just">
              <a:spcBef>
                <a:spcPts val="600"/>
              </a:spcBef>
              <a:buClr>
                <a:schemeClr val="accent1"/>
              </a:buClr>
              <a:buSzPct val="76000"/>
              <a:buFont typeface="Wingdings 3"/>
              <a:buChar char=""/>
            </a:pPr>
            <a:r>
              <a:rPr lang="en-US" sz="2600" i="1" smtClean="0">
                <a:latin typeface="Times New Roman" pitchFamily="18" charset="0"/>
                <a:cs typeface="Times New Roman" pitchFamily="18" charset="0"/>
              </a:rPr>
              <a:t>Practice 1</a:t>
            </a:r>
            <a:r>
              <a:rPr lang="en-US" sz="2600" smtClean="0">
                <a:latin typeface="Times New Roman" pitchFamily="18" charset="0"/>
                <a:cs typeface="Times New Roman" pitchFamily="18" charset="0"/>
              </a:rPr>
              <a:t>: </a:t>
            </a:r>
            <a:r>
              <a:rPr lang="en-US" sz="2600" i="1" smtClean="0">
                <a:latin typeface="Times New Roman" pitchFamily="18" charset="0"/>
                <a:cs typeface="Times New Roman" pitchFamily="18" charset="0"/>
              </a:rPr>
              <a:t>“View memory” an </a:t>
            </a:r>
            <a:r>
              <a:rPr lang="pt-BR" sz="2600" b="1" i="1" smtClean="0">
                <a:solidFill>
                  <a:srgbClr val="7F0055"/>
                </a:solidFill>
                <a:latin typeface="Times New Roman" pitchFamily="18" charset="0"/>
                <a:cs typeface="Times New Roman" pitchFamily="18" charset="0"/>
              </a:rPr>
              <a:t>enum</a:t>
            </a:r>
            <a:r>
              <a:rPr lang="en-US" sz="2600" i="1" smtClean="0">
                <a:latin typeface="Times New Roman" pitchFamily="18" charset="0"/>
                <a:cs typeface="Times New Roman" pitchFamily="18" charset="0"/>
              </a:rPr>
              <a:t> variable assignment</a:t>
            </a:r>
            <a:endParaRPr kumimoji="0" lang="en-US" sz="2600" b="0"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p:txBody>
      </p:sp>
      <p:sp>
        <p:nvSpPr>
          <p:cNvPr id="8" name="Content Placeholder 2"/>
          <p:cNvSpPr txBox="1">
            <a:spLocks/>
          </p:cNvSpPr>
          <p:nvPr/>
        </p:nvSpPr>
        <p:spPr>
          <a:xfrm>
            <a:off x="457200" y="4800600"/>
            <a:ext cx="8229600" cy="838200"/>
          </a:xfrm>
          <a:prstGeom prst="rect">
            <a:avLst/>
          </a:prstGeom>
          <a:noFill/>
        </p:spPr>
        <p:txBody>
          <a:bodyPr vert="horz">
            <a:noAutofit/>
          </a:bodyPr>
          <a:lstStyle/>
          <a:p>
            <a:pPr marL="274320" lvl="0" indent="-274320" algn="just">
              <a:spcBef>
                <a:spcPts val="600"/>
              </a:spcBef>
              <a:buClr>
                <a:schemeClr val="accent1"/>
              </a:buClr>
              <a:buSzPct val="76000"/>
              <a:buFont typeface="Wingdings 3"/>
              <a:buChar char=""/>
            </a:pPr>
            <a:r>
              <a:rPr lang="en-US" sz="2600" i="1" smtClean="0">
                <a:latin typeface="Times New Roman" pitchFamily="18" charset="0"/>
                <a:cs typeface="Times New Roman" pitchFamily="18" charset="0"/>
              </a:rPr>
              <a:t>Practice 2</a:t>
            </a:r>
            <a:r>
              <a:rPr lang="en-US" sz="2600" smtClean="0">
                <a:latin typeface="Times New Roman" pitchFamily="18" charset="0"/>
                <a:cs typeface="Times New Roman" pitchFamily="18" charset="0"/>
              </a:rPr>
              <a:t>: </a:t>
            </a:r>
            <a:r>
              <a:rPr lang="en-US" sz="2600" b="1" i="1" smtClean="0">
                <a:solidFill>
                  <a:srgbClr val="7F0055"/>
                </a:solidFill>
                <a:latin typeface="Times New Roman" pitchFamily="18" charset="0"/>
                <a:cs typeface="Times New Roman" pitchFamily="18" charset="0"/>
              </a:rPr>
              <a:t>sizeof</a:t>
            </a:r>
            <a:r>
              <a:rPr lang="en-US" sz="2600" i="1" smtClean="0">
                <a:latin typeface="Times New Roman" pitchFamily="18" charset="0"/>
                <a:cs typeface="Times New Roman" pitchFamily="18" charset="0"/>
              </a:rPr>
              <a:t> several </a:t>
            </a:r>
            <a:r>
              <a:rPr lang="pt-BR" sz="2600" b="1" i="1" smtClean="0">
                <a:solidFill>
                  <a:srgbClr val="7F0055"/>
                </a:solidFill>
                <a:latin typeface="Times New Roman" pitchFamily="18" charset="0"/>
                <a:cs typeface="Times New Roman" pitchFamily="18" charset="0"/>
              </a:rPr>
              <a:t>enum</a:t>
            </a:r>
            <a:r>
              <a:rPr lang="en-US" sz="2600" i="1" smtClean="0">
                <a:latin typeface="Times New Roman" pitchFamily="18" charset="0"/>
                <a:cs typeface="Times New Roman" pitchFamily="18" charset="0"/>
              </a:rPr>
              <a:t> types / variables</a:t>
            </a:r>
            <a:endParaRPr kumimoji="0" lang="en-US" sz="2600" b="0"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a:rPr>
              <a:t>Variables &amp; Types</a:t>
            </a:r>
            <a:br>
              <a:rPr lang="en-US" smtClean="0">
                <a:solidFill>
                  <a:srgbClr val="404040"/>
                </a:solidFill>
                <a:latin typeface="Century"/>
              </a:rPr>
            </a:br>
            <a:r>
              <a:rPr lang="en-US" sz="2400" i="1" smtClean="0">
                <a:solidFill>
                  <a:srgbClr val="404040"/>
                </a:solidFill>
                <a:latin typeface="Century" pitchFamily="18" charset="0"/>
              </a:rPr>
              <a:t>Enumerations – C vs C++</a:t>
            </a:r>
            <a:endParaRPr lang="en-US" sz="24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a:noFill/>
        </p:spPr>
        <p:txBody>
          <a:bodyPr>
            <a:normAutofit fontScale="92500"/>
          </a:bodyPr>
          <a:lstStyle/>
          <a:p>
            <a:pPr algn="just"/>
            <a:r>
              <a:rPr lang="en-US" smtClean="0">
                <a:latin typeface="Times New Roman" pitchFamily="18" charset="0"/>
                <a:cs typeface="Times New Roman" pitchFamily="18" charset="0"/>
              </a:rPr>
              <a:t>C and C++ differ in a few aspects related to </a:t>
            </a:r>
            <a:r>
              <a:rPr lang="pt-BR" b="1" i="1" smtClean="0">
                <a:solidFill>
                  <a:srgbClr val="7F0055"/>
                </a:solidFill>
                <a:latin typeface="Times New Roman" pitchFamily="18" charset="0"/>
                <a:cs typeface="Times New Roman" pitchFamily="18" charset="0"/>
              </a:rPr>
              <a:t>enum</a:t>
            </a:r>
            <a:endParaRPr lang="en-US" i="1" smtClean="0">
              <a:latin typeface="Times New Roman" pitchFamily="18" charset="0"/>
              <a:cs typeface="Times New Roman" pitchFamily="18" charset="0"/>
            </a:endParaRPr>
          </a:p>
          <a:p>
            <a:pPr lvl="1" algn="just"/>
            <a:r>
              <a:rPr lang="en-US" sz="2400" b="1" i="1" smtClean="0">
                <a:latin typeface="Times New Roman" pitchFamily="18" charset="0"/>
                <a:cs typeface="Times New Roman" pitchFamily="18" charset="0"/>
              </a:rPr>
              <a:t>C++</a:t>
            </a:r>
            <a:r>
              <a:rPr lang="en-US" sz="2400" i="1" smtClean="0">
                <a:latin typeface="Times New Roman" pitchFamily="18" charset="0"/>
                <a:cs typeface="Times New Roman" pitchFamily="18" charset="0"/>
              </a:rPr>
              <a:t>: Each </a:t>
            </a:r>
            <a:r>
              <a:rPr lang="en-US" sz="2400" b="1" i="1" smtClean="0">
                <a:solidFill>
                  <a:srgbClr val="7F0055"/>
                </a:solidFill>
                <a:latin typeface="Times New Roman" pitchFamily="18" charset="0"/>
                <a:cs typeface="Times New Roman" pitchFamily="18" charset="0"/>
              </a:rPr>
              <a:t>enum</a:t>
            </a:r>
            <a:r>
              <a:rPr lang="en-US" sz="2400" i="1" smtClean="0">
                <a:latin typeface="Times New Roman" pitchFamily="18" charset="0"/>
                <a:cs typeface="Times New Roman" pitchFamily="18" charset="0"/>
              </a:rPr>
              <a:t> is a separate type.</a:t>
            </a:r>
          </a:p>
          <a:p>
            <a:pPr lvl="1" algn="just"/>
            <a:r>
              <a:rPr lang="en-US" sz="2400" b="1" i="1" smtClean="0">
                <a:latin typeface="Times New Roman" pitchFamily="18" charset="0"/>
                <a:cs typeface="Times New Roman" pitchFamily="18" charset="0"/>
              </a:rPr>
              <a:t>C</a:t>
            </a:r>
            <a:r>
              <a:rPr lang="en-US" sz="2400" i="1" smtClean="0">
                <a:latin typeface="Times New Roman" pitchFamily="18" charset="0"/>
                <a:cs typeface="Times New Roman" pitchFamily="18" charset="0"/>
              </a:rPr>
              <a:t> enums are little  more than “syntax sugar” over </a:t>
            </a:r>
            <a:r>
              <a:rPr lang="en-US" sz="2400" b="1" i="1" smtClean="0">
                <a:solidFill>
                  <a:srgbClr val="7F0055"/>
                </a:solidFill>
                <a:latin typeface="Times New Roman" pitchFamily="18" charset="0"/>
                <a:cs typeface="Times New Roman" pitchFamily="18" charset="0"/>
              </a:rPr>
              <a:t>int</a:t>
            </a:r>
          </a:p>
          <a:p>
            <a:pPr lvl="1" algn="just"/>
            <a:r>
              <a:rPr lang="en-US" sz="2400" b="1" i="1" smtClean="0">
                <a:latin typeface="Times New Roman" pitchFamily="18" charset="0"/>
                <a:cs typeface="Times New Roman" pitchFamily="18" charset="0"/>
              </a:rPr>
              <a:t>Exercise</a:t>
            </a:r>
            <a:r>
              <a:rPr lang="en-US" sz="2400" i="1" smtClean="0">
                <a:latin typeface="Times New Roman" pitchFamily="18" charset="0"/>
                <a:cs typeface="Times New Roman" pitchFamily="18" charset="0"/>
              </a:rPr>
              <a:t>: Check the above claims using assignment (a=b)</a:t>
            </a:r>
            <a:endParaRPr lang="en-US" sz="2400" smtClean="0">
              <a:latin typeface="Consolas"/>
            </a:endParaRPr>
          </a:p>
          <a:p>
            <a:pPr algn="just"/>
            <a:r>
              <a:rPr lang="en-US" smtClean="0">
                <a:latin typeface="Times New Roman" pitchFamily="18" charset="0"/>
                <a:cs typeface="Times New Roman" pitchFamily="18" charset="0"/>
              </a:rPr>
              <a:t>Both C and C++ export their </a:t>
            </a:r>
            <a:r>
              <a:rPr lang="pt-BR" b="1" i="1" smtClean="0">
                <a:solidFill>
                  <a:srgbClr val="0000C0"/>
                </a:solidFill>
                <a:latin typeface="Times New Roman" pitchFamily="18" charset="0"/>
                <a:cs typeface="Times New Roman" pitchFamily="18" charset="0"/>
              </a:rPr>
              <a:t>enumerators</a:t>
            </a:r>
            <a:r>
              <a:rPr lang="en-US" smtClean="0">
                <a:latin typeface="Times New Roman" pitchFamily="18" charset="0"/>
                <a:cs typeface="Times New Roman" pitchFamily="18" charset="0"/>
              </a:rPr>
              <a:t> (the possible values of an </a:t>
            </a:r>
            <a:r>
              <a:rPr lang="en-US" b="1" i="1" smtClean="0">
                <a:solidFill>
                  <a:srgbClr val="7F0055"/>
                </a:solidFill>
                <a:latin typeface="Times New Roman" pitchFamily="18" charset="0"/>
                <a:cs typeface="Times New Roman" pitchFamily="18" charset="0"/>
              </a:rPr>
              <a:t>enum</a:t>
            </a:r>
            <a:r>
              <a:rPr lang="en-US" smtClean="0">
                <a:latin typeface="Times New Roman" pitchFamily="18" charset="0"/>
                <a:cs typeface="Times New Roman" pitchFamily="18" charset="0"/>
              </a:rPr>
              <a:t>) in the namespace that contains the </a:t>
            </a:r>
            <a:r>
              <a:rPr lang="pt-BR" b="1" i="1" smtClean="0">
                <a:solidFill>
                  <a:srgbClr val="7F0055"/>
                </a:solidFill>
                <a:latin typeface="Times New Roman" pitchFamily="18" charset="0"/>
                <a:cs typeface="Times New Roman" pitchFamily="18" charset="0"/>
              </a:rPr>
              <a:t>enum</a:t>
            </a:r>
            <a:r>
              <a:rPr lang="pt-BR" b="1" smtClean="0">
                <a:solidFill>
                  <a:srgbClr val="000000"/>
                </a:solidFill>
                <a:latin typeface="Times New Roman" pitchFamily="18" charset="0"/>
                <a:cs typeface="Times New Roman" pitchFamily="18" charset="0"/>
              </a:rPr>
              <a:t>:</a:t>
            </a:r>
          </a:p>
          <a:p>
            <a:pPr lvl="2">
              <a:buNone/>
            </a:pPr>
            <a:r>
              <a:rPr lang="en-US" sz="1900" b="1" smtClean="0">
                <a:solidFill>
                  <a:srgbClr val="7F0055"/>
                </a:solidFill>
                <a:latin typeface="Times New Roman" pitchFamily="18" charset="0"/>
                <a:cs typeface="Times New Roman" pitchFamily="18" charset="0"/>
              </a:rPr>
              <a:t>enum</a:t>
            </a:r>
            <a:r>
              <a:rPr lang="en-US" sz="1900" b="1" smtClean="0">
                <a:solidFill>
                  <a:srgbClr val="000000"/>
                </a:solidFill>
                <a:latin typeface="Times New Roman" pitchFamily="18" charset="0"/>
                <a:cs typeface="Times New Roman" pitchFamily="18" charset="0"/>
              </a:rPr>
              <a:t> color_t {</a:t>
            </a:r>
          </a:p>
          <a:p>
            <a:pPr lvl="2">
              <a:buNone/>
            </a:pPr>
            <a:r>
              <a:rPr lang="en-US" sz="1900" i="1" smtClean="0">
                <a:solidFill>
                  <a:srgbClr val="0000C0"/>
                </a:solidFill>
                <a:latin typeface="Times New Roman" pitchFamily="18" charset="0"/>
                <a:cs typeface="Times New Roman" pitchFamily="18" charset="0"/>
              </a:rPr>
              <a:t>	BLACK</a:t>
            </a:r>
            <a:r>
              <a:rPr lang="en-US" sz="1900" i="1" smtClean="0">
                <a:solidFill>
                  <a:srgbClr val="000000"/>
                </a:solidFill>
                <a:latin typeface="Times New Roman" pitchFamily="18" charset="0"/>
                <a:cs typeface="Times New Roman" pitchFamily="18" charset="0"/>
              </a:rPr>
              <a:t>, </a:t>
            </a:r>
            <a:r>
              <a:rPr lang="en-US" sz="1900" i="1" smtClean="0">
                <a:solidFill>
                  <a:srgbClr val="0000C0"/>
                </a:solidFill>
                <a:latin typeface="Times New Roman" pitchFamily="18" charset="0"/>
                <a:cs typeface="Times New Roman" pitchFamily="18" charset="0"/>
              </a:rPr>
              <a:t>GREY</a:t>
            </a:r>
            <a:r>
              <a:rPr lang="en-US" sz="1900" i="1" smtClean="0">
                <a:solidFill>
                  <a:srgbClr val="000000"/>
                </a:solidFill>
                <a:latin typeface="Times New Roman" pitchFamily="18" charset="0"/>
                <a:cs typeface="Times New Roman" pitchFamily="18" charset="0"/>
              </a:rPr>
              <a:t>, </a:t>
            </a:r>
            <a:r>
              <a:rPr lang="en-US" sz="1900" i="1" smtClean="0">
                <a:solidFill>
                  <a:srgbClr val="0000C0"/>
                </a:solidFill>
                <a:latin typeface="Times New Roman" pitchFamily="18" charset="0"/>
                <a:cs typeface="Times New Roman" pitchFamily="18" charset="0"/>
              </a:rPr>
              <a:t>RED</a:t>
            </a:r>
            <a:r>
              <a:rPr lang="en-US" sz="1900" i="1" smtClean="0">
                <a:solidFill>
                  <a:srgbClr val="000000"/>
                </a:solidFill>
                <a:latin typeface="Times New Roman" pitchFamily="18" charset="0"/>
                <a:cs typeface="Times New Roman" pitchFamily="18" charset="0"/>
              </a:rPr>
              <a:t>, </a:t>
            </a:r>
            <a:r>
              <a:rPr lang="en-US" sz="1900" i="1" smtClean="0">
                <a:solidFill>
                  <a:srgbClr val="0000C0"/>
                </a:solidFill>
                <a:latin typeface="Times New Roman" pitchFamily="18" charset="0"/>
                <a:cs typeface="Times New Roman" pitchFamily="18" charset="0"/>
              </a:rPr>
              <a:t>WHITE</a:t>
            </a:r>
          </a:p>
          <a:p>
            <a:pPr lvl="2">
              <a:buNone/>
            </a:pPr>
            <a:r>
              <a:rPr lang="en-US" sz="1900" smtClean="0">
                <a:solidFill>
                  <a:srgbClr val="000000"/>
                </a:solidFill>
                <a:latin typeface="Times New Roman" pitchFamily="18" charset="0"/>
                <a:cs typeface="Times New Roman" pitchFamily="18" charset="0"/>
              </a:rPr>
              <a:t>};</a:t>
            </a:r>
          </a:p>
          <a:p>
            <a:pPr lvl="2">
              <a:buNone/>
            </a:pPr>
            <a:r>
              <a:rPr lang="en-US" sz="1900" b="1" smtClean="0">
                <a:solidFill>
                  <a:srgbClr val="7F0055"/>
                </a:solidFill>
                <a:latin typeface="Times New Roman" pitchFamily="18" charset="0"/>
                <a:cs typeface="Times New Roman" pitchFamily="18" charset="0"/>
              </a:rPr>
              <a:t>enum</a:t>
            </a:r>
            <a:r>
              <a:rPr lang="en-US" sz="1900" b="1" smtClean="0">
                <a:solidFill>
                  <a:srgbClr val="000000"/>
                </a:solidFill>
                <a:latin typeface="Times New Roman" pitchFamily="18" charset="0"/>
                <a:cs typeface="Times New Roman" pitchFamily="18" charset="0"/>
              </a:rPr>
              <a:t> flag_t {</a:t>
            </a:r>
          </a:p>
          <a:p>
            <a:pPr lvl="2">
              <a:buNone/>
            </a:pPr>
            <a:r>
              <a:rPr lang="en-US" sz="1900" b="1" i="1" smtClean="0">
                <a:solidFill>
                  <a:srgbClr val="000000"/>
                </a:solidFill>
                <a:latin typeface="Times New Roman" pitchFamily="18" charset="0"/>
                <a:cs typeface="Times New Roman" pitchFamily="18" charset="0"/>
              </a:rPr>
              <a:t>	</a:t>
            </a:r>
            <a:r>
              <a:rPr lang="en-US" sz="1900" i="1" smtClean="0">
                <a:solidFill>
                  <a:srgbClr val="0000C0"/>
                </a:solidFill>
                <a:latin typeface="Times New Roman" pitchFamily="18" charset="0"/>
                <a:cs typeface="Times New Roman" pitchFamily="18" charset="0"/>
              </a:rPr>
              <a:t>RED</a:t>
            </a:r>
            <a:r>
              <a:rPr lang="en-US" sz="1900" i="1" smtClean="0">
                <a:solidFill>
                  <a:srgbClr val="000000"/>
                </a:solidFill>
                <a:latin typeface="Times New Roman" pitchFamily="18" charset="0"/>
                <a:cs typeface="Times New Roman" pitchFamily="18" charset="0"/>
              </a:rPr>
              <a:t>, </a:t>
            </a:r>
            <a:r>
              <a:rPr lang="en-US" sz="1900" i="1" smtClean="0">
                <a:solidFill>
                  <a:srgbClr val="0000C0"/>
                </a:solidFill>
                <a:latin typeface="Times New Roman" pitchFamily="18" charset="0"/>
                <a:cs typeface="Times New Roman" pitchFamily="18" charset="0"/>
              </a:rPr>
              <a:t>GREEN		</a:t>
            </a:r>
            <a:r>
              <a:rPr lang="en-US" sz="1900" smtClean="0">
                <a:solidFill>
                  <a:srgbClr val="3F7F5F"/>
                </a:solidFill>
                <a:latin typeface="Times New Roman" pitchFamily="18" charset="0"/>
                <a:cs typeface="Times New Roman" pitchFamily="18" charset="0"/>
              </a:rPr>
              <a:t>// error: redeclaration of 'RED’</a:t>
            </a:r>
            <a:endParaRPr lang="en-US" sz="1900" i="1" smtClean="0">
              <a:solidFill>
                <a:srgbClr val="0000C0"/>
              </a:solidFill>
              <a:latin typeface="Times New Roman" pitchFamily="18" charset="0"/>
              <a:cs typeface="Times New Roman" pitchFamily="18" charset="0"/>
            </a:endParaRPr>
          </a:p>
          <a:p>
            <a:pPr lvl="2">
              <a:buNone/>
            </a:pPr>
            <a:r>
              <a:rPr lang="en-US" sz="1900" smtClean="0">
                <a:solidFill>
                  <a:srgbClr val="000000"/>
                </a:solidFill>
                <a:latin typeface="Times New Roman" pitchFamily="18" charset="0"/>
                <a:cs typeface="Times New Roman" pitchFamily="18" charset="0"/>
              </a:rPr>
              <a:t>};</a:t>
            </a:r>
          </a:p>
          <a:p>
            <a:r>
              <a:rPr lang="en-US" sz="2500" b="1" i="1" smtClean="0">
                <a:solidFill>
                  <a:srgbClr val="000000"/>
                </a:solidFill>
                <a:latin typeface="Times New Roman" pitchFamily="18" charset="0"/>
                <a:cs typeface="Times New Roman" pitchFamily="18" charset="0"/>
              </a:rPr>
              <a:t>C</a:t>
            </a:r>
            <a:r>
              <a:rPr lang="en-US" sz="2500" smtClean="0">
                <a:solidFill>
                  <a:srgbClr val="000000"/>
                </a:solidFill>
                <a:latin typeface="Times New Roman" pitchFamily="18" charset="0"/>
                <a:cs typeface="Times New Roman" pitchFamily="18" charset="0"/>
              </a:rPr>
              <a:t> requires a little heavier syntax</a:t>
            </a:r>
            <a:endParaRPr lang="en-US" sz="2500" smtClean="0">
              <a:latin typeface="Consolas"/>
            </a:endParaRPr>
          </a:p>
          <a:p>
            <a:endParaRPr lang="en-US" sz="2800" smtClean="0">
              <a:latin typeface="Consolas"/>
            </a:endParaRPr>
          </a:p>
          <a:p>
            <a:pPr lvl="2">
              <a:buNone/>
            </a:pPr>
            <a:endParaRPr lang="en-US" sz="1400" smtClean="0">
              <a:solidFill>
                <a:srgbClr val="000000"/>
              </a:solidFill>
              <a:latin typeface="Consolas"/>
            </a:endParaRPr>
          </a:p>
          <a:p>
            <a:endParaRPr lang="en-US" sz="2800" smtClean="0">
              <a:latin typeface="Consolas"/>
            </a:endParaRPr>
          </a:p>
          <a:p>
            <a:pPr lvl="1" algn="just"/>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5" name="Rounded Rectangle 4"/>
          <p:cNvSpPr/>
          <p:nvPr/>
        </p:nvSpPr>
        <p:spPr>
          <a:xfrm>
            <a:off x="990600" y="3048000"/>
            <a:ext cx="3048000" cy="13716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z="3600" smtClean="0">
                <a:solidFill>
                  <a:srgbClr val="404040"/>
                </a:solidFill>
                <a:latin typeface="Century" pitchFamily="18" charset="0"/>
              </a:rPr>
              <a:t>Variables &amp; Types</a:t>
            </a:r>
            <a:br>
              <a:rPr lang="en-US" sz="3600" smtClean="0">
                <a:solidFill>
                  <a:srgbClr val="404040"/>
                </a:solidFill>
                <a:latin typeface="Century" pitchFamily="18" charset="0"/>
              </a:rPr>
            </a:br>
            <a:r>
              <a:rPr lang="en-US" sz="2700" i="1" smtClean="0">
                <a:solidFill>
                  <a:srgbClr val="404040"/>
                </a:solidFill>
                <a:latin typeface="Century" pitchFamily="18" charset="0"/>
              </a:rPr>
              <a:t>Structures – Basics</a:t>
            </a:r>
            <a:endParaRPr lang="en-US" sz="27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r>
              <a:rPr lang="en-US" i="1" smtClean="0">
                <a:solidFill>
                  <a:srgbClr val="404040"/>
                </a:solidFill>
                <a:latin typeface="Arial" pitchFamily="34" charset="0"/>
                <a:cs typeface="Arial" pitchFamily="34" charset="0"/>
              </a:rPr>
              <a:t>Purpose: </a:t>
            </a:r>
            <a:r>
              <a:rPr lang="en-US" smtClean="0">
                <a:solidFill>
                  <a:srgbClr val="404040"/>
                </a:solidFill>
                <a:latin typeface="Arial" pitchFamily="34" charset="0"/>
                <a:cs typeface="Arial" pitchFamily="34" charset="0"/>
              </a:rPr>
              <a:t>to group several logically related variables (possibly of different types!) into one variable/object of a new, </a:t>
            </a:r>
            <a:r>
              <a:rPr lang="en-US" i="1" smtClean="0">
                <a:solidFill>
                  <a:srgbClr val="404040"/>
                </a:solidFill>
                <a:latin typeface="Arial" pitchFamily="34" charset="0"/>
                <a:cs typeface="Arial" pitchFamily="34" charset="0"/>
              </a:rPr>
              <a:t>user-defined</a:t>
            </a:r>
            <a:r>
              <a:rPr lang="en-US" smtClean="0">
                <a:solidFill>
                  <a:srgbClr val="404040"/>
                </a:solidFill>
                <a:latin typeface="Arial" pitchFamily="34" charset="0"/>
                <a:cs typeface="Arial" pitchFamily="34" charset="0"/>
              </a:rPr>
              <a:t> type</a:t>
            </a:r>
          </a:p>
          <a:p>
            <a:r>
              <a:rPr lang="en-US" i="1" smtClean="0">
                <a:solidFill>
                  <a:srgbClr val="404040"/>
                </a:solidFill>
                <a:latin typeface="Arial" pitchFamily="34" charset="0"/>
                <a:cs typeface="Arial" pitchFamily="34" charset="0"/>
              </a:rPr>
              <a:t>Example:</a:t>
            </a:r>
          </a:p>
          <a:p>
            <a:pPr lvl="2">
              <a:buNone/>
            </a:pPr>
            <a:r>
              <a:rPr lang="en-US" b="1" i="1" smtClean="0">
                <a:solidFill>
                  <a:srgbClr val="404040"/>
                </a:solidFill>
                <a:latin typeface="Arial" pitchFamily="34" charset="0"/>
                <a:cs typeface="Arial" pitchFamily="34" charset="0"/>
              </a:rPr>
              <a:t>string</a:t>
            </a:r>
            <a:r>
              <a:rPr lang="en-US" i="1" smtClean="0">
                <a:solidFill>
                  <a:srgbClr val="404040"/>
                </a:solidFill>
                <a:latin typeface="Arial" pitchFamily="34" charset="0"/>
                <a:cs typeface="Arial" pitchFamily="34" charset="0"/>
              </a:rPr>
              <a:t> name;</a:t>
            </a:r>
          </a:p>
          <a:p>
            <a:pPr lvl="2">
              <a:buNone/>
            </a:pPr>
            <a:r>
              <a:rPr lang="en-US" b="1" i="1" smtClean="0">
                <a:solidFill>
                  <a:srgbClr val="7F0055"/>
                </a:solidFill>
                <a:latin typeface="Arial" pitchFamily="34" charset="0"/>
                <a:cs typeface="Arial" pitchFamily="34" charset="0"/>
              </a:rPr>
              <a:t>int</a:t>
            </a:r>
            <a:r>
              <a:rPr lang="en-US" i="1" smtClean="0">
                <a:solidFill>
                  <a:srgbClr val="404040"/>
                </a:solidFill>
                <a:latin typeface="Arial" pitchFamily="34" charset="0"/>
                <a:cs typeface="Arial" pitchFamily="34" charset="0"/>
              </a:rPr>
              <a:t> birthYear;</a:t>
            </a:r>
          </a:p>
          <a:p>
            <a:pPr lvl="2">
              <a:buNone/>
            </a:pPr>
            <a:r>
              <a:rPr lang="en-US" b="1" i="1" smtClean="0">
                <a:solidFill>
                  <a:srgbClr val="7F0055"/>
                </a:solidFill>
                <a:latin typeface="Arial" pitchFamily="34" charset="0"/>
                <a:cs typeface="Arial" pitchFamily="34" charset="0"/>
              </a:rPr>
              <a:t>int</a:t>
            </a:r>
            <a:r>
              <a:rPr lang="en-US" i="1" smtClean="0">
                <a:solidFill>
                  <a:srgbClr val="404040"/>
                </a:solidFill>
                <a:latin typeface="Arial" pitchFamily="34" charset="0"/>
                <a:cs typeface="Arial" pitchFamily="34" charset="0"/>
              </a:rPr>
              <a:t> height;</a:t>
            </a:r>
          </a:p>
          <a:p>
            <a:pPr lvl="2">
              <a:buNone/>
            </a:pPr>
            <a:r>
              <a:rPr lang="en-US" b="1" i="1" smtClean="0">
                <a:solidFill>
                  <a:srgbClr val="7F0055"/>
                </a:solidFill>
                <a:latin typeface="Arial" pitchFamily="34" charset="0"/>
                <a:cs typeface="Arial" pitchFamily="34" charset="0"/>
              </a:rPr>
              <a:t>bool</a:t>
            </a:r>
            <a:r>
              <a:rPr lang="en-US" i="1" smtClean="0">
                <a:solidFill>
                  <a:srgbClr val="404040"/>
                </a:solidFill>
                <a:latin typeface="Arial" pitchFamily="34" charset="0"/>
                <a:cs typeface="Arial" pitchFamily="34" charset="0"/>
              </a:rPr>
              <a:t> hasDrivingLicense;</a:t>
            </a:r>
          </a:p>
          <a:p>
            <a:pPr lvl="1"/>
            <a:r>
              <a:rPr lang="en-US" i="1" smtClean="0">
                <a:solidFill>
                  <a:srgbClr val="404040"/>
                </a:solidFill>
                <a:latin typeface="Arial" pitchFamily="34" charset="0"/>
                <a:cs typeface="Arial" pitchFamily="34" charset="0"/>
              </a:rPr>
              <a:t>We’d like to name this group (i.e. </a:t>
            </a:r>
            <a:r>
              <a:rPr lang="en-US" b="1" i="1" smtClean="0">
                <a:solidFill>
                  <a:srgbClr val="404040"/>
                </a:solidFill>
                <a:latin typeface="Arial" pitchFamily="34" charset="0"/>
                <a:cs typeface="Arial" pitchFamily="34" charset="0"/>
              </a:rPr>
              <a:t>Person</a:t>
            </a:r>
            <a:r>
              <a:rPr lang="en-US" i="1" smtClean="0">
                <a:solidFill>
                  <a:srgbClr val="404040"/>
                </a:solidFill>
                <a:latin typeface="Arial" pitchFamily="34" charset="0"/>
                <a:cs typeface="Arial" pitchFamily="34" charset="0"/>
              </a:rPr>
              <a:t>) and use it as a whole, making our own new </a:t>
            </a:r>
            <a:r>
              <a:rPr lang="en-US" b="1" i="1" smtClean="0">
                <a:solidFill>
                  <a:srgbClr val="404040"/>
                </a:solidFill>
                <a:latin typeface="Arial" pitchFamily="34" charset="0"/>
                <a:cs typeface="Arial" pitchFamily="34" charset="0"/>
              </a:rPr>
              <a:t>type </a:t>
            </a:r>
            <a:r>
              <a:rPr lang="en-US" i="1" smtClean="0">
                <a:solidFill>
                  <a:srgbClr val="404040"/>
                </a:solidFill>
                <a:latin typeface="Arial" pitchFamily="34" charset="0"/>
                <a:cs typeface="Arial" pitchFamily="34" charset="0"/>
              </a:rPr>
              <a:t>just as </a:t>
            </a:r>
            <a:r>
              <a:rPr lang="en-US" b="1" i="1" smtClean="0">
                <a:solidFill>
                  <a:srgbClr val="7F0055"/>
                </a:solidFill>
                <a:latin typeface="Arial" pitchFamily="34" charset="0"/>
                <a:cs typeface="Arial" pitchFamily="34" charset="0"/>
              </a:rPr>
              <a:t>int</a:t>
            </a:r>
            <a:r>
              <a:rPr lang="en-US" i="1" smtClean="0">
                <a:solidFill>
                  <a:srgbClr val="404040"/>
                </a:solidFill>
                <a:latin typeface="Arial" pitchFamily="34" charset="0"/>
                <a:cs typeface="Arial" pitchFamily="34" charset="0"/>
              </a:rPr>
              <a:t>, </a:t>
            </a:r>
            <a:r>
              <a:rPr lang="en-US" b="1" i="1" smtClean="0">
                <a:solidFill>
                  <a:srgbClr val="7F0055"/>
                </a:solidFill>
                <a:latin typeface="Arial" pitchFamily="34" charset="0"/>
                <a:cs typeface="Arial" pitchFamily="34" charset="0"/>
              </a:rPr>
              <a:t>bool</a:t>
            </a:r>
            <a:r>
              <a:rPr lang="en-US" i="1" smtClean="0">
                <a:solidFill>
                  <a:srgbClr val="404040"/>
                </a:solidFill>
                <a:latin typeface="Arial" pitchFamily="34" charset="0"/>
                <a:cs typeface="Arial" pitchFamily="34" charset="0"/>
              </a:rPr>
              <a:t>, etc.</a:t>
            </a:r>
          </a:p>
          <a:p>
            <a:pPr lvl="2"/>
            <a:r>
              <a:rPr lang="en-US" i="1" smtClean="0">
                <a:solidFill>
                  <a:srgbClr val="404040"/>
                </a:solidFill>
                <a:latin typeface="Arial" pitchFamily="34" charset="0"/>
                <a:cs typeface="Arial" pitchFamily="34" charset="0"/>
              </a:rPr>
              <a:t>Define variables of the new type, pass data around, let compiler do type checks, etc.</a:t>
            </a:r>
          </a:p>
          <a:p>
            <a:pPr algn="ctr"/>
            <a:endParaRPr lang="en-US">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solidFill>
                  <a:srgbClr val="404040"/>
                </a:solidFill>
                <a:latin typeface="Century" pitchFamily="18" charset="0"/>
              </a:rPr>
              <a:t>Variables &amp; Types</a:t>
            </a:r>
            <a:br>
              <a:rPr lang="en-US" sz="3600" smtClean="0">
                <a:solidFill>
                  <a:srgbClr val="404040"/>
                </a:solidFill>
                <a:latin typeface="Century" pitchFamily="18" charset="0"/>
              </a:rPr>
            </a:br>
            <a:r>
              <a:rPr lang="en-US" sz="2700" i="1" smtClean="0">
                <a:solidFill>
                  <a:srgbClr val="404040"/>
                </a:solidFill>
                <a:latin typeface="Century" pitchFamily="18" charset="0"/>
              </a:rPr>
              <a:t>Structures – Syntax</a:t>
            </a:r>
            <a:endParaRPr lang="en-US" sz="27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pPr>
              <a:buNone/>
            </a:pPr>
            <a:r>
              <a:rPr lang="en-US" sz="2400" b="1" i="1" smtClean="0">
                <a:solidFill>
                  <a:srgbClr val="7F0055"/>
                </a:solidFill>
                <a:latin typeface="Times New Roman" pitchFamily="18" charset="0"/>
                <a:cs typeface="Times New Roman" pitchFamily="18" charset="0"/>
              </a:rPr>
              <a:t>struct </a:t>
            </a:r>
            <a:r>
              <a:rPr lang="en-US" sz="2400" b="1" i="1" smtClean="0">
                <a:solidFill>
                  <a:srgbClr val="005032"/>
                </a:solidFill>
                <a:latin typeface="Times New Roman" pitchFamily="18" charset="0"/>
                <a:cs typeface="Times New Roman" pitchFamily="18" charset="0"/>
              </a:rPr>
              <a:t>type_name</a:t>
            </a:r>
            <a:r>
              <a:rPr lang="en-US" sz="2400" b="1" smtClean="0">
                <a:solidFill>
                  <a:srgbClr val="000000"/>
                </a:solidFill>
                <a:latin typeface="Times New Roman" pitchFamily="18" charset="0"/>
                <a:cs typeface="Times New Roman" pitchFamily="18" charset="0"/>
              </a:rPr>
              <a:t> </a:t>
            </a:r>
            <a:r>
              <a:rPr lang="en-US" sz="2400" b="1" i="1" smtClean="0">
                <a:solidFill>
                  <a:srgbClr val="000000"/>
                </a:solidFill>
                <a:latin typeface="Times New Roman" pitchFamily="18" charset="0"/>
                <a:cs typeface="Times New Roman" pitchFamily="18" charset="0"/>
              </a:rPr>
              <a:t>{type1 member1; type2 member2; …} var_list;</a:t>
            </a:r>
            <a:endParaRPr lang="en-US" sz="2400" b="1" i="1" smtClean="0">
              <a:solidFill>
                <a:srgbClr val="404040"/>
              </a:solidFill>
              <a:latin typeface="Times New Roman" pitchFamily="18" charset="0"/>
              <a:cs typeface="Times New Roman" pitchFamily="18" charset="0"/>
            </a:endParaRPr>
          </a:p>
          <a:p>
            <a:r>
              <a:rPr lang="en-US" sz="2400" smtClean="0">
                <a:latin typeface="Times New Roman" pitchFamily="18" charset="0"/>
                <a:cs typeface="Times New Roman" pitchFamily="18" charset="0"/>
              </a:rPr>
              <a:t>Example</a:t>
            </a:r>
          </a:p>
          <a:p>
            <a:pPr lvl="1">
              <a:buNone/>
            </a:pPr>
            <a:r>
              <a:rPr lang="en-US" sz="1700" b="1" i="1" smtClean="0">
                <a:solidFill>
                  <a:srgbClr val="7F0055"/>
                </a:solidFill>
                <a:latin typeface="Times New Roman" pitchFamily="18" charset="0"/>
                <a:cs typeface="Times New Roman" pitchFamily="18" charset="0"/>
              </a:rPr>
              <a:t>struct</a:t>
            </a:r>
            <a:r>
              <a:rPr lang="en-US" sz="1700" b="1" i="1" smtClean="0">
                <a:solidFill>
                  <a:srgbClr val="000000"/>
                </a:solidFill>
                <a:latin typeface="Times New Roman" pitchFamily="18" charset="0"/>
                <a:cs typeface="Times New Roman" pitchFamily="18" charset="0"/>
              </a:rPr>
              <a:t> </a:t>
            </a:r>
            <a:r>
              <a:rPr lang="en-US" sz="1700" b="1" i="1" smtClean="0">
                <a:solidFill>
                  <a:srgbClr val="005032"/>
                </a:solidFill>
                <a:latin typeface="Times New Roman" pitchFamily="18" charset="0"/>
                <a:cs typeface="Times New Roman" pitchFamily="18" charset="0"/>
              </a:rPr>
              <a:t>Person</a:t>
            </a:r>
            <a:r>
              <a:rPr lang="en-US" sz="1700" b="1" i="1" smtClean="0">
                <a:solidFill>
                  <a:srgbClr val="000000"/>
                </a:solidFill>
                <a:latin typeface="Times New Roman" pitchFamily="18" charset="0"/>
                <a:cs typeface="Times New Roman" pitchFamily="18" charset="0"/>
              </a:rPr>
              <a:t> {</a:t>
            </a:r>
          </a:p>
          <a:p>
            <a:pPr lvl="1">
              <a:buNone/>
            </a:pPr>
            <a:r>
              <a:rPr lang="en-US" sz="1700" i="1" smtClean="0">
                <a:solidFill>
                  <a:srgbClr val="005032"/>
                </a:solidFill>
                <a:latin typeface="Times New Roman" pitchFamily="18" charset="0"/>
                <a:cs typeface="Times New Roman" pitchFamily="18" charset="0"/>
              </a:rPr>
              <a:t>	</a:t>
            </a:r>
            <a:r>
              <a:rPr lang="en-US" sz="1700" b="1" i="1" smtClean="0">
                <a:solidFill>
                  <a:srgbClr val="005032"/>
                </a:solidFill>
                <a:latin typeface="Times New Roman" pitchFamily="18" charset="0"/>
                <a:cs typeface="Times New Roman" pitchFamily="18" charset="0"/>
              </a:rPr>
              <a:t>string</a:t>
            </a:r>
            <a:r>
              <a:rPr lang="en-US" sz="1700" i="1" smtClean="0">
                <a:solidFill>
                  <a:srgbClr val="000000"/>
                </a:solidFill>
                <a:latin typeface="Times New Roman" pitchFamily="18" charset="0"/>
                <a:cs typeface="Times New Roman" pitchFamily="18" charset="0"/>
              </a:rPr>
              <a:t> </a:t>
            </a:r>
            <a:r>
              <a:rPr lang="en-US" sz="1700" b="1" i="1" smtClean="0">
                <a:solidFill>
                  <a:srgbClr val="0000C0"/>
                </a:solidFill>
                <a:latin typeface="Times New Roman" pitchFamily="18" charset="0"/>
                <a:cs typeface="Times New Roman" pitchFamily="18" charset="0"/>
              </a:rPr>
              <a:t>name</a:t>
            </a:r>
            <a:r>
              <a:rPr lang="en-US" sz="1700" i="1" smtClean="0">
                <a:solidFill>
                  <a:srgbClr val="000000"/>
                </a:solidFill>
                <a:latin typeface="Times New Roman" pitchFamily="18" charset="0"/>
                <a:cs typeface="Times New Roman" pitchFamily="18" charset="0"/>
              </a:rPr>
              <a:t>;</a:t>
            </a:r>
          </a:p>
          <a:p>
            <a:pPr lvl="1">
              <a:buNone/>
            </a:pPr>
            <a:r>
              <a:rPr lang="en-US" sz="1700" b="1" i="1" smtClean="0">
                <a:solidFill>
                  <a:srgbClr val="7F0055"/>
                </a:solidFill>
                <a:latin typeface="Times New Roman" pitchFamily="18" charset="0"/>
                <a:cs typeface="Times New Roman" pitchFamily="18" charset="0"/>
              </a:rPr>
              <a:t>	int</a:t>
            </a:r>
            <a:r>
              <a:rPr lang="en-US" sz="1700" b="1" i="1" smtClean="0">
                <a:solidFill>
                  <a:srgbClr val="000000"/>
                </a:solidFill>
                <a:latin typeface="Times New Roman" pitchFamily="18" charset="0"/>
                <a:cs typeface="Times New Roman" pitchFamily="18" charset="0"/>
              </a:rPr>
              <a:t> </a:t>
            </a:r>
            <a:r>
              <a:rPr lang="en-US" sz="1700" b="1" i="1" smtClean="0">
                <a:solidFill>
                  <a:srgbClr val="0000C0"/>
                </a:solidFill>
                <a:latin typeface="Times New Roman" pitchFamily="18" charset="0"/>
                <a:cs typeface="Times New Roman" pitchFamily="18" charset="0"/>
              </a:rPr>
              <a:t>birthYear</a:t>
            </a:r>
            <a:r>
              <a:rPr lang="en-US" sz="1700" b="1" i="1" smtClean="0">
                <a:solidFill>
                  <a:srgbClr val="000000"/>
                </a:solidFill>
                <a:latin typeface="Times New Roman" pitchFamily="18" charset="0"/>
                <a:cs typeface="Times New Roman" pitchFamily="18" charset="0"/>
              </a:rPr>
              <a:t>;</a:t>
            </a:r>
          </a:p>
          <a:p>
            <a:pPr lvl="1">
              <a:buNone/>
            </a:pPr>
            <a:r>
              <a:rPr lang="en-US" sz="1700" b="1" i="1" smtClean="0">
                <a:solidFill>
                  <a:srgbClr val="7F0055"/>
                </a:solidFill>
                <a:latin typeface="Times New Roman" pitchFamily="18" charset="0"/>
                <a:cs typeface="Times New Roman" pitchFamily="18" charset="0"/>
              </a:rPr>
              <a:t>	int</a:t>
            </a:r>
            <a:r>
              <a:rPr lang="en-US" sz="1700" b="1" i="1" smtClean="0">
                <a:solidFill>
                  <a:srgbClr val="000000"/>
                </a:solidFill>
                <a:latin typeface="Times New Roman" pitchFamily="18" charset="0"/>
                <a:cs typeface="Times New Roman" pitchFamily="18" charset="0"/>
              </a:rPr>
              <a:t> </a:t>
            </a:r>
            <a:r>
              <a:rPr lang="en-US" sz="1700" b="1" i="1" smtClean="0">
                <a:solidFill>
                  <a:srgbClr val="0000C0"/>
                </a:solidFill>
                <a:latin typeface="Times New Roman" pitchFamily="18" charset="0"/>
                <a:cs typeface="Times New Roman" pitchFamily="18" charset="0"/>
              </a:rPr>
              <a:t>height</a:t>
            </a:r>
            <a:r>
              <a:rPr lang="en-US" sz="1700" b="1" i="1" smtClean="0">
                <a:solidFill>
                  <a:srgbClr val="000000"/>
                </a:solidFill>
                <a:latin typeface="Times New Roman" pitchFamily="18" charset="0"/>
                <a:cs typeface="Times New Roman" pitchFamily="18" charset="0"/>
              </a:rPr>
              <a:t>;</a:t>
            </a:r>
          </a:p>
          <a:p>
            <a:pPr lvl="1">
              <a:buNone/>
            </a:pPr>
            <a:r>
              <a:rPr lang="en-US" sz="1700" b="1" i="1" smtClean="0">
                <a:solidFill>
                  <a:srgbClr val="7F0055"/>
                </a:solidFill>
                <a:latin typeface="Times New Roman" pitchFamily="18" charset="0"/>
                <a:cs typeface="Times New Roman" pitchFamily="18" charset="0"/>
              </a:rPr>
              <a:t>	bool</a:t>
            </a:r>
            <a:r>
              <a:rPr lang="en-US" sz="1700" b="1" i="1" smtClean="0">
                <a:solidFill>
                  <a:srgbClr val="000000"/>
                </a:solidFill>
                <a:latin typeface="Times New Roman" pitchFamily="18" charset="0"/>
                <a:cs typeface="Times New Roman" pitchFamily="18" charset="0"/>
              </a:rPr>
              <a:t> </a:t>
            </a:r>
            <a:r>
              <a:rPr lang="en-US" sz="1700" b="1" i="1" smtClean="0">
                <a:solidFill>
                  <a:srgbClr val="0000C0"/>
                </a:solidFill>
                <a:latin typeface="Times New Roman" pitchFamily="18" charset="0"/>
                <a:cs typeface="Times New Roman" pitchFamily="18" charset="0"/>
              </a:rPr>
              <a:t>hasDrivingLicense</a:t>
            </a:r>
            <a:r>
              <a:rPr lang="en-US" sz="1700" b="1" i="1" smtClean="0">
                <a:solidFill>
                  <a:srgbClr val="000000"/>
                </a:solidFill>
                <a:latin typeface="Times New Roman" pitchFamily="18" charset="0"/>
                <a:cs typeface="Times New Roman" pitchFamily="18" charset="0"/>
              </a:rPr>
              <a:t>;</a:t>
            </a:r>
          </a:p>
          <a:p>
            <a:pPr lvl="1">
              <a:buNone/>
            </a:pPr>
            <a:r>
              <a:rPr lang="en-US" sz="1700" i="1" smtClean="0">
                <a:solidFill>
                  <a:srgbClr val="000000"/>
                </a:solidFill>
                <a:latin typeface="Times New Roman" pitchFamily="18" charset="0"/>
                <a:cs typeface="Times New Roman" pitchFamily="18" charset="0"/>
              </a:rPr>
              <a:t>}</a:t>
            </a:r>
            <a:r>
              <a:rPr lang="en-US" sz="2500" i="1" smtClean="0">
                <a:solidFill>
                  <a:srgbClr val="000000"/>
                </a:solidFill>
                <a:latin typeface="Times New Roman" pitchFamily="18" charset="0"/>
                <a:cs typeface="Times New Roman" pitchFamily="18" charset="0"/>
              </a:rPr>
              <a:t>;</a:t>
            </a:r>
          </a:p>
          <a:p>
            <a:pPr algn="just"/>
            <a:endParaRPr lang="en-US">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solidFill>
                  <a:srgbClr val="404040"/>
                </a:solidFill>
                <a:latin typeface="Century" pitchFamily="18" charset="0"/>
              </a:rPr>
              <a:t>Variables &amp; Types</a:t>
            </a:r>
            <a:br>
              <a:rPr lang="en-US" sz="3600" smtClean="0">
                <a:solidFill>
                  <a:srgbClr val="404040"/>
                </a:solidFill>
                <a:latin typeface="Century" pitchFamily="18" charset="0"/>
              </a:rPr>
            </a:br>
            <a:r>
              <a:rPr lang="en-US" sz="2700" i="1" smtClean="0">
                <a:solidFill>
                  <a:srgbClr val="404040"/>
                </a:solidFill>
                <a:latin typeface="Century" pitchFamily="18" charset="0"/>
              </a:rPr>
              <a:t>Structures – Memory</a:t>
            </a:r>
            <a:endParaRPr lang="en-US" sz="27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4038600"/>
          </a:xfrm>
        </p:spPr>
        <p:txBody>
          <a:bodyPr>
            <a:normAutofit fontScale="92500"/>
          </a:bodyPr>
          <a:lstStyle/>
          <a:p>
            <a:r>
              <a:rPr lang="en-US" smtClean="0">
                <a:solidFill>
                  <a:srgbClr val="404040"/>
                </a:solidFill>
                <a:latin typeface="Times New Roman" pitchFamily="18" charset="0"/>
                <a:cs typeface="Times New Roman" pitchFamily="18" charset="0"/>
              </a:rPr>
              <a:t>Members are situated </a:t>
            </a:r>
            <a:r>
              <a:rPr lang="en-US" smtClean="0">
                <a:solidFill>
                  <a:srgbClr val="404040"/>
                </a:solidFill>
              </a:rPr>
              <a:t>in memory </a:t>
            </a:r>
            <a:r>
              <a:rPr lang="en-US" smtClean="0">
                <a:solidFill>
                  <a:srgbClr val="404040"/>
                </a:solidFill>
                <a:latin typeface="Times New Roman" pitchFamily="18" charset="0"/>
                <a:cs typeface="Times New Roman" pitchFamily="18" charset="0"/>
              </a:rPr>
              <a:t>in their order of declaration…</a:t>
            </a:r>
          </a:p>
          <a:p>
            <a:pPr lvl="1"/>
            <a:r>
              <a:rPr lang="en-US" i="1" smtClean="0">
                <a:solidFill>
                  <a:srgbClr val="404040"/>
                </a:solidFill>
                <a:latin typeface="Times New Roman" pitchFamily="18" charset="0"/>
                <a:cs typeface="Times New Roman" pitchFamily="18" charset="0"/>
              </a:rPr>
              <a:t>However there are some subtleties…</a:t>
            </a:r>
            <a:endParaRPr lang="en-US" b="1" i="1" smtClean="0">
              <a:solidFill>
                <a:srgbClr val="404040"/>
              </a:solidFill>
              <a:latin typeface="Times New Roman" pitchFamily="18" charset="0"/>
              <a:cs typeface="Times New Roman" pitchFamily="18" charset="0"/>
            </a:endParaRPr>
          </a:p>
          <a:p>
            <a:pPr algn="just"/>
            <a:r>
              <a:rPr lang="en-US" b="1" i="1" smtClean="0">
                <a:solidFill>
                  <a:srgbClr val="404040"/>
                </a:solidFill>
                <a:latin typeface="Times New Roman" pitchFamily="18" charset="0"/>
                <a:cs typeface="Times New Roman" pitchFamily="18" charset="0"/>
              </a:rPr>
              <a:t>Practice1</a:t>
            </a:r>
            <a:r>
              <a:rPr lang="en-US" i="1" smtClean="0">
                <a:solidFill>
                  <a:srgbClr val="404040"/>
                </a:solidFill>
                <a:latin typeface="Times New Roman" pitchFamily="18" charset="0"/>
                <a:cs typeface="Times New Roman" pitchFamily="18" charset="0"/>
              </a:rPr>
              <a:t> - Define a </a:t>
            </a:r>
            <a:r>
              <a:rPr lang="en-US" b="1" i="1" smtClean="0">
                <a:solidFill>
                  <a:srgbClr val="404040"/>
                </a:solidFill>
                <a:latin typeface="Times New Roman" pitchFamily="18" charset="0"/>
                <a:cs typeface="Times New Roman" pitchFamily="18" charset="0"/>
              </a:rPr>
              <a:t>structure</a:t>
            </a:r>
            <a:r>
              <a:rPr lang="en-US" i="1" smtClean="0">
                <a:solidFill>
                  <a:srgbClr val="404040"/>
                </a:solidFill>
                <a:latin typeface="Times New Roman" pitchFamily="18" charset="0"/>
                <a:cs typeface="Times New Roman" pitchFamily="18" charset="0"/>
              </a:rPr>
              <a:t> containing a </a:t>
            </a:r>
            <a:r>
              <a:rPr lang="en-US" b="1" i="1" smtClean="0">
                <a:solidFill>
                  <a:srgbClr val="7F0055"/>
                </a:solidFill>
                <a:latin typeface="Times New Roman" pitchFamily="18" charset="0"/>
                <a:cs typeface="Times New Roman" pitchFamily="18" charset="0"/>
              </a:rPr>
              <a:t>char</a:t>
            </a:r>
            <a:r>
              <a:rPr lang="en-US" i="1" smtClean="0">
                <a:solidFill>
                  <a:srgbClr val="404040"/>
                </a:solidFill>
                <a:latin typeface="Times New Roman" pitchFamily="18" charset="0"/>
                <a:cs typeface="Times New Roman" pitchFamily="18" charset="0"/>
              </a:rPr>
              <a:t>, </a:t>
            </a:r>
            <a:r>
              <a:rPr lang="en-US" b="1" i="1" smtClean="0">
                <a:solidFill>
                  <a:srgbClr val="7F0055"/>
                </a:solidFill>
                <a:latin typeface="Times New Roman" pitchFamily="18" charset="0"/>
                <a:cs typeface="Times New Roman" pitchFamily="18" charset="0"/>
              </a:rPr>
              <a:t>int</a:t>
            </a:r>
            <a:r>
              <a:rPr lang="en-US" i="1" smtClean="0">
                <a:solidFill>
                  <a:srgbClr val="404040"/>
                </a:solidFill>
                <a:latin typeface="Times New Roman" pitchFamily="18" charset="0"/>
                <a:cs typeface="Times New Roman" pitchFamily="18" charset="0"/>
              </a:rPr>
              <a:t> and </a:t>
            </a:r>
            <a:r>
              <a:rPr lang="en-US" b="1" i="1" smtClean="0">
                <a:solidFill>
                  <a:srgbClr val="7F0055"/>
                </a:solidFill>
                <a:latin typeface="Times New Roman" pitchFamily="18" charset="0"/>
                <a:cs typeface="Times New Roman" pitchFamily="18" charset="0"/>
              </a:rPr>
              <a:t>double</a:t>
            </a:r>
            <a:r>
              <a:rPr lang="en-US" i="1" smtClean="0">
                <a:solidFill>
                  <a:srgbClr val="404040"/>
                </a:solidFill>
                <a:latin typeface="Times New Roman" pitchFamily="18" charset="0"/>
                <a:cs typeface="Times New Roman" pitchFamily="18" charset="0"/>
              </a:rPr>
              <a:t>. Print the size of the new type to the console. Print the sum of sizes of the fields (member variables). Observe the difference!</a:t>
            </a:r>
          </a:p>
          <a:p>
            <a:pPr algn="just"/>
            <a:r>
              <a:rPr lang="en-US" b="1" i="1" smtClean="0">
                <a:solidFill>
                  <a:srgbClr val="404040"/>
                </a:solidFill>
              </a:rPr>
              <a:t>Practice2</a:t>
            </a:r>
            <a:r>
              <a:rPr lang="en-US" i="1" smtClean="0">
                <a:solidFill>
                  <a:srgbClr val="404040"/>
                </a:solidFill>
              </a:rPr>
              <a:t> – Define a </a:t>
            </a:r>
            <a:r>
              <a:rPr lang="en-US" b="1" i="1" smtClean="0">
                <a:solidFill>
                  <a:srgbClr val="404040"/>
                </a:solidFill>
              </a:rPr>
              <a:t>structure</a:t>
            </a:r>
            <a:r>
              <a:rPr lang="en-US" i="1" smtClean="0">
                <a:solidFill>
                  <a:srgbClr val="404040"/>
                </a:solidFill>
              </a:rPr>
              <a:t> containing 3 </a:t>
            </a:r>
            <a:r>
              <a:rPr lang="en-US" b="1" i="1" smtClean="0">
                <a:solidFill>
                  <a:srgbClr val="7F0055"/>
                </a:solidFill>
              </a:rPr>
              <a:t>char</a:t>
            </a:r>
            <a:r>
              <a:rPr lang="en-US" smtClean="0"/>
              <a:t> </a:t>
            </a:r>
            <a:r>
              <a:rPr lang="en-US" i="1" smtClean="0"/>
              <a:t>members and one </a:t>
            </a:r>
            <a:r>
              <a:rPr lang="en-US" b="1" i="1" smtClean="0">
                <a:solidFill>
                  <a:srgbClr val="7F0055"/>
                </a:solidFill>
              </a:rPr>
              <a:t>int</a:t>
            </a:r>
            <a:r>
              <a:rPr lang="en-US" i="1" smtClean="0">
                <a:solidFill>
                  <a:srgbClr val="404040"/>
                </a:solidFill>
              </a:rPr>
              <a:t>. Check its </a:t>
            </a:r>
            <a:r>
              <a:rPr lang="en-US" b="1" i="1" smtClean="0">
                <a:solidFill>
                  <a:srgbClr val="7F0055"/>
                </a:solidFill>
              </a:rPr>
              <a:t>sizeof</a:t>
            </a:r>
            <a:r>
              <a:rPr lang="en-US" smtClean="0"/>
              <a:t>. </a:t>
            </a:r>
            <a:r>
              <a:rPr lang="en-US" i="1" smtClean="0"/>
              <a:t>Then rearrange the order of its members (i.e. </a:t>
            </a:r>
            <a:r>
              <a:rPr lang="en-US" b="1" i="1" smtClean="0">
                <a:solidFill>
                  <a:srgbClr val="7F0055"/>
                </a:solidFill>
              </a:rPr>
              <a:t>char</a:t>
            </a:r>
            <a:r>
              <a:rPr lang="en-US" smtClean="0"/>
              <a:t> </a:t>
            </a:r>
            <a:r>
              <a:rPr lang="en-US" i="1" smtClean="0"/>
              <a:t>- </a:t>
            </a:r>
            <a:r>
              <a:rPr lang="en-US" b="1" i="1" smtClean="0">
                <a:solidFill>
                  <a:srgbClr val="7F0055"/>
                </a:solidFill>
              </a:rPr>
              <a:t>char</a:t>
            </a:r>
            <a:r>
              <a:rPr lang="en-US" i="1" smtClean="0"/>
              <a:t> - </a:t>
            </a:r>
            <a:r>
              <a:rPr lang="en-US" b="1" i="1" smtClean="0">
                <a:solidFill>
                  <a:srgbClr val="7F0055"/>
                </a:solidFill>
              </a:rPr>
              <a:t>int</a:t>
            </a:r>
            <a:r>
              <a:rPr lang="en-US" i="1" smtClean="0"/>
              <a:t> – </a:t>
            </a:r>
            <a:r>
              <a:rPr lang="en-US" b="1" i="1" smtClean="0">
                <a:solidFill>
                  <a:srgbClr val="7F0055"/>
                </a:solidFill>
              </a:rPr>
              <a:t>char</a:t>
            </a:r>
            <a:r>
              <a:rPr lang="en-US" i="1" smtClean="0"/>
              <a:t>). Observe how its </a:t>
            </a:r>
            <a:r>
              <a:rPr lang="en-US" b="1" i="1" smtClean="0">
                <a:solidFill>
                  <a:srgbClr val="7F0055"/>
                </a:solidFill>
              </a:rPr>
              <a:t>sizeof </a:t>
            </a:r>
            <a:r>
              <a:rPr lang="en-US" i="1" smtClean="0"/>
              <a:t>changes again!</a:t>
            </a:r>
            <a:endParaRPr lang="en-US" i="1">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5" name="Picture 4" descr="home.png"/>
          <p:cNvPicPr>
            <a:picLocks noChangeAspect="1"/>
          </p:cNvPicPr>
          <p:nvPr/>
        </p:nvPicPr>
        <p:blipFill>
          <a:blip r:embed="rId4" cstate="print">
            <a:clrChange>
              <a:clrFrom>
                <a:srgbClr val="FFFFFF"/>
              </a:clrFrom>
              <a:clrTo>
                <a:srgbClr val="FFFFFF">
                  <a:alpha val="0"/>
                </a:srgbClr>
              </a:clrTo>
            </a:clrChange>
          </a:blip>
          <a:stretch>
            <a:fillRect/>
          </a:stretch>
        </p:blipFill>
        <p:spPr>
          <a:xfrm>
            <a:off x="457200" y="5418296"/>
            <a:ext cx="582083" cy="476250"/>
          </a:xfrm>
          <a:prstGeom prst="rect">
            <a:avLst/>
          </a:prstGeom>
        </p:spPr>
      </p:pic>
      <p:sp>
        <p:nvSpPr>
          <p:cNvPr id="7" name="TextBox 6"/>
          <p:cNvSpPr txBox="1"/>
          <p:nvPr/>
        </p:nvSpPr>
        <p:spPr>
          <a:xfrm>
            <a:off x="1143000" y="5257800"/>
            <a:ext cx="7543800" cy="830997"/>
          </a:xfrm>
          <a:prstGeom prst="rect">
            <a:avLst/>
          </a:prstGeom>
          <a:noFill/>
        </p:spPr>
        <p:txBody>
          <a:bodyPr wrap="square" rtlCol="0">
            <a:spAutoFit/>
          </a:bodyPr>
          <a:lstStyle/>
          <a:p>
            <a:pPr algn="just"/>
            <a:r>
              <a:rPr lang="en-US" sz="2400" i="1" smtClean="0">
                <a:solidFill>
                  <a:srgbClr val="404040"/>
                </a:solidFill>
                <a:latin typeface="Times New Roman" pitchFamily="18" charset="0"/>
                <a:cs typeface="Times New Roman" pitchFamily="18" charset="0"/>
              </a:rPr>
              <a:t>Read about </a:t>
            </a:r>
            <a:r>
              <a:rPr lang="en-US" sz="2400" b="1" i="1" smtClean="0">
                <a:solidFill>
                  <a:srgbClr val="404040"/>
                </a:solidFill>
                <a:latin typeface="Times New Roman" pitchFamily="18" charset="0"/>
                <a:cs typeface="Times New Roman" pitchFamily="18" charset="0"/>
              </a:rPr>
              <a:t>alignment</a:t>
            </a:r>
            <a:r>
              <a:rPr lang="en-US" sz="2400" i="1" smtClean="0">
                <a:solidFill>
                  <a:srgbClr val="404040"/>
                </a:solidFill>
                <a:latin typeface="Times New Roman" pitchFamily="18" charset="0"/>
                <a:cs typeface="Times New Roman" pitchFamily="18" charset="0"/>
              </a:rPr>
              <a:t> and </a:t>
            </a:r>
            <a:r>
              <a:rPr lang="en-US" sz="2400" b="1" i="1" smtClean="0">
                <a:solidFill>
                  <a:srgbClr val="404040"/>
                </a:solidFill>
                <a:latin typeface="Times New Roman" pitchFamily="18" charset="0"/>
                <a:cs typeface="Times New Roman" pitchFamily="18" charset="0"/>
              </a:rPr>
              <a:t>padding. </a:t>
            </a:r>
            <a:r>
              <a:rPr lang="en-US" sz="2400" i="1" smtClean="0">
                <a:solidFill>
                  <a:srgbClr val="404040"/>
                </a:solidFill>
                <a:latin typeface="Times New Roman" pitchFamily="18" charset="0"/>
                <a:cs typeface="Times New Roman" pitchFamily="18" charset="0"/>
              </a:rPr>
              <a:t>Explain the results  (differences) from Practices 1 and 2!</a:t>
            </a:r>
            <a:endParaRPr lang="en-US" sz="2400" i="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mtClean="0">
                <a:solidFill>
                  <a:schemeClr val="tx1"/>
                </a:solidFill>
                <a:latin typeface="Century" pitchFamily="18" charset="0"/>
              </a:rPr>
              <a:t>Legend</a:t>
            </a:r>
            <a:endParaRPr lang="en-US">
              <a:solidFill>
                <a:schemeClr val="tx1"/>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5" name="Picture 4" descr="home.png"/>
          <p:cNvPicPr>
            <a:picLocks noChangeAspect="1"/>
          </p:cNvPicPr>
          <p:nvPr/>
        </p:nvPicPr>
        <p:blipFill>
          <a:blip r:embed="rId4" cstate="print">
            <a:clrChange>
              <a:clrFrom>
                <a:srgbClr val="FFFFFF"/>
              </a:clrFrom>
              <a:clrTo>
                <a:srgbClr val="FFFFFF">
                  <a:alpha val="0"/>
                </a:srgbClr>
              </a:clrTo>
            </a:clrChange>
          </a:blip>
          <a:stretch>
            <a:fillRect/>
          </a:stretch>
        </p:blipFill>
        <p:spPr>
          <a:xfrm>
            <a:off x="457200" y="1352550"/>
            <a:ext cx="582083" cy="476250"/>
          </a:xfrm>
          <a:prstGeom prst="rect">
            <a:avLst/>
          </a:prstGeom>
        </p:spPr>
      </p:pic>
      <p:sp>
        <p:nvSpPr>
          <p:cNvPr id="6" name="TextBox 5"/>
          <p:cNvSpPr txBox="1"/>
          <p:nvPr/>
        </p:nvSpPr>
        <p:spPr>
          <a:xfrm>
            <a:off x="1219200" y="1406009"/>
            <a:ext cx="4953000" cy="369332"/>
          </a:xfrm>
          <a:prstGeom prst="rect">
            <a:avLst/>
          </a:prstGeom>
          <a:noFill/>
        </p:spPr>
        <p:txBody>
          <a:bodyPr wrap="square" rtlCol="0">
            <a:spAutoFit/>
          </a:bodyPr>
          <a:lstStyle/>
          <a:p>
            <a:r>
              <a:rPr lang="en-US" smtClean="0">
                <a:latin typeface="Times New Roman" pitchFamily="18" charset="0"/>
                <a:cs typeface="Times New Roman" pitchFamily="18" charset="0"/>
              </a:rPr>
              <a:t>Read at home / self-study</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solidFill>
                  <a:srgbClr val="404040"/>
                </a:solidFill>
                <a:latin typeface="Century" pitchFamily="18" charset="0"/>
              </a:rPr>
              <a:t>Variables &amp; Types</a:t>
            </a:r>
            <a:br>
              <a:rPr lang="en-US" sz="3600" smtClean="0">
                <a:solidFill>
                  <a:srgbClr val="404040"/>
                </a:solidFill>
                <a:latin typeface="Century" pitchFamily="18" charset="0"/>
              </a:rPr>
            </a:br>
            <a:r>
              <a:rPr lang="en-US" sz="2700" i="1" smtClean="0">
                <a:solidFill>
                  <a:srgbClr val="404040"/>
                </a:solidFill>
                <a:latin typeface="Century" pitchFamily="18" charset="0"/>
              </a:rPr>
              <a:t>Structures – Initialization</a:t>
            </a:r>
            <a:endParaRPr lang="en-US" sz="27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r>
              <a:rPr lang="en-US" b="1" i="1" smtClean="0">
                <a:solidFill>
                  <a:srgbClr val="404040"/>
                </a:solidFill>
              </a:rPr>
              <a:t>Structures</a:t>
            </a:r>
            <a:r>
              <a:rPr lang="en-US" smtClean="0">
                <a:solidFill>
                  <a:srgbClr val="404040"/>
                </a:solidFill>
              </a:rPr>
              <a:t> can be initialized using </a:t>
            </a:r>
            <a:r>
              <a:rPr lang="en-US" b="1" i="1" smtClean="0">
                <a:solidFill>
                  <a:srgbClr val="404040"/>
                </a:solidFill>
              </a:rPr>
              <a:t>brace-enclosed initializer:</a:t>
            </a:r>
          </a:p>
          <a:p>
            <a:pPr lvl="1">
              <a:buNone/>
            </a:pPr>
            <a:r>
              <a:rPr lang="en-US" sz="2500" b="1" i="1" smtClean="0">
                <a:solidFill>
                  <a:srgbClr val="7F0055"/>
                </a:solidFill>
              </a:rPr>
              <a:t>struct</a:t>
            </a:r>
            <a:r>
              <a:rPr lang="en-US" sz="2500" b="1" i="1" smtClean="0">
                <a:solidFill>
                  <a:srgbClr val="000000"/>
                </a:solidFill>
              </a:rPr>
              <a:t> </a:t>
            </a:r>
            <a:r>
              <a:rPr lang="en-US" sz="2500" b="1" i="1" smtClean="0">
                <a:solidFill>
                  <a:srgbClr val="005032"/>
                </a:solidFill>
              </a:rPr>
              <a:t>Person</a:t>
            </a:r>
            <a:r>
              <a:rPr lang="en-US" sz="2500" b="1" i="1" smtClean="0">
                <a:solidFill>
                  <a:srgbClr val="000000"/>
                </a:solidFill>
              </a:rPr>
              <a:t> {</a:t>
            </a:r>
          </a:p>
          <a:p>
            <a:pPr lvl="1">
              <a:buNone/>
            </a:pPr>
            <a:r>
              <a:rPr lang="en-US" sz="2500" i="1" smtClean="0">
                <a:solidFill>
                  <a:srgbClr val="000000"/>
                </a:solidFill>
              </a:rPr>
              <a:t>std::</a:t>
            </a:r>
            <a:r>
              <a:rPr lang="en-US" sz="2500" i="1" smtClean="0">
                <a:solidFill>
                  <a:srgbClr val="005032"/>
                </a:solidFill>
              </a:rPr>
              <a:t>string</a:t>
            </a:r>
            <a:r>
              <a:rPr lang="en-US" sz="2500" i="1" smtClean="0">
                <a:solidFill>
                  <a:srgbClr val="000000"/>
                </a:solidFill>
              </a:rPr>
              <a:t> </a:t>
            </a:r>
            <a:r>
              <a:rPr lang="en-US" sz="2500" i="1" smtClean="0">
                <a:solidFill>
                  <a:srgbClr val="0000C0"/>
                </a:solidFill>
              </a:rPr>
              <a:t>name</a:t>
            </a:r>
            <a:r>
              <a:rPr lang="en-US" sz="2500" i="1" smtClean="0">
                <a:solidFill>
                  <a:srgbClr val="000000"/>
                </a:solidFill>
              </a:rPr>
              <a:t>;</a:t>
            </a:r>
          </a:p>
          <a:p>
            <a:pPr lvl="1">
              <a:buNone/>
            </a:pPr>
            <a:r>
              <a:rPr lang="en-US" sz="2500" b="1" i="1" smtClean="0">
                <a:solidFill>
                  <a:srgbClr val="7F0055"/>
                </a:solidFill>
              </a:rPr>
              <a:t>int</a:t>
            </a:r>
            <a:r>
              <a:rPr lang="en-US" sz="2500" b="1" i="1" smtClean="0">
                <a:solidFill>
                  <a:srgbClr val="000000"/>
                </a:solidFill>
              </a:rPr>
              <a:t> </a:t>
            </a:r>
            <a:r>
              <a:rPr lang="en-US" sz="2500" b="1" i="1" smtClean="0">
                <a:solidFill>
                  <a:srgbClr val="0000C0"/>
                </a:solidFill>
              </a:rPr>
              <a:t>age</a:t>
            </a:r>
            <a:r>
              <a:rPr lang="en-US" sz="2500" b="1" i="1" smtClean="0">
                <a:solidFill>
                  <a:srgbClr val="000000"/>
                </a:solidFill>
              </a:rPr>
              <a:t>;</a:t>
            </a:r>
          </a:p>
          <a:p>
            <a:pPr lvl="1">
              <a:buNone/>
            </a:pPr>
            <a:r>
              <a:rPr lang="en-US" sz="2500" i="1" smtClean="0">
                <a:solidFill>
                  <a:srgbClr val="000000"/>
                </a:solidFill>
              </a:rPr>
              <a:t>};</a:t>
            </a:r>
            <a:endParaRPr lang="en-US" sz="2500" i="1" smtClean="0"/>
          </a:p>
          <a:p>
            <a:pPr lvl="1">
              <a:buNone/>
            </a:pPr>
            <a:r>
              <a:rPr lang="en-US" sz="2500" i="1" smtClean="0">
                <a:solidFill>
                  <a:srgbClr val="005032"/>
                </a:solidFill>
              </a:rPr>
              <a:t>Person</a:t>
            </a:r>
            <a:r>
              <a:rPr lang="en-US" sz="2500" i="1" smtClean="0">
                <a:solidFill>
                  <a:srgbClr val="000000"/>
                </a:solidFill>
              </a:rPr>
              <a:t> p1 = {</a:t>
            </a:r>
            <a:r>
              <a:rPr lang="en-US" sz="2500" i="1" smtClean="0">
                <a:solidFill>
                  <a:srgbClr val="2A00FF"/>
                </a:solidFill>
              </a:rPr>
              <a:t>"Student1"</a:t>
            </a:r>
            <a:r>
              <a:rPr lang="en-US" sz="2500" i="1" smtClean="0">
                <a:solidFill>
                  <a:srgbClr val="000000"/>
                </a:solidFill>
              </a:rPr>
              <a:t>, 21};</a:t>
            </a:r>
          </a:p>
          <a:p>
            <a:endParaRPr lang="en-US" sz="2800" smtClean="0"/>
          </a:p>
          <a:p>
            <a:pPr lvl="1"/>
            <a:endParaRPr lang="en-US" b="1" i="1" smtClean="0">
              <a:solidFill>
                <a:srgbClr val="404040"/>
              </a:solidFill>
            </a:endParaRPr>
          </a:p>
          <a:p>
            <a:pPr algn="ctr"/>
            <a:endParaRPr lang="en-US">
              <a:solidFill>
                <a:srgbClr val="40404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solidFill>
                  <a:srgbClr val="404040"/>
                </a:solidFill>
                <a:latin typeface="Century" pitchFamily="18" charset="0"/>
              </a:rPr>
              <a:t>Variables &amp; Types</a:t>
            </a:r>
            <a:br>
              <a:rPr lang="en-US" sz="3600" smtClean="0">
                <a:solidFill>
                  <a:srgbClr val="404040"/>
                </a:solidFill>
                <a:latin typeface="Century" pitchFamily="18" charset="0"/>
              </a:rPr>
            </a:br>
            <a:r>
              <a:rPr lang="en-US" sz="2700" i="1" smtClean="0">
                <a:solidFill>
                  <a:srgbClr val="404040"/>
                </a:solidFill>
                <a:latin typeface="Century" pitchFamily="18" charset="0"/>
              </a:rPr>
              <a:t>Structures – C vs C++</a:t>
            </a:r>
            <a:endParaRPr lang="en-US" sz="27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r>
              <a:rPr lang="en-US" smtClean="0">
                <a:solidFill>
                  <a:srgbClr val="404040"/>
                </a:solidFill>
                <a:latin typeface="Times New Roman" pitchFamily="18" charset="0"/>
                <a:cs typeface="Times New Roman" pitchFamily="18" charset="0"/>
              </a:rPr>
              <a:t>In C++ </a:t>
            </a:r>
            <a:r>
              <a:rPr lang="en-US" b="1" i="1" smtClean="0">
                <a:solidFill>
                  <a:srgbClr val="404040"/>
                </a:solidFill>
                <a:latin typeface="Times New Roman" pitchFamily="18" charset="0"/>
                <a:cs typeface="Times New Roman" pitchFamily="18" charset="0"/>
              </a:rPr>
              <a:t>struct</a:t>
            </a:r>
            <a:r>
              <a:rPr lang="en-US" smtClean="0">
                <a:solidFill>
                  <a:srgbClr val="404040"/>
                </a:solidFill>
                <a:latin typeface="Times New Roman" pitchFamily="18" charset="0"/>
                <a:cs typeface="Times New Roman" pitchFamily="18" charset="0"/>
              </a:rPr>
              <a:t> is pretty much like a </a:t>
            </a:r>
            <a:r>
              <a:rPr lang="en-US" b="1" i="1" smtClean="0">
                <a:solidFill>
                  <a:srgbClr val="404040"/>
                </a:solidFill>
                <a:latin typeface="Times New Roman" pitchFamily="18" charset="0"/>
                <a:cs typeface="Times New Roman" pitchFamily="18" charset="0"/>
              </a:rPr>
              <a:t>class</a:t>
            </a:r>
          </a:p>
          <a:p>
            <a:pPr lvl="1"/>
            <a:r>
              <a:rPr lang="en-US" b="1" i="1" smtClean="0">
                <a:solidFill>
                  <a:srgbClr val="404040"/>
                </a:solidFill>
                <a:latin typeface="Times New Roman" pitchFamily="18" charset="0"/>
                <a:cs typeface="Times New Roman" pitchFamily="18" charset="0"/>
              </a:rPr>
              <a:t>… </a:t>
            </a:r>
            <a:r>
              <a:rPr lang="en-US" i="1" smtClean="0">
                <a:solidFill>
                  <a:srgbClr val="404040"/>
                </a:solidFill>
                <a:latin typeface="Times New Roman" pitchFamily="18" charset="0"/>
                <a:cs typeface="Times New Roman" pitchFamily="18" charset="0"/>
              </a:rPr>
              <a:t>with a few minor differences</a:t>
            </a:r>
          </a:p>
          <a:p>
            <a:r>
              <a:rPr lang="en-US" smtClean="0">
                <a:solidFill>
                  <a:srgbClr val="404040"/>
                </a:solidFill>
                <a:latin typeface="Times New Roman" pitchFamily="18" charset="0"/>
                <a:cs typeface="Times New Roman" pitchFamily="18" charset="0"/>
              </a:rPr>
              <a:t>In C, a </a:t>
            </a:r>
            <a:r>
              <a:rPr lang="en-US" b="1" i="1" smtClean="0">
                <a:solidFill>
                  <a:srgbClr val="404040"/>
                </a:solidFill>
                <a:latin typeface="Times New Roman" pitchFamily="18" charset="0"/>
                <a:cs typeface="Times New Roman" pitchFamily="18" charset="0"/>
              </a:rPr>
              <a:t>struct</a:t>
            </a:r>
            <a:r>
              <a:rPr lang="en-US" smtClean="0">
                <a:solidFill>
                  <a:srgbClr val="404040"/>
                </a:solidFill>
                <a:latin typeface="Times New Roman" pitchFamily="18" charset="0"/>
                <a:cs typeface="Times New Roman" pitchFamily="18" charset="0"/>
              </a:rPr>
              <a:t> is just that: grouping of fields (variables) of (possibly different) types, to make a new, </a:t>
            </a:r>
            <a:r>
              <a:rPr lang="en-US" i="1" smtClean="0">
                <a:solidFill>
                  <a:srgbClr val="404040"/>
                </a:solidFill>
                <a:latin typeface="Times New Roman" pitchFamily="18" charset="0"/>
                <a:cs typeface="Times New Roman" pitchFamily="18" charset="0"/>
              </a:rPr>
              <a:t>user-defined</a:t>
            </a:r>
            <a:r>
              <a:rPr lang="en-US" smtClean="0">
                <a:solidFill>
                  <a:srgbClr val="404040"/>
                </a:solidFill>
                <a:latin typeface="Times New Roman" pitchFamily="18" charset="0"/>
                <a:cs typeface="Times New Roman" pitchFamily="18" charset="0"/>
              </a:rPr>
              <a:t> type.</a:t>
            </a:r>
            <a:endParaRPr lang="en-US" i="1" smtClean="0">
              <a:solidFill>
                <a:srgbClr val="404040"/>
              </a:solidFill>
              <a:latin typeface="Times New Roman" pitchFamily="18" charset="0"/>
              <a:cs typeface="Times New Roman" pitchFamily="18" charset="0"/>
            </a:endParaRPr>
          </a:p>
          <a:p>
            <a:pPr algn="ctr"/>
            <a:endParaRPr lang="en-US">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a:rPr>
              <a:t>Variables &amp; Types</a:t>
            </a:r>
            <a:br>
              <a:rPr lang="en-US" smtClean="0">
                <a:solidFill>
                  <a:srgbClr val="404040"/>
                </a:solidFill>
                <a:latin typeface="Century"/>
              </a:rPr>
            </a:br>
            <a:r>
              <a:rPr lang="en-US" sz="2400" i="1" smtClean="0">
                <a:solidFill>
                  <a:srgbClr val="404040"/>
                </a:solidFill>
                <a:latin typeface="Century" pitchFamily="18" charset="0"/>
              </a:rPr>
              <a:t>Typedef Declarations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pPr algn="just"/>
            <a:r>
              <a:rPr lang="en-US" b="1" i="1" smtClean="0">
                <a:solidFill>
                  <a:srgbClr val="7F0055"/>
                </a:solidFill>
                <a:latin typeface="Times New Roman" pitchFamily="18" charset="0"/>
                <a:cs typeface="Times New Roman" pitchFamily="18" charset="0"/>
              </a:rPr>
              <a:t>typedef </a:t>
            </a:r>
            <a:r>
              <a:rPr lang="en-US" b="1" i="1" smtClean="0">
                <a:latin typeface="Times New Roman" pitchFamily="18" charset="0"/>
                <a:cs typeface="Times New Roman" pitchFamily="18" charset="0"/>
              </a:rPr>
              <a:t>type new_name;</a:t>
            </a:r>
          </a:p>
          <a:p>
            <a:pPr algn="just"/>
            <a:r>
              <a:rPr lang="en-US" smtClean="0">
                <a:latin typeface="Times New Roman" pitchFamily="18" charset="0"/>
                <a:cs typeface="Times New Roman" pitchFamily="18" charset="0"/>
              </a:rPr>
              <a:t>More needed in C</a:t>
            </a:r>
          </a:p>
          <a:p>
            <a:pPr algn="just"/>
            <a:r>
              <a:rPr lang="en-US" smtClean="0">
                <a:latin typeface="Times New Roman" pitchFamily="18" charset="0"/>
                <a:cs typeface="Times New Roman" pitchFamily="18" charset="0"/>
              </a:rPr>
              <a:t>Used for convenience in C++</a:t>
            </a:r>
          </a:p>
          <a:p>
            <a:pPr algn="just"/>
            <a:r>
              <a:rPr lang="en-US" smtClean="0">
                <a:latin typeface="Times New Roman" pitchFamily="18" charset="0"/>
                <a:cs typeface="Times New Roman" pitchFamily="18" charset="0"/>
              </a:rPr>
              <a:t>Does </a:t>
            </a:r>
            <a:r>
              <a:rPr lang="en-US" b="1" i="1" smtClean="0">
                <a:latin typeface="Times New Roman" pitchFamily="18" charset="0"/>
                <a:cs typeface="Times New Roman" pitchFamily="18" charset="0"/>
              </a:rPr>
              <a:t>not</a:t>
            </a:r>
            <a:r>
              <a:rPr lang="en-US" smtClean="0">
                <a:latin typeface="Times New Roman" pitchFamily="18" charset="0"/>
                <a:cs typeface="Times New Roman" pitchFamily="18" charset="0"/>
              </a:rPr>
              <a:t> create a new type; just a new name (alias) of existing type</a:t>
            </a:r>
          </a:p>
          <a:p>
            <a:pPr lvl="1" algn="just"/>
            <a:r>
              <a:rPr lang="en-US" smtClean="0">
                <a:latin typeface="Times New Roman" pitchFamily="18" charset="0"/>
                <a:cs typeface="Times New Roman" pitchFamily="18" charset="0"/>
              </a:rPr>
              <a:t>Example</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solidFill>
                  <a:srgbClr val="404040"/>
                </a:solidFill>
                <a:latin typeface="Century"/>
              </a:rPr>
              <a:t>Variables &amp; Types</a:t>
            </a:r>
            <a:br>
              <a:rPr lang="en-US" sz="3600" smtClean="0">
                <a:solidFill>
                  <a:srgbClr val="404040"/>
                </a:solidFill>
                <a:latin typeface="Century"/>
              </a:rPr>
            </a:br>
            <a:r>
              <a:rPr lang="en-US" sz="2700" i="1" smtClean="0">
                <a:solidFill>
                  <a:srgbClr val="404040"/>
                </a:solidFill>
                <a:latin typeface="Century" pitchFamily="18" charset="0"/>
              </a:rPr>
              <a:t>Constants</a:t>
            </a:r>
            <a:endParaRPr lang="en-US" sz="18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lnSpcReduction="10000"/>
          </a:bodyPr>
          <a:lstStyle/>
          <a:p>
            <a:pPr algn="just"/>
            <a:r>
              <a:rPr lang="en-US" smtClean="0">
                <a:solidFill>
                  <a:srgbClr val="404040"/>
                </a:solidFill>
                <a:latin typeface="Times New Roman" pitchFamily="18" charset="0"/>
                <a:cs typeface="Times New Roman" pitchFamily="18" charset="0"/>
              </a:rPr>
              <a:t>To a first approximation, a </a:t>
            </a:r>
            <a:r>
              <a:rPr lang="en-US" b="1" i="1" smtClean="0">
                <a:solidFill>
                  <a:srgbClr val="404040"/>
                </a:solidFill>
                <a:latin typeface="Times New Roman" pitchFamily="18" charset="0"/>
                <a:cs typeface="Times New Roman" pitchFamily="18" charset="0"/>
              </a:rPr>
              <a:t>constant</a:t>
            </a:r>
            <a:r>
              <a:rPr lang="en-US" smtClean="0">
                <a:solidFill>
                  <a:srgbClr val="404040"/>
                </a:solidFill>
                <a:latin typeface="Times New Roman" pitchFamily="18" charset="0"/>
                <a:cs typeface="Times New Roman" pitchFamily="18" charset="0"/>
              </a:rPr>
              <a:t> is just a variable with a fixed value. The compiler won’t allow you to </a:t>
            </a:r>
            <a:r>
              <a:rPr lang="en-US" b="1" smtClean="0">
                <a:solidFill>
                  <a:srgbClr val="404040"/>
                </a:solidFill>
                <a:latin typeface="Times New Roman" pitchFamily="18" charset="0"/>
                <a:cs typeface="Times New Roman" pitchFamily="18" charset="0"/>
              </a:rPr>
              <a:t>change</a:t>
            </a:r>
            <a:r>
              <a:rPr lang="en-US" smtClean="0">
                <a:solidFill>
                  <a:srgbClr val="404040"/>
                </a:solidFill>
                <a:latin typeface="Times New Roman" pitchFamily="18" charset="0"/>
                <a:cs typeface="Times New Roman" pitchFamily="18" charset="0"/>
              </a:rPr>
              <a:t> its value after</a:t>
            </a:r>
            <a:r>
              <a:rPr lang="en-US" i="1" smtClean="0">
                <a:solidFill>
                  <a:srgbClr val="404040"/>
                </a:solidFill>
                <a:latin typeface="Times New Roman" pitchFamily="18" charset="0"/>
                <a:cs typeface="Times New Roman" pitchFamily="18" charset="0"/>
              </a:rPr>
              <a:t> </a:t>
            </a:r>
            <a:r>
              <a:rPr lang="en-US" b="1" i="1" smtClean="0">
                <a:solidFill>
                  <a:srgbClr val="404040"/>
                </a:solidFill>
                <a:latin typeface="Times New Roman" pitchFamily="18" charset="0"/>
                <a:cs typeface="Times New Roman" pitchFamily="18" charset="0"/>
              </a:rPr>
              <a:t>initialization</a:t>
            </a:r>
            <a:r>
              <a:rPr lang="en-US" smtClean="0">
                <a:solidFill>
                  <a:srgbClr val="404040"/>
                </a:solidFill>
                <a:latin typeface="Times New Roman" pitchFamily="18" charset="0"/>
                <a:cs typeface="Times New Roman" pitchFamily="18" charset="0"/>
              </a:rPr>
              <a:t>:</a:t>
            </a:r>
          </a:p>
          <a:p>
            <a:pPr lvl="2">
              <a:buNone/>
            </a:pPr>
            <a:r>
              <a:rPr lang="en-US" sz="1800" b="1" smtClean="0">
                <a:solidFill>
                  <a:srgbClr val="7F0055"/>
                </a:solidFill>
                <a:latin typeface="Times New Roman" pitchFamily="18" charset="0"/>
                <a:cs typeface="Times New Roman" pitchFamily="18" charset="0"/>
              </a:rPr>
              <a:t>const</a:t>
            </a:r>
            <a:r>
              <a:rPr lang="en-US" sz="1800" b="1" smtClean="0">
                <a:solidFill>
                  <a:srgbClr val="000000"/>
                </a:solidFill>
                <a:latin typeface="Times New Roman" pitchFamily="18" charset="0"/>
                <a:cs typeface="Times New Roman" pitchFamily="18" charset="0"/>
              </a:rPr>
              <a:t> </a:t>
            </a:r>
            <a:r>
              <a:rPr lang="en-US" sz="1800" b="1" smtClean="0">
                <a:solidFill>
                  <a:srgbClr val="7F0055"/>
                </a:solidFill>
                <a:latin typeface="Times New Roman" pitchFamily="18" charset="0"/>
                <a:cs typeface="Times New Roman" pitchFamily="18" charset="0"/>
              </a:rPr>
              <a:t>double</a:t>
            </a:r>
            <a:r>
              <a:rPr lang="en-US" sz="1800" b="1" smtClean="0">
                <a:solidFill>
                  <a:srgbClr val="000000"/>
                </a:solidFill>
                <a:latin typeface="Times New Roman" pitchFamily="18" charset="0"/>
                <a:cs typeface="Times New Roman" pitchFamily="18" charset="0"/>
              </a:rPr>
              <a:t> PI = 3.1415926;	</a:t>
            </a:r>
            <a:r>
              <a:rPr lang="en-US" sz="1800" smtClean="0">
                <a:solidFill>
                  <a:srgbClr val="3F7F5F"/>
                </a:solidFill>
                <a:latin typeface="Times New Roman" pitchFamily="18" charset="0"/>
                <a:cs typeface="Times New Roman" pitchFamily="18" charset="0"/>
              </a:rPr>
              <a:t>// PI </a:t>
            </a:r>
            <a:r>
              <a:rPr lang="en-US" sz="1800" b="1" u="sng" smtClean="0">
                <a:solidFill>
                  <a:srgbClr val="3F7F5F"/>
                </a:solidFill>
                <a:latin typeface="Times New Roman" pitchFamily="18" charset="0"/>
                <a:cs typeface="Times New Roman" pitchFamily="18" charset="0"/>
              </a:rPr>
              <a:t>initialized</a:t>
            </a:r>
            <a:r>
              <a:rPr lang="en-US" sz="1800" b="1" smtClean="0">
                <a:solidFill>
                  <a:srgbClr val="3F7F5F"/>
                </a:solidFill>
                <a:latin typeface="Times New Roman" pitchFamily="18" charset="0"/>
                <a:cs typeface="Times New Roman" pitchFamily="18" charset="0"/>
              </a:rPr>
              <a:t> – a MUST </a:t>
            </a:r>
            <a:r>
              <a:rPr lang="en-US" sz="1800" smtClean="0">
                <a:solidFill>
                  <a:srgbClr val="3F7F5F"/>
                </a:solidFill>
                <a:latin typeface="Times New Roman" pitchFamily="18" charset="0"/>
                <a:cs typeface="Times New Roman" pitchFamily="18" charset="0"/>
              </a:rPr>
              <a:t>in C++</a:t>
            </a:r>
            <a:endParaRPr lang="en-US" sz="1800" u="sng" smtClean="0">
              <a:solidFill>
                <a:srgbClr val="3F7F5F"/>
              </a:solidFill>
              <a:latin typeface="Times New Roman" pitchFamily="18" charset="0"/>
              <a:cs typeface="Times New Roman" pitchFamily="18" charset="0"/>
            </a:endParaRPr>
          </a:p>
          <a:p>
            <a:pPr lvl="2">
              <a:buNone/>
            </a:pPr>
            <a:r>
              <a:rPr lang="en-US" sz="1800" b="1" smtClean="0">
                <a:solidFill>
                  <a:srgbClr val="7F0055"/>
                </a:solidFill>
                <a:latin typeface="Times New Roman" pitchFamily="18" charset="0"/>
                <a:cs typeface="Times New Roman" pitchFamily="18" charset="0"/>
              </a:rPr>
              <a:t>double</a:t>
            </a:r>
            <a:r>
              <a:rPr lang="en-US" sz="1800" b="1" smtClean="0">
                <a:solidFill>
                  <a:srgbClr val="000000"/>
                </a:solidFill>
                <a:latin typeface="Times New Roman" pitchFamily="18" charset="0"/>
                <a:cs typeface="Times New Roman" pitchFamily="18" charset="0"/>
              </a:rPr>
              <a:t> radius = 1;		</a:t>
            </a:r>
            <a:r>
              <a:rPr lang="en-US" sz="1800" b="1" smtClean="0">
                <a:solidFill>
                  <a:srgbClr val="3F7F5F"/>
                </a:solidFill>
                <a:latin typeface="Times New Roman" pitchFamily="18" charset="0"/>
                <a:cs typeface="Times New Roman" pitchFamily="18" charset="0"/>
              </a:rPr>
              <a:t>// </a:t>
            </a:r>
            <a:r>
              <a:rPr lang="en-US" sz="1800" smtClean="0">
                <a:solidFill>
                  <a:srgbClr val="3F7F5F"/>
                </a:solidFill>
                <a:latin typeface="Times New Roman" pitchFamily="18" charset="0"/>
                <a:cs typeface="Times New Roman" pitchFamily="18" charset="0"/>
              </a:rPr>
              <a:t>radius</a:t>
            </a:r>
            <a:r>
              <a:rPr lang="en-US" sz="1800" b="1" smtClean="0">
                <a:solidFill>
                  <a:srgbClr val="3F7F5F"/>
                </a:solidFill>
                <a:latin typeface="Times New Roman" pitchFamily="18" charset="0"/>
                <a:cs typeface="Times New Roman" pitchFamily="18" charset="0"/>
              </a:rPr>
              <a:t> </a:t>
            </a:r>
            <a:r>
              <a:rPr lang="en-US" sz="1800" b="1" u="sng" smtClean="0">
                <a:solidFill>
                  <a:srgbClr val="3F7F5F"/>
                </a:solidFill>
                <a:latin typeface="Times New Roman" pitchFamily="18" charset="0"/>
                <a:cs typeface="Times New Roman" pitchFamily="18" charset="0"/>
              </a:rPr>
              <a:t>initialized</a:t>
            </a:r>
            <a:r>
              <a:rPr lang="en-US" sz="1800" b="1" smtClean="0">
                <a:solidFill>
                  <a:srgbClr val="3F7F5F"/>
                </a:solidFill>
                <a:latin typeface="Times New Roman" pitchFamily="18" charset="0"/>
                <a:cs typeface="Times New Roman" pitchFamily="18" charset="0"/>
              </a:rPr>
              <a:t> - </a:t>
            </a:r>
            <a:endParaRPr lang="en-US" sz="1800" b="1" u="sng" smtClean="0">
              <a:solidFill>
                <a:srgbClr val="3F7F5F"/>
              </a:solidFill>
              <a:latin typeface="Times New Roman" pitchFamily="18" charset="0"/>
              <a:cs typeface="Times New Roman" pitchFamily="18" charset="0"/>
            </a:endParaRPr>
          </a:p>
          <a:p>
            <a:pPr lvl="2">
              <a:buNone/>
            </a:pPr>
            <a:r>
              <a:rPr lang="en-US" sz="1800" b="1" smtClean="0">
                <a:solidFill>
                  <a:srgbClr val="7F0055"/>
                </a:solidFill>
                <a:latin typeface="Times New Roman" pitchFamily="18" charset="0"/>
                <a:cs typeface="Times New Roman" pitchFamily="18" charset="0"/>
              </a:rPr>
              <a:t>double</a:t>
            </a:r>
            <a:r>
              <a:rPr lang="en-US" sz="1800" b="1" smtClean="0">
                <a:solidFill>
                  <a:srgbClr val="000000"/>
                </a:solidFill>
                <a:latin typeface="Times New Roman" pitchFamily="18" charset="0"/>
                <a:cs typeface="Times New Roman" pitchFamily="18" charset="0"/>
              </a:rPr>
              <a:t> length = 0;		</a:t>
            </a:r>
            <a:r>
              <a:rPr lang="en-US" sz="1800" b="1" smtClean="0">
                <a:solidFill>
                  <a:srgbClr val="3F7F5F"/>
                </a:solidFill>
                <a:latin typeface="Times New Roman" pitchFamily="18" charset="0"/>
                <a:cs typeface="Times New Roman" pitchFamily="18" charset="0"/>
              </a:rPr>
              <a:t>// </a:t>
            </a:r>
            <a:r>
              <a:rPr lang="en-US" sz="1800" smtClean="0">
                <a:solidFill>
                  <a:srgbClr val="3F7F5F"/>
                </a:solidFill>
                <a:latin typeface="Times New Roman" pitchFamily="18" charset="0"/>
                <a:cs typeface="Times New Roman" pitchFamily="18" charset="0"/>
              </a:rPr>
              <a:t>length</a:t>
            </a:r>
            <a:r>
              <a:rPr lang="en-US" sz="1800" b="1" smtClean="0">
                <a:solidFill>
                  <a:srgbClr val="3F7F5F"/>
                </a:solidFill>
                <a:latin typeface="Times New Roman" pitchFamily="18" charset="0"/>
                <a:cs typeface="Times New Roman" pitchFamily="18" charset="0"/>
              </a:rPr>
              <a:t> </a:t>
            </a:r>
            <a:r>
              <a:rPr lang="en-US" sz="1800" b="1" u="sng" smtClean="0">
                <a:solidFill>
                  <a:srgbClr val="3F7F5F"/>
                </a:solidFill>
                <a:latin typeface="Times New Roman" pitchFamily="18" charset="0"/>
                <a:cs typeface="Times New Roman" pitchFamily="18" charset="0"/>
              </a:rPr>
              <a:t>initialized</a:t>
            </a:r>
          </a:p>
          <a:p>
            <a:pPr lvl="2">
              <a:buNone/>
            </a:pPr>
            <a:r>
              <a:rPr lang="en-US" sz="1800" smtClean="0">
                <a:solidFill>
                  <a:srgbClr val="000000"/>
                </a:solidFill>
                <a:latin typeface="Times New Roman" pitchFamily="18" charset="0"/>
                <a:cs typeface="Times New Roman" pitchFamily="18" charset="0"/>
              </a:rPr>
              <a:t>length = 2 * PI * radius;	</a:t>
            </a:r>
            <a:r>
              <a:rPr lang="en-US" sz="1800" smtClean="0">
                <a:solidFill>
                  <a:srgbClr val="3F7F5F"/>
                </a:solidFill>
                <a:latin typeface="Times New Roman" pitchFamily="18" charset="0"/>
                <a:cs typeface="Times New Roman" pitchFamily="18" charset="0"/>
              </a:rPr>
              <a:t>// length </a:t>
            </a:r>
            <a:r>
              <a:rPr lang="en-US" sz="1800" b="1" u="sng" smtClean="0">
                <a:solidFill>
                  <a:srgbClr val="3F7F5F"/>
                </a:solidFill>
                <a:latin typeface="Times New Roman" pitchFamily="18" charset="0"/>
                <a:cs typeface="Times New Roman" pitchFamily="18" charset="0"/>
              </a:rPr>
              <a:t>assigned</a:t>
            </a:r>
            <a:r>
              <a:rPr lang="en-US" sz="1800" smtClean="0">
                <a:solidFill>
                  <a:srgbClr val="3F7F5F"/>
                </a:solidFill>
                <a:latin typeface="Times New Roman" pitchFamily="18" charset="0"/>
                <a:cs typeface="Times New Roman" pitchFamily="18" charset="0"/>
              </a:rPr>
              <a:t> - OK, not const</a:t>
            </a:r>
          </a:p>
          <a:p>
            <a:pPr lvl="2">
              <a:buNone/>
            </a:pPr>
            <a:r>
              <a:rPr lang="en-US" sz="1800" smtClean="0">
                <a:solidFill>
                  <a:srgbClr val="3F7F5F"/>
                </a:solidFill>
                <a:latin typeface="Times New Roman" pitchFamily="18" charset="0"/>
                <a:cs typeface="Times New Roman" pitchFamily="18" charset="0"/>
              </a:rPr>
              <a:t>// PI = 4;			// </a:t>
            </a:r>
            <a:r>
              <a:rPr lang="en-US" sz="1800" b="1" smtClean="0">
                <a:solidFill>
                  <a:srgbClr val="3F7F5F"/>
                </a:solidFill>
                <a:latin typeface="Times New Roman" pitchFamily="18" charset="0"/>
                <a:cs typeface="Times New Roman" pitchFamily="18" charset="0"/>
              </a:rPr>
              <a:t>error</a:t>
            </a:r>
            <a:r>
              <a:rPr lang="en-US" sz="1800" smtClean="0">
                <a:solidFill>
                  <a:srgbClr val="3F7F5F"/>
                </a:solidFill>
                <a:latin typeface="Times New Roman" pitchFamily="18" charset="0"/>
                <a:cs typeface="Times New Roman" pitchFamily="18" charset="0"/>
              </a:rPr>
              <a:t>: </a:t>
            </a:r>
            <a:r>
              <a:rPr lang="en-US" sz="1800" b="1" smtClean="0">
                <a:solidFill>
                  <a:srgbClr val="3F7F5F"/>
                </a:solidFill>
                <a:latin typeface="Times New Roman" pitchFamily="18" charset="0"/>
                <a:cs typeface="Times New Roman" pitchFamily="18" charset="0"/>
              </a:rPr>
              <a:t>assignment</a:t>
            </a:r>
            <a:r>
              <a:rPr lang="en-US" sz="1800" smtClean="0">
                <a:solidFill>
                  <a:srgbClr val="3F7F5F"/>
                </a:solidFill>
                <a:latin typeface="Times New Roman" pitchFamily="18" charset="0"/>
                <a:cs typeface="Times New Roman" pitchFamily="18" charset="0"/>
              </a:rPr>
              <a:t> of read-only variable '</a:t>
            </a:r>
            <a:r>
              <a:rPr lang="en-US" sz="1800" b="1" smtClean="0">
                <a:solidFill>
                  <a:srgbClr val="3F7F5F"/>
                </a:solidFill>
                <a:latin typeface="Times New Roman" pitchFamily="18" charset="0"/>
                <a:cs typeface="Times New Roman" pitchFamily="18" charset="0"/>
              </a:rPr>
              <a:t>PI</a:t>
            </a:r>
            <a:r>
              <a:rPr lang="en-US" sz="1800" smtClean="0">
                <a:solidFill>
                  <a:srgbClr val="3F7F5F"/>
                </a:solidFill>
                <a:latin typeface="Times New Roman" pitchFamily="18" charset="0"/>
                <a:cs typeface="Times New Roman" pitchFamily="18" charset="0"/>
              </a:rPr>
              <a:t>'</a:t>
            </a:r>
            <a:endParaRPr lang="en-US" sz="1600" smtClean="0">
              <a:solidFill>
                <a:srgbClr val="3F7F5F"/>
              </a:solidFill>
              <a:latin typeface="Times New Roman" pitchFamily="18" charset="0"/>
              <a:cs typeface="Times New Roman" pitchFamily="18" charset="0"/>
            </a:endParaRPr>
          </a:p>
          <a:p>
            <a:pPr algn="just"/>
            <a:r>
              <a:rPr lang="en-US" smtClean="0">
                <a:solidFill>
                  <a:srgbClr val="404040"/>
                </a:solidFill>
                <a:latin typeface="Times New Roman" pitchFamily="18" charset="0"/>
                <a:cs typeface="Times New Roman" pitchFamily="18" charset="0"/>
              </a:rPr>
              <a:t>So, main specifics of </a:t>
            </a:r>
            <a:r>
              <a:rPr lang="en-US" b="1" smtClean="0">
                <a:solidFill>
                  <a:srgbClr val="7F0055"/>
                </a:solidFill>
                <a:latin typeface="Times New Roman" pitchFamily="18" charset="0"/>
                <a:cs typeface="Times New Roman" pitchFamily="18" charset="0"/>
              </a:rPr>
              <a:t>const</a:t>
            </a:r>
            <a:r>
              <a:rPr lang="en-US" b="1" smtClean="0">
                <a:solidFill>
                  <a:srgbClr val="000000"/>
                </a:solidFill>
                <a:latin typeface="Times New Roman" pitchFamily="18" charset="0"/>
                <a:cs typeface="Times New Roman" pitchFamily="18" charset="0"/>
              </a:rPr>
              <a:t> </a:t>
            </a:r>
            <a:r>
              <a:rPr lang="en-US" smtClean="0">
                <a:solidFill>
                  <a:srgbClr val="000000"/>
                </a:solidFill>
                <a:latin typeface="Times New Roman" pitchFamily="18" charset="0"/>
                <a:cs typeface="Times New Roman" pitchFamily="18" charset="0"/>
              </a:rPr>
              <a:t>compared to non-const variables</a:t>
            </a:r>
            <a:r>
              <a:rPr lang="en-US" smtClean="0">
                <a:solidFill>
                  <a:srgbClr val="404040"/>
                </a:solidFill>
                <a:latin typeface="Times New Roman" pitchFamily="18" charset="0"/>
                <a:cs typeface="Times New Roman" pitchFamily="18" charset="0"/>
              </a:rPr>
              <a:t>:</a:t>
            </a:r>
          </a:p>
          <a:p>
            <a:pPr lvl="1" algn="just"/>
            <a:r>
              <a:rPr lang="en-US" sz="2400" smtClean="0">
                <a:solidFill>
                  <a:srgbClr val="404040"/>
                </a:solidFill>
                <a:latin typeface="Times New Roman" pitchFamily="18" charset="0"/>
                <a:cs typeface="Times New Roman" pitchFamily="18" charset="0"/>
              </a:rPr>
              <a:t>A </a:t>
            </a:r>
            <a:r>
              <a:rPr lang="en-US" sz="2400" b="1" i="1" smtClean="0">
                <a:solidFill>
                  <a:srgbClr val="7F0055"/>
                </a:solidFill>
                <a:latin typeface="Times New Roman" pitchFamily="18" charset="0"/>
                <a:cs typeface="Times New Roman" pitchFamily="18" charset="0"/>
              </a:rPr>
              <a:t>const</a:t>
            </a:r>
            <a:r>
              <a:rPr lang="en-US" sz="2400" b="1" i="1" smtClean="0">
                <a:solidFill>
                  <a:srgbClr val="000000"/>
                </a:solidFill>
                <a:latin typeface="Times New Roman" pitchFamily="18" charset="0"/>
                <a:cs typeface="Times New Roman" pitchFamily="18" charset="0"/>
              </a:rPr>
              <a:t> </a:t>
            </a:r>
            <a:r>
              <a:rPr lang="en-US" sz="2400" b="1" smtClean="0">
                <a:solidFill>
                  <a:schemeClr val="tx1"/>
                </a:solidFill>
                <a:latin typeface="Times New Roman" pitchFamily="18" charset="0"/>
                <a:cs typeface="Times New Roman" pitchFamily="18" charset="0"/>
              </a:rPr>
              <a:t>must </a:t>
            </a:r>
            <a:r>
              <a:rPr lang="en-US" sz="2400" smtClean="0">
                <a:solidFill>
                  <a:schemeClr val="tx1"/>
                </a:solidFill>
                <a:latin typeface="Times New Roman" pitchFamily="18" charset="0"/>
                <a:cs typeface="Times New Roman" pitchFamily="18" charset="0"/>
              </a:rPr>
              <a:t>be </a:t>
            </a:r>
            <a:r>
              <a:rPr lang="en-US" sz="2400" b="1" i="1" smtClean="0">
                <a:solidFill>
                  <a:schemeClr val="tx1"/>
                </a:solidFill>
                <a:latin typeface="Times New Roman" pitchFamily="18" charset="0"/>
                <a:cs typeface="Times New Roman" pitchFamily="18" charset="0"/>
              </a:rPr>
              <a:t>initialized</a:t>
            </a:r>
            <a:r>
              <a:rPr lang="en-US" sz="2400" smtClean="0">
                <a:solidFill>
                  <a:schemeClr val="tx1"/>
                </a:solidFill>
                <a:latin typeface="Times New Roman" pitchFamily="18" charset="0"/>
                <a:cs typeface="Times New Roman" pitchFamily="18" charset="0"/>
              </a:rPr>
              <a:t> (</a:t>
            </a:r>
            <a:r>
              <a:rPr lang="en-US" sz="2400" i="1" smtClean="0">
                <a:solidFill>
                  <a:schemeClr val="tx1"/>
                </a:solidFill>
                <a:latin typeface="Times New Roman" pitchFamily="18" charset="0"/>
                <a:cs typeface="Times New Roman" pitchFamily="18" charset="0"/>
              </a:rPr>
              <a:t>C++</a:t>
            </a:r>
            <a:r>
              <a:rPr lang="en-US" sz="2400" smtClean="0">
                <a:solidFill>
                  <a:schemeClr val="tx1"/>
                </a:solidFill>
                <a:latin typeface="Times New Roman" pitchFamily="18" charset="0"/>
                <a:cs typeface="Times New Roman" pitchFamily="18" charset="0"/>
              </a:rPr>
              <a:t>).</a:t>
            </a:r>
          </a:p>
          <a:p>
            <a:pPr lvl="2" algn="just"/>
            <a:r>
              <a:rPr lang="en-US" sz="2100" i="1" smtClean="0">
                <a:solidFill>
                  <a:schemeClr val="tx1"/>
                </a:solidFill>
                <a:latin typeface="Times New Roman" pitchFamily="18" charset="0"/>
                <a:cs typeface="Times New Roman" pitchFamily="18" charset="0"/>
              </a:rPr>
              <a:t>In C this is highly recommended, but not enforced as an error.</a:t>
            </a:r>
          </a:p>
          <a:p>
            <a:pPr lvl="1" algn="just"/>
            <a:r>
              <a:rPr lang="en-US" sz="2400" smtClean="0">
                <a:solidFill>
                  <a:schemeClr val="tx1"/>
                </a:solidFill>
                <a:latin typeface="Times New Roman" pitchFamily="18" charset="0"/>
                <a:cs typeface="Times New Roman" pitchFamily="18" charset="0"/>
              </a:rPr>
              <a:t>A </a:t>
            </a:r>
            <a:r>
              <a:rPr lang="en-US" sz="2400" b="1" i="1" smtClean="0">
                <a:solidFill>
                  <a:srgbClr val="7F0055"/>
                </a:solidFill>
                <a:latin typeface="Times New Roman" pitchFamily="18" charset="0"/>
                <a:cs typeface="Times New Roman" pitchFamily="18" charset="0"/>
              </a:rPr>
              <a:t>const</a:t>
            </a:r>
            <a:r>
              <a:rPr lang="en-US" sz="2400" b="1" i="1" smtClean="0">
                <a:solidFill>
                  <a:srgbClr val="000000"/>
                </a:solidFill>
                <a:latin typeface="Times New Roman" pitchFamily="18" charset="0"/>
                <a:cs typeface="Times New Roman" pitchFamily="18" charset="0"/>
              </a:rPr>
              <a:t> </a:t>
            </a:r>
            <a:r>
              <a:rPr lang="en-US" sz="2400" b="1" smtClean="0">
                <a:solidFill>
                  <a:srgbClr val="000000"/>
                </a:solidFill>
                <a:latin typeface="Times New Roman" pitchFamily="18" charset="0"/>
                <a:cs typeface="Times New Roman" pitchFamily="18" charset="0"/>
              </a:rPr>
              <a:t>cannot</a:t>
            </a:r>
            <a:r>
              <a:rPr lang="en-US" sz="2400" smtClean="0">
                <a:solidFill>
                  <a:srgbClr val="000000"/>
                </a:solidFill>
                <a:latin typeface="Times New Roman" pitchFamily="18" charset="0"/>
                <a:cs typeface="Times New Roman" pitchFamily="18" charset="0"/>
              </a:rPr>
              <a:t> be </a:t>
            </a:r>
            <a:r>
              <a:rPr lang="en-US" sz="2400" b="1" i="1" smtClean="0">
                <a:solidFill>
                  <a:srgbClr val="000000"/>
                </a:solidFill>
                <a:latin typeface="Times New Roman" pitchFamily="18" charset="0"/>
                <a:cs typeface="Times New Roman" pitchFamily="18" charset="0"/>
              </a:rPr>
              <a:t>assigned</a:t>
            </a:r>
            <a:r>
              <a:rPr lang="en-US" sz="2400" smtClean="0">
                <a:solidFill>
                  <a:srgbClr val="000000"/>
                </a:solidFill>
                <a:latin typeface="Times New Roman" pitchFamily="18" charset="0"/>
                <a:cs typeface="Times New Roman" pitchFamily="18" charset="0"/>
              </a:rPr>
              <a:t> (compilation error)</a:t>
            </a:r>
            <a:endParaRPr lang="en-US" sz="240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solidFill>
                  <a:srgbClr val="404040"/>
                </a:solidFill>
                <a:latin typeface="Century"/>
              </a:rPr>
              <a:t>Variables &amp; Types</a:t>
            </a:r>
            <a:br>
              <a:rPr lang="en-US" sz="3600" smtClean="0">
                <a:solidFill>
                  <a:srgbClr val="404040"/>
                </a:solidFill>
                <a:latin typeface="Century"/>
              </a:rPr>
            </a:br>
            <a:r>
              <a:rPr lang="en-US" sz="2700" i="1" smtClean="0">
                <a:solidFill>
                  <a:srgbClr val="404040"/>
                </a:solidFill>
                <a:latin typeface="Century" pitchFamily="18" charset="0"/>
              </a:rPr>
              <a:t>Literals</a:t>
            </a:r>
            <a:endParaRPr lang="en-US" sz="18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pPr algn="just"/>
            <a:r>
              <a:rPr lang="en-US" b="1" i="1" smtClean="0">
                <a:solidFill>
                  <a:srgbClr val="404040"/>
                </a:solidFill>
                <a:latin typeface="Times New Roman" pitchFamily="18" charset="0"/>
                <a:cs typeface="Times New Roman" pitchFamily="18" charset="0"/>
              </a:rPr>
              <a:t>Literals</a:t>
            </a:r>
            <a:r>
              <a:rPr lang="en-US" smtClean="0">
                <a:solidFill>
                  <a:srgbClr val="404040"/>
                </a:solidFill>
                <a:latin typeface="Times New Roman" pitchFamily="18" charset="0"/>
                <a:cs typeface="Times New Roman" pitchFamily="18" charset="0"/>
              </a:rPr>
              <a:t> are also constants (in </a:t>
            </a:r>
            <a:r>
              <a:rPr lang="en-US" i="1" smtClean="0">
                <a:solidFill>
                  <a:srgbClr val="404040"/>
                </a:solidFill>
                <a:latin typeface="Times New Roman" pitchFamily="18" charset="0"/>
                <a:cs typeface="Times New Roman" pitchFamily="18" charset="0"/>
              </a:rPr>
              <a:t>broad</a:t>
            </a:r>
            <a:r>
              <a:rPr lang="en-US" smtClean="0">
                <a:solidFill>
                  <a:srgbClr val="404040"/>
                </a:solidFill>
                <a:latin typeface="Times New Roman" pitchFamily="18" charset="0"/>
                <a:cs typeface="Times New Roman" pitchFamily="18" charset="0"/>
              </a:rPr>
              <a:t> sense!) but they are just the constant </a:t>
            </a:r>
            <a:r>
              <a:rPr lang="en-US" b="1" i="1" smtClean="0">
                <a:solidFill>
                  <a:srgbClr val="404040"/>
                </a:solidFill>
                <a:latin typeface="Times New Roman" pitchFamily="18" charset="0"/>
                <a:cs typeface="Times New Roman" pitchFamily="18" charset="0"/>
              </a:rPr>
              <a:t>values</a:t>
            </a:r>
            <a:r>
              <a:rPr lang="en-US" smtClean="0">
                <a:solidFill>
                  <a:srgbClr val="404040"/>
                </a:solidFill>
                <a:latin typeface="Times New Roman" pitchFamily="18" charset="0"/>
                <a:cs typeface="Times New Roman" pitchFamily="18" charset="0"/>
              </a:rPr>
              <a:t> themselves, </a:t>
            </a:r>
            <a:r>
              <a:rPr lang="en-US" b="1" smtClean="0">
                <a:solidFill>
                  <a:srgbClr val="404040"/>
                </a:solidFill>
                <a:latin typeface="Times New Roman" pitchFamily="18" charset="0"/>
                <a:cs typeface="Times New Roman" pitchFamily="18" charset="0"/>
              </a:rPr>
              <a:t>not</a:t>
            </a:r>
            <a:r>
              <a:rPr lang="en-US" smtClean="0">
                <a:solidFill>
                  <a:srgbClr val="404040"/>
                </a:solidFill>
                <a:latin typeface="Times New Roman" pitchFamily="18" charset="0"/>
                <a:cs typeface="Times New Roman" pitchFamily="18" charset="0"/>
              </a:rPr>
              <a:t> the </a:t>
            </a:r>
            <a:r>
              <a:rPr lang="en-US" b="1" i="1" smtClean="0">
                <a:solidFill>
                  <a:srgbClr val="404040"/>
                </a:solidFill>
                <a:latin typeface="Times New Roman" pitchFamily="18" charset="0"/>
                <a:cs typeface="Times New Roman" pitchFamily="18" charset="0"/>
              </a:rPr>
              <a:t>const variable</a:t>
            </a:r>
            <a:r>
              <a:rPr lang="en-US" smtClean="0">
                <a:solidFill>
                  <a:srgbClr val="404040"/>
                </a:solidFill>
                <a:latin typeface="Times New Roman" pitchFamily="18" charset="0"/>
                <a:cs typeface="Times New Roman" pitchFamily="18" charset="0"/>
              </a:rPr>
              <a:t> to which they are assigned.</a:t>
            </a:r>
            <a:endParaRPr lang="en-US" i="1" smtClean="0">
              <a:solidFill>
                <a:srgbClr val="404040"/>
              </a:solidFill>
              <a:latin typeface="Times New Roman" pitchFamily="18" charset="0"/>
              <a:cs typeface="Times New Roman" pitchFamily="18" charset="0"/>
            </a:endParaRPr>
          </a:p>
          <a:p>
            <a:pPr algn="just"/>
            <a:r>
              <a:rPr lang="en-US" smtClean="0">
                <a:solidFill>
                  <a:srgbClr val="404040"/>
                </a:solidFill>
                <a:latin typeface="Times New Roman" pitchFamily="18" charset="0"/>
                <a:cs typeface="Times New Roman" pitchFamily="18" charset="0"/>
              </a:rPr>
              <a:t>Back to the example:</a:t>
            </a:r>
          </a:p>
          <a:p>
            <a:pPr lvl="2">
              <a:buNone/>
            </a:pPr>
            <a:r>
              <a:rPr lang="en-US" sz="1800" b="1" smtClean="0">
                <a:solidFill>
                  <a:srgbClr val="7F0055"/>
                </a:solidFill>
                <a:latin typeface="Times New Roman" pitchFamily="18" charset="0"/>
                <a:cs typeface="Times New Roman" pitchFamily="18" charset="0"/>
              </a:rPr>
              <a:t>const</a:t>
            </a:r>
            <a:r>
              <a:rPr lang="en-US" sz="1800" b="1" smtClean="0">
                <a:solidFill>
                  <a:srgbClr val="000000"/>
                </a:solidFill>
                <a:latin typeface="Times New Roman" pitchFamily="18" charset="0"/>
                <a:cs typeface="Times New Roman" pitchFamily="18" charset="0"/>
              </a:rPr>
              <a:t> </a:t>
            </a:r>
            <a:r>
              <a:rPr lang="en-US" sz="1800" b="1" smtClean="0">
                <a:solidFill>
                  <a:srgbClr val="7F0055"/>
                </a:solidFill>
                <a:latin typeface="Times New Roman" pitchFamily="18" charset="0"/>
                <a:cs typeface="Times New Roman" pitchFamily="18" charset="0"/>
              </a:rPr>
              <a:t>double</a:t>
            </a:r>
            <a:r>
              <a:rPr lang="en-US" sz="1800" b="1" smtClean="0">
                <a:solidFill>
                  <a:srgbClr val="000000"/>
                </a:solidFill>
                <a:latin typeface="Times New Roman" pitchFamily="18" charset="0"/>
                <a:cs typeface="Times New Roman" pitchFamily="18" charset="0"/>
              </a:rPr>
              <a:t> PI = 3.1415926;	</a:t>
            </a:r>
            <a:r>
              <a:rPr lang="en-US" sz="1800" smtClean="0">
                <a:solidFill>
                  <a:srgbClr val="3F7F5F"/>
                </a:solidFill>
                <a:latin typeface="Times New Roman" pitchFamily="18" charset="0"/>
                <a:cs typeface="Times New Roman" pitchFamily="18" charset="0"/>
              </a:rPr>
              <a:t>// </a:t>
            </a:r>
            <a:r>
              <a:rPr lang="en-US" sz="1800" b="1" smtClean="0">
                <a:solidFill>
                  <a:srgbClr val="3F7F5F"/>
                </a:solidFill>
                <a:latin typeface="Times New Roman" pitchFamily="18" charset="0"/>
                <a:cs typeface="Times New Roman" pitchFamily="18" charset="0"/>
              </a:rPr>
              <a:t>PI</a:t>
            </a:r>
            <a:r>
              <a:rPr lang="en-US" sz="1800" smtClean="0">
                <a:solidFill>
                  <a:srgbClr val="3F7F5F"/>
                </a:solidFill>
                <a:latin typeface="Times New Roman" pitchFamily="18" charset="0"/>
                <a:cs typeface="Times New Roman" pitchFamily="18" charset="0"/>
              </a:rPr>
              <a:t> </a:t>
            </a:r>
            <a:r>
              <a:rPr lang="en-US" sz="1800" b="1" smtClean="0">
                <a:solidFill>
                  <a:srgbClr val="3F7F5F"/>
                </a:solidFill>
                <a:latin typeface="Times New Roman" pitchFamily="18" charset="0"/>
                <a:cs typeface="Times New Roman" pitchFamily="18" charset="0"/>
              </a:rPr>
              <a:t>- </a:t>
            </a:r>
            <a:r>
              <a:rPr lang="en-US" sz="1800" i="1" u="sng" smtClean="0">
                <a:solidFill>
                  <a:srgbClr val="3F7F5F"/>
                </a:solidFill>
                <a:latin typeface="Times New Roman" pitchFamily="18" charset="0"/>
                <a:cs typeface="Times New Roman" pitchFamily="18" charset="0"/>
              </a:rPr>
              <a:t>constant variable</a:t>
            </a:r>
            <a:r>
              <a:rPr lang="en-US" sz="1800" i="1" smtClean="0">
                <a:solidFill>
                  <a:srgbClr val="3F7F5F"/>
                </a:solidFill>
                <a:latin typeface="Times New Roman" pitchFamily="18" charset="0"/>
                <a:cs typeface="Times New Roman" pitchFamily="18" charset="0"/>
              </a:rPr>
              <a:t>, 3.1415926 - </a:t>
            </a:r>
            <a:r>
              <a:rPr lang="en-US" sz="1800" i="1" u="sng" smtClean="0">
                <a:solidFill>
                  <a:srgbClr val="3F7F5F"/>
                </a:solidFill>
                <a:latin typeface="Times New Roman" pitchFamily="18" charset="0"/>
                <a:cs typeface="Times New Roman" pitchFamily="18" charset="0"/>
              </a:rPr>
              <a:t>literal</a:t>
            </a:r>
          </a:p>
          <a:p>
            <a:pPr lvl="2">
              <a:buNone/>
            </a:pPr>
            <a:r>
              <a:rPr lang="en-US" sz="1800" b="1" smtClean="0">
                <a:solidFill>
                  <a:srgbClr val="7F0055"/>
                </a:solidFill>
                <a:latin typeface="Times New Roman" pitchFamily="18" charset="0"/>
                <a:cs typeface="Times New Roman" pitchFamily="18" charset="0"/>
              </a:rPr>
              <a:t>double</a:t>
            </a:r>
            <a:r>
              <a:rPr lang="en-US" sz="1800" b="1" smtClean="0">
                <a:solidFill>
                  <a:srgbClr val="000000"/>
                </a:solidFill>
                <a:latin typeface="Times New Roman" pitchFamily="18" charset="0"/>
                <a:cs typeface="Times New Roman" pitchFamily="18" charset="0"/>
              </a:rPr>
              <a:t> radius = 1;		</a:t>
            </a:r>
            <a:r>
              <a:rPr lang="en-US" sz="1800" b="1" smtClean="0">
                <a:solidFill>
                  <a:srgbClr val="3F7F5F"/>
                </a:solidFill>
                <a:latin typeface="Times New Roman" pitchFamily="18" charset="0"/>
                <a:cs typeface="Times New Roman" pitchFamily="18" charset="0"/>
              </a:rPr>
              <a:t>// </a:t>
            </a:r>
            <a:r>
              <a:rPr lang="en-US" sz="1800" smtClean="0">
                <a:solidFill>
                  <a:srgbClr val="3F7F5F"/>
                </a:solidFill>
                <a:latin typeface="Times New Roman" pitchFamily="18" charset="0"/>
                <a:cs typeface="Times New Roman" pitchFamily="18" charset="0"/>
              </a:rPr>
              <a:t>1 is a </a:t>
            </a:r>
            <a:r>
              <a:rPr lang="en-US" sz="1800" i="1" u="sng" smtClean="0">
                <a:solidFill>
                  <a:srgbClr val="3F7F5F"/>
                </a:solidFill>
                <a:latin typeface="Times New Roman" pitchFamily="18" charset="0"/>
                <a:cs typeface="Times New Roman" pitchFamily="18" charset="0"/>
              </a:rPr>
              <a:t>literal</a:t>
            </a:r>
            <a:endParaRPr lang="en-US" sz="1800" b="1" i="1" u="sng" smtClean="0">
              <a:solidFill>
                <a:srgbClr val="3F7F5F"/>
              </a:solidFill>
              <a:latin typeface="Times New Roman" pitchFamily="18" charset="0"/>
              <a:cs typeface="Times New Roman" pitchFamily="18" charset="0"/>
            </a:endParaRPr>
          </a:p>
          <a:p>
            <a:pPr lvl="2">
              <a:buNone/>
            </a:pPr>
            <a:r>
              <a:rPr lang="en-US" sz="1800" b="1" smtClean="0">
                <a:solidFill>
                  <a:srgbClr val="7F0055"/>
                </a:solidFill>
                <a:latin typeface="Times New Roman" pitchFamily="18" charset="0"/>
                <a:cs typeface="Times New Roman" pitchFamily="18" charset="0"/>
              </a:rPr>
              <a:t>double</a:t>
            </a:r>
            <a:r>
              <a:rPr lang="en-US" sz="1800" b="1" smtClean="0">
                <a:solidFill>
                  <a:srgbClr val="000000"/>
                </a:solidFill>
                <a:latin typeface="Times New Roman" pitchFamily="18" charset="0"/>
                <a:cs typeface="Times New Roman" pitchFamily="18" charset="0"/>
              </a:rPr>
              <a:t> length = 0;		</a:t>
            </a:r>
            <a:r>
              <a:rPr lang="en-US" sz="1800" b="1" smtClean="0">
                <a:solidFill>
                  <a:srgbClr val="3F7F5F"/>
                </a:solidFill>
                <a:latin typeface="Times New Roman" pitchFamily="18" charset="0"/>
                <a:cs typeface="Times New Roman" pitchFamily="18" charset="0"/>
              </a:rPr>
              <a:t>// </a:t>
            </a:r>
            <a:r>
              <a:rPr lang="en-US" sz="1800" smtClean="0">
                <a:solidFill>
                  <a:srgbClr val="3F7F5F"/>
                </a:solidFill>
                <a:latin typeface="Times New Roman" pitchFamily="18" charset="0"/>
                <a:cs typeface="Times New Roman" pitchFamily="18" charset="0"/>
              </a:rPr>
              <a:t>0 is a </a:t>
            </a:r>
            <a:r>
              <a:rPr lang="en-US" sz="1800" i="1" u="sng" smtClean="0">
                <a:solidFill>
                  <a:srgbClr val="3F7F5F"/>
                </a:solidFill>
                <a:latin typeface="Times New Roman" pitchFamily="18" charset="0"/>
                <a:cs typeface="Times New Roman" pitchFamily="18" charset="0"/>
              </a:rPr>
              <a:t>literal</a:t>
            </a:r>
            <a:endParaRPr lang="en-US" sz="1800" b="1" u="sng" smtClean="0">
              <a:solidFill>
                <a:srgbClr val="3F7F5F"/>
              </a:solidFill>
              <a:latin typeface="Times New Roman" pitchFamily="18" charset="0"/>
              <a:cs typeface="Times New Roman" pitchFamily="18" charset="0"/>
            </a:endParaRPr>
          </a:p>
          <a:p>
            <a:pPr lvl="2">
              <a:buNone/>
            </a:pPr>
            <a:r>
              <a:rPr lang="en-US" sz="1800" smtClean="0">
                <a:solidFill>
                  <a:srgbClr val="000000"/>
                </a:solidFill>
                <a:latin typeface="Times New Roman" pitchFamily="18" charset="0"/>
                <a:cs typeface="Times New Roman" pitchFamily="18" charset="0"/>
              </a:rPr>
              <a:t>length = 2 * PI * radius;	</a:t>
            </a:r>
            <a:r>
              <a:rPr lang="en-US" sz="1800" smtClean="0">
                <a:solidFill>
                  <a:srgbClr val="3F7F5F"/>
                </a:solidFill>
                <a:latin typeface="Times New Roman" pitchFamily="18" charset="0"/>
                <a:cs typeface="Times New Roman" pitchFamily="18" charset="0"/>
              </a:rPr>
              <a:t>// (2 * PI * radius) is an </a:t>
            </a:r>
            <a:r>
              <a:rPr lang="en-US" sz="1800" i="1" smtClean="0">
                <a:solidFill>
                  <a:srgbClr val="3F7F5F"/>
                </a:solidFill>
                <a:latin typeface="Times New Roman" pitchFamily="18" charset="0"/>
                <a:cs typeface="Times New Roman" pitchFamily="18" charset="0"/>
              </a:rPr>
              <a:t>expression</a:t>
            </a:r>
          </a:p>
          <a:p>
            <a:pPr lvl="2">
              <a:buNone/>
            </a:pPr>
            <a:r>
              <a:rPr lang="en-US" sz="1800" smtClean="0">
                <a:solidFill>
                  <a:srgbClr val="3F7F5F"/>
                </a:solidFill>
                <a:latin typeface="Times New Roman" pitchFamily="18" charset="0"/>
                <a:cs typeface="Times New Roman" pitchFamily="18" charset="0"/>
              </a:rPr>
              <a:t>// PI = 4;			// 4 is a </a:t>
            </a:r>
            <a:r>
              <a:rPr lang="en-US" sz="1800" i="1" u="sng" smtClean="0">
                <a:solidFill>
                  <a:srgbClr val="3F7F5F"/>
                </a:solidFill>
                <a:latin typeface="Times New Roman" pitchFamily="18" charset="0"/>
                <a:cs typeface="Times New Roman" pitchFamily="18" charset="0"/>
              </a:rPr>
              <a:t>literal</a:t>
            </a:r>
          </a:p>
          <a:p>
            <a:pPr algn="just"/>
            <a:r>
              <a:rPr lang="en-US" smtClean="0">
                <a:solidFill>
                  <a:srgbClr val="404040"/>
                </a:solidFill>
                <a:latin typeface="Times New Roman" pitchFamily="18" charset="0"/>
                <a:cs typeface="Times New Roman" pitchFamily="18" charset="0"/>
              </a:rPr>
              <a:t>Other examples of literals</a:t>
            </a:r>
          </a:p>
          <a:p>
            <a:pPr lvl="1" algn="just"/>
            <a:r>
              <a:rPr lang="en-US" sz="2000" b="1" smtClean="0">
                <a:solidFill>
                  <a:srgbClr val="7F0055"/>
                </a:solidFill>
                <a:latin typeface="Times New Roman" pitchFamily="18" charset="0"/>
                <a:cs typeface="Times New Roman" pitchFamily="18" charset="0"/>
              </a:rPr>
              <a:t>bool</a:t>
            </a:r>
            <a:r>
              <a:rPr lang="en-US" sz="2000" b="1" smtClean="0">
                <a:solidFill>
                  <a:srgbClr val="000000"/>
                </a:solidFill>
                <a:latin typeface="Times New Roman" pitchFamily="18" charset="0"/>
                <a:cs typeface="Times New Roman" pitchFamily="18" charset="0"/>
              </a:rPr>
              <a:t> ready = </a:t>
            </a:r>
            <a:r>
              <a:rPr lang="en-US" sz="2000" b="1" smtClean="0">
                <a:solidFill>
                  <a:srgbClr val="7F0055"/>
                </a:solidFill>
                <a:latin typeface="Times New Roman" pitchFamily="18" charset="0"/>
                <a:cs typeface="Times New Roman" pitchFamily="18" charset="0"/>
              </a:rPr>
              <a:t>true</a:t>
            </a:r>
            <a:r>
              <a:rPr lang="en-US" sz="2000" b="1" smtClean="0">
                <a:solidFill>
                  <a:srgbClr val="000000"/>
                </a:solidFill>
                <a:latin typeface="Times New Roman" pitchFamily="18" charset="0"/>
                <a:cs typeface="Times New Roman" pitchFamily="18" charset="0"/>
              </a:rPr>
              <a:t>;		</a:t>
            </a:r>
            <a:r>
              <a:rPr lang="en-US" sz="2000" b="1" smtClean="0">
                <a:solidFill>
                  <a:srgbClr val="3F7F5F"/>
                </a:solidFill>
                <a:latin typeface="Times New Roman" pitchFamily="18" charset="0"/>
                <a:cs typeface="Times New Roman" pitchFamily="18" charset="0"/>
              </a:rPr>
              <a:t>// true</a:t>
            </a:r>
            <a:r>
              <a:rPr lang="en-US" sz="2000" smtClean="0">
                <a:solidFill>
                  <a:srgbClr val="3F7F5F"/>
                </a:solidFill>
                <a:latin typeface="Times New Roman" pitchFamily="18" charset="0"/>
                <a:cs typeface="Times New Roman" pitchFamily="18" charset="0"/>
              </a:rPr>
              <a:t> is a boolean </a:t>
            </a:r>
            <a:r>
              <a:rPr lang="en-US" sz="2000" i="1" u="sng" smtClean="0">
                <a:solidFill>
                  <a:srgbClr val="3F7F5F"/>
                </a:solidFill>
                <a:latin typeface="Times New Roman" pitchFamily="18" charset="0"/>
                <a:cs typeface="Times New Roman" pitchFamily="18" charset="0"/>
              </a:rPr>
              <a:t>literal</a:t>
            </a:r>
          </a:p>
          <a:p>
            <a:pPr lvl="1" algn="just"/>
            <a:r>
              <a:rPr lang="en-US" sz="2000" b="1" smtClean="0">
                <a:solidFill>
                  <a:srgbClr val="7F0055"/>
                </a:solidFill>
                <a:latin typeface="Times New Roman" pitchFamily="18" charset="0"/>
                <a:cs typeface="Times New Roman" pitchFamily="18" charset="0"/>
              </a:rPr>
              <a:t>const char</a:t>
            </a:r>
            <a:r>
              <a:rPr lang="en-US" sz="2000" b="1" smtClean="0">
                <a:solidFill>
                  <a:srgbClr val="000000"/>
                </a:solidFill>
                <a:latin typeface="Times New Roman" pitchFamily="18" charset="0"/>
                <a:cs typeface="Times New Roman" pitchFamily="18" charset="0"/>
              </a:rPr>
              <a:t> *l = </a:t>
            </a:r>
            <a:r>
              <a:rPr lang="en-US" sz="2000" b="1" smtClean="0">
                <a:solidFill>
                  <a:srgbClr val="7F0055"/>
                </a:solidFill>
                <a:latin typeface="Times New Roman" pitchFamily="18" charset="0"/>
                <a:cs typeface="Times New Roman" pitchFamily="18" charset="0"/>
              </a:rPr>
              <a:t>“str lit”</a:t>
            </a:r>
            <a:r>
              <a:rPr lang="en-US" sz="2000" b="1" smtClean="0">
                <a:solidFill>
                  <a:srgbClr val="000000"/>
                </a:solidFill>
                <a:latin typeface="Times New Roman" pitchFamily="18" charset="0"/>
                <a:cs typeface="Times New Roman" pitchFamily="18" charset="0"/>
              </a:rPr>
              <a:t>;	</a:t>
            </a:r>
            <a:r>
              <a:rPr lang="en-US" sz="2000" b="1" smtClean="0">
                <a:solidFill>
                  <a:srgbClr val="3F7F5F"/>
                </a:solidFill>
                <a:latin typeface="Times New Roman" pitchFamily="18" charset="0"/>
                <a:cs typeface="Times New Roman" pitchFamily="18" charset="0"/>
              </a:rPr>
              <a:t>// “str lit”</a:t>
            </a:r>
            <a:r>
              <a:rPr lang="en-US" sz="2000" smtClean="0">
                <a:solidFill>
                  <a:srgbClr val="3F7F5F"/>
                </a:solidFill>
                <a:latin typeface="Times New Roman" pitchFamily="18" charset="0"/>
                <a:cs typeface="Times New Roman" pitchFamily="18" charset="0"/>
              </a:rPr>
              <a:t> is a string </a:t>
            </a:r>
            <a:r>
              <a:rPr lang="en-US" sz="2000" i="1" u="sng" smtClean="0">
                <a:solidFill>
                  <a:srgbClr val="3F7F5F"/>
                </a:solidFill>
                <a:latin typeface="Times New Roman" pitchFamily="18" charset="0"/>
                <a:cs typeface="Times New Roman" pitchFamily="18" charset="0"/>
              </a:rPr>
              <a:t>literal</a:t>
            </a:r>
          </a:p>
          <a:p>
            <a:pPr lvl="1" algn="just"/>
            <a:r>
              <a:rPr lang="en-US" sz="2000" b="1" smtClean="0">
                <a:solidFill>
                  <a:srgbClr val="7F0055"/>
                </a:solidFill>
                <a:latin typeface="Times New Roman" pitchFamily="18" charset="0"/>
                <a:cs typeface="Times New Roman" pitchFamily="18" charset="0"/>
              </a:rPr>
              <a:t>char</a:t>
            </a:r>
            <a:r>
              <a:rPr lang="en-US" sz="2000" b="1" smtClean="0">
                <a:solidFill>
                  <a:srgbClr val="000000"/>
                </a:solidFill>
                <a:latin typeface="Times New Roman" pitchFamily="18" charset="0"/>
                <a:cs typeface="Times New Roman" pitchFamily="18" charset="0"/>
              </a:rPr>
              <a:t> c = </a:t>
            </a:r>
            <a:r>
              <a:rPr lang="en-US" sz="2000" b="1" smtClean="0">
                <a:solidFill>
                  <a:srgbClr val="7F0055"/>
                </a:solidFill>
                <a:latin typeface="Times New Roman" pitchFamily="18" charset="0"/>
                <a:cs typeface="Times New Roman" pitchFamily="18" charset="0"/>
              </a:rPr>
              <a:t>‘Q’</a:t>
            </a:r>
            <a:r>
              <a:rPr lang="en-US" sz="2000" b="1" smtClean="0">
                <a:solidFill>
                  <a:srgbClr val="000000"/>
                </a:solidFill>
                <a:latin typeface="Times New Roman" pitchFamily="18" charset="0"/>
                <a:cs typeface="Times New Roman" pitchFamily="18" charset="0"/>
              </a:rPr>
              <a:t>;		</a:t>
            </a:r>
            <a:r>
              <a:rPr lang="en-US" sz="2000" b="1" smtClean="0">
                <a:solidFill>
                  <a:srgbClr val="3F7F5F"/>
                </a:solidFill>
                <a:latin typeface="Times New Roman" pitchFamily="18" charset="0"/>
                <a:cs typeface="Times New Roman" pitchFamily="18" charset="0"/>
              </a:rPr>
              <a:t>// ‘Q’</a:t>
            </a:r>
            <a:r>
              <a:rPr lang="en-US" sz="2000" smtClean="0">
                <a:solidFill>
                  <a:srgbClr val="3F7F5F"/>
                </a:solidFill>
                <a:latin typeface="Times New Roman" pitchFamily="18" charset="0"/>
                <a:cs typeface="Times New Roman" pitchFamily="18" charset="0"/>
              </a:rPr>
              <a:t> is a char </a:t>
            </a:r>
            <a:r>
              <a:rPr lang="en-US" sz="2000" i="1" u="sng" smtClean="0">
                <a:solidFill>
                  <a:srgbClr val="3F7F5F"/>
                </a:solidFill>
                <a:latin typeface="Times New Roman" pitchFamily="18" charset="0"/>
                <a:cs typeface="Times New Roman" pitchFamily="18" charset="0"/>
              </a:rPr>
              <a:t>literal</a:t>
            </a:r>
          </a:p>
          <a:p>
            <a:pPr lvl="1" algn="just"/>
            <a:endParaRPr lang="en-US" sz="2400" b="1" i="1" u="sng" smtClean="0">
              <a:solidFill>
                <a:srgbClr val="3F7F5F"/>
              </a:solidFill>
              <a:latin typeface="Times New Roman" pitchFamily="18" charset="0"/>
              <a:cs typeface="Times New Roman" pitchFamily="18" charset="0"/>
            </a:endParaRPr>
          </a:p>
          <a:p>
            <a:pPr lvl="1" algn="just"/>
            <a:endParaRPr lang="en-US"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Rounded Rectangle 4"/>
          <p:cNvSpPr/>
          <p:nvPr/>
        </p:nvSpPr>
        <p:spPr>
          <a:xfrm>
            <a:off x="2819400" y="2971800"/>
            <a:ext cx="1066800" cy="304800"/>
          </a:xfrm>
          <a:prstGeom prst="roundRect">
            <a:avLst/>
          </a:prstGeom>
          <a:solidFill>
            <a:schemeClr val="accent2">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667000" y="3352800"/>
            <a:ext cx="152400" cy="228600"/>
          </a:xfrm>
          <a:prstGeom prst="round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667000" y="5562600"/>
            <a:ext cx="914400" cy="228600"/>
          </a:xfrm>
          <a:prstGeom prst="round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0" y="4038600"/>
            <a:ext cx="228600" cy="228600"/>
          </a:xfrm>
          <a:prstGeom prst="round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667000" y="3690258"/>
            <a:ext cx="152400" cy="228600"/>
          </a:xfrm>
          <a:prstGeom prst="round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438400" y="5236026"/>
            <a:ext cx="522514" cy="195944"/>
          </a:xfrm>
          <a:prstGeom prst="round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5921830"/>
            <a:ext cx="402772" cy="304800"/>
          </a:xfrm>
          <a:prstGeom prst="round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a:rPr>
              <a:t>Variables &amp; Types</a:t>
            </a:r>
            <a:br>
              <a:rPr lang="en-US" smtClean="0">
                <a:solidFill>
                  <a:srgbClr val="404040"/>
                </a:solidFill>
                <a:latin typeface="Century"/>
              </a:rPr>
            </a:br>
            <a:r>
              <a:rPr lang="en-US" sz="2400" i="1" smtClean="0">
                <a:solidFill>
                  <a:srgbClr val="404040"/>
                </a:solidFill>
                <a:latin typeface="Century" pitchFamily="18" charset="0"/>
              </a:rPr>
              <a:t>Symbolic Constants</a:t>
            </a:r>
            <a:endParaRPr lang="en-US" sz="18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pPr algn="just"/>
            <a:r>
              <a:rPr lang="en-US" smtClean="0">
                <a:solidFill>
                  <a:srgbClr val="404040"/>
                </a:solidFill>
                <a:latin typeface="Times New Roman" pitchFamily="18" charset="0"/>
                <a:cs typeface="Times New Roman" pitchFamily="18" charset="0"/>
              </a:rPr>
              <a:t>A </a:t>
            </a:r>
            <a:r>
              <a:rPr lang="en-US" b="1" i="1" smtClean="0">
                <a:solidFill>
                  <a:srgbClr val="404040"/>
                </a:solidFill>
                <a:latin typeface="Times New Roman" pitchFamily="18" charset="0"/>
                <a:cs typeface="Times New Roman" pitchFamily="18" charset="0"/>
              </a:rPr>
              <a:t>symbolic constant</a:t>
            </a:r>
            <a:r>
              <a:rPr lang="en-US" smtClean="0">
                <a:solidFill>
                  <a:srgbClr val="404040"/>
                </a:solidFill>
                <a:latin typeface="Times New Roman" pitchFamily="18" charset="0"/>
                <a:cs typeface="Times New Roman" pitchFamily="18" charset="0"/>
              </a:rPr>
              <a:t> is a more fuzzy term. It is any way you associate a </a:t>
            </a:r>
            <a:r>
              <a:rPr lang="en-US" b="1" i="1" smtClean="0">
                <a:solidFill>
                  <a:srgbClr val="404040"/>
                </a:solidFill>
                <a:latin typeface="Times New Roman" pitchFamily="18" charset="0"/>
                <a:cs typeface="Times New Roman" pitchFamily="18" charset="0"/>
              </a:rPr>
              <a:t>name</a:t>
            </a:r>
            <a:r>
              <a:rPr lang="en-US" b="1" smtClean="0">
                <a:solidFill>
                  <a:srgbClr val="404040"/>
                </a:solidFill>
                <a:latin typeface="Times New Roman" pitchFamily="18" charset="0"/>
                <a:cs typeface="Times New Roman" pitchFamily="18" charset="0"/>
              </a:rPr>
              <a:t> </a:t>
            </a:r>
            <a:r>
              <a:rPr lang="en-US" smtClean="0">
                <a:solidFill>
                  <a:srgbClr val="404040"/>
                </a:solidFill>
                <a:latin typeface="Times New Roman" pitchFamily="18" charset="0"/>
                <a:cs typeface="Times New Roman" pitchFamily="18" charset="0"/>
              </a:rPr>
              <a:t>to a </a:t>
            </a:r>
            <a:r>
              <a:rPr lang="en-US" b="1" i="1" smtClean="0">
                <a:solidFill>
                  <a:srgbClr val="404040"/>
                </a:solidFill>
                <a:latin typeface="Times New Roman" pitchFamily="18" charset="0"/>
                <a:cs typeface="Times New Roman" pitchFamily="18" charset="0"/>
              </a:rPr>
              <a:t>constant value</a:t>
            </a:r>
          </a:p>
          <a:p>
            <a:pPr algn="just"/>
            <a:r>
              <a:rPr lang="en-US" b="1" i="1" smtClean="0">
                <a:solidFill>
                  <a:srgbClr val="404040"/>
                </a:solidFill>
                <a:latin typeface="Times New Roman" pitchFamily="18" charset="0"/>
                <a:cs typeface="Times New Roman" pitchFamily="18" charset="0"/>
              </a:rPr>
              <a:t>Best way</a:t>
            </a:r>
            <a:r>
              <a:rPr lang="en-US" i="1" smtClean="0">
                <a:solidFill>
                  <a:srgbClr val="404040"/>
                </a:solidFill>
                <a:latin typeface="Times New Roman" pitchFamily="18" charset="0"/>
                <a:cs typeface="Times New Roman" pitchFamily="18" charset="0"/>
              </a:rPr>
              <a:t> to define a </a:t>
            </a:r>
            <a:r>
              <a:rPr lang="en-US" b="1" i="1" smtClean="0">
                <a:solidFill>
                  <a:srgbClr val="404040"/>
                </a:solidFill>
                <a:latin typeface="Times New Roman" pitchFamily="18" charset="0"/>
                <a:cs typeface="Times New Roman" pitchFamily="18" charset="0"/>
              </a:rPr>
              <a:t>symbolic constant </a:t>
            </a:r>
            <a:r>
              <a:rPr lang="en-US" smtClean="0">
                <a:solidFill>
                  <a:srgbClr val="404040"/>
                </a:solidFill>
                <a:latin typeface="Times New Roman" pitchFamily="18" charset="0"/>
                <a:cs typeface="Times New Roman" pitchFamily="18" charset="0"/>
              </a:rPr>
              <a:t>is the </a:t>
            </a:r>
            <a:r>
              <a:rPr lang="en-US" b="1" i="1" smtClean="0">
                <a:solidFill>
                  <a:srgbClr val="7F0055"/>
                </a:solidFill>
                <a:latin typeface="Times New Roman" pitchFamily="18" charset="0"/>
                <a:cs typeface="Times New Roman" pitchFamily="18" charset="0"/>
              </a:rPr>
              <a:t>const</a:t>
            </a:r>
            <a:r>
              <a:rPr lang="en-US" smtClean="0">
                <a:solidFill>
                  <a:srgbClr val="7F0055"/>
                </a:solidFill>
                <a:latin typeface="Times New Roman" pitchFamily="18" charset="0"/>
                <a:cs typeface="Times New Roman" pitchFamily="18" charset="0"/>
              </a:rPr>
              <a:t> </a:t>
            </a:r>
            <a:r>
              <a:rPr lang="en-US" smtClean="0">
                <a:latin typeface="Times New Roman" pitchFamily="18" charset="0"/>
                <a:cs typeface="Times New Roman" pitchFamily="18" charset="0"/>
              </a:rPr>
              <a:t>approach from previous slides:</a:t>
            </a:r>
          </a:p>
          <a:p>
            <a:pPr lvl="1" algn="just">
              <a:buNone/>
            </a:pPr>
            <a:r>
              <a:rPr lang="en-US" sz="1800" b="1" smtClean="0">
                <a:solidFill>
                  <a:srgbClr val="7F0055"/>
                </a:solidFill>
                <a:latin typeface="Times New Roman" pitchFamily="18" charset="0"/>
                <a:cs typeface="Times New Roman" pitchFamily="18" charset="0"/>
              </a:rPr>
              <a:t>	const</a:t>
            </a:r>
            <a:r>
              <a:rPr lang="en-US" sz="1800" b="1" smtClean="0">
                <a:solidFill>
                  <a:srgbClr val="000000"/>
                </a:solidFill>
                <a:latin typeface="Times New Roman" pitchFamily="18" charset="0"/>
                <a:cs typeface="Times New Roman" pitchFamily="18" charset="0"/>
              </a:rPr>
              <a:t> </a:t>
            </a:r>
            <a:r>
              <a:rPr lang="en-US" sz="1800" b="1" smtClean="0">
                <a:solidFill>
                  <a:srgbClr val="7F0055"/>
                </a:solidFill>
                <a:latin typeface="Times New Roman" pitchFamily="18" charset="0"/>
                <a:cs typeface="Times New Roman" pitchFamily="18" charset="0"/>
              </a:rPr>
              <a:t>double</a:t>
            </a:r>
            <a:r>
              <a:rPr lang="en-US" sz="1800" b="1" smtClean="0">
                <a:solidFill>
                  <a:srgbClr val="000000"/>
                </a:solidFill>
                <a:latin typeface="Times New Roman" pitchFamily="18" charset="0"/>
                <a:cs typeface="Times New Roman" pitchFamily="18" charset="0"/>
              </a:rPr>
              <a:t> PI = 3.1415926;	</a:t>
            </a:r>
            <a:r>
              <a:rPr lang="en-US" sz="1800" smtClean="0">
                <a:solidFill>
                  <a:srgbClr val="3F7F5F"/>
                </a:solidFill>
                <a:latin typeface="Times New Roman" pitchFamily="18" charset="0"/>
                <a:cs typeface="Times New Roman" pitchFamily="18" charset="0"/>
              </a:rPr>
              <a:t>// </a:t>
            </a:r>
            <a:r>
              <a:rPr lang="en-US" sz="1800" b="1" smtClean="0">
                <a:solidFill>
                  <a:srgbClr val="3F7F5F"/>
                </a:solidFill>
                <a:latin typeface="Times New Roman" pitchFamily="18" charset="0"/>
                <a:cs typeface="Times New Roman" pitchFamily="18" charset="0"/>
              </a:rPr>
              <a:t>PI</a:t>
            </a:r>
            <a:r>
              <a:rPr lang="en-US" sz="1800" smtClean="0">
                <a:solidFill>
                  <a:srgbClr val="3F7F5F"/>
                </a:solidFill>
                <a:latin typeface="Times New Roman" pitchFamily="18" charset="0"/>
                <a:cs typeface="Times New Roman" pitchFamily="18" charset="0"/>
              </a:rPr>
              <a:t> which is a </a:t>
            </a:r>
            <a:r>
              <a:rPr lang="en-US" sz="1800" i="1" smtClean="0">
                <a:solidFill>
                  <a:srgbClr val="3F7F5F"/>
                </a:solidFill>
                <a:latin typeface="Times New Roman" pitchFamily="18" charset="0"/>
                <a:cs typeface="Times New Roman" pitchFamily="18" charset="0"/>
              </a:rPr>
              <a:t>constant variable, is also a symbolic constant</a:t>
            </a:r>
          </a:p>
          <a:p>
            <a:pPr algn="just"/>
            <a:r>
              <a:rPr lang="en-US" i="1" smtClean="0">
                <a:latin typeface="Times New Roman" pitchFamily="18" charset="0"/>
                <a:cs typeface="Times New Roman" pitchFamily="18" charset="0"/>
              </a:rPr>
              <a:t>An</a:t>
            </a:r>
            <a:r>
              <a:rPr lang="en-US" b="1" i="1" smtClean="0">
                <a:latin typeface="Times New Roman" pitchFamily="18" charset="0"/>
                <a:cs typeface="Times New Roman" pitchFamily="18" charset="0"/>
              </a:rPr>
              <a:t> obsolete way</a:t>
            </a:r>
            <a:r>
              <a:rPr lang="en-US" i="1" smtClean="0">
                <a:latin typeface="Times New Roman" pitchFamily="18" charset="0"/>
                <a:cs typeface="Times New Roman" pitchFamily="18" charset="0"/>
              </a:rPr>
              <a:t> (not recommended!) </a:t>
            </a:r>
            <a:r>
              <a:rPr lang="en-US" smtClean="0">
                <a:latin typeface="Times New Roman" pitchFamily="18" charset="0"/>
                <a:cs typeface="Times New Roman" pitchFamily="18" charset="0"/>
              </a:rPr>
              <a:t>is to use a </a:t>
            </a:r>
            <a:r>
              <a:rPr lang="en-US" b="1" i="1" smtClean="0">
                <a:latin typeface="Times New Roman" pitchFamily="18" charset="0"/>
                <a:cs typeface="Times New Roman" pitchFamily="18" charset="0"/>
              </a:rPr>
              <a:t>preprocessor macro </a:t>
            </a:r>
            <a:r>
              <a:rPr lang="en-US" smtClean="0">
                <a:latin typeface="Times New Roman" pitchFamily="18" charset="0"/>
                <a:cs typeface="Times New Roman" pitchFamily="18" charset="0"/>
              </a:rPr>
              <a:t>(which will be introduced in a later module!). Just to get the taste of it:</a:t>
            </a:r>
            <a:endParaRPr lang="en-US" sz="2800" smtClean="0">
              <a:latin typeface="Consolas"/>
            </a:endParaRPr>
          </a:p>
          <a:p>
            <a:pPr lvl="1" algn="just"/>
            <a:r>
              <a:rPr lang="en-US" sz="2500" b="1" i="1" smtClean="0">
                <a:solidFill>
                  <a:srgbClr val="7F0055"/>
                </a:solidFill>
                <a:latin typeface="Consolas"/>
              </a:rPr>
              <a:t>#define</a:t>
            </a:r>
            <a:r>
              <a:rPr lang="en-US" sz="2500" b="1" i="1" smtClean="0">
                <a:solidFill>
                  <a:srgbClr val="000000"/>
                </a:solidFill>
                <a:latin typeface="Consolas"/>
              </a:rPr>
              <a:t> PI 3.1415926</a:t>
            </a:r>
          </a:p>
          <a:p>
            <a:pPr algn="just"/>
            <a:r>
              <a:rPr lang="en-US" smtClean="0">
                <a:latin typeface="Times New Roman" pitchFamily="18" charset="0"/>
                <a:cs typeface="Times New Roman" pitchFamily="18" charset="0"/>
              </a:rPr>
              <a:t>Both ways to define a </a:t>
            </a:r>
            <a:r>
              <a:rPr lang="en-US" b="1" i="1" smtClean="0">
                <a:latin typeface="Times New Roman" pitchFamily="18" charset="0"/>
                <a:cs typeface="Times New Roman" pitchFamily="18" charset="0"/>
              </a:rPr>
              <a:t>symbolic constant</a:t>
            </a:r>
            <a:r>
              <a:rPr lang="en-US" smtClean="0">
                <a:latin typeface="Times New Roman" pitchFamily="18" charset="0"/>
                <a:cs typeface="Times New Roman" pitchFamily="18" charset="0"/>
              </a:rPr>
              <a:t> have the same </a:t>
            </a:r>
            <a:r>
              <a:rPr lang="en-US" b="1" smtClean="0">
                <a:latin typeface="Times New Roman" pitchFamily="18" charset="0"/>
                <a:cs typeface="Times New Roman" pitchFamily="18" charset="0"/>
              </a:rPr>
              <a:t>intent</a:t>
            </a:r>
            <a:r>
              <a:rPr lang="en-US" smtClean="0">
                <a:latin typeface="Times New Roman" pitchFamily="18" charset="0"/>
                <a:cs typeface="Times New Roman" pitchFamily="18" charset="0"/>
              </a:rPr>
              <a:t>, but different properties. Use the </a:t>
            </a:r>
            <a:r>
              <a:rPr lang="en-US" b="1" i="1" smtClean="0">
                <a:solidFill>
                  <a:srgbClr val="7F0055"/>
                </a:solidFill>
                <a:latin typeface="Times New Roman" pitchFamily="18" charset="0"/>
                <a:cs typeface="Times New Roman" pitchFamily="18" charset="0"/>
              </a:rPr>
              <a:t>const</a:t>
            </a:r>
            <a:r>
              <a:rPr lang="en-US" smtClean="0">
                <a:solidFill>
                  <a:srgbClr val="7F0055"/>
                </a:solidFill>
                <a:latin typeface="Times New Roman" pitchFamily="18" charset="0"/>
                <a:cs typeface="Times New Roman" pitchFamily="18" charset="0"/>
              </a:rPr>
              <a:t> </a:t>
            </a:r>
            <a:r>
              <a:rPr lang="en-US" smtClean="0">
                <a:latin typeface="Times New Roman" pitchFamily="18" charset="0"/>
                <a:cs typeface="Times New Roman" pitchFamily="18" charset="0"/>
              </a:rPr>
              <a:t>approach!</a:t>
            </a:r>
            <a:endParaRPr lang="en-US" b="1">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a:rPr>
              <a:t>Variables &amp; Types</a:t>
            </a:r>
            <a:br>
              <a:rPr lang="en-US" smtClean="0">
                <a:solidFill>
                  <a:srgbClr val="404040"/>
                </a:solidFill>
                <a:latin typeface="Century"/>
              </a:rPr>
            </a:br>
            <a:r>
              <a:rPr lang="en-US" sz="2400" i="1" smtClean="0">
                <a:solidFill>
                  <a:srgbClr val="404040"/>
                </a:solidFill>
                <a:latin typeface="Century" pitchFamily="18" charset="0"/>
              </a:rPr>
              <a:t>Scope (intro)</a:t>
            </a:r>
            <a:endParaRPr lang="en-US" sz="18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fontScale="92500"/>
          </a:bodyPr>
          <a:lstStyle/>
          <a:p>
            <a:pPr algn="just"/>
            <a:r>
              <a:rPr lang="en-US" b="1" i="1" smtClean="0"/>
              <a:t>Scope</a:t>
            </a:r>
            <a:r>
              <a:rPr lang="en-US" i="1" smtClean="0"/>
              <a:t> – </a:t>
            </a:r>
            <a:r>
              <a:rPr lang="en-US" smtClean="0"/>
              <a:t>the portion(s) of a C/C++ program where a name is valid. Several types of </a:t>
            </a:r>
            <a:r>
              <a:rPr lang="en-US" b="1" i="1" smtClean="0"/>
              <a:t>scope</a:t>
            </a:r>
            <a:r>
              <a:rPr lang="en-US" smtClean="0"/>
              <a:t> (</a:t>
            </a:r>
            <a:r>
              <a:rPr lang="en-US" i="1" smtClean="0"/>
              <a:t>block, function, namespace, etc.</a:t>
            </a:r>
            <a:r>
              <a:rPr lang="en-US" smtClean="0"/>
              <a:t>). </a:t>
            </a:r>
          </a:p>
          <a:p>
            <a:pPr lvl="1" algn="just"/>
            <a:r>
              <a:rPr lang="en-US" b="1" i="1" smtClean="0"/>
              <a:t>Block</a:t>
            </a:r>
            <a:r>
              <a:rPr lang="en-US" i="1" smtClean="0"/>
              <a:t>-</a:t>
            </a:r>
            <a:r>
              <a:rPr lang="en-US" smtClean="0"/>
              <a:t> and </a:t>
            </a:r>
            <a:r>
              <a:rPr lang="en-US" b="1" i="1" smtClean="0"/>
              <a:t>function</a:t>
            </a:r>
            <a:r>
              <a:rPr lang="en-US" i="1" smtClean="0"/>
              <a:t>- scope </a:t>
            </a:r>
            <a:r>
              <a:rPr lang="en-US" smtClean="0"/>
              <a:t>variables are called </a:t>
            </a:r>
            <a:r>
              <a:rPr lang="en-US" b="1" i="1" smtClean="0"/>
              <a:t>local</a:t>
            </a:r>
            <a:r>
              <a:rPr lang="en-US" i="1" smtClean="0"/>
              <a:t> </a:t>
            </a:r>
            <a:r>
              <a:rPr lang="en-US" smtClean="0"/>
              <a:t>variables</a:t>
            </a:r>
            <a:r>
              <a:rPr lang="en-US" b="1" i="1" smtClean="0"/>
              <a:t>. </a:t>
            </a:r>
          </a:p>
          <a:p>
            <a:pPr lvl="1" algn="just"/>
            <a:r>
              <a:rPr lang="en-US" smtClean="0"/>
              <a:t>Variables defined </a:t>
            </a:r>
            <a:r>
              <a:rPr lang="en-US" b="1" smtClean="0"/>
              <a:t>outside</a:t>
            </a:r>
            <a:r>
              <a:rPr lang="en-US" smtClean="0"/>
              <a:t> all functions are called </a:t>
            </a:r>
            <a:r>
              <a:rPr lang="en-US" b="1" i="1" smtClean="0"/>
              <a:t>global.</a:t>
            </a:r>
            <a:endParaRPr lang="en-US" smtClean="0"/>
          </a:p>
          <a:p>
            <a:pPr lvl="1" algn="just"/>
            <a:r>
              <a:rPr lang="en-US" smtClean="0"/>
              <a:t>Example</a:t>
            </a:r>
            <a:r>
              <a:rPr lang="en-US" i="1" smtClean="0"/>
              <a:t> </a:t>
            </a:r>
            <a:r>
              <a:rPr lang="en-US" smtClean="0"/>
              <a:t>(C++):</a:t>
            </a:r>
          </a:p>
          <a:p>
            <a:pPr lvl="1">
              <a:buNone/>
            </a:pPr>
            <a:r>
              <a:rPr lang="en-US" sz="1800" b="1" smtClean="0">
                <a:solidFill>
                  <a:srgbClr val="7F0055"/>
                </a:solidFill>
              </a:rPr>
              <a:t>	</a:t>
            </a:r>
            <a:r>
              <a:rPr lang="en-US" sz="1800" b="1" i="1" smtClean="0">
                <a:solidFill>
                  <a:srgbClr val="3F7F5F"/>
                </a:solidFill>
              </a:rPr>
              <a:t> // </a:t>
            </a:r>
            <a:r>
              <a:rPr lang="en-US" sz="1800" i="1" smtClean="0">
                <a:solidFill>
                  <a:srgbClr val="3F7F5F"/>
                </a:solidFill>
              </a:rPr>
              <a:t>Attempt to define a </a:t>
            </a:r>
            <a:r>
              <a:rPr lang="en-US" sz="1800" b="1" i="1" smtClean="0">
                <a:solidFill>
                  <a:srgbClr val="3F7F5F"/>
                </a:solidFill>
              </a:rPr>
              <a:t>global</a:t>
            </a:r>
            <a:r>
              <a:rPr lang="en-US" sz="1800" i="1" smtClean="0">
                <a:solidFill>
                  <a:srgbClr val="3F7F5F"/>
                </a:solidFill>
              </a:rPr>
              <a:t> variable named </a:t>
            </a:r>
            <a:r>
              <a:rPr lang="en-US" sz="1800" b="1" i="1" smtClean="0">
                <a:solidFill>
                  <a:srgbClr val="3F7F5F"/>
                </a:solidFill>
              </a:rPr>
              <a:t>PI2</a:t>
            </a:r>
          </a:p>
          <a:p>
            <a:pPr lvl="1">
              <a:buNone/>
            </a:pPr>
            <a:r>
              <a:rPr lang="en-US" sz="1800" b="1" i="1" smtClean="0">
                <a:solidFill>
                  <a:srgbClr val="3F7F5F"/>
                </a:solidFill>
              </a:rPr>
              <a:t>	</a:t>
            </a:r>
            <a:r>
              <a:rPr lang="en-US" sz="1800" b="1" i="1" smtClean="0">
                <a:solidFill>
                  <a:srgbClr val="7F0055"/>
                </a:solidFill>
              </a:rPr>
              <a:t>const</a:t>
            </a:r>
            <a:r>
              <a:rPr lang="en-US" sz="1800" b="1" i="1" smtClean="0">
                <a:solidFill>
                  <a:srgbClr val="000000"/>
                </a:solidFill>
              </a:rPr>
              <a:t> </a:t>
            </a:r>
            <a:r>
              <a:rPr lang="en-US" sz="1800" b="1" i="1" smtClean="0">
                <a:solidFill>
                  <a:srgbClr val="7F0055"/>
                </a:solidFill>
              </a:rPr>
              <a:t>double</a:t>
            </a:r>
            <a:r>
              <a:rPr lang="en-US" sz="1800" b="1" i="1" smtClean="0">
                <a:solidFill>
                  <a:srgbClr val="000000"/>
                </a:solidFill>
              </a:rPr>
              <a:t> PI2 = 2.0 * PI;	</a:t>
            </a:r>
            <a:r>
              <a:rPr lang="en-US" sz="1800" b="1" i="1" smtClean="0">
                <a:solidFill>
                  <a:srgbClr val="3F7F5F"/>
                </a:solidFill>
              </a:rPr>
              <a:t>// Error: 'PI' was not declared in this scope</a:t>
            </a:r>
          </a:p>
          <a:p>
            <a:pPr lvl="1">
              <a:buNone/>
            </a:pPr>
            <a:r>
              <a:rPr lang="en-US" sz="1800" b="1" i="1" smtClean="0">
                <a:solidFill>
                  <a:srgbClr val="7F0055"/>
                </a:solidFill>
              </a:rPr>
              <a:t>	int</a:t>
            </a:r>
            <a:r>
              <a:rPr lang="en-US" sz="1800" b="1" i="1" smtClean="0">
                <a:solidFill>
                  <a:srgbClr val="000000"/>
                </a:solidFill>
              </a:rPr>
              <a:t> main()</a:t>
            </a:r>
          </a:p>
          <a:p>
            <a:pPr lvl="1">
              <a:buNone/>
            </a:pPr>
            <a:r>
              <a:rPr lang="en-US" sz="1800" i="1" smtClean="0">
                <a:solidFill>
                  <a:srgbClr val="000000"/>
                </a:solidFill>
              </a:rPr>
              <a:t>	{</a:t>
            </a:r>
          </a:p>
          <a:p>
            <a:pPr lvl="1">
              <a:buNone/>
            </a:pPr>
            <a:r>
              <a:rPr lang="en-US" sz="1800" b="1" i="1" smtClean="0">
                <a:solidFill>
                  <a:srgbClr val="7F0055"/>
                </a:solidFill>
              </a:rPr>
              <a:t>		const</a:t>
            </a:r>
            <a:r>
              <a:rPr lang="en-US" sz="1800" b="1" i="1" smtClean="0">
                <a:solidFill>
                  <a:srgbClr val="000000"/>
                </a:solidFill>
              </a:rPr>
              <a:t> </a:t>
            </a:r>
            <a:r>
              <a:rPr lang="en-US" sz="1800" b="1" i="1" smtClean="0">
                <a:solidFill>
                  <a:srgbClr val="7F0055"/>
                </a:solidFill>
              </a:rPr>
              <a:t>double</a:t>
            </a:r>
            <a:r>
              <a:rPr lang="en-US" sz="1800" b="1" i="1" smtClean="0">
                <a:solidFill>
                  <a:srgbClr val="000000"/>
                </a:solidFill>
              </a:rPr>
              <a:t> PI = 3.1415926;</a:t>
            </a:r>
            <a:r>
              <a:rPr lang="en-US" sz="1800" b="1" i="1" smtClean="0">
                <a:solidFill>
                  <a:srgbClr val="3F7F5F"/>
                </a:solidFill>
              </a:rPr>
              <a:t> 	// </a:t>
            </a:r>
            <a:r>
              <a:rPr lang="en-US" sz="1800" i="1" smtClean="0">
                <a:solidFill>
                  <a:srgbClr val="3F7F5F"/>
                </a:solidFill>
              </a:rPr>
              <a:t>PI is </a:t>
            </a:r>
            <a:r>
              <a:rPr lang="en-US" sz="1800" b="1" i="1" smtClean="0">
                <a:solidFill>
                  <a:srgbClr val="3F7F5F"/>
                </a:solidFill>
              </a:rPr>
              <a:t>local</a:t>
            </a:r>
            <a:endParaRPr lang="en-US" sz="1800" b="1" i="1" smtClean="0">
              <a:solidFill>
                <a:srgbClr val="000000"/>
              </a:solidFill>
            </a:endParaRPr>
          </a:p>
          <a:p>
            <a:pPr lvl="1">
              <a:buNone/>
            </a:pPr>
            <a:r>
              <a:rPr lang="fr-FR" sz="1800" b="1" i="1" smtClean="0">
                <a:solidFill>
                  <a:srgbClr val="7F0055"/>
                </a:solidFill>
              </a:rPr>
              <a:t>		const</a:t>
            </a:r>
            <a:r>
              <a:rPr lang="fr-FR" sz="1800" b="1" i="1" smtClean="0">
                <a:solidFill>
                  <a:srgbClr val="000000"/>
                </a:solidFill>
              </a:rPr>
              <a:t> </a:t>
            </a:r>
            <a:r>
              <a:rPr lang="fr-FR" sz="1800" b="1" i="1" smtClean="0">
                <a:solidFill>
                  <a:srgbClr val="7F0055"/>
                </a:solidFill>
              </a:rPr>
              <a:t>double</a:t>
            </a:r>
            <a:r>
              <a:rPr lang="fr-FR" sz="1800" b="1" i="1" smtClean="0">
                <a:solidFill>
                  <a:srgbClr val="000000"/>
                </a:solidFill>
              </a:rPr>
              <a:t> PI3 = 3.0 * PI;	</a:t>
            </a:r>
            <a:r>
              <a:rPr lang="en-US" sz="1800" b="1" i="1" smtClean="0">
                <a:solidFill>
                  <a:srgbClr val="3F7F5F"/>
                </a:solidFill>
              </a:rPr>
              <a:t>// OK </a:t>
            </a:r>
            <a:r>
              <a:rPr lang="en-US" sz="1800" i="1" smtClean="0">
                <a:solidFill>
                  <a:srgbClr val="3F7F5F"/>
                </a:solidFill>
              </a:rPr>
              <a:t>– PI is visible here</a:t>
            </a:r>
            <a:endParaRPr lang="fr-FR" sz="1800" i="1" smtClean="0">
              <a:solidFill>
                <a:srgbClr val="000000"/>
              </a:solidFill>
            </a:endParaRPr>
          </a:p>
          <a:p>
            <a:pPr lvl="1"/>
            <a:endParaRPr lang="en-US" sz="1800" i="1" smtClean="0"/>
          </a:p>
          <a:p>
            <a:pPr lvl="1">
              <a:buNone/>
            </a:pPr>
            <a:r>
              <a:rPr lang="en-US" sz="1800" b="1" i="1" smtClean="0">
                <a:solidFill>
                  <a:srgbClr val="7F0055"/>
                </a:solidFill>
              </a:rPr>
              <a:t>		return</a:t>
            </a:r>
            <a:r>
              <a:rPr lang="en-US" sz="1800" b="1" i="1" smtClean="0">
                <a:solidFill>
                  <a:srgbClr val="000000"/>
                </a:solidFill>
              </a:rPr>
              <a:t> 0;</a:t>
            </a:r>
          </a:p>
          <a:p>
            <a:pPr lvl="1">
              <a:buNone/>
            </a:pPr>
            <a:r>
              <a:rPr lang="en-US" sz="1800" i="1" smtClean="0">
                <a:solidFill>
                  <a:srgbClr val="000000"/>
                </a:solidFill>
              </a:rPr>
              <a:t>	}</a:t>
            </a:r>
          </a:p>
          <a:p>
            <a:pPr lvl="1" algn="just"/>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a:rPr>
              <a:t>Variables &amp; Types</a:t>
            </a:r>
            <a:br>
              <a:rPr lang="en-US" smtClean="0">
                <a:solidFill>
                  <a:srgbClr val="404040"/>
                </a:solidFill>
                <a:latin typeface="Century"/>
              </a:rPr>
            </a:br>
            <a:r>
              <a:rPr lang="en-US" sz="2400" i="1" smtClean="0">
                <a:solidFill>
                  <a:srgbClr val="404040"/>
                </a:solidFill>
                <a:latin typeface="Century" pitchFamily="18" charset="0"/>
              </a:rPr>
              <a:t>Storage duration. Storage classes (intro)</a:t>
            </a:r>
            <a:endParaRPr lang="en-US" sz="1800"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fontScale="55000" lnSpcReduction="20000"/>
          </a:bodyPr>
          <a:lstStyle/>
          <a:p>
            <a:pPr algn="just"/>
            <a:r>
              <a:rPr lang="en-US" sz="4000" b="1" i="1" smtClean="0"/>
              <a:t>Storage duration – </a:t>
            </a:r>
            <a:r>
              <a:rPr lang="en-US" sz="4000" smtClean="0"/>
              <a:t>determines how/when an object gets its memory allocated and deallocated</a:t>
            </a:r>
          </a:p>
          <a:p>
            <a:pPr lvl="1" algn="just"/>
            <a:r>
              <a:rPr lang="en-US" sz="3600" b="1" i="1" smtClean="0"/>
              <a:t>Automatic </a:t>
            </a:r>
            <a:r>
              <a:rPr lang="en-US" sz="3600" i="1" smtClean="0"/>
              <a:t>(“in the </a:t>
            </a:r>
            <a:r>
              <a:rPr lang="en-US" sz="3600" b="1" i="1" smtClean="0">
                <a:solidFill>
                  <a:srgbClr val="FF0000"/>
                </a:solidFill>
              </a:rPr>
              <a:t>stack</a:t>
            </a:r>
            <a:r>
              <a:rPr lang="en-US" sz="3600" i="1" smtClean="0"/>
              <a:t>”)</a:t>
            </a:r>
          </a:p>
          <a:p>
            <a:pPr lvl="2">
              <a:buNone/>
            </a:pPr>
            <a:r>
              <a:rPr lang="en-US" sz="1600" b="1" i="1" smtClean="0">
                <a:solidFill>
                  <a:srgbClr val="7F0055"/>
                </a:solidFill>
                <a:latin typeface="Consolas"/>
              </a:rPr>
              <a:t>int</a:t>
            </a:r>
            <a:r>
              <a:rPr lang="en-US" sz="1600" b="1" i="1" smtClean="0">
                <a:solidFill>
                  <a:srgbClr val="000000"/>
                </a:solidFill>
                <a:latin typeface="Consolas"/>
              </a:rPr>
              <a:t> main()</a:t>
            </a:r>
          </a:p>
          <a:p>
            <a:pPr lvl="2">
              <a:buNone/>
            </a:pPr>
            <a:r>
              <a:rPr lang="en-US" sz="1600" i="1" smtClean="0">
                <a:solidFill>
                  <a:srgbClr val="000000"/>
                </a:solidFill>
                <a:latin typeface="Consolas"/>
              </a:rPr>
              <a:t>{</a:t>
            </a:r>
          </a:p>
          <a:p>
            <a:pPr lvl="2">
              <a:buNone/>
            </a:pPr>
            <a:r>
              <a:rPr lang="en-US" sz="1600" b="1" i="1" smtClean="0">
                <a:solidFill>
                  <a:srgbClr val="7F0055"/>
                </a:solidFill>
                <a:latin typeface="Consolas"/>
              </a:rPr>
              <a:t>	int</a:t>
            </a:r>
            <a:r>
              <a:rPr lang="en-US" sz="1600" b="1" i="1" smtClean="0">
                <a:solidFill>
                  <a:srgbClr val="000000"/>
                </a:solidFill>
                <a:latin typeface="Consolas"/>
              </a:rPr>
              <a:t> count = 0;</a:t>
            </a:r>
            <a:r>
              <a:rPr lang="en-US" sz="1600" i="1" smtClean="0">
                <a:solidFill>
                  <a:srgbClr val="3F7F5F"/>
                </a:solidFill>
                <a:latin typeface="Consolas"/>
              </a:rPr>
              <a:t> // Memory (storage) is allocated for variable count</a:t>
            </a:r>
            <a:endParaRPr lang="en-US" sz="1600" b="1" i="1" smtClean="0">
              <a:solidFill>
                <a:srgbClr val="000000"/>
              </a:solidFill>
              <a:latin typeface="Consolas"/>
            </a:endParaRPr>
          </a:p>
          <a:p>
            <a:pPr lvl="2"/>
            <a:endParaRPr lang="en-US" sz="1600" i="1" smtClean="0">
              <a:latin typeface="Consolas"/>
            </a:endParaRPr>
          </a:p>
          <a:p>
            <a:pPr lvl="2">
              <a:buNone/>
            </a:pPr>
            <a:r>
              <a:rPr lang="en-US" sz="1600" i="1" smtClean="0">
                <a:solidFill>
                  <a:srgbClr val="3F7F5F"/>
                </a:solidFill>
                <a:latin typeface="Consolas"/>
              </a:rPr>
              <a:t>	// count is being used, its storage is available...</a:t>
            </a:r>
          </a:p>
          <a:p>
            <a:pPr lvl="2"/>
            <a:endParaRPr lang="en-US" sz="1600" i="1" smtClean="0">
              <a:latin typeface="Consolas"/>
            </a:endParaRPr>
          </a:p>
          <a:p>
            <a:pPr lvl="2">
              <a:buNone/>
            </a:pPr>
            <a:r>
              <a:rPr lang="en-US" sz="1600" i="1" smtClean="0">
                <a:solidFill>
                  <a:srgbClr val="000000"/>
                </a:solidFill>
                <a:latin typeface="Consolas"/>
              </a:rPr>
              <a:t>}</a:t>
            </a:r>
            <a:r>
              <a:rPr lang="en-US" sz="1600" i="1" smtClean="0">
                <a:solidFill>
                  <a:srgbClr val="3F7F5F"/>
                </a:solidFill>
                <a:latin typeface="Consolas"/>
              </a:rPr>
              <a:t> // The storage of count is </a:t>
            </a:r>
            <a:r>
              <a:rPr lang="en-US" sz="1600" b="1" i="1" smtClean="0">
                <a:solidFill>
                  <a:srgbClr val="3F7F5F"/>
                </a:solidFill>
                <a:latin typeface="Consolas"/>
              </a:rPr>
              <a:t>automatically</a:t>
            </a:r>
            <a:r>
              <a:rPr lang="en-US" sz="1600" i="1" smtClean="0">
                <a:solidFill>
                  <a:srgbClr val="3F7F5F"/>
                </a:solidFill>
                <a:latin typeface="Consolas"/>
              </a:rPr>
              <a:t> deallocated</a:t>
            </a:r>
            <a:endParaRPr lang="en-US" sz="1600" b="1" i="1" smtClean="0">
              <a:solidFill>
                <a:srgbClr val="000000"/>
              </a:solidFill>
              <a:latin typeface="Consolas"/>
            </a:endParaRPr>
          </a:p>
          <a:p>
            <a:pPr lvl="2" algn="just"/>
            <a:endParaRPr lang="en-US" sz="2600" i="1" smtClean="0"/>
          </a:p>
          <a:p>
            <a:pPr lvl="1" algn="just"/>
            <a:r>
              <a:rPr lang="en-US" sz="3600" b="1" i="1" smtClean="0"/>
              <a:t>Static </a:t>
            </a:r>
            <a:r>
              <a:rPr lang="en-US" sz="3600" i="1" smtClean="0"/>
              <a:t>(</a:t>
            </a:r>
            <a:r>
              <a:rPr lang="en-US" sz="3600" b="1" i="1" smtClean="0">
                <a:solidFill>
                  <a:srgbClr val="FF0000"/>
                </a:solidFill>
              </a:rPr>
              <a:t>global</a:t>
            </a:r>
            <a:r>
              <a:rPr lang="en-US" sz="3600" b="1" i="1" smtClean="0"/>
              <a:t> / namespace</a:t>
            </a:r>
            <a:r>
              <a:rPr lang="en-US" sz="3600" i="1" smtClean="0"/>
              <a:t> variables and </a:t>
            </a:r>
            <a:r>
              <a:rPr lang="en-US" sz="3600" b="1" i="1" smtClean="0">
                <a:solidFill>
                  <a:srgbClr val="FF0000"/>
                </a:solidFill>
              </a:rPr>
              <a:t>static</a:t>
            </a:r>
            <a:r>
              <a:rPr lang="en-US" sz="3600" b="1" i="1" smtClean="0"/>
              <a:t> </a:t>
            </a:r>
            <a:r>
              <a:rPr lang="en-US" sz="3600" i="1" smtClean="0"/>
              <a:t>variables)</a:t>
            </a:r>
          </a:p>
          <a:p>
            <a:pPr lvl="2" algn="just"/>
            <a:r>
              <a:rPr lang="en-US" sz="2600" smtClean="0"/>
              <a:t>The memory (storage) for an object is available during the entire program lifetime</a:t>
            </a:r>
          </a:p>
          <a:p>
            <a:pPr lvl="1" algn="just"/>
            <a:r>
              <a:rPr lang="en-US" sz="3600" b="1" i="1" smtClean="0"/>
              <a:t>Dynamic </a:t>
            </a:r>
            <a:r>
              <a:rPr lang="en-US" sz="3600" i="1" smtClean="0"/>
              <a:t>(“in the </a:t>
            </a:r>
            <a:r>
              <a:rPr lang="en-US" sz="3600" b="1" i="1" smtClean="0">
                <a:solidFill>
                  <a:srgbClr val="FF0000"/>
                </a:solidFill>
              </a:rPr>
              <a:t>heap</a:t>
            </a:r>
            <a:r>
              <a:rPr lang="en-US" sz="3600" i="1" smtClean="0"/>
              <a:t>”)</a:t>
            </a:r>
          </a:p>
          <a:p>
            <a:pPr lvl="2" algn="just"/>
            <a:r>
              <a:rPr lang="en-US" sz="3200" smtClean="0"/>
              <a:t>Lifetime of an object’s storage is determined by the programmer and can be allocated/deallocated at will</a:t>
            </a:r>
          </a:p>
          <a:p>
            <a:pPr algn="just"/>
            <a:r>
              <a:rPr lang="en-US" sz="4000" b="1" i="1" smtClean="0"/>
              <a:t>Storage classes</a:t>
            </a:r>
            <a:r>
              <a:rPr lang="en-US" sz="4000" smtClean="0"/>
              <a:t> – determine both </a:t>
            </a:r>
            <a:r>
              <a:rPr lang="en-US" sz="4000" b="1" i="1" smtClean="0"/>
              <a:t>storage duration</a:t>
            </a:r>
            <a:r>
              <a:rPr lang="en-US" sz="4000" smtClean="0"/>
              <a:t> and </a:t>
            </a:r>
            <a:r>
              <a:rPr lang="en-US" sz="4000" b="1" i="1" smtClean="0"/>
              <a:t>linkage</a:t>
            </a:r>
            <a:r>
              <a:rPr lang="en-US" sz="4000" smtClean="0"/>
              <a:t> of a variable (object). Will be introduced in later module…</a:t>
            </a:r>
          </a:p>
          <a:p>
            <a:pPr lvl="1" algn="just"/>
            <a:r>
              <a:rPr lang="en-US" sz="3600" i="1" smtClean="0"/>
              <a:t>Main types - </a:t>
            </a:r>
            <a:r>
              <a:rPr lang="en-US" sz="3600" b="1" i="1" smtClean="0"/>
              <a:t>auto, static, extern</a:t>
            </a:r>
          </a:p>
          <a:p>
            <a:pPr lvl="1">
              <a:buNone/>
            </a:pPr>
            <a:r>
              <a:rPr lang="en-US" sz="2500" b="1" smtClean="0">
                <a:solidFill>
                  <a:srgbClr val="7F0055"/>
                </a:solidFill>
              </a:rPr>
              <a:t>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Pointers, Arrays, References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Basics</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Pointers</a:t>
            </a:r>
            <a:br>
              <a:rPr lang="en-US" smtClean="0">
                <a:solidFill>
                  <a:srgbClr val="404040"/>
                </a:solidFill>
                <a:latin typeface="Century" pitchFamily="18" charset="0"/>
              </a:rPr>
            </a:br>
            <a:r>
              <a:rPr lang="en-US" sz="2400" i="1" smtClean="0">
                <a:solidFill>
                  <a:srgbClr val="404040"/>
                </a:solidFill>
                <a:latin typeface="Century" pitchFamily="18" charset="0"/>
              </a:rPr>
              <a:t>Introduction</a:t>
            </a:r>
            <a:endParaRPr lang="en-US" i="1">
              <a:solidFill>
                <a:srgbClr val="404040"/>
              </a:solidFill>
              <a:latin typeface="Century" pitchFamily="18" charset="0"/>
            </a:endParaRPr>
          </a:p>
        </p:txBody>
      </p:sp>
      <p:sp>
        <p:nvSpPr>
          <p:cNvPr id="3" name="Content Placeholder 2"/>
          <p:cNvSpPr>
            <a:spLocks noGrp="1"/>
          </p:cNvSpPr>
          <p:nvPr>
            <p:ph sz="quarter" idx="1"/>
          </p:nvPr>
        </p:nvSpPr>
        <p:spPr>
          <a:xfrm>
            <a:off x="457200" y="4953000"/>
            <a:ext cx="8229600" cy="1356360"/>
          </a:xfrm>
        </p:spPr>
        <p:txBody>
          <a:bodyPr>
            <a:normAutofit fontScale="85000" lnSpcReduction="10000"/>
          </a:bodyPr>
          <a:lstStyle/>
          <a:p>
            <a:pPr marL="0" indent="457200" algn="just">
              <a:spcBef>
                <a:spcPts val="0"/>
              </a:spcBef>
              <a:buNone/>
            </a:pPr>
            <a:r>
              <a:rPr lang="en-US" smtClean="0">
                <a:solidFill>
                  <a:srgbClr val="404040"/>
                </a:solidFill>
                <a:latin typeface="Times New Roman" pitchFamily="18" charset="0"/>
                <a:cs typeface="Times New Roman" pitchFamily="18" charset="0"/>
              </a:rPr>
              <a:t>Special variables store </a:t>
            </a:r>
            <a:r>
              <a:rPr lang="en-US" b="1" smtClean="0">
                <a:solidFill>
                  <a:srgbClr val="404040"/>
                </a:solidFill>
                <a:latin typeface="Times New Roman" pitchFamily="18" charset="0"/>
                <a:cs typeface="Times New Roman" pitchFamily="18" charset="0"/>
              </a:rPr>
              <a:t>adresses</a:t>
            </a:r>
            <a:r>
              <a:rPr lang="en-US" smtClean="0">
                <a:solidFill>
                  <a:srgbClr val="404040"/>
                </a:solidFill>
                <a:latin typeface="Times New Roman" pitchFamily="18" charset="0"/>
                <a:cs typeface="Times New Roman" pitchFamily="18" charset="0"/>
              </a:rPr>
              <a:t> (i.e. of other variables) – such as </a:t>
            </a:r>
            <a:r>
              <a:rPr lang="en-US" b="1" i="1" smtClean="0">
                <a:solidFill>
                  <a:srgbClr val="404040"/>
                </a:solidFill>
                <a:latin typeface="Times New Roman" pitchFamily="18" charset="0"/>
                <a:cs typeface="Times New Roman" pitchFamily="18" charset="0"/>
              </a:rPr>
              <a:t>80004</a:t>
            </a:r>
            <a:r>
              <a:rPr lang="en-US" smtClean="0">
                <a:solidFill>
                  <a:srgbClr val="404040"/>
                </a:solidFill>
                <a:latin typeface="Times New Roman" pitchFamily="18" charset="0"/>
                <a:cs typeface="Times New Roman" pitchFamily="18" charset="0"/>
              </a:rPr>
              <a:t> from the above example. Such variables are called </a:t>
            </a:r>
            <a:r>
              <a:rPr lang="en-US" b="1" i="1" smtClean="0">
                <a:solidFill>
                  <a:srgbClr val="404040"/>
                </a:solidFill>
                <a:latin typeface="Times New Roman" pitchFamily="18" charset="0"/>
                <a:cs typeface="Times New Roman" pitchFamily="18" charset="0"/>
              </a:rPr>
              <a:t>Pointers</a:t>
            </a:r>
            <a:r>
              <a:rPr lang="en-US" smtClean="0">
                <a:solidFill>
                  <a:srgbClr val="404040"/>
                </a:solidFill>
                <a:latin typeface="Times New Roman" pitchFamily="18" charset="0"/>
                <a:cs typeface="Times New Roman" pitchFamily="18" charset="0"/>
              </a:rPr>
              <a:t>. Their purpose in life is to store location of other variables (which is also a useful data, so they </a:t>
            </a:r>
            <a:r>
              <a:rPr lang="en-US" b="1" i="1" smtClean="0">
                <a:solidFill>
                  <a:srgbClr val="404040"/>
                </a:solidFill>
                <a:latin typeface="Times New Roman" pitchFamily="18" charset="0"/>
                <a:cs typeface="Times New Roman" pitchFamily="18" charset="0"/>
              </a:rPr>
              <a:t>are</a:t>
            </a:r>
            <a:r>
              <a:rPr lang="en-US" smtClean="0">
                <a:solidFill>
                  <a:srgbClr val="404040"/>
                </a:solidFill>
                <a:latin typeface="Times New Roman" pitchFamily="18" charset="0"/>
                <a:cs typeface="Times New Roman" pitchFamily="18" charset="0"/>
              </a:rPr>
              <a:t> variables by nature).</a:t>
            </a:r>
            <a:endParaRPr lang="en-US">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1026" name="Object 2">
            <a:hlinkClick r:id="rId4" action="ppaction://hlinksldjump"/>
          </p:cNvPr>
          <p:cNvGraphicFramePr>
            <a:graphicFrameLocks noChangeAspect="1"/>
          </p:cNvGraphicFramePr>
          <p:nvPr>
            <p:extLst>
              <p:ext uri="{D42A27DB-BD31-4B8C-83A1-F6EECF244321}">
                <p14:modId xmlns:p14="http://schemas.microsoft.com/office/powerpoint/2010/main" val="3287555797"/>
              </p:ext>
            </p:extLst>
          </p:nvPr>
        </p:nvGraphicFramePr>
        <p:xfrm>
          <a:off x="4191000" y="1751013"/>
          <a:ext cx="4265613" cy="3201987"/>
        </p:xfrm>
        <a:graphic>
          <a:graphicData uri="http://schemas.openxmlformats.org/presentationml/2006/ole">
            <mc:AlternateContent xmlns:mc="http://schemas.openxmlformats.org/markup-compatibility/2006">
              <mc:Choice xmlns:v="urn:schemas-microsoft-com:vml" Requires="v">
                <p:oleObj spid="_x0000_s16414" name="Slide" r:id="rId5" imgW="4570415" imgH="3427327" progId="PowerPoint.Slide.8">
                  <p:link updateAutomatic="1"/>
                </p:oleObj>
              </mc:Choice>
              <mc:Fallback>
                <p:oleObj name="Slide" r:id="rId5" imgW="4570415" imgH="3427327" progId="PowerPoint.Slide.8">
                  <p:link updateAutomatic="1"/>
                  <p:pic>
                    <p:nvPicPr>
                      <p:cNvPr id="0" name="Picture 2"/>
                      <p:cNvPicPr>
                        <a:picLocks noChangeAspect="1" noChangeArrowheads="1"/>
                      </p:cNvPicPr>
                      <p:nvPr/>
                    </p:nvPicPr>
                    <p:blipFill>
                      <a:blip r:embed="rId6"/>
                      <a:srcRect/>
                      <a:stretch>
                        <a:fillRect/>
                      </a:stretch>
                    </p:blipFill>
                    <p:spPr bwMode="auto">
                      <a:xfrm>
                        <a:off x="4191000" y="1751013"/>
                        <a:ext cx="4265613" cy="320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457200" y="1219200"/>
            <a:ext cx="8229600" cy="492443"/>
          </a:xfrm>
          <a:prstGeom prst="rect">
            <a:avLst/>
          </a:prstGeom>
          <a:noFill/>
        </p:spPr>
        <p:txBody>
          <a:bodyPr wrap="square" rtlCol="0">
            <a:spAutoFit/>
          </a:bodyPr>
          <a:lstStyle/>
          <a:p>
            <a:pPr algn="ctr"/>
            <a:r>
              <a:rPr lang="en-US" sz="2600" smtClean="0">
                <a:solidFill>
                  <a:srgbClr val="404040"/>
                </a:solidFill>
                <a:latin typeface="Times New Roman" pitchFamily="18" charset="0"/>
                <a:cs typeface="Times New Roman" pitchFamily="18" charset="0"/>
              </a:rPr>
              <a:t>Remember that “memory model” diagram?</a:t>
            </a:r>
          </a:p>
        </p:txBody>
      </p:sp>
      <p:sp>
        <p:nvSpPr>
          <p:cNvPr id="7" name="TextBox 6"/>
          <p:cNvSpPr txBox="1"/>
          <p:nvPr/>
        </p:nvSpPr>
        <p:spPr>
          <a:xfrm>
            <a:off x="457200" y="2133600"/>
            <a:ext cx="3581400" cy="2092881"/>
          </a:xfrm>
          <a:prstGeom prst="rect">
            <a:avLst/>
          </a:prstGeom>
          <a:noFill/>
        </p:spPr>
        <p:txBody>
          <a:bodyPr wrap="square" rtlCol="0">
            <a:spAutoFit/>
          </a:bodyPr>
          <a:lstStyle/>
          <a:p>
            <a:pPr indent="457200" algn="just"/>
            <a:r>
              <a:rPr lang="en-US" sz="2600" i="1" smtClean="0">
                <a:solidFill>
                  <a:srgbClr val="404040"/>
                </a:solidFill>
                <a:latin typeface="Times New Roman" pitchFamily="18" charset="0"/>
                <a:cs typeface="Times New Roman" pitchFamily="18" charset="0"/>
              </a:rPr>
              <a:t>Usually</a:t>
            </a:r>
            <a:r>
              <a:rPr lang="en-US" sz="2600" smtClean="0">
                <a:solidFill>
                  <a:srgbClr val="404040"/>
                </a:solidFill>
                <a:latin typeface="Times New Roman" pitchFamily="18" charset="0"/>
                <a:cs typeface="Times New Roman" pitchFamily="18" charset="0"/>
              </a:rPr>
              <a:t>, variables store data we are interested in – a number (age, temperature), a string (name),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References</a:t>
            </a:r>
            <a:endParaRPr lang="en-US">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r>
              <a:rPr lang="en-US" sz="2400" i="1" smtClean="0">
                <a:latin typeface="Times New Roman" pitchFamily="18" charset="0"/>
                <a:cs typeface="Times New Roman" pitchFamily="18" charset="0"/>
              </a:rPr>
              <a:t>http://en.cppreference.com/w/cpp/</a:t>
            </a:r>
          </a:p>
          <a:p>
            <a:r>
              <a:rPr lang="en-US" sz="2400" i="1" smtClean="0">
                <a:solidFill>
                  <a:srgbClr val="000000"/>
                </a:solidFill>
              </a:rPr>
              <a:t>http://www.learncpp.com/</a:t>
            </a:r>
          </a:p>
          <a:p>
            <a:r>
              <a:rPr lang="en-US" sz="2400" i="1" smtClean="0">
                <a:solidFill>
                  <a:srgbClr val="000000"/>
                </a:solidFill>
              </a:rPr>
              <a:t>https://isocpp.org/wiki/faq/</a:t>
            </a:r>
          </a:p>
          <a:p>
            <a:r>
              <a:rPr lang="en-US" sz="2400" i="1" smtClean="0">
                <a:solidFill>
                  <a:srgbClr val="000000"/>
                </a:solidFill>
              </a:rPr>
              <a:t>McConnell, Steve. </a:t>
            </a:r>
            <a:r>
              <a:rPr lang="en-US" sz="2400" b="1" i="1" smtClean="0">
                <a:solidFill>
                  <a:srgbClr val="000000"/>
                </a:solidFill>
              </a:rPr>
              <a:t>Code Complete</a:t>
            </a:r>
            <a:r>
              <a:rPr lang="en-US" sz="2400" i="1" smtClean="0">
                <a:solidFill>
                  <a:srgbClr val="000000"/>
                </a:solidFill>
              </a:rPr>
              <a:t>. Second edition, 2004</a:t>
            </a:r>
          </a:p>
          <a:p>
            <a:endParaRPr lang="en-US" sz="2400" i="1" smtClean="0">
              <a:solidFill>
                <a:srgbClr val="00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Pointers</a:t>
            </a:r>
            <a:br>
              <a:rPr lang="en-US" smtClean="0">
                <a:solidFill>
                  <a:srgbClr val="404040"/>
                </a:solidFill>
                <a:latin typeface="Century" pitchFamily="18" charset="0"/>
              </a:rPr>
            </a:br>
            <a:r>
              <a:rPr lang="en-US" sz="2400" i="1" smtClean="0">
                <a:solidFill>
                  <a:srgbClr val="404040"/>
                </a:solidFill>
                <a:latin typeface="Century" pitchFamily="18" charset="0"/>
              </a:rPr>
              <a:t>Picture –Pointers in Memory</a:t>
            </a:r>
            <a:endParaRPr lang="en-US"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5" cy="741680"/>
        </p:xfrm>
        <a:graphic>
          <a:graphicData uri="http://schemas.openxmlformats.org/drawingml/2006/table">
            <a:tbl>
              <a:tblPr firstRow="1" bandRow="1">
                <a:tableStyleId>{5C22544A-7EE6-4342-B048-85BDC9FD1C3A}</a:tableStyleId>
              </a:tblPr>
              <a:tblGrid>
                <a:gridCol w="990600"/>
                <a:gridCol w="627185"/>
                <a:gridCol w="550985"/>
                <a:gridCol w="550985"/>
                <a:gridCol w="550985"/>
                <a:gridCol w="550985"/>
                <a:gridCol w="550985"/>
                <a:gridCol w="550985"/>
                <a:gridCol w="550985"/>
                <a:gridCol w="550985"/>
                <a:gridCol w="550985"/>
                <a:gridCol w="550985"/>
                <a:gridCol w="550985"/>
                <a:gridCol w="550985"/>
              </a:tblGrid>
              <a:tr h="370840">
                <a:tc>
                  <a:txBody>
                    <a:bodyPr/>
                    <a:lstStyle/>
                    <a:p>
                      <a:pPr algn="ctr"/>
                      <a:r>
                        <a:rPr lang="en-US" sz="1600" b="0" smtClean="0"/>
                        <a:t>Content</a:t>
                      </a:r>
                      <a:endParaRPr lang="en-US" sz="1600" b="0"/>
                    </a:p>
                  </a:txBody>
                  <a:tcPr/>
                </a:tc>
                <a:tc>
                  <a:txBody>
                    <a:bodyPr/>
                    <a:lstStyle/>
                    <a:p>
                      <a:pPr algn="ctr"/>
                      <a:r>
                        <a:rPr lang="en-US" sz="1600" smtClean="0"/>
                        <a:t>f4</a:t>
                      </a:r>
                      <a:endParaRPr lang="en-US" sz="1600"/>
                    </a:p>
                  </a:txBody>
                  <a:tcPr>
                    <a:solidFill>
                      <a:srgbClr val="00B050"/>
                    </a:solidFill>
                  </a:tcPr>
                </a:tc>
                <a:tc>
                  <a:txBody>
                    <a:bodyPr/>
                    <a:lstStyle/>
                    <a:p>
                      <a:pPr algn="ctr"/>
                      <a:r>
                        <a:rPr lang="en-US" sz="1600" smtClean="0"/>
                        <a:t>07</a:t>
                      </a:r>
                      <a:endParaRPr lang="en-US" sz="1600"/>
                    </a:p>
                  </a:txBody>
                  <a:tcPr>
                    <a:solidFill>
                      <a:srgbClr val="00B050"/>
                    </a:solidFill>
                  </a:tcPr>
                </a:tc>
                <a:tc>
                  <a:txBody>
                    <a:bodyPr/>
                    <a:lstStyle/>
                    <a:p>
                      <a:pPr algn="ctr"/>
                      <a:r>
                        <a:rPr lang="en-US" sz="1600" smtClean="0"/>
                        <a:t>00</a:t>
                      </a:r>
                      <a:endParaRPr lang="en-US" sz="1600"/>
                    </a:p>
                  </a:txBody>
                  <a:tcPr>
                    <a:solidFill>
                      <a:srgbClr val="00B050"/>
                    </a:solidFill>
                  </a:tcPr>
                </a:tc>
                <a:tc>
                  <a:txBody>
                    <a:bodyPr/>
                    <a:lstStyle/>
                    <a:p>
                      <a:pPr algn="ctr"/>
                      <a:r>
                        <a:rPr lang="en-US" sz="1600" smtClean="0"/>
                        <a:t>00</a:t>
                      </a:r>
                      <a:endParaRPr lang="en-US" sz="1600"/>
                    </a:p>
                  </a:txBody>
                  <a:tcPr>
                    <a:solidFill>
                      <a:srgbClr val="00B050"/>
                    </a:solidFill>
                  </a:tcPr>
                </a:tc>
                <a:tc>
                  <a:txBody>
                    <a:bodyPr/>
                    <a:lstStyle/>
                    <a:p>
                      <a:pPr algn="ctr"/>
                      <a:r>
                        <a:rPr lang="en-US" sz="1600" smtClean="0"/>
                        <a:t>00</a:t>
                      </a:r>
                      <a:endParaRPr lang="en-US" sz="1600"/>
                    </a:p>
                  </a:txBody>
                  <a:tcPr>
                    <a:solidFill>
                      <a:srgbClr val="FFC000"/>
                    </a:solidFill>
                  </a:tcPr>
                </a:tc>
                <a:tc>
                  <a:txBody>
                    <a:bodyPr/>
                    <a:lstStyle/>
                    <a:p>
                      <a:pPr algn="ctr"/>
                      <a:r>
                        <a:rPr lang="en-US" sz="1600" smtClean="0"/>
                        <a:t>00</a:t>
                      </a:r>
                      <a:endParaRPr lang="en-US" sz="1600"/>
                    </a:p>
                  </a:txBody>
                  <a:tcPr>
                    <a:solidFill>
                      <a:srgbClr val="FFC000"/>
                    </a:solidFill>
                  </a:tcPr>
                </a:tc>
                <a:tc>
                  <a:txBody>
                    <a:bodyPr/>
                    <a:lstStyle/>
                    <a:p>
                      <a:pPr algn="ctr"/>
                      <a:r>
                        <a:rPr lang="en-US" sz="1600" smtClean="0"/>
                        <a:t>00</a:t>
                      </a:r>
                      <a:endParaRPr lang="en-US" sz="1600"/>
                    </a:p>
                  </a:txBody>
                  <a:tcPr>
                    <a:solidFill>
                      <a:srgbClr val="FFC000"/>
                    </a:solidFill>
                  </a:tcPr>
                </a:tc>
                <a:tc>
                  <a:txBody>
                    <a:bodyPr/>
                    <a:lstStyle/>
                    <a:p>
                      <a:pPr algn="ctr"/>
                      <a:r>
                        <a:rPr lang="en-US" sz="1600" smtClean="0"/>
                        <a:t>00</a:t>
                      </a:r>
                      <a:endParaRPr lang="en-US" sz="1600"/>
                    </a:p>
                  </a:txBody>
                  <a:tcPr>
                    <a:solidFill>
                      <a:srgbClr val="FFC000"/>
                    </a:solidFill>
                  </a:tcPr>
                </a:tc>
                <a:tc>
                  <a:txBody>
                    <a:bodyPr/>
                    <a:lstStyle/>
                    <a:p>
                      <a:pPr algn="ctr"/>
                      <a:r>
                        <a:rPr lang="en-US" sz="1600" smtClean="0"/>
                        <a:t>05</a:t>
                      </a:r>
                      <a:endParaRPr lang="en-US" sz="1600"/>
                    </a:p>
                  </a:txBody>
                  <a:tcPr>
                    <a:solidFill>
                      <a:srgbClr val="3F3FFF"/>
                    </a:solidFill>
                  </a:tcPr>
                </a:tc>
                <a:tc>
                  <a:txBody>
                    <a:bodyPr/>
                    <a:lstStyle/>
                    <a:p>
                      <a:pPr algn="ctr"/>
                      <a:r>
                        <a:rPr lang="en-US" sz="1600" smtClean="0"/>
                        <a:t>00</a:t>
                      </a:r>
                      <a:endParaRPr lang="en-US" sz="1600"/>
                    </a:p>
                  </a:txBody>
                  <a:tcPr>
                    <a:solidFill>
                      <a:srgbClr val="3F3FFF"/>
                    </a:solidFill>
                  </a:tcPr>
                </a:tc>
                <a:tc>
                  <a:txBody>
                    <a:bodyPr/>
                    <a:lstStyle/>
                    <a:p>
                      <a:pPr algn="ctr"/>
                      <a:r>
                        <a:rPr lang="en-US" sz="1600" smtClean="0"/>
                        <a:t>00</a:t>
                      </a:r>
                      <a:endParaRPr lang="en-US" sz="1600"/>
                    </a:p>
                  </a:txBody>
                  <a:tcPr>
                    <a:solidFill>
                      <a:srgbClr val="3F3FFF"/>
                    </a:solidFill>
                  </a:tcPr>
                </a:tc>
                <a:tc>
                  <a:txBody>
                    <a:bodyPr/>
                    <a:lstStyle/>
                    <a:p>
                      <a:pPr algn="ctr"/>
                      <a:r>
                        <a:rPr lang="en-US" sz="1600" smtClean="0"/>
                        <a:t>00</a:t>
                      </a:r>
                      <a:endParaRPr lang="en-US" sz="1600"/>
                    </a:p>
                  </a:txBody>
                  <a:tcPr>
                    <a:solidFill>
                      <a:srgbClr val="3F3FFF"/>
                    </a:solidFill>
                  </a:tcPr>
                </a:tc>
                <a:tc>
                  <a:txBody>
                    <a:bodyPr/>
                    <a:lstStyle/>
                    <a:p>
                      <a:pPr algn="ctr"/>
                      <a:r>
                        <a:rPr lang="en-US" sz="1600" smtClean="0"/>
                        <a:t>…</a:t>
                      </a:r>
                      <a:endParaRPr lang="en-US" sz="1600"/>
                    </a:p>
                  </a:txBody>
                  <a:tcPr/>
                </a:tc>
              </a:tr>
              <a:tr h="370840">
                <a:tc>
                  <a:txBody>
                    <a:bodyPr/>
                    <a:lstStyle/>
                    <a:p>
                      <a:pPr algn="ctr"/>
                      <a:r>
                        <a:rPr lang="en-US" sz="1600" smtClean="0"/>
                        <a:t>Address</a:t>
                      </a:r>
                      <a:endParaRPr lang="en-US" sz="1600"/>
                    </a:p>
                  </a:txBody>
                  <a:tcPr/>
                </a:tc>
                <a:tc>
                  <a:txBody>
                    <a:bodyPr/>
                    <a:lstStyle/>
                    <a:p>
                      <a:pPr algn="ctr"/>
                      <a:r>
                        <a:rPr lang="en-US" sz="1600" smtClean="0"/>
                        <a:t>7ec</a:t>
                      </a:r>
                      <a:endParaRPr lang="en-US" sz="1600"/>
                    </a:p>
                  </a:txBody>
                  <a:tcPr/>
                </a:tc>
                <a:tc>
                  <a:txBody>
                    <a:bodyPr/>
                    <a:lstStyle/>
                    <a:p>
                      <a:pPr algn="ctr"/>
                      <a:r>
                        <a:rPr lang="en-US" sz="1600" smtClean="0"/>
                        <a:t>7ed</a:t>
                      </a:r>
                      <a:endParaRPr lang="en-US" sz="1600"/>
                    </a:p>
                  </a:txBody>
                  <a:tcPr/>
                </a:tc>
                <a:tc>
                  <a:txBody>
                    <a:bodyPr/>
                    <a:lstStyle/>
                    <a:p>
                      <a:pPr algn="ctr"/>
                      <a:r>
                        <a:rPr lang="en-US" sz="1600" smtClean="0"/>
                        <a:t>7ee</a:t>
                      </a:r>
                      <a:endParaRPr lang="en-US" sz="1600"/>
                    </a:p>
                  </a:txBody>
                  <a:tcPr/>
                </a:tc>
                <a:tc>
                  <a:txBody>
                    <a:bodyPr/>
                    <a:lstStyle/>
                    <a:p>
                      <a:pPr algn="ctr"/>
                      <a:r>
                        <a:rPr lang="en-US" sz="1600" smtClean="0"/>
                        <a:t>7ef</a:t>
                      </a:r>
                      <a:endParaRPr lang="en-US" sz="1600"/>
                    </a:p>
                  </a:txBody>
                  <a:tcPr/>
                </a:tc>
                <a:tc>
                  <a:txBody>
                    <a:bodyPr/>
                    <a:lstStyle/>
                    <a:p>
                      <a:pPr algn="ctr"/>
                      <a:r>
                        <a:rPr lang="en-US" sz="1600" smtClean="0"/>
                        <a:t>7f0</a:t>
                      </a:r>
                      <a:endParaRPr lang="en-US" sz="1600"/>
                    </a:p>
                  </a:txBody>
                  <a:tcPr/>
                </a:tc>
                <a:tc>
                  <a:txBody>
                    <a:bodyPr/>
                    <a:lstStyle/>
                    <a:p>
                      <a:pPr algn="ctr"/>
                      <a:r>
                        <a:rPr lang="en-US" sz="1600" smtClean="0"/>
                        <a:t>7f1</a:t>
                      </a:r>
                      <a:endParaRPr lang="en-US" sz="1600"/>
                    </a:p>
                  </a:txBody>
                  <a:tcPr/>
                </a:tc>
                <a:tc>
                  <a:txBody>
                    <a:bodyPr/>
                    <a:lstStyle/>
                    <a:p>
                      <a:pPr algn="ctr"/>
                      <a:r>
                        <a:rPr lang="en-US" sz="1600" smtClean="0"/>
                        <a:t>7f2</a:t>
                      </a:r>
                      <a:endParaRPr lang="en-US" sz="1600"/>
                    </a:p>
                  </a:txBody>
                  <a:tcPr/>
                </a:tc>
                <a:tc>
                  <a:txBody>
                    <a:bodyPr/>
                    <a:lstStyle/>
                    <a:p>
                      <a:pPr algn="ctr"/>
                      <a:r>
                        <a:rPr lang="en-US" sz="1600" smtClean="0"/>
                        <a:t>7f3</a:t>
                      </a:r>
                      <a:endParaRPr lang="en-US" sz="1600"/>
                    </a:p>
                  </a:txBody>
                  <a:tcPr/>
                </a:tc>
                <a:tc>
                  <a:txBody>
                    <a:bodyPr/>
                    <a:lstStyle/>
                    <a:p>
                      <a:pPr algn="ctr"/>
                      <a:r>
                        <a:rPr lang="en-US" sz="1600" smtClean="0"/>
                        <a:t>7f4</a:t>
                      </a:r>
                      <a:endParaRPr lang="en-US" sz="1600"/>
                    </a:p>
                  </a:txBody>
                  <a:tcPr/>
                </a:tc>
                <a:tc>
                  <a:txBody>
                    <a:bodyPr/>
                    <a:lstStyle/>
                    <a:p>
                      <a:pPr algn="ctr"/>
                      <a:r>
                        <a:rPr lang="en-US" sz="1600" smtClean="0"/>
                        <a:t>7f5</a:t>
                      </a:r>
                      <a:endParaRPr lang="en-US" sz="1600"/>
                    </a:p>
                  </a:txBody>
                  <a:tcPr/>
                </a:tc>
                <a:tc>
                  <a:txBody>
                    <a:bodyPr/>
                    <a:lstStyle/>
                    <a:p>
                      <a:pPr algn="ctr"/>
                      <a:r>
                        <a:rPr lang="en-US" sz="1600" smtClean="0"/>
                        <a:t>7f6</a:t>
                      </a:r>
                      <a:endParaRPr lang="en-US" sz="1600"/>
                    </a:p>
                  </a:txBody>
                  <a:tcPr/>
                </a:tc>
                <a:tc>
                  <a:txBody>
                    <a:bodyPr/>
                    <a:lstStyle/>
                    <a:p>
                      <a:pPr algn="ctr"/>
                      <a:r>
                        <a:rPr lang="en-US" sz="1600" smtClean="0"/>
                        <a:t>7f7</a:t>
                      </a:r>
                      <a:endParaRPr lang="en-US" sz="1600"/>
                    </a:p>
                  </a:txBody>
                  <a:tcPr/>
                </a:tc>
                <a:tc>
                  <a:txBody>
                    <a:bodyPr/>
                    <a:lstStyle/>
                    <a:p>
                      <a:pPr algn="ctr"/>
                      <a:r>
                        <a:rPr lang="en-US" sz="1600" smtClean="0"/>
                        <a:t>…</a:t>
                      </a:r>
                      <a:endParaRPr lang="en-US" sz="160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6" name="TextBox 5"/>
          <p:cNvSpPr txBox="1"/>
          <p:nvPr/>
        </p:nvSpPr>
        <p:spPr>
          <a:xfrm>
            <a:off x="457200" y="2057400"/>
            <a:ext cx="8229600" cy="4267200"/>
          </a:xfrm>
          <a:prstGeom prst="rect">
            <a:avLst/>
          </a:prstGeom>
          <a:noFill/>
        </p:spPr>
        <p:txBody>
          <a:bodyPr wrap="square" rtlCol="0">
            <a:noAutofit/>
          </a:bodyPr>
          <a:lstStyle/>
          <a:p>
            <a:pPr indent="457200">
              <a:buFont typeface="Wingdings" pitchFamily="2" charset="2"/>
              <a:buChar char="Ø"/>
            </a:pPr>
            <a:r>
              <a:rPr lang="en-US" b="1" smtClean="0">
                <a:latin typeface="Times New Roman" pitchFamily="18" charset="0"/>
                <a:cs typeface="Times New Roman" pitchFamily="18" charset="0"/>
              </a:rPr>
              <a:t>Step 1</a:t>
            </a:r>
            <a:r>
              <a:rPr lang="en-US" smtClean="0">
                <a:latin typeface="Times New Roman" pitchFamily="18" charset="0"/>
                <a:cs typeface="Times New Roman" pitchFamily="18" charset="0"/>
              </a:rPr>
              <a:t> – Start with a variable: </a:t>
            </a:r>
            <a:r>
              <a:rPr lang="en-US" b="1" i="1" smtClean="0">
                <a:solidFill>
                  <a:srgbClr val="3F3FFF"/>
                </a:solidFill>
                <a:latin typeface="Times New Roman" pitchFamily="18" charset="0"/>
                <a:cs typeface="Times New Roman" pitchFamily="18" charset="0"/>
              </a:rPr>
              <a:t>int age = 5;</a:t>
            </a:r>
          </a:p>
          <a:p>
            <a:pPr lvl="1" indent="457200">
              <a:buFont typeface="Wingdings" pitchFamily="2" charset="2"/>
              <a:buChar char="§"/>
            </a:pPr>
            <a:r>
              <a:rPr lang="en-US" sz="1600" smtClean="0">
                <a:latin typeface="Times New Roman" pitchFamily="18" charset="0"/>
                <a:cs typeface="Times New Roman" pitchFamily="18" charset="0"/>
              </a:rPr>
              <a:t>Note that </a:t>
            </a:r>
            <a:r>
              <a:rPr lang="en-US" sz="1600" i="1" smtClean="0">
                <a:latin typeface="Times New Roman" pitchFamily="18" charset="0"/>
                <a:cs typeface="Times New Roman" pitchFamily="18" charset="0"/>
              </a:rPr>
              <a:t>usually</a:t>
            </a:r>
            <a:r>
              <a:rPr lang="en-US" sz="1600" smtClean="0">
                <a:latin typeface="Times New Roman" pitchFamily="18" charset="0"/>
                <a:cs typeface="Times New Roman" pitchFamily="18" charset="0"/>
              </a:rPr>
              <a:t> the programmer </a:t>
            </a:r>
            <a:r>
              <a:rPr lang="en-US" sz="1600" b="1" smtClean="0">
                <a:latin typeface="Times New Roman" pitchFamily="18" charset="0"/>
                <a:cs typeface="Times New Roman" pitchFamily="18" charset="0"/>
              </a:rPr>
              <a:t>doesn’t</a:t>
            </a:r>
            <a:r>
              <a:rPr lang="en-US" sz="1600" smtClean="0">
                <a:latin typeface="Times New Roman" pitchFamily="18" charset="0"/>
                <a:cs typeface="Times New Roman" pitchFamily="18" charset="0"/>
              </a:rPr>
              <a:t> decide where a variable will be located (its starting </a:t>
            </a:r>
            <a:r>
              <a:rPr lang="en-US" sz="1600" b="1" i="1" smtClean="0">
                <a:latin typeface="Times New Roman" pitchFamily="18" charset="0"/>
                <a:cs typeface="Times New Roman" pitchFamily="18" charset="0"/>
              </a:rPr>
              <a:t>address</a:t>
            </a:r>
            <a:r>
              <a:rPr lang="en-US" sz="1600" smtClean="0">
                <a:latin typeface="Times New Roman" pitchFamily="18" charset="0"/>
                <a:cs typeface="Times New Roman" pitchFamily="18" charset="0"/>
              </a:rPr>
              <a:t>): it is automatically assigned by “the system” (compiler, linker, runtime environment / operating system working together)</a:t>
            </a:r>
          </a:p>
          <a:p>
            <a:pPr lvl="1" indent="457200">
              <a:buFont typeface="Wingdings" pitchFamily="2" charset="2"/>
              <a:buChar char="§"/>
            </a:pPr>
            <a:r>
              <a:rPr lang="en-US" sz="1600" smtClean="0">
                <a:latin typeface="Times New Roman" pitchFamily="18" charset="0"/>
                <a:cs typeface="Times New Roman" pitchFamily="18" charset="0"/>
              </a:rPr>
              <a:t>In this specific case, the variable was created on address </a:t>
            </a:r>
            <a:r>
              <a:rPr lang="en-US" sz="1600" b="1" i="1" smtClean="0">
                <a:latin typeface="Times New Roman" pitchFamily="18" charset="0"/>
                <a:cs typeface="Times New Roman" pitchFamily="18" charset="0"/>
              </a:rPr>
              <a:t>0x7f4 </a:t>
            </a:r>
            <a:r>
              <a:rPr lang="en-US" sz="1600" smtClean="0">
                <a:latin typeface="Times New Roman" pitchFamily="18" charset="0"/>
                <a:cs typeface="Times New Roman" pitchFamily="18" charset="0"/>
              </a:rPr>
              <a:t>(which is 2036 in decimal), because it was known to be free at that time</a:t>
            </a:r>
          </a:p>
          <a:p>
            <a:pPr lvl="1" indent="457200">
              <a:buFont typeface="Wingdings" pitchFamily="2" charset="2"/>
              <a:buChar char="§"/>
            </a:pPr>
            <a:r>
              <a:rPr lang="en-US" smtClean="0">
                <a:solidFill>
                  <a:srgbClr val="000000"/>
                </a:solidFill>
                <a:latin typeface="Times New Roman" pitchFamily="18" charset="0"/>
                <a:cs typeface="Times New Roman" pitchFamily="18" charset="0"/>
              </a:rPr>
              <a:t>Check the real address using: </a:t>
            </a:r>
            <a:r>
              <a:rPr lang="en-US" b="1" i="1" smtClean="0">
                <a:solidFill>
                  <a:srgbClr val="000000"/>
                </a:solidFill>
                <a:latin typeface="Times New Roman" pitchFamily="18" charset="0"/>
                <a:cs typeface="Times New Roman" pitchFamily="18" charset="0"/>
              </a:rPr>
              <a:t>std::cout &lt;&lt; &amp;age;</a:t>
            </a:r>
            <a:endParaRPr lang="en-US" b="1" i="1" smtClean="0">
              <a:solidFill>
                <a:srgbClr val="3F7F5F"/>
              </a:solidFill>
              <a:latin typeface="Times New Roman" pitchFamily="18" charset="0"/>
              <a:cs typeface="Times New Roman" pitchFamily="18" charset="0"/>
            </a:endParaRPr>
          </a:p>
          <a:p>
            <a:pPr indent="457200">
              <a:buFont typeface="Wingdings" pitchFamily="2" charset="2"/>
              <a:buChar char="Ø"/>
            </a:pPr>
            <a:r>
              <a:rPr lang="en-US" b="1" smtClean="0">
                <a:latin typeface="Times New Roman" pitchFamily="18" charset="0"/>
                <a:cs typeface="Times New Roman" pitchFamily="18" charset="0"/>
              </a:rPr>
              <a:t>Step 2</a:t>
            </a:r>
            <a:r>
              <a:rPr lang="en-US" smtClean="0">
                <a:latin typeface="Times New Roman" pitchFamily="18" charset="0"/>
                <a:cs typeface="Times New Roman" pitchFamily="18" charset="0"/>
              </a:rPr>
              <a:t> – Let’s make a </a:t>
            </a:r>
            <a:r>
              <a:rPr lang="en-US" b="1" i="1" smtClean="0">
                <a:latin typeface="Times New Roman" pitchFamily="18" charset="0"/>
                <a:cs typeface="Times New Roman" pitchFamily="18" charset="0"/>
              </a:rPr>
              <a:t>pointer</a:t>
            </a:r>
            <a:r>
              <a:rPr lang="en-US" smtClean="0">
                <a:latin typeface="Times New Roman" pitchFamily="18" charset="0"/>
                <a:cs typeface="Times New Roman" pitchFamily="18" charset="0"/>
              </a:rPr>
              <a:t> – it’s </a:t>
            </a:r>
            <a:r>
              <a:rPr lang="en-US" i="1" smtClean="0">
                <a:latin typeface="Times New Roman" pitchFamily="18" charset="0"/>
                <a:cs typeface="Times New Roman" pitchFamily="18" charset="0"/>
              </a:rPr>
              <a:t>just </a:t>
            </a:r>
            <a:r>
              <a:rPr lang="en-US" smtClean="0">
                <a:latin typeface="Times New Roman" pitchFamily="18" charset="0"/>
                <a:cs typeface="Times New Roman" pitchFamily="18" charset="0"/>
              </a:rPr>
              <a:t>another </a:t>
            </a:r>
            <a:r>
              <a:rPr lang="en-US" i="1" smtClean="0">
                <a:latin typeface="Times New Roman" pitchFamily="18" charset="0"/>
                <a:cs typeface="Times New Roman" pitchFamily="18" charset="0"/>
              </a:rPr>
              <a:t>variable</a:t>
            </a:r>
            <a:r>
              <a:rPr lang="en-US" smtClean="0">
                <a:latin typeface="Times New Roman" pitchFamily="18" charset="0"/>
                <a:cs typeface="Times New Roman" pitchFamily="18" charset="0"/>
              </a:rPr>
              <a:t> ment to store addresses!</a:t>
            </a:r>
          </a:p>
          <a:p>
            <a:pPr lvl="1" indent="457200">
              <a:buFont typeface="Wingdings" pitchFamily="2" charset="2"/>
              <a:buChar char="§"/>
            </a:pPr>
            <a:r>
              <a:rPr lang="en-US" b="1" i="1" smtClean="0">
                <a:solidFill>
                  <a:srgbClr val="00B050"/>
                </a:solidFill>
                <a:latin typeface="Times New Roman" pitchFamily="18" charset="0"/>
                <a:cs typeface="Times New Roman" pitchFamily="18" charset="0"/>
              </a:rPr>
              <a:t>int* ptrAge = &amp;age;</a:t>
            </a:r>
          </a:p>
          <a:p>
            <a:pPr lvl="1" indent="457200">
              <a:buFont typeface="Wingdings" pitchFamily="2" charset="2"/>
              <a:buChar char="§"/>
            </a:pPr>
            <a:r>
              <a:rPr lang="en-US" smtClean="0">
                <a:latin typeface="Times New Roman" pitchFamily="18" charset="0"/>
                <a:cs typeface="Times New Roman" pitchFamily="18" charset="0"/>
              </a:rPr>
              <a:t>So, we have taken the address of age (</a:t>
            </a:r>
            <a:r>
              <a:rPr lang="en-US" b="1" i="1" smtClean="0">
                <a:latin typeface="Times New Roman" pitchFamily="18" charset="0"/>
                <a:cs typeface="Times New Roman" pitchFamily="18" charset="0"/>
              </a:rPr>
              <a:t>&amp;</a:t>
            </a:r>
            <a:r>
              <a:rPr lang="en-US" i="1" smtClean="0">
                <a:latin typeface="Times New Roman" pitchFamily="18" charset="0"/>
                <a:cs typeface="Times New Roman" pitchFamily="18" charset="0"/>
              </a:rPr>
              <a:t>age</a:t>
            </a:r>
            <a:r>
              <a:rPr lang="en-US" b="1" i="1" smtClean="0">
                <a:latin typeface="Times New Roman" pitchFamily="18" charset="0"/>
                <a:cs typeface="Times New Roman" pitchFamily="18" charset="0"/>
              </a:rPr>
              <a:t>)</a:t>
            </a:r>
            <a:r>
              <a:rPr lang="en-US" smtClean="0">
                <a:latin typeface="Times New Roman" pitchFamily="18" charset="0"/>
                <a:cs typeface="Times New Roman" pitchFamily="18" charset="0"/>
              </a:rPr>
              <a:t> and assigned it to a new variable named </a:t>
            </a:r>
            <a:r>
              <a:rPr lang="en-US" b="1" i="1" smtClean="0">
                <a:latin typeface="Times New Roman" pitchFamily="18" charset="0"/>
                <a:cs typeface="Times New Roman" pitchFamily="18" charset="0"/>
              </a:rPr>
              <a:t>ptrAge</a:t>
            </a:r>
            <a:r>
              <a:rPr lang="en-US" i="1" smtClean="0">
                <a:latin typeface="Times New Roman" pitchFamily="18" charset="0"/>
                <a:cs typeface="Times New Roman" pitchFamily="18" charset="0"/>
              </a:rPr>
              <a:t>. </a:t>
            </a:r>
            <a:r>
              <a:rPr lang="en-US" smtClean="0">
                <a:latin typeface="Times New Roman" pitchFamily="18" charset="0"/>
                <a:cs typeface="Times New Roman" pitchFamily="18" charset="0"/>
              </a:rPr>
              <a:t>The </a:t>
            </a:r>
            <a:r>
              <a:rPr lang="en-US" i="1" smtClean="0">
                <a:latin typeface="Times New Roman" pitchFamily="18" charset="0"/>
                <a:cs typeface="Times New Roman" pitchFamily="18" charset="0"/>
              </a:rPr>
              <a:t>type</a:t>
            </a:r>
            <a:r>
              <a:rPr lang="en-US" smtClean="0">
                <a:latin typeface="Times New Roman" pitchFamily="18" charset="0"/>
                <a:cs typeface="Times New Roman" pitchFamily="18" charset="0"/>
              </a:rPr>
              <a:t> of the new variable is </a:t>
            </a:r>
            <a:r>
              <a:rPr lang="en-US" b="1" i="1" smtClean="0">
                <a:latin typeface="Times New Roman" pitchFamily="18" charset="0"/>
                <a:cs typeface="Times New Roman" pitchFamily="18" charset="0"/>
              </a:rPr>
              <a:t>int* </a:t>
            </a:r>
            <a:r>
              <a:rPr lang="en-US" smtClean="0">
                <a:latin typeface="Times New Roman" pitchFamily="18" charset="0"/>
                <a:cs typeface="Times New Roman" pitchFamily="18" charset="0"/>
              </a:rPr>
              <a:t>which means it does not contain integer, but the (starting) address / location of  an integer</a:t>
            </a:r>
            <a:endParaRPr lang="en-US" b="1" i="1" smtClean="0">
              <a:latin typeface="Times New Roman" pitchFamily="18" charset="0"/>
              <a:cs typeface="Times New Roman" pitchFamily="18" charset="0"/>
            </a:endParaRPr>
          </a:p>
          <a:p>
            <a:pPr lvl="1" indent="457200">
              <a:buFont typeface="Wingdings" pitchFamily="2" charset="2"/>
              <a:buChar char="§"/>
            </a:pPr>
            <a:r>
              <a:rPr lang="en-US" smtClean="0">
                <a:latin typeface="Times New Roman" pitchFamily="18" charset="0"/>
                <a:cs typeface="Times New Roman" pitchFamily="18" charset="0"/>
              </a:rPr>
              <a:t>The new variable </a:t>
            </a:r>
            <a:r>
              <a:rPr lang="en-US" b="1" i="1" smtClean="0">
                <a:latin typeface="Times New Roman" pitchFamily="18" charset="0"/>
                <a:cs typeface="Times New Roman" pitchFamily="18" charset="0"/>
              </a:rPr>
              <a:t>ptrAge</a:t>
            </a:r>
            <a:r>
              <a:rPr lang="en-US" smtClean="0">
                <a:latin typeface="Times New Roman" pitchFamily="18" charset="0"/>
                <a:cs typeface="Times New Roman" pitchFamily="18" charset="0"/>
              </a:rPr>
              <a:t> is an </a:t>
            </a:r>
            <a:r>
              <a:rPr lang="en-US" b="1" i="1" smtClean="0">
                <a:latin typeface="Times New Roman" pitchFamily="18" charset="0"/>
                <a:cs typeface="Times New Roman" pitchFamily="18" charset="0"/>
              </a:rPr>
              <a:t>int pointer (</a:t>
            </a:r>
            <a:r>
              <a:rPr lang="en-US" i="1" smtClean="0">
                <a:latin typeface="Times New Roman" pitchFamily="18" charset="0"/>
                <a:cs typeface="Times New Roman" pitchFamily="18" charset="0"/>
              </a:rPr>
              <a:t>pointer of type </a:t>
            </a:r>
            <a:r>
              <a:rPr lang="en-US" b="1" i="1" smtClean="0">
                <a:latin typeface="Times New Roman" pitchFamily="18" charset="0"/>
                <a:cs typeface="Times New Roman" pitchFamily="18" charset="0"/>
              </a:rPr>
              <a:t>int*, </a:t>
            </a:r>
            <a:r>
              <a:rPr lang="en-US" i="1" smtClean="0">
                <a:latin typeface="Times New Roman" pitchFamily="18" charset="0"/>
                <a:cs typeface="Times New Roman" pitchFamily="18" charset="0"/>
              </a:rPr>
              <a:t>pointer-to-int</a:t>
            </a:r>
            <a:r>
              <a:rPr lang="en-US" b="1" i="1" smtClean="0">
                <a:latin typeface="Times New Roman" pitchFamily="18" charset="0"/>
                <a:cs typeface="Times New Roman" pitchFamily="18" charset="0"/>
              </a:rPr>
              <a:t>) </a:t>
            </a:r>
            <a:r>
              <a:rPr lang="en-US" smtClean="0">
                <a:latin typeface="Times New Roman" pitchFamily="18" charset="0"/>
                <a:cs typeface="Times New Roman" pitchFamily="18" charset="0"/>
              </a:rPr>
              <a:t>that </a:t>
            </a:r>
            <a:r>
              <a:rPr lang="en-US" i="1" smtClean="0">
                <a:latin typeface="Times New Roman" pitchFamily="18" charset="0"/>
                <a:cs typeface="Times New Roman" pitchFamily="18" charset="0"/>
              </a:rPr>
              <a:t>currently</a:t>
            </a:r>
            <a:r>
              <a:rPr lang="en-US" smtClean="0">
                <a:latin typeface="Times New Roman" pitchFamily="18" charset="0"/>
                <a:cs typeface="Times New Roman" pitchFamily="18" charset="0"/>
              </a:rPr>
              <a:t> contains the address of the variable </a:t>
            </a:r>
            <a:r>
              <a:rPr lang="en-US" b="1" i="1" smtClean="0">
                <a:latin typeface="Times New Roman" pitchFamily="18" charset="0"/>
                <a:cs typeface="Times New Roman" pitchFamily="18" charset="0"/>
              </a:rPr>
              <a:t>age</a:t>
            </a:r>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20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20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20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20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Pointers</a:t>
            </a:r>
            <a:br>
              <a:rPr lang="en-US" smtClean="0">
                <a:solidFill>
                  <a:srgbClr val="404040"/>
                </a:solidFill>
                <a:latin typeface="Century" pitchFamily="18" charset="0"/>
              </a:rPr>
            </a:br>
            <a:r>
              <a:rPr lang="en-US" sz="2400" i="1" smtClean="0">
                <a:solidFill>
                  <a:srgbClr val="404040"/>
                </a:solidFill>
                <a:latin typeface="Century" pitchFamily="18" charset="0"/>
              </a:rPr>
              <a:t>Why pointers?</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smtClean="0">
                <a:solidFill>
                  <a:srgbClr val="404040"/>
                </a:solidFill>
                <a:latin typeface="Times New Roman" pitchFamily="18" charset="0"/>
                <a:cs typeface="Times New Roman" pitchFamily="18" charset="0"/>
              </a:rPr>
              <a:t>To be able to not only </a:t>
            </a:r>
            <a:r>
              <a:rPr lang="en-US" i="1" smtClean="0">
                <a:solidFill>
                  <a:srgbClr val="404040"/>
                </a:solidFill>
                <a:latin typeface="Times New Roman" pitchFamily="18" charset="0"/>
                <a:cs typeface="Times New Roman" pitchFamily="18" charset="0"/>
              </a:rPr>
              <a:t>print </a:t>
            </a:r>
            <a:r>
              <a:rPr lang="en-US" smtClean="0">
                <a:solidFill>
                  <a:srgbClr val="404040"/>
                </a:solidFill>
                <a:latin typeface="Times New Roman" pitchFamily="18" charset="0"/>
                <a:cs typeface="Times New Roman" pitchFamily="18" charset="0"/>
              </a:rPr>
              <a:t>addresses but also </a:t>
            </a:r>
            <a:r>
              <a:rPr lang="en-US" i="1" smtClean="0">
                <a:solidFill>
                  <a:srgbClr val="404040"/>
                </a:solidFill>
                <a:latin typeface="Times New Roman" pitchFamily="18" charset="0"/>
                <a:cs typeface="Times New Roman" pitchFamily="18" charset="0"/>
              </a:rPr>
              <a:t>store </a:t>
            </a:r>
            <a:r>
              <a:rPr lang="en-US" smtClean="0">
                <a:solidFill>
                  <a:srgbClr val="404040"/>
                </a:solidFill>
                <a:latin typeface="Times New Roman" pitchFamily="18" charset="0"/>
                <a:cs typeface="Times New Roman" pitchFamily="18" charset="0"/>
              </a:rPr>
              <a:t>them and </a:t>
            </a:r>
            <a:r>
              <a:rPr lang="en-US" i="1" smtClean="0">
                <a:solidFill>
                  <a:srgbClr val="404040"/>
                </a:solidFill>
                <a:latin typeface="Times New Roman" pitchFamily="18" charset="0"/>
                <a:cs typeface="Times New Roman" pitchFamily="18" charset="0"/>
              </a:rPr>
              <a:t>use </a:t>
            </a:r>
            <a:r>
              <a:rPr lang="en-US" smtClean="0">
                <a:solidFill>
                  <a:srgbClr val="404040"/>
                </a:solidFill>
                <a:latin typeface="Times New Roman" pitchFamily="18" charset="0"/>
                <a:cs typeface="Times New Roman" pitchFamily="18" charset="0"/>
              </a:rPr>
              <a:t>them later</a:t>
            </a:r>
          </a:p>
          <a:p>
            <a:pPr>
              <a:buFont typeface="Wingdings" pitchFamily="2" charset="2"/>
              <a:buChar char="Ø"/>
            </a:pPr>
            <a:r>
              <a:rPr lang="en-US" smtClean="0">
                <a:solidFill>
                  <a:srgbClr val="404040"/>
                </a:solidFill>
              </a:rPr>
              <a:t>C/C++ offer also </a:t>
            </a:r>
            <a:r>
              <a:rPr lang="en-US" b="1" i="1" smtClean="0">
                <a:solidFill>
                  <a:srgbClr val="404040"/>
                </a:solidFill>
              </a:rPr>
              <a:t>pointers to functions</a:t>
            </a:r>
            <a:r>
              <a:rPr lang="en-US" smtClean="0">
                <a:solidFill>
                  <a:srgbClr val="404040"/>
                </a:solidFill>
              </a:rPr>
              <a:t>. This allows for powerful techniques for solving complex problems efficiently even with C (no OOP)</a:t>
            </a:r>
            <a:endParaRPr lang="en-US" smtClean="0">
              <a:solidFill>
                <a:srgbClr val="404040"/>
              </a:solidFill>
              <a:latin typeface="Times New Roman" pitchFamily="18" charset="0"/>
              <a:cs typeface="Times New Roman" pitchFamily="18" charset="0"/>
            </a:endParaRPr>
          </a:p>
          <a:p>
            <a:endParaRPr lang="en-US">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Pointers</a:t>
            </a:r>
            <a:br>
              <a:rPr lang="en-US" smtClean="0">
                <a:solidFill>
                  <a:srgbClr val="404040"/>
                </a:solidFill>
                <a:latin typeface="Century" pitchFamily="18" charset="0"/>
              </a:rPr>
            </a:br>
            <a:r>
              <a:rPr lang="en-US" sz="2400" i="1" smtClean="0">
                <a:solidFill>
                  <a:srgbClr val="404040"/>
                </a:solidFill>
                <a:latin typeface="Century" pitchFamily="18" charset="0"/>
              </a:rPr>
              <a:t>Pointers and Constness</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smtClean="0">
                <a:solidFill>
                  <a:srgbClr val="404040"/>
                </a:solidFill>
                <a:latin typeface="Times New Roman" pitchFamily="18" charset="0"/>
                <a:cs typeface="Times New Roman" pitchFamily="18" charset="0"/>
              </a:rPr>
              <a:t>With </a:t>
            </a:r>
            <a:r>
              <a:rPr lang="en-US" b="1" i="1" smtClean="0">
                <a:solidFill>
                  <a:srgbClr val="404040"/>
                </a:solidFill>
                <a:latin typeface="Times New Roman" pitchFamily="18" charset="0"/>
                <a:cs typeface="Times New Roman" pitchFamily="18" charset="0"/>
              </a:rPr>
              <a:t>pointers</a:t>
            </a:r>
            <a:r>
              <a:rPr lang="en-US" smtClean="0">
                <a:solidFill>
                  <a:srgbClr val="404040"/>
                </a:solidFill>
                <a:latin typeface="Times New Roman" pitchFamily="18" charset="0"/>
                <a:cs typeface="Times New Roman" pitchFamily="18" charset="0"/>
              </a:rPr>
              <a:t> the programmer has 2 different </a:t>
            </a:r>
            <a:r>
              <a:rPr lang="en-US" b="1" i="1" smtClean="0">
                <a:solidFill>
                  <a:srgbClr val="7F0055"/>
                </a:solidFill>
                <a:latin typeface="Times New Roman" pitchFamily="18" charset="0"/>
                <a:cs typeface="Times New Roman" pitchFamily="18" charset="0"/>
              </a:rPr>
              <a:t>const</a:t>
            </a:r>
            <a:r>
              <a:rPr lang="en-US" smtClean="0">
                <a:solidFill>
                  <a:srgbClr val="7F0055"/>
                </a:solidFill>
                <a:latin typeface="Times New Roman" pitchFamily="18" charset="0"/>
                <a:cs typeface="Times New Roman" pitchFamily="18" charset="0"/>
              </a:rPr>
              <a:t> </a:t>
            </a:r>
            <a:r>
              <a:rPr lang="en-US" smtClean="0">
                <a:latin typeface="Times New Roman" pitchFamily="18" charset="0"/>
                <a:cs typeface="Times New Roman" pitchFamily="18" charset="0"/>
              </a:rPr>
              <a:t>to think about:</a:t>
            </a:r>
          </a:p>
          <a:p>
            <a:pPr lvl="1">
              <a:buFont typeface="Wingdings" pitchFamily="2" charset="2"/>
              <a:buChar char="Ø"/>
            </a:pPr>
            <a:r>
              <a:rPr lang="en-US" i="1" smtClean="0">
                <a:solidFill>
                  <a:schemeClr val="tx1"/>
                </a:solidFill>
                <a:latin typeface="Times New Roman" pitchFamily="18" charset="0"/>
                <a:cs typeface="Times New Roman" pitchFamily="18" charset="0"/>
              </a:rPr>
              <a:t>The </a:t>
            </a:r>
            <a:r>
              <a:rPr lang="en-US" b="1" i="1" smtClean="0">
                <a:solidFill>
                  <a:schemeClr val="tx1"/>
                </a:solidFill>
                <a:latin typeface="Times New Roman" pitchFamily="18" charset="0"/>
                <a:cs typeface="Times New Roman" pitchFamily="18" charset="0"/>
              </a:rPr>
              <a:t>pointer</a:t>
            </a:r>
            <a:r>
              <a:rPr lang="en-US" i="1" smtClean="0">
                <a:solidFill>
                  <a:schemeClr val="tx1"/>
                </a:solidFill>
                <a:latin typeface="Times New Roman" pitchFamily="18" charset="0"/>
                <a:cs typeface="Times New Roman" pitchFamily="18" charset="0"/>
              </a:rPr>
              <a:t> itself</a:t>
            </a:r>
          </a:p>
          <a:p>
            <a:pPr lvl="1">
              <a:buFont typeface="Wingdings" pitchFamily="2" charset="2"/>
              <a:buChar char="Ø"/>
            </a:pPr>
            <a:r>
              <a:rPr lang="en-US" i="1" smtClean="0">
                <a:solidFill>
                  <a:schemeClr val="tx1"/>
                </a:solidFill>
                <a:latin typeface="Times New Roman" pitchFamily="18" charset="0"/>
                <a:cs typeface="Times New Roman" pitchFamily="18" charset="0"/>
              </a:rPr>
              <a:t>The </a:t>
            </a:r>
            <a:r>
              <a:rPr lang="en-US" b="1" i="1" smtClean="0">
                <a:solidFill>
                  <a:schemeClr val="tx1"/>
                </a:solidFill>
              </a:rPr>
              <a:t>variable/object </a:t>
            </a:r>
            <a:r>
              <a:rPr lang="en-US" i="1" smtClean="0">
                <a:solidFill>
                  <a:schemeClr val="tx1"/>
                </a:solidFill>
              </a:rPr>
              <a:t>it points to</a:t>
            </a:r>
            <a:endParaRPr lang="en-US" i="1" smtClean="0">
              <a:solidFill>
                <a:schemeClr val="tx1"/>
              </a:solidFill>
              <a:latin typeface="Times New Roman" pitchFamily="18" charset="0"/>
              <a:cs typeface="Times New Roman" pitchFamily="18" charset="0"/>
            </a:endParaRPr>
          </a:p>
          <a:p>
            <a:endParaRPr lang="en-US">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Arrays</a:t>
            </a:r>
            <a:br>
              <a:rPr lang="en-US" smtClean="0">
                <a:solidFill>
                  <a:srgbClr val="404040"/>
                </a:solidFill>
                <a:latin typeface="Century" pitchFamily="18" charset="0"/>
              </a:rPr>
            </a:br>
            <a:r>
              <a:rPr lang="en-US" sz="2400" i="1" smtClean="0">
                <a:solidFill>
                  <a:srgbClr val="404040"/>
                </a:solidFill>
                <a:latin typeface="Century" pitchFamily="18" charset="0"/>
              </a:rPr>
              <a:t>Introduction</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mtClean="0">
                <a:solidFill>
                  <a:srgbClr val="404040"/>
                </a:solidFill>
              </a:rPr>
              <a:t>We’d like to group multiple objects of </a:t>
            </a:r>
            <a:r>
              <a:rPr lang="en-US" b="1" i="1" smtClean="0">
                <a:solidFill>
                  <a:srgbClr val="404040"/>
                </a:solidFill>
              </a:rPr>
              <a:t>the same type</a:t>
            </a:r>
            <a:r>
              <a:rPr lang="en-US" smtClean="0">
                <a:solidFill>
                  <a:srgbClr val="404040"/>
                </a:solidFill>
              </a:rPr>
              <a:t> and on </a:t>
            </a:r>
            <a:r>
              <a:rPr lang="en-US" b="1" i="1" smtClean="0">
                <a:solidFill>
                  <a:srgbClr val="404040"/>
                </a:solidFill>
              </a:rPr>
              <a:t>contiguous memory addresses</a:t>
            </a:r>
            <a:r>
              <a:rPr lang="en-US" smtClean="0">
                <a:solidFill>
                  <a:srgbClr val="404040"/>
                </a:solidFill>
              </a:rPr>
              <a:t> and work with all of them as a whole</a:t>
            </a:r>
          </a:p>
          <a:p>
            <a:r>
              <a:rPr lang="en-US" sz="2800" smtClean="0"/>
              <a:t>Example</a:t>
            </a:r>
          </a:p>
          <a:p>
            <a:pPr lvl="1">
              <a:buNone/>
            </a:pPr>
            <a:r>
              <a:rPr lang="en-US" sz="2500" b="1" i="1" smtClean="0">
                <a:solidFill>
                  <a:srgbClr val="7F0055"/>
                </a:solidFill>
              </a:rPr>
              <a:t>int</a:t>
            </a:r>
            <a:r>
              <a:rPr lang="en-US" sz="2500" b="1" i="1" smtClean="0">
                <a:solidFill>
                  <a:srgbClr val="000000"/>
                </a:solidFill>
              </a:rPr>
              <a:t> arr[10];</a:t>
            </a:r>
          </a:p>
          <a:p>
            <a:pPr>
              <a:buFont typeface="Wingdings" pitchFamily="2" charset="2"/>
              <a:buChar char="Ø"/>
            </a:pPr>
            <a:r>
              <a:rPr lang="en-US" b="1" i="1" smtClean="0">
                <a:solidFill>
                  <a:srgbClr val="404040"/>
                </a:solidFill>
              </a:rPr>
              <a:t>Arrays</a:t>
            </a:r>
            <a:r>
              <a:rPr lang="en-US" smtClean="0">
                <a:solidFill>
                  <a:srgbClr val="404040"/>
                </a:solidFill>
              </a:rPr>
              <a:t> can be </a:t>
            </a:r>
            <a:r>
              <a:rPr lang="en-US" b="1" i="1" smtClean="0">
                <a:solidFill>
                  <a:srgbClr val="404040"/>
                </a:solidFill>
              </a:rPr>
              <a:t>initialized</a:t>
            </a:r>
            <a:r>
              <a:rPr lang="en-US" smtClean="0">
                <a:solidFill>
                  <a:srgbClr val="404040"/>
                </a:solidFill>
              </a:rPr>
              <a:t> using the following syntax:</a:t>
            </a:r>
          </a:p>
          <a:p>
            <a:pPr lvl="1">
              <a:buFont typeface="Wingdings" pitchFamily="2" charset="2"/>
              <a:buChar char="Ø"/>
            </a:pPr>
            <a:r>
              <a:rPr lang="en-US" sz="2400" b="1" i="1" smtClean="0">
                <a:solidFill>
                  <a:srgbClr val="7F0055"/>
                </a:solidFill>
              </a:rPr>
              <a:t>int</a:t>
            </a:r>
            <a:r>
              <a:rPr lang="en-US" sz="2400" b="1" i="1" smtClean="0">
                <a:solidFill>
                  <a:srgbClr val="000000"/>
                </a:solidFill>
              </a:rPr>
              <a:t> arr[10] = {1, 2, 3, 8, 1}; </a:t>
            </a:r>
            <a:r>
              <a:rPr lang="en-US" sz="2400" i="1" smtClean="0">
                <a:solidFill>
                  <a:srgbClr val="3F7F5F"/>
                </a:solidFill>
              </a:rPr>
              <a:t>// The rest is filled with 0</a:t>
            </a:r>
            <a:endParaRPr lang="en-US" smtClean="0">
              <a:solidFill>
                <a:srgbClr val="404040"/>
              </a:solidFill>
            </a:endParaRPr>
          </a:p>
          <a:p>
            <a:pPr>
              <a:buFont typeface="Wingdings" pitchFamily="2" charset="2"/>
              <a:buChar char="Ø"/>
            </a:pPr>
            <a:r>
              <a:rPr lang="en-US" b="1" i="1" smtClean="0">
                <a:solidFill>
                  <a:srgbClr val="404040"/>
                </a:solidFill>
              </a:rPr>
              <a:t>Array</a:t>
            </a:r>
            <a:r>
              <a:rPr lang="en-US" i="1" smtClean="0">
                <a:solidFill>
                  <a:srgbClr val="404040"/>
                </a:solidFill>
              </a:rPr>
              <a:t>’s </a:t>
            </a:r>
            <a:r>
              <a:rPr lang="en-US" smtClean="0">
                <a:solidFill>
                  <a:srgbClr val="404040"/>
                </a:solidFill>
              </a:rPr>
              <a:t>name is the starting address. Try this:</a:t>
            </a:r>
          </a:p>
          <a:p>
            <a:pPr lvl="2">
              <a:buNone/>
            </a:pPr>
            <a:r>
              <a:rPr lang="en-US" sz="2200" b="1" i="1" smtClean="0">
                <a:solidFill>
                  <a:srgbClr val="7F0055"/>
                </a:solidFill>
              </a:rPr>
              <a:t>int</a:t>
            </a:r>
            <a:r>
              <a:rPr lang="en-US" sz="2200" b="1" i="1" smtClean="0">
                <a:solidFill>
                  <a:srgbClr val="000000"/>
                </a:solidFill>
              </a:rPr>
              <a:t> arr[10];</a:t>
            </a:r>
            <a:endParaRPr lang="en-US" sz="2200" i="1" smtClean="0"/>
          </a:p>
          <a:p>
            <a:pPr lvl="2">
              <a:buNone/>
            </a:pPr>
            <a:r>
              <a:rPr lang="en-US" sz="2200" i="1" smtClean="0">
                <a:solidFill>
                  <a:srgbClr val="000000"/>
                </a:solidFill>
              </a:rPr>
              <a:t>cout &lt;&lt; arr &lt;&lt; </a:t>
            </a:r>
            <a:r>
              <a:rPr lang="en-US" sz="2200" b="1" i="1" smtClean="0">
                <a:solidFill>
                  <a:srgbClr val="642880"/>
                </a:solidFill>
              </a:rPr>
              <a:t>endl</a:t>
            </a:r>
            <a:r>
              <a:rPr lang="en-US" sz="2200" b="1" i="1" smtClean="0">
                <a:solidFill>
                  <a:srgbClr val="000000"/>
                </a:solidFill>
              </a:rPr>
              <a:t>;</a:t>
            </a:r>
          </a:p>
          <a:p>
            <a:pPr lvl="2">
              <a:buNone/>
            </a:pPr>
            <a:r>
              <a:rPr lang="en-US" sz="2200" i="1" smtClean="0">
                <a:solidFill>
                  <a:srgbClr val="000000"/>
                </a:solidFill>
              </a:rPr>
              <a:t>cout &lt;&lt; &amp;arr &lt;&lt; </a:t>
            </a:r>
            <a:r>
              <a:rPr lang="en-US" sz="2200" b="1" i="1" smtClean="0">
                <a:solidFill>
                  <a:srgbClr val="642880"/>
                </a:solidFill>
              </a:rPr>
              <a:t>endl</a:t>
            </a:r>
            <a:r>
              <a:rPr lang="en-US" sz="2200" b="1" i="1" smtClean="0">
                <a:solidFill>
                  <a:srgbClr val="000000"/>
                </a:solidFill>
              </a:rPr>
              <a:t>;</a:t>
            </a:r>
            <a:endParaRPr lang="en-US" sz="2800" smtClean="0"/>
          </a:p>
          <a:p>
            <a:endParaRPr lang="en-US">
              <a:solidFill>
                <a:srgbClr val="40404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Arrays</a:t>
            </a:r>
            <a:br>
              <a:rPr lang="en-US" smtClean="0">
                <a:solidFill>
                  <a:srgbClr val="404040"/>
                </a:solidFill>
                <a:latin typeface="Century" pitchFamily="18" charset="0"/>
              </a:rPr>
            </a:br>
            <a:r>
              <a:rPr lang="en-US" sz="2400" i="1" smtClean="0">
                <a:solidFill>
                  <a:srgbClr val="404040"/>
                </a:solidFill>
                <a:latin typeface="Century" pitchFamily="18" charset="0"/>
              </a:rPr>
              <a:t>Pointer arithmetics</a:t>
            </a:r>
            <a:endParaRPr lang="en-US"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181600"/>
          </a:xfrm>
        </p:spPr>
        <p:txBody>
          <a:bodyPr>
            <a:noAutofit/>
          </a:bodyPr>
          <a:lstStyle/>
          <a:p>
            <a:pPr>
              <a:buNone/>
            </a:pPr>
            <a:r>
              <a:rPr lang="en-US" sz="1400" b="1" i="1" smtClean="0">
                <a:solidFill>
                  <a:srgbClr val="7F0055"/>
                </a:solidFill>
                <a:latin typeface="Consolas"/>
              </a:rPr>
              <a:t>int</a:t>
            </a:r>
            <a:r>
              <a:rPr lang="en-US" sz="1400" b="1" i="1" smtClean="0">
                <a:solidFill>
                  <a:srgbClr val="000000"/>
                </a:solidFill>
                <a:latin typeface="Consolas"/>
              </a:rPr>
              <a:t> main() {</a:t>
            </a:r>
          </a:p>
          <a:p>
            <a:pPr>
              <a:buNone/>
            </a:pPr>
            <a:r>
              <a:rPr lang="en-US" sz="1400" b="1" i="1" smtClean="0">
                <a:solidFill>
                  <a:srgbClr val="7F0055"/>
                </a:solidFill>
                <a:latin typeface="Consolas"/>
              </a:rPr>
              <a:t>	int</a:t>
            </a:r>
            <a:r>
              <a:rPr lang="en-US" sz="1400" b="1" i="1" smtClean="0">
                <a:solidFill>
                  <a:srgbClr val="000000"/>
                </a:solidFill>
                <a:latin typeface="Consolas"/>
              </a:rPr>
              <a:t> numbers[] = {1, 2, 3, 18};	</a:t>
            </a:r>
            <a:r>
              <a:rPr lang="en-US" sz="1400" i="1" smtClean="0">
                <a:solidFill>
                  <a:srgbClr val="3F7F5F"/>
                </a:solidFill>
                <a:latin typeface="Consolas"/>
              </a:rPr>
              <a:t>// </a:t>
            </a:r>
            <a:r>
              <a:rPr lang="en-US" sz="1400" b="1" i="1" smtClean="0">
                <a:solidFill>
                  <a:srgbClr val="3F7F5F"/>
                </a:solidFill>
                <a:latin typeface="Consolas"/>
              </a:rPr>
              <a:t>Initialize </a:t>
            </a:r>
            <a:r>
              <a:rPr lang="en-US" sz="1400" i="1" smtClean="0">
                <a:solidFill>
                  <a:srgbClr val="3F7F5F"/>
                </a:solidFill>
                <a:latin typeface="Consolas"/>
              </a:rPr>
              <a:t>-</a:t>
            </a:r>
            <a:r>
              <a:rPr lang="en-US" sz="1400" b="1" i="1" smtClean="0">
                <a:solidFill>
                  <a:srgbClr val="3F7F5F"/>
                </a:solidFill>
                <a:latin typeface="Consolas"/>
              </a:rPr>
              <a:t> </a:t>
            </a:r>
            <a:r>
              <a:rPr lang="en-US" sz="1400" i="1" smtClean="0">
                <a:solidFill>
                  <a:srgbClr val="3F7F5F"/>
                </a:solidFill>
                <a:latin typeface="Consolas"/>
              </a:rPr>
              <a:t>compiler counts the size!</a:t>
            </a:r>
          </a:p>
          <a:p>
            <a:pPr>
              <a:buNone/>
            </a:pPr>
            <a:r>
              <a:rPr lang="en-US" sz="1400" b="1" i="1" smtClean="0">
                <a:solidFill>
                  <a:srgbClr val="7F0055"/>
                </a:solidFill>
                <a:latin typeface="Consolas"/>
              </a:rPr>
              <a:t>	int</a:t>
            </a:r>
            <a:r>
              <a:rPr lang="en-US" sz="1400" b="1" i="1" smtClean="0">
                <a:solidFill>
                  <a:srgbClr val="000000"/>
                </a:solidFill>
                <a:latin typeface="Consolas"/>
              </a:rPr>
              <a:t>* inspector = &amp;numbers[1];	</a:t>
            </a:r>
            <a:r>
              <a:rPr lang="en-US" sz="1400" i="1" smtClean="0">
                <a:solidFill>
                  <a:srgbClr val="3F7F5F"/>
                </a:solidFill>
                <a:latin typeface="Consolas"/>
              </a:rPr>
              <a:t>// Direct inspector to 2nd element</a:t>
            </a:r>
          </a:p>
          <a:p>
            <a:endParaRPr lang="en-US" sz="1400" i="1" smtClean="0">
              <a:latin typeface="Consolas"/>
            </a:endParaRPr>
          </a:p>
          <a:p>
            <a:pPr>
              <a:buNone/>
            </a:pPr>
            <a:r>
              <a:rPr lang="en-US" sz="1400" i="1" smtClean="0">
                <a:solidFill>
                  <a:srgbClr val="000000"/>
                </a:solidFill>
                <a:latin typeface="Consolas"/>
              </a:rPr>
              <a:t>	cout &lt;&lt; *inspector;		</a:t>
            </a:r>
            <a:r>
              <a:rPr lang="en-US" sz="1400" i="1" smtClean="0">
                <a:solidFill>
                  <a:srgbClr val="3F7F5F"/>
                </a:solidFill>
                <a:latin typeface="Consolas"/>
              </a:rPr>
              <a:t>// Prints 2</a:t>
            </a:r>
            <a:endParaRPr lang="en-US" sz="1400" i="1" smtClean="0">
              <a:latin typeface="Consolas"/>
            </a:endParaRPr>
          </a:p>
          <a:p>
            <a:pPr>
              <a:buNone/>
            </a:pPr>
            <a:r>
              <a:rPr lang="en-US" sz="1400" i="1" smtClean="0">
                <a:solidFill>
                  <a:srgbClr val="3F7F5F"/>
                </a:solidFill>
                <a:latin typeface="Consolas"/>
              </a:rPr>
              <a:t>	/*</a:t>
            </a:r>
          </a:p>
          <a:p>
            <a:pPr>
              <a:buNone/>
            </a:pPr>
            <a:r>
              <a:rPr lang="en-US" sz="1400" i="1" smtClean="0">
                <a:solidFill>
                  <a:srgbClr val="3F7F5F"/>
                </a:solidFill>
                <a:latin typeface="Consolas"/>
              </a:rPr>
              <a:t>	 * Pointer arithmetics</a:t>
            </a:r>
          </a:p>
          <a:p>
            <a:pPr>
              <a:buNone/>
            </a:pPr>
            <a:r>
              <a:rPr lang="en-US" sz="1400" i="1" smtClean="0">
                <a:solidFill>
                  <a:srgbClr val="3F7F5F"/>
                </a:solidFill>
                <a:latin typeface="Consolas"/>
              </a:rPr>
              <a:t>	 * Unlike int variables, </a:t>
            </a:r>
            <a:r>
              <a:rPr lang="en-US" sz="1400" b="1" i="1" smtClean="0">
                <a:solidFill>
                  <a:srgbClr val="3F7F5F"/>
                </a:solidFill>
                <a:latin typeface="Consolas"/>
              </a:rPr>
              <a:t>inspector</a:t>
            </a:r>
            <a:r>
              <a:rPr lang="en-US" sz="1400" i="1" smtClean="0">
                <a:solidFill>
                  <a:srgbClr val="3F7F5F"/>
                </a:solidFill>
                <a:latin typeface="Consolas"/>
              </a:rPr>
              <a:t> is incremented by multiples of </a:t>
            </a:r>
            <a:r>
              <a:rPr lang="en-US" sz="1400" b="1" i="1" smtClean="0">
                <a:solidFill>
                  <a:srgbClr val="3F7F5F"/>
                </a:solidFill>
                <a:latin typeface="Consolas"/>
              </a:rPr>
              <a:t>sizeof(</a:t>
            </a:r>
            <a:r>
              <a:rPr lang="en-US" sz="1400" b="1" i="1" smtClean="0">
                <a:solidFill>
                  <a:srgbClr val="7F0055"/>
                </a:solidFill>
                <a:latin typeface="Consolas"/>
              </a:rPr>
              <a:t>int</a:t>
            </a:r>
            <a:r>
              <a:rPr lang="en-US" sz="1400" b="1" i="1" smtClean="0">
                <a:solidFill>
                  <a:srgbClr val="3F7F5F"/>
                </a:solidFill>
                <a:latin typeface="Consolas"/>
              </a:rPr>
              <a:t>)</a:t>
            </a:r>
          </a:p>
          <a:p>
            <a:pPr>
              <a:buNone/>
            </a:pPr>
            <a:r>
              <a:rPr lang="en-US" sz="1400" i="1" smtClean="0">
                <a:solidFill>
                  <a:srgbClr val="3F7F5F"/>
                </a:solidFill>
                <a:latin typeface="Consolas"/>
              </a:rPr>
              <a:t>	 * (because pointer type is int*)</a:t>
            </a:r>
          </a:p>
          <a:p>
            <a:pPr>
              <a:buNone/>
            </a:pPr>
            <a:r>
              <a:rPr lang="en-US" sz="1400" i="1" smtClean="0">
                <a:solidFill>
                  <a:srgbClr val="3F7F5F"/>
                </a:solidFill>
                <a:latin typeface="Consolas"/>
              </a:rPr>
              <a:t>	 */</a:t>
            </a:r>
          </a:p>
          <a:p>
            <a:pPr>
              <a:buNone/>
            </a:pPr>
            <a:r>
              <a:rPr lang="en-US" sz="1400" i="1" smtClean="0">
                <a:solidFill>
                  <a:srgbClr val="000000"/>
                </a:solidFill>
                <a:latin typeface="Consolas"/>
              </a:rPr>
              <a:t>	inspector = inspector </a:t>
            </a:r>
            <a:r>
              <a:rPr lang="en-US" sz="1400" b="1" i="1" smtClean="0">
                <a:solidFill>
                  <a:srgbClr val="000000"/>
                </a:solidFill>
                <a:latin typeface="Consolas"/>
              </a:rPr>
              <a:t>+ 1</a:t>
            </a:r>
            <a:r>
              <a:rPr lang="en-US" sz="1400" i="1" smtClean="0">
                <a:solidFill>
                  <a:srgbClr val="000000"/>
                </a:solidFill>
                <a:latin typeface="Consolas"/>
              </a:rPr>
              <a:t>;	</a:t>
            </a:r>
            <a:r>
              <a:rPr lang="en-US" sz="1400" i="1" smtClean="0">
                <a:solidFill>
                  <a:srgbClr val="3F7F5F"/>
                </a:solidFill>
                <a:latin typeface="Consolas"/>
              </a:rPr>
              <a:t>// Redirect to next int in memory</a:t>
            </a:r>
          </a:p>
          <a:p>
            <a:pPr>
              <a:buNone/>
            </a:pPr>
            <a:r>
              <a:rPr lang="en-US" sz="1400" i="1" smtClean="0">
                <a:solidFill>
                  <a:srgbClr val="000000"/>
                </a:solidFill>
                <a:latin typeface="Consolas"/>
              </a:rPr>
              <a:t>	cout &lt;&lt; *inspector;		</a:t>
            </a:r>
            <a:r>
              <a:rPr lang="en-US" sz="1400" i="1" smtClean="0">
                <a:solidFill>
                  <a:srgbClr val="3F7F5F"/>
                </a:solidFill>
                <a:latin typeface="Consolas"/>
              </a:rPr>
              <a:t>// Prints 3</a:t>
            </a:r>
          </a:p>
          <a:p>
            <a:pPr>
              <a:buNone/>
            </a:pPr>
            <a:r>
              <a:rPr lang="en-US" sz="1400" i="1" smtClean="0">
                <a:solidFill>
                  <a:srgbClr val="000000"/>
                </a:solidFill>
                <a:latin typeface="Consolas"/>
              </a:rPr>
              <a:t>	inspector</a:t>
            </a:r>
            <a:r>
              <a:rPr lang="en-US" sz="1400" b="1" i="1" smtClean="0">
                <a:solidFill>
                  <a:srgbClr val="000000"/>
                </a:solidFill>
                <a:latin typeface="Consolas"/>
              </a:rPr>
              <a:t>++</a:t>
            </a:r>
            <a:r>
              <a:rPr lang="en-US" sz="1400" i="1" smtClean="0">
                <a:solidFill>
                  <a:srgbClr val="000000"/>
                </a:solidFill>
                <a:latin typeface="Consolas"/>
              </a:rPr>
              <a:t>;			</a:t>
            </a:r>
            <a:r>
              <a:rPr lang="en-US" sz="1400" i="1" smtClean="0">
                <a:solidFill>
                  <a:srgbClr val="3F7F5F"/>
                </a:solidFill>
                <a:latin typeface="Consolas"/>
              </a:rPr>
              <a:t>// The same as above - next element</a:t>
            </a:r>
          </a:p>
          <a:p>
            <a:pPr>
              <a:buNone/>
            </a:pPr>
            <a:r>
              <a:rPr lang="en-US" sz="1400" i="1" smtClean="0">
                <a:solidFill>
                  <a:srgbClr val="000000"/>
                </a:solidFill>
                <a:latin typeface="Consolas"/>
              </a:rPr>
              <a:t>	cout &lt;&lt; *inspector;		</a:t>
            </a:r>
            <a:r>
              <a:rPr lang="en-US" sz="1400" i="1" smtClean="0">
                <a:solidFill>
                  <a:srgbClr val="3F7F5F"/>
                </a:solidFill>
                <a:latin typeface="Consolas"/>
              </a:rPr>
              <a:t>// Prints 18</a:t>
            </a:r>
          </a:p>
          <a:p>
            <a:pPr>
              <a:buNone/>
            </a:pPr>
            <a:r>
              <a:rPr lang="en-US" sz="1400" i="1" smtClean="0">
                <a:solidFill>
                  <a:srgbClr val="000000"/>
                </a:solidFill>
                <a:latin typeface="Consolas"/>
              </a:rPr>
              <a:t>	inspector</a:t>
            </a:r>
            <a:r>
              <a:rPr lang="en-US" sz="1400" b="1" i="1" smtClean="0">
                <a:solidFill>
                  <a:srgbClr val="000000"/>
                </a:solidFill>
                <a:latin typeface="Consolas"/>
              </a:rPr>
              <a:t>--</a:t>
            </a:r>
            <a:r>
              <a:rPr lang="en-US" sz="1400" i="1" smtClean="0">
                <a:solidFill>
                  <a:srgbClr val="000000"/>
                </a:solidFill>
                <a:latin typeface="Consolas"/>
              </a:rPr>
              <a:t>;			</a:t>
            </a:r>
            <a:r>
              <a:rPr lang="en-US" sz="1400" i="1" smtClean="0">
                <a:solidFill>
                  <a:srgbClr val="3F7F5F"/>
                </a:solidFill>
                <a:latin typeface="Consolas"/>
              </a:rPr>
              <a:t>// Redirect to previous int in memory</a:t>
            </a:r>
          </a:p>
          <a:p>
            <a:pPr>
              <a:buNone/>
            </a:pPr>
            <a:r>
              <a:rPr lang="en-US" sz="1400" i="1" smtClean="0">
                <a:solidFill>
                  <a:srgbClr val="000000"/>
                </a:solidFill>
                <a:latin typeface="Consolas"/>
              </a:rPr>
              <a:t>	cout &lt;&lt; *inspector;		</a:t>
            </a:r>
            <a:r>
              <a:rPr lang="en-US" sz="1400" i="1" smtClean="0">
                <a:solidFill>
                  <a:srgbClr val="3F7F5F"/>
                </a:solidFill>
                <a:latin typeface="Consolas"/>
              </a:rPr>
              <a:t>// Prints 3</a:t>
            </a:r>
            <a:endParaRPr lang="en-US" sz="1400" i="1" smtClean="0">
              <a:latin typeface="Consolas"/>
            </a:endParaRPr>
          </a:p>
          <a:p>
            <a:pPr>
              <a:buNone/>
            </a:pPr>
            <a:r>
              <a:rPr lang="en-US" sz="1400" b="1" i="1" smtClean="0">
                <a:solidFill>
                  <a:srgbClr val="7F0055"/>
                </a:solidFill>
                <a:latin typeface="Consolas"/>
              </a:rPr>
              <a:t>	return</a:t>
            </a:r>
            <a:r>
              <a:rPr lang="en-US" sz="1400" b="1" i="1" smtClean="0">
                <a:solidFill>
                  <a:srgbClr val="000000"/>
                </a:solidFill>
                <a:latin typeface="Consolas"/>
              </a:rPr>
              <a:t> 0;</a:t>
            </a:r>
          </a:p>
          <a:p>
            <a:pPr>
              <a:buNone/>
            </a:pPr>
            <a:r>
              <a:rPr lang="en-US" sz="1400" i="1" smtClean="0">
                <a:solidFill>
                  <a:srgbClr val="000000"/>
                </a:solidFill>
                <a:latin typeface="Consolas"/>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Arrays</a:t>
            </a:r>
            <a:br>
              <a:rPr lang="en-US" smtClean="0">
                <a:solidFill>
                  <a:srgbClr val="404040"/>
                </a:solidFill>
                <a:latin typeface="Century" pitchFamily="18" charset="0"/>
              </a:rPr>
            </a:br>
            <a:r>
              <a:rPr lang="en-US" sz="2400" i="1" smtClean="0">
                <a:solidFill>
                  <a:srgbClr val="404040"/>
                </a:solidFill>
                <a:latin typeface="Century" pitchFamily="18" charset="0"/>
              </a:rPr>
              <a:t>C strings (intro)</a:t>
            </a:r>
            <a:endParaRPr lang="en-US"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105400"/>
          </a:xfrm>
        </p:spPr>
        <p:txBody>
          <a:bodyPr>
            <a:normAutofit/>
          </a:bodyPr>
          <a:lstStyle/>
          <a:p>
            <a:pPr algn="just">
              <a:buFont typeface="Wingdings" pitchFamily="2" charset="2"/>
              <a:buChar char="Ø"/>
            </a:pPr>
            <a:r>
              <a:rPr lang="en-US" sz="2200" smtClean="0">
                <a:solidFill>
                  <a:srgbClr val="404040"/>
                </a:solidFill>
              </a:rPr>
              <a:t>In </a:t>
            </a:r>
            <a:r>
              <a:rPr lang="en-US" sz="2200" i="1" smtClean="0">
                <a:solidFill>
                  <a:srgbClr val="404040"/>
                </a:solidFill>
              </a:rPr>
              <a:t>C</a:t>
            </a:r>
            <a:r>
              <a:rPr lang="en-US" sz="2200" smtClean="0">
                <a:solidFill>
                  <a:srgbClr val="404040"/>
                </a:solidFill>
              </a:rPr>
              <a:t>, there is no separate “string” type. Instead, </a:t>
            </a:r>
            <a:r>
              <a:rPr lang="en-US" sz="2200" b="1" i="1" smtClean="0">
                <a:solidFill>
                  <a:srgbClr val="7F0055"/>
                </a:solidFill>
              </a:rPr>
              <a:t>char </a:t>
            </a:r>
            <a:r>
              <a:rPr lang="en-US" sz="2200" smtClean="0">
                <a:solidFill>
                  <a:srgbClr val="404040"/>
                </a:solidFill>
              </a:rPr>
              <a:t>arrays, </a:t>
            </a:r>
            <a:r>
              <a:rPr lang="en-US" sz="2200" b="1" i="1" smtClean="0">
                <a:solidFill>
                  <a:srgbClr val="7F0055"/>
                </a:solidFill>
              </a:rPr>
              <a:t>char* </a:t>
            </a:r>
            <a:r>
              <a:rPr lang="en-US" sz="2200" smtClean="0">
                <a:solidFill>
                  <a:srgbClr val="404040"/>
                </a:solidFill>
              </a:rPr>
              <a:t>pointers and </a:t>
            </a:r>
            <a:r>
              <a:rPr lang="en-US" sz="2200" b="1" i="1" smtClean="0">
                <a:solidFill>
                  <a:srgbClr val="3F3FFF"/>
                </a:solidFill>
              </a:rPr>
              <a:t>C-string literals</a:t>
            </a:r>
            <a:r>
              <a:rPr lang="en-US" sz="2200" b="1" i="1" smtClean="0">
                <a:solidFill>
                  <a:srgbClr val="404040"/>
                </a:solidFill>
              </a:rPr>
              <a:t> </a:t>
            </a:r>
            <a:r>
              <a:rPr lang="en-US" sz="2200" smtClean="0">
                <a:solidFill>
                  <a:srgbClr val="404040"/>
                </a:solidFill>
              </a:rPr>
              <a:t>are used:</a:t>
            </a:r>
          </a:p>
          <a:p>
            <a:pPr lvl="3" algn="just">
              <a:buNone/>
            </a:pPr>
            <a:r>
              <a:rPr lang="en-US" b="1" i="1" smtClean="0">
                <a:solidFill>
                  <a:srgbClr val="7F0055"/>
                </a:solidFill>
              </a:rPr>
              <a:t>char</a:t>
            </a:r>
            <a:r>
              <a:rPr lang="en-US" b="1" i="1" smtClean="0">
                <a:solidFill>
                  <a:srgbClr val="000000"/>
                </a:solidFill>
              </a:rPr>
              <a:t> name[10];			</a:t>
            </a:r>
            <a:r>
              <a:rPr lang="en-US" b="1" i="1" smtClean="0">
                <a:solidFill>
                  <a:srgbClr val="3F7F5F"/>
                </a:solidFill>
              </a:rPr>
              <a:t>// name is of type char[10]</a:t>
            </a:r>
          </a:p>
          <a:p>
            <a:pPr lvl="3" algn="just">
              <a:buNone/>
            </a:pPr>
            <a:r>
              <a:rPr lang="en-US" b="1" i="1" smtClean="0">
                <a:solidFill>
                  <a:srgbClr val="7F0055"/>
                </a:solidFill>
              </a:rPr>
              <a:t>char</a:t>
            </a:r>
            <a:r>
              <a:rPr lang="en-US" b="1" i="1" smtClean="0">
                <a:solidFill>
                  <a:srgbClr val="000000"/>
                </a:solidFill>
              </a:rPr>
              <a:t> name1[] = </a:t>
            </a:r>
            <a:r>
              <a:rPr lang="en-US" b="1" i="1" smtClean="0">
                <a:solidFill>
                  <a:srgbClr val="2A00FF"/>
                </a:solidFill>
              </a:rPr>
              <a:t>"My Name"</a:t>
            </a:r>
            <a:r>
              <a:rPr lang="en-US" b="1" i="1" smtClean="0">
                <a:solidFill>
                  <a:srgbClr val="000000"/>
                </a:solidFill>
              </a:rPr>
              <a:t>;		</a:t>
            </a:r>
            <a:r>
              <a:rPr lang="en-US" b="1" i="1" smtClean="0">
                <a:solidFill>
                  <a:srgbClr val="3F7F5F"/>
                </a:solidFill>
              </a:rPr>
              <a:t>// name1 is of type char[8]</a:t>
            </a:r>
          </a:p>
          <a:p>
            <a:pPr lvl="3" algn="just">
              <a:buNone/>
            </a:pPr>
            <a:r>
              <a:rPr lang="en-US" b="1" i="1" smtClean="0">
                <a:solidFill>
                  <a:srgbClr val="7F0055"/>
                </a:solidFill>
              </a:rPr>
              <a:t>const char</a:t>
            </a:r>
            <a:r>
              <a:rPr lang="en-US" b="1" i="1" smtClean="0">
                <a:solidFill>
                  <a:srgbClr val="000000"/>
                </a:solidFill>
              </a:rPr>
              <a:t> *name2 = </a:t>
            </a:r>
            <a:r>
              <a:rPr lang="en-US" b="1" i="1" smtClean="0">
                <a:solidFill>
                  <a:srgbClr val="2A00FF"/>
                </a:solidFill>
              </a:rPr>
              <a:t>"Your Name"</a:t>
            </a:r>
            <a:r>
              <a:rPr lang="en-US" b="1" i="1" smtClean="0">
                <a:solidFill>
                  <a:srgbClr val="000000"/>
                </a:solidFill>
              </a:rPr>
              <a:t>;	</a:t>
            </a:r>
            <a:r>
              <a:rPr lang="en-US" b="1" i="1" smtClean="0">
                <a:solidFill>
                  <a:srgbClr val="3F7F5F"/>
                </a:solidFill>
              </a:rPr>
              <a:t>// name2 is of type const char*</a:t>
            </a:r>
          </a:p>
          <a:p>
            <a:pPr algn="just">
              <a:buFont typeface="Wingdings" pitchFamily="2" charset="2"/>
              <a:buChar char="Ø"/>
            </a:pPr>
            <a:r>
              <a:rPr lang="en-US" sz="2200" smtClean="0"/>
              <a:t>Notes:</a:t>
            </a:r>
          </a:p>
          <a:p>
            <a:pPr lvl="1" algn="just">
              <a:buFont typeface="Wingdings" pitchFamily="2" charset="2"/>
              <a:buChar char="Ø"/>
            </a:pPr>
            <a:r>
              <a:rPr lang="en-US" sz="1900" b="1" i="1" smtClean="0">
                <a:solidFill>
                  <a:srgbClr val="2A00FF"/>
                </a:solidFill>
                <a:latin typeface="Times New Roman"/>
              </a:rPr>
              <a:t>"My Name“ </a:t>
            </a:r>
            <a:r>
              <a:rPr lang="en-US" sz="1900" smtClean="0">
                <a:solidFill>
                  <a:schemeClr val="tx1"/>
                </a:solidFill>
                <a:latin typeface="Times New Roman"/>
              </a:rPr>
              <a:t>and </a:t>
            </a:r>
            <a:r>
              <a:rPr lang="en-US" sz="1900" b="1" i="1" smtClean="0">
                <a:solidFill>
                  <a:srgbClr val="2A00FF"/>
                </a:solidFill>
                <a:latin typeface="Times New Roman"/>
              </a:rPr>
              <a:t>"Your Name“ </a:t>
            </a:r>
            <a:r>
              <a:rPr lang="en-US" sz="1900" smtClean="0">
                <a:solidFill>
                  <a:schemeClr val="tx1"/>
                </a:solidFill>
                <a:latin typeface="Times New Roman"/>
              </a:rPr>
              <a:t>are string literals and have </a:t>
            </a:r>
            <a:r>
              <a:rPr lang="en-US" sz="1900" b="1" i="1" smtClean="0">
                <a:solidFill>
                  <a:schemeClr val="tx1"/>
                </a:solidFill>
                <a:latin typeface="Times New Roman"/>
              </a:rPr>
              <a:t>static storage duration</a:t>
            </a:r>
            <a:r>
              <a:rPr lang="en-US" sz="1900" i="1" smtClean="0">
                <a:solidFill>
                  <a:schemeClr val="tx1"/>
                </a:solidFill>
                <a:latin typeface="Times New Roman"/>
              </a:rPr>
              <a:t>. </a:t>
            </a:r>
            <a:r>
              <a:rPr lang="en-US" sz="1900" smtClean="0">
                <a:solidFill>
                  <a:schemeClr val="tx1"/>
                </a:solidFill>
                <a:latin typeface="Times New Roman"/>
              </a:rPr>
              <a:t>They </a:t>
            </a:r>
            <a:r>
              <a:rPr lang="en-US" sz="1900" b="1" i="1" smtClean="0">
                <a:solidFill>
                  <a:schemeClr val="tx1"/>
                </a:solidFill>
                <a:latin typeface="Times New Roman"/>
              </a:rPr>
              <a:t>may</a:t>
            </a:r>
            <a:r>
              <a:rPr lang="en-US" sz="1900" smtClean="0">
                <a:solidFill>
                  <a:schemeClr val="tx1"/>
                </a:solidFill>
                <a:latin typeface="Times New Roman"/>
              </a:rPr>
              <a:t> reside in </a:t>
            </a:r>
            <a:r>
              <a:rPr lang="en-US" sz="1900" i="1" smtClean="0">
                <a:solidFill>
                  <a:schemeClr val="tx1"/>
                </a:solidFill>
                <a:latin typeface="Times New Roman"/>
              </a:rPr>
              <a:t>read-only</a:t>
            </a:r>
            <a:r>
              <a:rPr lang="en-US" sz="1900" smtClean="0">
                <a:solidFill>
                  <a:schemeClr val="tx1"/>
                </a:solidFill>
                <a:latin typeface="Times New Roman"/>
              </a:rPr>
              <a:t> memory segment </a:t>
            </a:r>
            <a:r>
              <a:rPr lang="en-US" sz="1900" i="1" smtClean="0">
                <a:solidFill>
                  <a:schemeClr val="tx1"/>
                </a:solidFill>
                <a:latin typeface="Times New Roman"/>
              </a:rPr>
              <a:t>(</a:t>
            </a:r>
            <a:r>
              <a:rPr lang="en-US" sz="1900" b="1" i="1" smtClean="0">
                <a:solidFill>
                  <a:schemeClr val="tx1"/>
                </a:solidFill>
                <a:latin typeface="Times New Roman"/>
              </a:rPr>
              <a:t>platform-depenent</a:t>
            </a:r>
            <a:r>
              <a:rPr lang="en-US" sz="1900" i="1" smtClean="0">
                <a:solidFill>
                  <a:schemeClr val="tx1"/>
                </a:solidFill>
                <a:latin typeface="Times New Roman"/>
              </a:rPr>
              <a:t>!)</a:t>
            </a:r>
            <a:endParaRPr lang="en-US" sz="1900" i="1" smtClean="0">
              <a:solidFill>
                <a:schemeClr val="tx1"/>
              </a:solidFill>
            </a:endParaRPr>
          </a:p>
          <a:p>
            <a:pPr lvl="1" algn="just">
              <a:buFont typeface="Wingdings" pitchFamily="2" charset="2"/>
              <a:buChar char="Ø"/>
            </a:pPr>
            <a:r>
              <a:rPr lang="en-US" sz="1900" b="1" i="1" smtClean="0">
                <a:solidFill>
                  <a:schemeClr val="tx1"/>
                </a:solidFill>
              </a:rPr>
              <a:t>name</a:t>
            </a:r>
            <a:r>
              <a:rPr lang="en-US" sz="1900" smtClean="0">
                <a:solidFill>
                  <a:schemeClr val="tx1"/>
                </a:solidFill>
              </a:rPr>
              <a:t> – an array of </a:t>
            </a:r>
            <a:r>
              <a:rPr lang="en-US" sz="1900" b="1" smtClean="0">
                <a:solidFill>
                  <a:schemeClr val="tx1"/>
                </a:solidFill>
              </a:rPr>
              <a:t>10</a:t>
            </a:r>
            <a:r>
              <a:rPr lang="en-US" sz="1900" smtClean="0">
                <a:solidFill>
                  <a:schemeClr val="tx1"/>
                </a:solidFill>
              </a:rPr>
              <a:t> </a:t>
            </a:r>
            <a:r>
              <a:rPr lang="en-US" sz="1900" b="1" i="1" smtClean="0">
                <a:solidFill>
                  <a:srgbClr val="7F0055"/>
                </a:solidFill>
              </a:rPr>
              <a:t>char</a:t>
            </a:r>
            <a:r>
              <a:rPr lang="en-US" sz="1900" b="1" i="1" smtClean="0">
                <a:solidFill>
                  <a:schemeClr val="tx1"/>
                </a:solidFill>
              </a:rPr>
              <a:t> </a:t>
            </a:r>
            <a:r>
              <a:rPr lang="en-US" sz="1900" smtClean="0">
                <a:solidFill>
                  <a:schemeClr val="tx1"/>
                </a:solidFill>
              </a:rPr>
              <a:t>elements. </a:t>
            </a:r>
            <a:r>
              <a:rPr lang="en-US" sz="1900" b="1" i="1" smtClean="0">
                <a:solidFill>
                  <a:schemeClr val="tx1"/>
                </a:solidFill>
              </a:rPr>
              <a:t>Uninitialized</a:t>
            </a:r>
            <a:r>
              <a:rPr lang="en-US" sz="1900" smtClean="0">
                <a:solidFill>
                  <a:schemeClr val="tx1"/>
                </a:solidFill>
              </a:rPr>
              <a:t>!</a:t>
            </a:r>
          </a:p>
          <a:p>
            <a:pPr lvl="1" algn="just">
              <a:buFont typeface="Wingdings" pitchFamily="2" charset="2"/>
              <a:buChar char="Ø"/>
            </a:pPr>
            <a:r>
              <a:rPr lang="en-US" sz="1900" b="1" i="1" smtClean="0">
                <a:solidFill>
                  <a:schemeClr val="tx1"/>
                </a:solidFill>
              </a:rPr>
              <a:t>name1</a:t>
            </a:r>
            <a:r>
              <a:rPr lang="en-US" sz="1900" smtClean="0">
                <a:solidFill>
                  <a:schemeClr val="tx1"/>
                </a:solidFill>
              </a:rPr>
              <a:t> – an array of </a:t>
            </a:r>
            <a:r>
              <a:rPr lang="en-US" sz="1900" b="1" smtClean="0">
                <a:solidFill>
                  <a:schemeClr val="tx1"/>
                </a:solidFill>
              </a:rPr>
              <a:t>8</a:t>
            </a:r>
            <a:r>
              <a:rPr lang="en-US" sz="1900" smtClean="0">
                <a:solidFill>
                  <a:schemeClr val="tx1"/>
                </a:solidFill>
              </a:rPr>
              <a:t> </a:t>
            </a:r>
            <a:r>
              <a:rPr lang="en-US" sz="1900" b="1" i="1" smtClean="0">
                <a:solidFill>
                  <a:srgbClr val="7F0055"/>
                </a:solidFill>
              </a:rPr>
              <a:t>char</a:t>
            </a:r>
            <a:r>
              <a:rPr lang="en-US" sz="1900" b="1" i="1" smtClean="0">
                <a:solidFill>
                  <a:schemeClr val="tx1"/>
                </a:solidFill>
              </a:rPr>
              <a:t> </a:t>
            </a:r>
            <a:r>
              <a:rPr lang="en-US" sz="1900" smtClean="0">
                <a:solidFill>
                  <a:schemeClr val="tx1"/>
                </a:solidFill>
              </a:rPr>
              <a:t>elements. </a:t>
            </a:r>
            <a:r>
              <a:rPr lang="en-US" sz="1900" i="1" smtClean="0">
                <a:solidFill>
                  <a:schemeClr val="tx1"/>
                </a:solidFill>
              </a:rPr>
              <a:t>Size</a:t>
            </a:r>
            <a:r>
              <a:rPr lang="en-US" sz="1900" smtClean="0">
                <a:solidFill>
                  <a:schemeClr val="tx1"/>
                </a:solidFill>
              </a:rPr>
              <a:t> – automatically determined by the compiler: (</a:t>
            </a:r>
            <a:r>
              <a:rPr lang="en-US" sz="1900" b="1" i="1" smtClean="0">
                <a:solidFill>
                  <a:srgbClr val="3F3FFF"/>
                </a:solidFill>
              </a:rPr>
              <a:t>7</a:t>
            </a:r>
            <a:r>
              <a:rPr lang="en-US" sz="1900" b="1" i="1" smtClean="0">
                <a:solidFill>
                  <a:schemeClr val="tx1"/>
                </a:solidFill>
              </a:rPr>
              <a:t> + 1</a:t>
            </a:r>
            <a:r>
              <a:rPr lang="en-US" sz="1900" smtClean="0">
                <a:solidFill>
                  <a:schemeClr val="tx1"/>
                </a:solidFill>
              </a:rPr>
              <a:t>) including </a:t>
            </a:r>
            <a:r>
              <a:rPr lang="en-US" sz="1900" b="1" i="1" smtClean="0">
                <a:solidFill>
                  <a:schemeClr val="tx1"/>
                </a:solidFill>
                <a:latin typeface="Times New Roman"/>
              </a:rPr>
              <a:t>end-of-string</a:t>
            </a:r>
            <a:r>
              <a:rPr lang="en-US" sz="1900" smtClean="0">
                <a:solidFill>
                  <a:schemeClr val="tx1"/>
                </a:solidFill>
              </a:rPr>
              <a:t> </a:t>
            </a:r>
            <a:r>
              <a:rPr lang="en-US" sz="1900" smtClean="0">
                <a:solidFill>
                  <a:schemeClr val="tx1"/>
                </a:solidFill>
                <a:latin typeface="Times New Roman"/>
              </a:rPr>
              <a:t>marker (with value </a:t>
            </a:r>
            <a:r>
              <a:rPr lang="en-US" sz="1900" b="1" i="1" smtClean="0">
                <a:solidFill>
                  <a:schemeClr val="tx1"/>
                </a:solidFill>
                <a:latin typeface="Times New Roman"/>
              </a:rPr>
              <a:t>0</a:t>
            </a:r>
            <a:r>
              <a:rPr lang="en-US" sz="1900" smtClean="0">
                <a:solidFill>
                  <a:schemeClr val="tx1"/>
                </a:solidFill>
                <a:latin typeface="Times New Roman"/>
              </a:rPr>
              <a:t>)</a:t>
            </a:r>
            <a:r>
              <a:rPr lang="en-US" sz="1900" smtClean="0">
                <a:solidFill>
                  <a:schemeClr val="tx1"/>
                </a:solidFill>
              </a:rPr>
              <a:t>.</a:t>
            </a:r>
          </a:p>
          <a:p>
            <a:pPr lvl="1" algn="just">
              <a:buFont typeface="Wingdings" pitchFamily="2" charset="2"/>
              <a:buChar char="Ø"/>
            </a:pPr>
            <a:r>
              <a:rPr lang="en-US" sz="1900" b="1" i="1" smtClean="0">
                <a:solidFill>
                  <a:schemeClr val="tx1"/>
                </a:solidFill>
              </a:rPr>
              <a:t>name2</a:t>
            </a:r>
            <a:r>
              <a:rPr lang="en-US" sz="1900" smtClean="0">
                <a:solidFill>
                  <a:schemeClr val="tx1"/>
                </a:solidFill>
              </a:rPr>
              <a:t> variable is just a </a:t>
            </a:r>
            <a:r>
              <a:rPr lang="en-US" sz="1900" b="1" i="1" smtClean="0">
                <a:solidFill>
                  <a:schemeClr val="tx1"/>
                </a:solidFill>
              </a:rPr>
              <a:t>pointer </a:t>
            </a:r>
            <a:r>
              <a:rPr lang="en-US" sz="1900" i="1" smtClean="0">
                <a:solidFill>
                  <a:schemeClr val="tx1"/>
                </a:solidFill>
              </a:rPr>
              <a:t>to </a:t>
            </a:r>
            <a:r>
              <a:rPr lang="en-US" sz="1900" b="1" i="1" smtClean="0">
                <a:solidFill>
                  <a:srgbClr val="7F0055"/>
                </a:solidFill>
              </a:rPr>
              <a:t>const char </a:t>
            </a:r>
            <a:r>
              <a:rPr lang="en-US" sz="1900" smtClean="0">
                <a:solidFill>
                  <a:schemeClr val="tx1"/>
                </a:solidFill>
              </a:rPr>
              <a:t>initialized to point to the starting address of </a:t>
            </a:r>
            <a:r>
              <a:rPr lang="en-US" sz="1900" b="1" i="1" smtClean="0">
                <a:solidFill>
                  <a:srgbClr val="2A00FF"/>
                </a:solidFill>
                <a:latin typeface="Times New Roman"/>
              </a:rPr>
              <a:t>"Your Name“ </a:t>
            </a:r>
            <a:r>
              <a:rPr lang="en-US" sz="1900" b="1" i="1" smtClean="0">
                <a:solidFill>
                  <a:schemeClr val="tx1"/>
                </a:solidFill>
                <a:latin typeface="Times New Roman"/>
              </a:rPr>
              <a:t>storage</a:t>
            </a:r>
            <a:r>
              <a:rPr lang="en-US" sz="1900" smtClean="0">
                <a:solidFill>
                  <a:schemeClr val="tx1"/>
                </a:solidFill>
              </a:rPr>
              <a:t>. Unlike arrays, </a:t>
            </a:r>
            <a:r>
              <a:rPr lang="en-US" sz="1900" b="1" i="1" smtClean="0">
                <a:solidFill>
                  <a:schemeClr val="tx1"/>
                </a:solidFill>
              </a:rPr>
              <a:t>name2 </a:t>
            </a:r>
            <a:r>
              <a:rPr lang="en-US" sz="1900" smtClean="0">
                <a:solidFill>
                  <a:schemeClr val="tx1"/>
                </a:solidFill>
              </a:rPr>
              <a:t>is not associated with information about number of elements (it’s </a:t>
            </a:r>
            <a:r>
              <a:rPr lang="en-US" sz="1900" b="1" i="1" smtClean="0">
                <a:solidFill>
                  <a:schemeClr val="tx1"/>
                </a:solidFill>
              </a:rPr>
              <a:t>not</a:t>
            </a:r>
            <a:r>
              <a:rPr lang="en-US" sz="1900" smtClean="0">
                <a:solidFill>
                  <a:schemeClr val="tx1"/>
                </a:solidFill>
              </a:rPr>
              <a:t> an array!)</a:t>
            </a:r>
            <a:endParaRPr lang="en-US" sz="1900" smtClean="0"/>
          </a:p>
          <a:p>
            <a:pPr algn="just"/>
            <a:endParaRPr lang="en-US">
              <a:solidFill>
                <a:srgbClr val="40404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Arrays</a:t>
            </a:r>
            <a:br>
              <a:rPr lang="en-US" smtClean="0">
                <a:solidFill>
                  <a:srgbClr val="404040"/>
                </a:solidFill>
                <a:latin typeface="Century" pitchFamily="18" charset="0"/>
              </a:rPr>
            </a:br>
            <a:r>
              <a:rPr lang="en-US" sz="2400" i="1" smtClean="0">
                <a:solidFill>
                  <a:srgbClr val="404040"/>
                </a:solidFill>
                <a:latin typeface="Century" pitchFamily="18" charset="0"/>
              </a:rPr>
              <a:t>C strings (how to use)</a:t>
            </a:r>
            <a:endParaRPr lang="en-US"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105400"/>
          </a:xfrm>
        </p:spPr>
        <p:txBody>
          <a:bodyPr>
            <a:noAutofit/>
          </a:bodyPr>
          <a:lstStyle/>
          <a:p>
            <a:pPr>
              <a:buNone/>
            </a:pPr>
            <a:r>
              <a:rPr lang="en-US" sz="1600" b="1" smtClean="0">
                <a:solidFill>
                  <a:srgbClr val="7F0055"/>
                </a:solidFill>
              </a:rPr>
              <a:t>int</a:t>
            </a:r>
            <a:r>
              <a:rPr lang="en-US" sz="1600" b="1" smtClean="0">
                <a:solidFill>
                  <a:srgbClr val="000000"/>
                </a:solidFill>
              </a:rPr>
              <a:t> main()</a:t>
            </a:r>
          </a:p>
          <a:p>
            <a:pPr>
              <a:buNone/>
            </a:pPr>
            <a:r>
              <a:rPr lang="en-US" sz="1600" smtClean="0">
                <a:solidFill>
                  <a:srgbClr val="000000"/>
                </a:solidFill>
              </a:rPr>
              <a:t>{</a:t>
            </a:r>
          </a:p>
          <a:p>
            <a:pPr>
              <a:buNone/>
            </a:pPr>
            <a:r>
              <a:rPr lang="en-US" sz="1600" b="1" smtClean="0">
                <a:solidFill>
                  <a:srgbClr val="7F0055"/>
                </a:solidFill>
              </a:rPr>
              <a:t>	char</a:t>
            </a:r>
            <a:r>
              <a:rPr lang="en-US" sz="1600" b="1" smtClean="0">
                <a:solidFill>
                  <a:srgbClr val="000000"/>
                </a:solidFill>
              </a:rPr>
              <a:t> name[10];			</a:t>
            </a:r>
            <a:r>
              <a:rPr lang="en-US" sz="1600" b="1" smtClean="0">
                <a:solidFill>
                  <a:srgbClr val="3F7F5F"/>
                </a:solidFill>
              </a:rPr>
              <a:t>// name is of type char[10]</a:t>
            </a:r>
          </a:p>
          <a:p>
            <a:pPr>
              <a:buNone/>
            </a:pPr>
            <a:r>
              <a:rPr lang="en-US" sz="1600" b="1" smtClean="0">
                <a:solidFill>
                  <a:srgbClr val="7F0055"/>
                </a:solidFill>
              </a:rPr>
              <a:t>	char</a:t>
            </a:r>
            <a:r>
              <a:rPr lang="en-US" sz="1600" b="1" smtClean="0">
                <a:solidFill>
                  <a:srgbClr val="000000"/>
                </a:solidFill>
              </a:rPr>
              <a:t> name1[] = </a:t>
            </a:r>
            <a:r>
              <a:rPr lang="en-US" sz="1600" b="1" smtClean="0">
                <a:solidFill>
                  <a:srgbClr val="2A00FF"/>
                </a:solidFill>
              </a:rPr>
              <a:t>"My Name"</a:t>
            </a:r>
            <a:r>
              <a:rPr lang="en-US" sz="1600" b="1" smtClean="0">
                <a:solidFill>
                  <a:srgbClr val="000000"/>
                </a:solidFill>
              </a:rPr>
              <a:t>;	</a:t>
            </a:r>
            <a:r>
              <a:rPr lang="en-US" sz="1600" b="1" smtClean="0">
                <a:solidFill>
                  <a:srgbClr val="3F7F5F"/>
                </a:solidFill>
              </a:rPr>
              <a:t>// name1 is of type char[8]</a:t>
            </a:r>
          </a:p>
          <a:p>
            <a:pPr>
              <a:buNone/>
            </a:pPr>
            <a:r>
              <a:rPr lang="en-US" sz="1600" b="1" smtClean="0">
                <a:solidFill>
                  <a:srgbClr val="7F0055"/>
                </a:solidFill>
              </a:rPr>
              <a:t>	const</a:t>
            </a:r>
            <a:r>
              <a:rPr lang="en-US" sz="1600" b="1" smtClean="0">
                <a:solidFill>
                  <a:srgbClr val="000000"/>
                </a:solidFill>
              </a:rPr>
              <a:t> </a:t>
            </a:r>
            <a:r>
              <a:rPr lang="en-US" sz="1600" b="1" smtClean="0">
                <a:solidFill>
                  <a:srgbClr val="7F0055"/>
                </a:solidFill>
              </a:rPr>
              <a:t>char</a:t>
            </a:r>
            <a:r>
              <a:rPr lang="en-US" sz="1600" b="1" smtClean="0">
                <a:solidFill>
                  <a:srgbClr val="000000"/>
                </a:solidFill>
              </a:rPr>
              <a:t> *name2 = </a:t>
            </a:r>
            <a:r>
              <a:rPr lang="en-US" sz="1600" b="1" smtClean="0">
                <a:solidFill>
                  <a:srgbClr val="2A00FF"/>
                </a:solidFill>
              </a:rPr>
              <a:t>"Your Name"</a:t>
            </a:r>
            <a:r>
              <a:rPr lang="en-US" sz="1600" b="1" smtClean="0">
                <a:solidFill>
                  <a:srgbClr val="000000"/>
                </a:solidFill>
              </a:rPr>
              <a:t>;	</a:t>
            </a:r>
            <a:r>
              <a:rPr lang="en-US" sz="1600" b="1" smtClean="0">
                <a:solidFill>
                  <a:srgbClr val="3F7F5F"/>
                </a:solidFill>
              </a:rPr>
              <a:t>// name2 is of type char*</a:t>
            </a:r>
          </a:p>
          <a:p>
            <a:endParaRPr lang="en-US" sz="1600" smtClean="0"/>
          </a:p>
          <a:p>
            <a:pPr>
              <a:buNone/>
            </a:pPr>
            <a:r>
              <a:rPr lang="en-US" sz="1600" smtClean="0">
                <a:solidFill>
                  <a:srgbClr val="000000"/>
                </a:solidFill>
              </a:rPr>
              <a:t>	cout &lt;&lt; name &lt;&lt; </a:t>
            </a:r>
            <a:r>
              <a:rPr lang="en-US" sz="1600" b="1" smtClean="0">
                <a:solidFill>
                  <a:srgbClr val="642880"/>
                </a:solidFill>
              </a:rPr>
              <a:t>endl</a:t>
            </a:r>
            <a:r>
              <a:rPr lang="en-US" sz="1600" b="1" smtClean="0">
                <a:solidFill>
                  <a:srgbClr val="000000"/>
                </a:solidFill>
              </a:rPr>
              <a:t>;		</a:t>
            </a:r>
            <a:r>
              <a:rPr lang="en-US" sz="1600" b="1" smtClean="0">
                <a:solidFill>
                  <a:srgbClr val="3F7F5F"/>
                </a:solidFill>
              </a:rPr>
              <a:t>// Explosive! Also prints garbage...</a:t>
            </a:r>
          </a:p>
          <a:p>
            <a:pPr>
              <a:buNone/>
            </a:pPr>
            <a:r>
              <a:rPr lang="en-US" sz="1600" smtClean="0">
                <a:solidFill>
                  <a:srgbClr val="000000"/>
                </a:solidFill>
              </a:rPr>
              <a:t>	cout &lt;&lt; name1 &lt;&lt; </a:t>
            </a:r>
            <a:r>
              <a:rPr lang="en-US" sz="1600" b="1" smtClean="0">
                <a:solidFill>
                  <a:srgbClr val="642880"/>
                </a:solidFill>
              </a:rPr>
              <a:t>endl</a:t>
            </a:r>
            <a:r>
              <a:rPr lang="en-US" sz="1600" b="1" smtClean="0">
                <a:solidFill>
                  <a:srgbClr val="000000"/>
                </a:solidFill>
              </a:rPr>
              <a:t>;		</a:t>
            </a:r>
            <a:r>
              <a:rPr lang="en-US" sz="1600" b="1" smtClean="0">
                <a:solidFill>
                  <a:srgbClr val="3F7F5F"/>
                </a:solidFill>
              </a:rPr>
              <a:t>// OK. Prints “My Name”</a:t>
            </a:r>
          </a:p>
          <a:p>
            <a:pPr>
              <a:buNone/>
            </a:pPr>
            <a:r>
              <a:rPr lang="en-US" sz="1600" smtClean="0">
                <a:solidFill>
                  <a:srgbClr val="000000"/>
                </a:solidFill>
              </a:rPr>
              <a:t>	cout &lt;&lt; name2 &lt;&lt; </a:t>
            </a:r>
            <a:r>
              <a:rPr lang="en-US" sz="1600" b="1" smtClean="0">
                <a:solidFill>
                  <a:srgbClr val="642880"/>
                </a:solidFill>
              </a:rPr>
              <a:t>endl</a:t>
            </a:r>
            <a:r>
              <a:rPr lang="en-US" sz="1600" b="1" smtClean="0">
                <a:solidFill>
                  <a:srgbClr val="000000"/>
                </a:solidFill>
              </a:rPr>
              <a:t>;		</a:t>
            </a:r>
            <a:r>
              <a:rPr lang="en-US" sz="1600" b="1" smtClean="0">
                <a:solidFill>
                  <a:srgbClr val="3F7F5F"/>
                </a:solidFill>
              </a:rPr>
              <a:t>// OK. Prints “Your Name”</a:t>
            </a:r>
          </a:p>
          <a:p>
            <a:pPr>
              <a:buNone/>
            </a:pPr>
            <a:endParaRPr lang="en-US" sz="1600" smtClean="0"/>
          </a:p>
          <a:p>
            <a:pPr>
              <a:buNone/>
            </a:pPr>
            <a:r>
              <a:rPr lang="en-US" sz="1600" smtClean="0">
                <a:solidFill>
                  <a:srgbClr val="000000"/>
                </a:solidFill>
              </a:rPr>
              <a:t>	cout &lt;&lt; </a:t>
            </a:r>
            <a:r>
              <a:rPr lang="en-US" sz="1600" b="1" smtClean="0">
                <a:solidFill>
                  <a:srgbClr val="7F0055"/>
                </a:solidFill>
              </a:rPr>
              <a:t>sizeof</a:t>
            </a:r>
            <a:r>
              <a:rPr lang="en-US" sz="1600" b="1" smtClean="0">
                <a:solidFill>
                  <a:srgbClr val="000000"/>
                </a:solidFill>
              </a:rPr>
              <a:t>(name) &lt;&lt; </a:t>
            </a:r>
            <a:r>
              <a:rPr lang="en-US" sz="1600" b="1" smtClean="0">
                <a:solidFill>
                  <a:srgbClr val="642880"/>
                </a:solidFill>
              </a:rPr>
              <a:t>endl</a:t>
            </a:r>
            <a:r>
              <a:rPr lang="en-US" sz="1600" b="1" smtClean="0">
                <a:solidFill>
                  <a:srgbClr val="000000"/>
                </a:solidFill>
              </a:rPr>
              <a:t>;	</a:t>
            </a:r>
            <a:r>
              <a:rPr lang="en-US" sz="1600" b="1" smtClean="0">
                <a:solidFill>
                  <a:srgbClr val="3F7F5F"/>
                </a:solidFill>
              </a:rPr>
              <a:t>// 10</a:t>
            </a:r>
          </a:p>
          <a:p>
            <a:pPr>
              <a:buNone/>
            </a:pPr>
            <a:r>
              <a:rPr lang="en-US" sz="1600" smtClean="0">
                <a:solidFill>
                  <a:srgbClr val="000000"/>
                </a:solidFill>
              </a:rPr>
              <a:t>	cout &lt;&lt; </a:t>
            </a:r>
            <a:r>
              <a:rPr lang="en-US" sz="1600" b="1" smtClean="0">
                <a:solidFill>
                  <a:srgbClr val="7F0055"/>
                </a:solidFill>
              </a:rPr>
              <a:t>sizeof</a:t>
            </a:r>
            <a:r>
              <a:rPr lang="en-US" sz="1600" b="1" smtClean="0">
                <a:solidFill>
                  <a:srgbClr val="000000"/>
                </a:solidFill>
              </a:rPr>
              <a:t>(name1) &lt;&lt; </a:t>
            </a:r>
            <a:r>
              <a:rPr lang="en-US" sz="1600" b="1" smtClean="0">
                <a:solidFill>
                  <a:srgbClr val="642880"/>
                </a:solidFill>
              </a:rPr>
              <a:t>endl</a:t>
            </a:r>
            <a:r>
              <a:rPr lang="en-US" sz="1600" b="1" smtClean="0">
                <a:solidFill>
                  <a:srgbClr val="000000"/>
                </a:solidFill>
              </a:rPr>
              <a:t>;	</a:t>
            </a:r>
            <a:r>
              <a:rPr lang="en-US" sz="1600" b="1" smtClean="0">
                <a:solidFill>
                  <a:srgbClr val="3F7F5F"/>
                </a:solidFill>
              </a:rPr>
              <a:t>// 8</a:t>
            </a:r>
          </a:p>
          <a:p>
            <a:pPr>
              <a:buNone/>
            </a:pPr>
            <a:r>
              <a:rPr lang="en-US" sz="1600" smtClean="0">
                <a:solidFill>
                  <a:srgbClr val="000000"/>
                </a:solidFill>
              </a:rPr>
              <a:t>	cout &lt;&lt; </a:t>
            </a:r>
            <a:r>
              <a:rPr lang="en-US" sz="1600" b="1" smtClean="0">
                <a:solidFill>
                  <a:srgbClr val="7F0055"/>
                </a:solidFill>
              </a:rPr>
              <a:t>sizeof</a:t>
            </a:r>
            <a:r>
              <a:rPr lang="en-US" sz="1600" b="1" smtClean="0">
                <a:solidFill>
                  <a:srgbClr val="000000"/>
                </a:solidFill>
              </a:rPr>
              <a:t>(name2) &lt;&lt; </a:t>
            </a:r>
            <a:r>
              <a:rPr lang="en-US" sz="1600" b="1" smtClean="0">
                <a:solidFill>
                  <a:srgbClr val="642880"/>
                </a:solidFill>
              </a:rPr>
              <a:t>endl</a:t>
            </a:r>
            <a:r>
              <a:rPr lang="en-US" sz="1600" b="1" smtClean="0">
                <a:solidFill>
                  <a:srgbClr val="000000"/>
                </a:solidFill>
              </a:rPr>
              <a:t>;	</a:t>
            </a:r>
            <a:r>
              <a:rPr lang="en-US" sz="1600" b="1" smtClean="0">
                <a:solidFill>
                  <a:srgbClr val="3F7F5F"/>
                </a:solidFill>
              </a:rPr>
              <a:t>// 4 (size of a pointer!)</a:t>
            </a:r>
          </a:p>
          <a:p>
            <a:pPr>
              <a:buNone/>
            </a:pPr>
            <a:endParaRPr lang="en-US" sz="1600" smtClean="0"/>
          </a:p>
          <a:p>
            <a:pPr>
              <a:buNone/>
            </a:pPr>
            <a:r>
              <a:rPr lang="en-US" sz="1600" b="1" smtClean="0">
                <a:solidFill>
                  <a:srgbClr val="7F0055"/>
                </a:solidFill>
              </a:rPr>
              <a:t>	return</a:t>
            </a:r>
            <a:r>
              <a:rPr lang="en-US" sz="1600" b="1" smtClean="0">
                <a:solidFill>
                  <a:srgbClr val="000000"/>
                </a:solidFill>
              </a:rPr>
              <a:t> 0;</a:t>
            </a:r>
          </a:p>
          <a:p>
            <a:pPr>
              <a:buNone/>
            </a:pPr>
            <a:r>
              <a:rPr lang="en-US" sz="1600" smtClean="0">
                <a:solidFill>
                  <a:srgbClr val="000000"/>
                </a:solidFill>
              </a:rPr>
              <a:t>}</a:t>
            </a:r>
          </a:p>
          <a:p>
            <a:pPr algn="just"/>
            <a:endParaRPr lang="en-US" sz="3200">
              <a:solidFill>
                <a:srgbClr val="40404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Arrays</a:t>
            </a:r>
            <a:br>
              <a:rPr lang="en-US" smtClean="0">
                <a:solidFill>
                  <a:srgbClr val="404040"/>
                </a:solidFill>
                <a:latin typeface="Century" pitchFamily="18" charset="0"/>
              </a:rPr>
            </a:br>
            <a:r>
              <a:rPr lang="en-US" sz="2400" i="1" smtClean="0">
                <a:solidFill>
                  <a:srgbClr val="404040"/>
                </a:solidFill>
                <a:latin typeface="Century" pitchFamily="18" charset="0"/>
              </a:rPr>
              <a:t>Multi-dimensional arrays</a:t>
            </a:r>
            <a:endParaRPr lang="en-US" i="1">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pic>
        <p:nvPicPr>
          <p:cNvPr id="5" name="Content Placeholder 4" descr="home.png"/>
          <p:cNvPicPr>
            <a:picLocks noGrp="1" noChangeAspect="1"/>
          </p:cNvPicPr>
          <p:nvPr>
            <p:ph sz="quarter" idx="1"/>
          </p:nvPr>
        </p:nvPicPr>
        <p:blipFill>
          <a:blip r:embed="rId3" cstate="print">
            <a:clrChange>
              <a:clrFrom>
                <a:srgbClr val="FFFFFF"/>
              </a:clrFrom>
              <a:clrTo>
                <a:srgbClr val="FFFFFF">
                  <a:alpha val="0"/>
                </a:srgbClr>
              </a:clrTo>
            </a:clrChange>
          </a:blip>
          <a:stretch>
            <a:fillRect/>
          </a:stretch>
        </p:blipFill>
        <p:spPr>
          <a:xfrm>
            <a:off x="3524250" y="2914650"/>
            <a:ext cx="2095500" cy="17145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References</a:t>
            </a:r>
            <a:br>
              <a:rPr lang="en-US" smtClean="0">
                <a:solidFill>
                  <a:srgbClr val="404040"/>
                </a:solidFill>
                <a:latin typeface="Century" pitchFamily="18" charset="0"/>
              </a:rPr>
            </a:br>
            <a:r>
              <a:rPr lang="en-US" sz="2400" i="1" smtClean="0">
                <a:solidFill>
                  <a:srgbClr val="404040"/>
                </a:solidFill>
                <a:latin typeface="Century" pitchFamily="18" charset="0"/>
              </a:rPr>
              <a:t>Introduction</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b="1" i="1" smtClean="0">
                <a:solidFill>
                  <a:srgbClr val="404040"/>
                </a:solidFill>
                <a:latin typeface="Times New Roman" pitchFamily="18" charset="0"/>
                <a:cs typeface="Times New Roman" pitchFamily="18" charset="0"/>
              </a:rPr>
              <a:t>References</a:t>
            </a:r>
            <a:r>
              <a:rPr lang="en-US" smtClean="0">
                <a:solidFill>
                  <a:srgbClr val="404040"/>
                </a:solidFill>
                <a:latin typeface="Times New Roman" pitchFamily="18" charset="0"/>
                <a:cs typeface="Times New Roman" pitchFamily="18" charset="0"/>
              </a:rPr>
              <a:t> in C++ are </a:t>
            </a:r>
            <a:r>
              <a:rPr lang="en-US" b="1" i="1" smtClean="0">
                <a:solidFill>
                  <a:srgbClr val="404040"/>
                </a:solidFill>
                <a:latin typeface="Times New Roman" pitchFamily="18" charset="0"/>
                <a:cs typeface="Times New Roman" pitchFamily="18" charset="0"/>
              </a:rPr>
              <a:t>another name</a:t>
            </a:r>
            <a:r>
              <a:rPr lang="en-US" smtClean="0">
                <a:solidFill>
                  <a:srgbClr val="404040"/>
                </a:solidFill>
                <a:latin typeface="Times New Roman" pitchFamily="18" charset="0"/>
                <a:cs typeface="Times New Roman" pitchFamily="18" charset="0"/>
              </a:rPr>
              <a:t> for a variable</a:t>
            </a:r>
          </a:p>
          <a:p>
            <a:pPr lvl="1">
              <a:buFont typeface="Wingdings" pitchFamily="2" charset="2"/>
              <a:buChar char="Ø"/>
            </a:pPr>
            <a:r>
              <a:rPr lang="en-US" i="1" smtClean="0">
                <a:solidFill>
                  <a:srgbClr val="404040"/>
                </a:solidFill>
                <a:latin typeface="Times New Roman" pitchFamily="18" charset="0"/>
                <a:cs typeface="Times New Roman" pitchFamily="18" charset="0"/>
              </a:rPr>
              <a:t>Example:</a:t>
            </a:r>
          </a:p>
          <a:p>
            <a:pPr lvl="2">
              <a:buFont typeface="Wingdings" pitchFamily="2" charset="2"/>
              <a:buChar char="Ø"/>
            </a:pPr>
            <a:r>
              <a:rPr lang="en-US" sz="2400" b="1" smtClean="0">
                <a:solidFill>
                  <a:srgbClr val="7F0055"/>
                </a:solidFill>
                <a:latin typeface="Consolas"/>
              </a:rPr>
              <a:t>int</a:t>
            </a:r>
            <a:r>
              <a:rPr lang="en-US" sz="2400" b="1" smtClean="0">
                <a:solidFill>
                  <a:srgbClr val="000000"/>
                </a:solidFill>
                <a:latin typeface="Consolas"/>
              </a:rPr>
              <a:t> count = 0;		</a:t>
            </a:r>
            <a:r>
              <a:rPr lang="en-US" sz="2400" b="1" smtClean="0">
                <a:solidFill>
                  <a:srgbClr val="3F7F5F"/>
                </a:solidFill>
                <a:latin typeface="Consolas"/>
              </a:rPr>
              <a:t>// An int variable</a:t>
            </a:r>
          </a:p>
          <a:p>
            <a:pPr lvl="2">
              <a:buFont typeface="Wingdings" pitchFamily="2" charset="2"/>
              <a:buChar char="Ø"/>
            </a:pPr>
            <a:r>
              <a:rPr lang="en-US" sz="2400" b="1" smtClean="0">
                <a:solidFill>
                  <a:srgbClr val="7F0055"/>
                </a:solidFill>
                <a:latin typeface="Consolas"/>
              </a:rPr>
              <a:t>int</a:t>
            </a:r>
            <a:r>
              <a:rPr lang="en-US" sz="2400" b="1" smtClean="0">
                <a:solidFill>
                  <a:srgbClr val="000000"/>
                </a:solidFill>
                <a:latin typeface="Consolas"/>
              </a:rPr>
              <a:t>&amp; cnt = count;	</a:t>
            </a:r>
            <a:r>
              <a:rPr lang="en-US" sz="2400" b="1" smtClean="0">
                <a:solidFill>
                  <a:srgbClr val="3F7F5F"/>
                </a:solidFill>
                <a:latin typeface="Consolas"/>
              </a:rPr>
              <a:t>// Reference</a:t>
            </a:r>
            <a:endParaRPr lang="en-US" i="1" smtClean="0">
              <a:solidFill>
                <a:srgbClr val="404040"/>
              </a:solidFill>
              <a:latin typeface="Times New Roman" pitchFamily="18" charset="0"/>
              <a:cs typeface="Times New Roman" pitchFamily="18" charset="0"/>
            </a:endParaRPr>
          </a:p>
          <a:p>
            <a:pPr>
              <a:buFont typeface="Wingdings" pitchFamily="2" charset="2"/>
              <a:buChar char="Ø"/>
            </a:pPr>
            <a:r>
              <a:rPr lang="en-US" b="1" i="1" smtClean="0">
                <a:solidFill>
                  <a:srgbClr val="404040"/>
                </a:solidFill>
                <a:latin typeface="Times New Roman" pitchFamily="18" charset="0"/>
                <a:cs typeface="Times New Roman" pitchFamily="18" charset="0"/>
              </a:rPr>
              <a:t>References</a:t>
            </a:r>
            <a:r>
              <a:rPr lang="en-US" smtClean="0">
                <a:solidFill>
                  <a:srgbClr val="404040"/>
                </a:solidFill>
                <a:latin typeface="Times New Roman" pitchFamily="18" charset="0"/>
                <a:cs typeface="Times New Roman" pitchFamily="18" charset="0"/>
              </a:rPr>
              <a:t> are </a:t>
            </a:r>
            <a:r>
              <a:rPr lang="en-US" b="1" smtClean="0">
                <a:solidFill>
                  <a:srgbClr val="404040"/>
                </a:solidFill>
                <a:latin typeface="Times New Roman" pitchFamily="18" charset="0"/>
                <a:cs typeface="Times New Roman" pitchFamily="18" charset="0"/>
              </a:rPr>
              <a:t>not</a:t>
            </a:r>
            <a:r>
              <a:rPr lang="en-US" smtClean="0">
                <a:solidFill>
                  <a:srgbClr val="404040"/>
                </a:solidFill>
                <a:latin typeface="Times New Roman" pitchFamily="18" charset="0"/>
                <a:cs typeface="Times New Roman" pitchFamily="18" charset="0"/>
              </a:rPr>
              <a:t> a separate object (at least from language perspective) unlike </a:t>
            </a:r>
            <a:r>
              <a:rPr lang="en-US" b="1" i="1" smtClean="0">
                <a:solidFill>
                  <a:srgbClr val="404040"/>
                </a:solidFill>
                <a:latin typeface="Times New Roman" pitchFamily="18" charset="0"/>
                <a:cs typeface="Times New Roman" pitchFamily="18" charset="0"/>
              </a:rPr>
              <a:t>pointers</a:t>
            </a:r>
            <a:r>
              <a:rPr lang="en-US" smtClean="0">
                <a:solidFill>
                  <a:srgbClr val="404040"/>
                </a:solidFill>
                <a:latin typeface="Times New Roman" pitchFamily="18" charset="0"/>
                <a:cs typeface="Times New Roman" pitchFamily="18" charset="0"/>
              </a:rPr>
              <a:t>. From the moment of their initialization on, </a:t>
            </a:r>
            <a:r>
              <a:rPr lang="en-US" u="sng" smtClean="0">
                <a:solidFill>
                  <a:srgbClr val="404040"/>
                </a:solidFill>
                <a:latin typeface="Times New Roman" pitchFamily="18" charset="0"/>
                <a:cs typeface="Times New Roman" pitchFamily="18" charset="0"/>
              </a:rPr>
              <a:t>they are the variable itself</a:t>
            </a:r>
            <a:r>
              <a:rPr lang="en-US" smtClean="0">
                <a:solidFill>
                  <a:srgbClr val="404040"/>
                </a:solidFill>
                <a:latin typeface="Times New Roman" pitchFamily="18" charset="0"/>
                <a:cs typeface="Times New Roman" pitchFamily="18" charset="0"/>
              </a:rPr>
              <a:t>.</a:t>
            </a:r>
            <a:endParaRPr lang="en-US" b="1" i="1" smtClean="0">
              <a:solidFill>
                <a:srgbClr val="404040"/>
              </a:solidFill>
              <a:latin typeface="Times New Roman" pitchFamily="18" charset="0"/>
              <a:cs typeface="Times New Roman" pitchFamily="18" charset="0"/>
            </a:endParaRPr>
          </a:p>
          <a:p>
            <a:pPr lvl="1">
              <a:buFont typeface="Wingdings" pitchFamily="2" charset="2"/>
              <a:buChar char="Ø"/>
            </a:pPr>
            <a:r>
              <a:rPr lang="en-US" smtClean="0">
                <a:solidFill>
                  <a:srgbClr val="404040"/>
                </a:solidFill>
                <a:latin typeface="Times New Roman" pitchFamily="18" charset="0"/>
                <a:cs typeface="Times New Roman" pitchFamily="18" charset="0"/>
              </a:rPr>
              <a:t>Sometimes pointers play behind the scenes but you should not rely on that</a:t>
            </a:r>
          </a:p>
          <a:p>
            <a:pPr>
              <a:buFont typeface="Wingdings" pitchFamily="2" charset="2"/>
              <a:buChar char="Ø"/>
            </a:pPr>
            <a:r>
              <a:rPr lang="en-US" i="1" smtClean="0">
                <a:solidFill>
                  <a:srgbClr val="404040"/>
                </a:solidFill>
                <a:latin typeface="Times New Roman" pitchFamily="18" charset="0"/>
                <a:cs typeface="Times New Roman" pitchFamily="18" charset="0"/>
              </a:rPr>
              <a:t>Important:</a:t>
            </a:r>
            <a:r>
              <a:rPr lang="en-US" smtClean="0">
                <a:solidFill>
                  <a:srgbClr val="404040"/>
                </a:solidFill>
                <a:latin typeface="Times New Roman" pitchFamily="18" charset="0"/>
                <a:cs typeface="Times New Roman" pitchFamily="18" charset="0"/>
              </a:rPr>
              <a:t> </a:t>
            </a:r>
            <a:r>
              <a:rPr lang="en-US" b="1" i="1" smtClean="0">
                <a:solidFill>
                  <a:srgbClr val="404040"/>
                </a:solidFill>
                <a:latin typeface="Times New Roman" pitchFamily="18" charset="0"/>
                <a:cs typeface="Times New Roman" pitchFamily="18" charset="0"/>
              </a:rPr>
              <a:t>references</a:t>
            </a:r>
            <a:r>
              <a:rPr lang="en-US" smtClean="0">
                <a:solidFill>
                  <a:srgbClr val="404040"/>
                </a:solidFill>
                <a:latin typeface="Times New Roman" pitchFamily="18" charset="0"/>
                <a:cs typeface="Times New Roman" pitchFamily="18" charset="0"/>
              </a:rPr>
              <a:t> in C++ are conceptually different from </a:t>
            </a:r>
            <a:r>
              <a:rPr lang="en-US" b="1" i="1" smtClean="0">
                <a:solidFill>
                  <a:srgbClr val="404040"/>
                </a:solidFill>
                <a:latin typeface="Times New Roman" pitchFamily="18" charset="0"/>
                <a:cs typeface="Times New Roman" pitchFamily="18" charset="0"/>
              </a:rPr>
              <a:t>references</a:t>
            </a:r>
            <a:r>
              <a:rPr lang="en-US" smtClean="0">
                <a:solidFill>
                  <a:srgbClr val="404040"/>
                </a:solidFill>
                <a:latin typeface="Times New Roman" pitchFamily="18" charset="0"/>
                <a:cs typeface="Times New Roman" pitchFamily="18" charset="0"/>
              </a:rPr>
              <a:t> in similar languages (Java, C#, …)</a:t>
            </a:r>
            <a:endParaRPr lang="en-US" b="1" i="1" smtClean="0">
              <a:solidFill>
                <a:srgbClr val="404040"/>
              </a:solidFill>
              <a:latin typeface="Times New Roman" pitchFamily="18" charset="0"/>
              <a:cs typeface="Times New Roman" pitchFamily="18" charset="0"/>
            </a:endParaRPr>
          </a:p>
          <a:p>
            <a:endParaRPr lang="en-US">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Operators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Basics</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Development Environment</a:t>
            </a:r>
            <a:endParaRPr lang="en-US">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105400"/>
          </a:xfrm>
        </p:spPr>
        <p:txBody>
          <a:bodyPr>
            <a:normAutofit lnSpcReduction="10000"/>
          </a:bodyPr>
          <a:lstStyle/>
          <a:p>
            <a:r>
              <a:rPr lang="en-US" sz="2400" smtClean="0"/>
              <a:t>OS (Operating System)</a:t>
            </a:r>
          </a:p>
          <a:p>
            <a:pPr lvl="1"/>
            <a:r>
              <a:rPr lang="en-US" sz="2100" smtClean="0"/>
              <a:t>Linux Ubuntu or similar, 32- or 64-bit</a:t>
            </a:r>
          </a:p>
          <a:p>
            <a:pPr lvl="1"/>
            <a:r>
              <a:rPr lang="en-US" sz="2100" smtClean="0"/>
              <a:t>May run in a Virtual Machine (VM) or standalone</a:t>
            </a:r>
          </a:p>
          <a:p>
            <a:r>
              <a:rPr lang="en-US" sz="2400" smtClean="0"/>
              <a:t>C++ compiler</a:t>
            </a:r>
          </a:p>
          <a:p>
            <a:pPr lvl="1"/>
            <a:r>
              <a:rPr lang="en-US" sz="2100" smtClean="0"/>
              <a:t>gcc-4.8.1 or greater</a:t>
            </a:r>
          </a:p>
          <a:p>
            <a:pPr lvl="1"/>
            <a:r>
              <a:rPr lang="en-US" sz="2100" smtClean="0"/>
              <a:t>flags: -std=c++98 -O0 -g3 -pedantic -Wall -Wextra –Wconversion</a:t>
            </a:r>
          </a:p>
          <a:p>
            <a:pPr lvl="1"/>
            <a:r>
              <a:rPr lang="en-US" sz="2100" smtClean="0"/>
              <a:t>Example command line to build executable</a:t>
            </a:r>
          </a:p>
          <a:p>
            <a:pPr lvl="2"/>
            <a:r>
              <a:rPr lang="en-US" sz="1800" b="1" i="1" smtClean="0"/>
              <a:t>g++ hello.cpp -o hello</a:t>
            </a:r>
          </a:p>
          <a:p>
            <a:r>
              <a:rPr lang="en-US" sz="2400" smtClean="0"/>
              <a:t>IDE</a:t>
            </a:r>
          </a:p>
          <a:p>
            <a:pPr lvl="1"/>
            <a:r>
              <a:rPr lang="en-US" sz="2100" b="1" smtClean="0"/>
              <a:t>Eclipse</a:t>
            </a:r>
            <a:r>
              <a:rPr lang="en-US" sz="2100" smtClean="0"/>
              <a:t>; File – New – C++ Project; </a:t>
            </a:r>
            <a:r>
              <a:rPr lang="en-US" sz="2100" b="1" i="1" smtClean="0"/>
              <a:t>Project type</a:t>
            </a:r>
            <a:r>
              <a:rPr lang="en-US" sz="2100" smtClean="0"/>
              <a:t>: Hello World C++ Project, </a:t>
            </a:r>
            <a:r>
              <a:rPr lang="en-US" sz="2100" b="1" i="1" smtClean="0"/>
              <a:t>Toolchains</a:t>
            </a:r>
            <a:r>
              <a:rPr lang="en-US" sz="2100" smtClean="0"/>
              <a:t>: Linux GCC</a:t>
            </a:r>
          </a:p>
          <a:p>
            <a:r>
              <a:rPr lang="en-US" sz="2400" i="1" smtClean="0"/>
              <a:t>Live compiler on</a:t>
            </a:r>
            <a:r>
              <a:rPr lang="en-US" sz="2400" smtClean="0"/>
              <a:t> </a:t>
            </a:r>
            <a:r>
              <a:rPr lang="en-US" sz="2400" b="1" i="1" smtClean="0"/>
              <a:t>cppreference.com</a:t>
            </a:r>
          </a:p>
          <a:p>
            <a:pPr lvl="1"/>
            <a:r>
              <a:rPr lang="en-US" sz="2100" i="1" smtClean="0"/>
              <a:t>Example:</a:t>
            </a:r>
            <a:r>
              <a:rPr lang="en-US" sz="2100" b="1" i="1" smtClean="0"/>
              <a:t> </a:t>
            </a:r>
            <a:r>
              <a:rPr lang="en-US" sz="2100" i="1" u="sng" smtClean="0"/>
              <a:t>http://en.cppreference.com/w/cpp/language/sizeof</a:t>
            </a:r>
          </a:p>
          <a:p>
            <a:pPr>
              <a:buNone/>
            </a:pPr>
            <a:endParaRPr lang="en-US" sz="2400" smtClean="0">
              <a:solidFill>
                <a:srgbClr val="000000"/>
              </a:solidFill>
              <a:latin typeface="Consolas"/>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Introduction</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i="1" smtClean="0">
                <a:solidFill>
                  <a:srgbClr val="404040"/>
                </a:solidFill>
                <a:latin typeface="Times New Roman" pitchFamily="18" charset="0"/>
                <a:cs typeface="Times New Roman" pitchFamily="18" charset="0"/>
              </a:rPr>
              <a:t>Variables</a:t>
            </a:r>
            <a:r>
              <a:rPr lang="en-US" smtClean="0">
                <a:solidFill>
                  <a:srgbClr val="404040"/>
                </a:solidFill>
                <a:latin typeface="Times New Roman" pitchFamily="18" charset="0"/>
                <a:cs typeface="Times New Roman" pitchFamily="18" charset="0"/>
              </a:rPr>
              <a:t> help a program store data usually in order to </a:t>
            </a:r>
            <a:r>
              <a:rPr lang="en-US" i="1" smtClean="0">
                <a:solidFill>
                  <a:srgbClr val="404040"/>
                </a:solidFill>
                <a:latin typeface="Times New Roman" pitchFamily="18" charset="0"/>
                <a:cs typeface="Times New Roman" pitchFamily="18" charset="0"/>
              </a:rPr>
              <a:t>manipulate</a:t>
            </a:r>
            <a:r>
              <a:rPr lang="en-US" smtClean="0">
                <a:solidFill>
                  <a:srgbClr val="404040"/>
                </a:solidFill>
                <a:latin typeface="Times New Roman" pitchFamily="18" charset="0"/>
                <a:cs typeface="Times New Roman" pitchFamily="18" charset="0"/>
              </a:rPr>
              <a:t> it later. </a:t>
            </a:r>
          </a:p>
          <a:p>
            <a:pPr>
              <a:buFont typeface="Wingdings" pitchFamily="2" charset="2"/>
              <a:buChar char="Ø"/>
            </a:pPr>
            <a:r>
              <a:rPr lang="en-US" smtClean="0">
                <a:solidFill>
                  <a:srgbClr val="404040"/>
                </a:solidFill>
                <a:latin typeface="Times New Roman" pitchFamily="18" charset="0"/>
                <a:cs typeface="Times New Roman" pitchFamily="18" charset="0"/>
              </a:rPr>
              <a:t>C++ has a set of built-in</a:t>
            </a:r>
            <a:r>
              <a:rPr lang="en-US" i="1" smtClean="0">
                <a:solidFill>
                  <a:srgbClr val="404040"/>
                </a:solidFill>
                <a:latin typeface="Times New Roman" pitchFamily="18" charset="0"/>
                <a:cs typeface="Times New Roman" pitchFamily="18" charset="0"/>
              </a:rPr>
              <a:t> </a:t>
            </a:r>
            <a:r>
              <a:rPr lang="en-US" b="1" i="1" smtClean="0">
                <a:solidFill>
                  <a:srgbClr val="404040"/>
                </a:solidFill>
                <a:latin typeface="Times New Roman" pitchFamily="18" charset="0"/>
                <a:cs typeface="Times New Roman" pitchFamily="18" charset="0"/>
              </a:rPr>
              <a:t>operators</a:t>
            </a:r>
            <a:r>
              <a:rPr lang="en-US" smtClean="0">
                <a:solidFill>
                  <a:srgbClr val="404040"/>
                </a:solidFill>
                <a:latin typeface="Times New Roman" pitchFamily="18" charset="0"/>
                <a:cs typeface="Times New Roman" pitchFamily="18" charset="0"/>
              </a:rPr>
              <a:t> that are used to manipulate </a:t>
            </a:r>
            <a:r>
              <a:rPr lang="en-US" b="1" i="1" smtClean="0">
                <a:solidFill>
                  <a:srgbClr val="404040"/>
                </a:solidFill>
                <a:latin typeface="Times New Roman" pitchFamily="18" charset="0"/>
                <a:cs typeface="Times New Roman" pitchFamily="18" charset="0"/>
              </a:rPr>
              <a:t>variables </a:t>
            </a:r>
            <a:r>
              <a:rPr lang="en-US" smtClean="0">
                <a:solidFill>
                  <a:srgbClr val="404040"/>
                </a:solidFill>
                <a:latin typeface="Times New Roman" pitchFamily="18" charset="0"/>
                <a:cs typeface="Times New Roman" pitchFamily="18" charset="0"/>
              </a:rPr>
              <a:t>(in other words – perform certain </a:t>
            </a:r>
            <a:r>
              <a:rPr lang="en-US" b="1" i="1" smtClean="0">
                <a:solidFill>
                  <a:srgbClr val="404040"/>
                </a:solidFill>
                <a:latin typeface="Times New Roman" pitchFamily="18" charset="0"/>
                <a:cs typeface="Times New Roman" pitchFamily="18" charset="0"/>
              </a:rPr>
              <a:t>operations</a:t>
            </a:r>
            <a:r>
              <a:rPr lang="en-US" smtClean="0">
                <a:solidFill>
                  <a:srgbClr val="404040"/>
                </a:solidFill>
                <a:latin typeface="Times New Roman" pitchFamily="18" charset="0"/>
                <a:cs typeface="Times New Roman" pitchFamily="18" charset="0"/>
              </a:rPr>
              <a:t> on them)</a:t>
            </a:r>
          </a:p>
          <a:p>
            <a:r>
              <a:rPr lang="en-US" smtClean="0">
                <a:solidFill>
                  <a:srgbClr val="404040"/>
                </a:solidFill>
                <a:latin typeface="Times New Roman" pitchFamily="18" charset="0"/>
                <a:cs typeface="Times New Roman" pitchFamily="18" charset="0"/>
              </a:rPr>
              <a:t>Examples</a:t>
            </a:r>
          </a:p>
          <a:p>
            <a:pPr lvl="1"/>
            <a:r>
              <a:rPr lang="en-US" smtClean="0">
                <a:solidFill>
                  <a:srgbClr val="404040"/>
                </a:solidFill>
                <a:latin typeface="Times New Roman" pitchFamily="18" charset="0"/>
                <a:cs typeface="Times New Roman" pitchFamily="18" charset="0"/>
              </a:rPr>
              <a:t>Operations </a:t>
            </a:r>
            <a:r>
              <a:rPr lang="en-US" i="1" smtClean="0">
                <a:solidFill>
                  <a:srgbClr val="404040"/>
                </a:solidFill>
                <a:latin typeface="Times New Roman" pitchFamily="18" charset="0"/>
                <a:cs typeface="Times New Roman" pitchFamily="18" charset="0"/>
              </a:rPr>
              <a:t>add</a:t>
            </a:r>
            <a:r>
              <a:rPr lang="en-US" smtClean="0">
                <a:solidFill>
                  <a:srgbClr val="404040"/>
                </a:solidFill>
                <a:latin typeface="Times New Roman" pitchFamily="18" charset="0"/>
                <a:cs typeface="Times New Roman" pitchFamily="18" charset="0"/>
              </a:rPr>
              <a:t>, </a:t>
            </a:r>
            <a:r>
              <a:rPr lang="en-US" i="1" smtClean="0">
                <a:solidFill>
                  <a:srgbClr val="404040"/>
                </a:solidFill>
                <a:latin typeface="Times New Roman" pitchFamily="18" charset="0"/>
                <a:cs typeface="Times New Roman" pitchFamily="18" charset="0"/>
              </a:rPr>
              <a:t>subtract</a:t>
            </a:r>
            <a:r>
              <a:rPr lang="en-US" smtClean="0">
                <a:solidFill>
                  <a:srgbClr val="404040"/>
                </a:solidFill>
                <a:latin typeface="Times New Roman" pitchFamily="18" charset="0"/>
                <a:cs typeface="Times New Roman" pitchFamily="18" charset="0"/>
              </a:rPr>
              <a:t>, etc. are performed using </a:t>
            </a:r>
            <a:r>
              <a:rPr lang="en-US" b="1" i="1" smtClean="0">
                <a:solidFill>
                  <a:srgbClr val="404040"/>
                </a:solidFill>
                <a:latin typeface="Times New Roman" pitchFamily="18" charset="0"/>
                <a:cs typeface="Times New Roman" pitchFamily="18" charset="0"/>
              </a:rPr>
              <a:t>arithmetic operators </a:t>
            </a:r>
            <a:r>
              <a:rPr lang="en-US" i="1" smtClean="0">
                <a:solidFill>
                  <a:srgbClr val="404040"/>
                </a:solidFill>
                <a:latin typeface="Times New Roman" pitchFamily="18" charset="0"/>
                <a:cs typeface="Times New Roman" pitchFamily="18" charset="0"/>
              </a:rPr>
              <a:t>(+, -, *, /, …)</a:t>
            </a:r>
          </a:p>
          <a:p>
            <a:pPr lvl="1"/>
            <a:r>
              <a:rPr lang="en-US" smtClean="0">
                <a:solidFill>
                  <a:srgbClr val="404040"/>
                </a:solidFill>
                <a:latin typeface="Times New Roman" pitchFamily="18" charset="0"/>
                <a:cs typeface="Times New Roman" pitchFamily="18" charset="0"/>
              </a:rPr>
              <a:t>Operations necessary to </a:t>
            </a:r>
            <a:r>
              <a:rPr lang="en-US" i="1" smtClean="0">
                <a:solidFill>
                  <a:srgbClr val="404040"/>
                </a:solidFill>
                <a:latin typeface="Times New Roman" pitchFamily="18" charset="0"/>
                <a:cs typeface="Times New Roman" pitchFamily="18" charset="0"/>
              </a:rPr>
              <a:t>compare </a:t>
            </a:r>
            <a:r>
              <a:rPr lang="en-US" smtClean="0">
                <a:solidFill>
                  <a:srgbClr val="404040"/>
                </a:solidFill>
                <a:latin typeface="Times New Roman" pitchFamily="18" charset="0"/>
                <a:cs typeface="Times New Roman" pitchFamily="18" charset="0"/>
              </a:rPr>
              <a:t>variables are performed using </a:t>
            </a:r>
            <a:r>
              <a:rPr lang="en-US" b="1" i="1" smtClean="0">
                <a:solidFill>
                  <a:srgbClr val="404040"/>
                </a:solidFill>
                <a:latin typeface="Times New Roman" pitchFamily="18" charset="0"/>
                <a:cs typeface="Times New Roman" pitchFamily="18" charset="0"/>
              </a:rPr>
              <a:t>comparison (relational) operators</a:t>
            </a:r>
            <a:r>
              <a:rPr lang="en-US" smtClean="0">
                <a:solidFill>
                  <a:srgbClr val="404040"/>
                </a:solidFill>
                <a:latin typeface="Times New Roman" pitchFamily="18" charset="0"/>
                <a:cs typeface="Times New Roman" pitchFamily="18" charset="0"/>
              </a:rPr>
              <a:t> </a:t>
            </a:r>
            <a:r>
              <a:rPr lang="en-US" i="1" smtClean="0">
                <a:solidFill>
                  <a:srgbClr val="404040"/>
                </a:solidFill>
                <a:latin typeface="Times New Roman" pitchFamily="18" charset="0"/>
                <a:cs typeface="Times New Roman" pitchFamily="18" charset="0"/>
              </a:rPr>
              <a:t>(==, !=, &lt;, &gt;, …)</a:t>
            </a:r>
          </a:p>
          <a:p>
            <a:r>
              <a:rPr lang="en-US" smtClean="0">
                <a:solidFill>
                  <a:srgbClr val="404040"/>
                </a:solidFill>
                <a:latin typeface="Times New Roman" pitchFamily="18" charset="0"/>
                <a:cs typeface="Times New Roman" pitchFamily="18" charset="0"/>
              </a:rPr>
              <a:t>Other operator types – </a:t>
            </a:r>
            <a:r>
              <a:rPr lang="en-US" i="1" smtClean="0">
                <a:solidFill>
                  <a:srgbClr val="404040"/>
                </a:solidFill>
                <a:latin typeface="Times New Roman" pitchFamily="18" charset="0"/>
                <a:cs typeface="Times New Roman" pitchFamily="18" charset="0"/>
              </a:rPr>
              <a:t>logical, assignment, bitwise, etc.</a:t>
            </a:r>
            <a:endParaRPr lang="en-US"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&amp; Associativity</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Ø"/>
            </a:pPr>
            <a:r>
              <a:rPr lang="en-US" smtClean="0">
                <a:solidFill>
                  <a:srgbClr val="404040"/>
                </a:solidFill>
                <a:latin typeface="Times New Roman" pitchFamily="18" charset="0"/>
                <a:cs typeface="Times New Roman" pitchFamily="18" charset="0"/>
              </a:rPr>
              <a:t>How will the following expression be evaluated?</a:t>
            </a:r>
          </a:p>
          <a:p>
            <a:pPr lvl="1">
              <a:buFont typeface="Wingdings" pitchFamily="2" charset="2"/>
              <a:buChar char="Ø"/>
            </a:pPr>
            <a:r>
              <a:rPr lang="en-US" b="1" i="1" smtClean="0">
                <a:solidFill>
                  <a:srgbClr val="404040"/>
                </a:solidFill>
                <a:latin typeface="Times New Roman" pitchFamily="18" charset="0"/>
                <a:cs typeface="Times New Roman" pitchFamily="18" charset="0"/>
              </a:rPr>
              <a:t>2 + 3 * 4</a:t>
            </a:r>
          </a:p>
          <a:p>
            <a:pPr lvl="1">
              <a:buFont typeface="Wingdings" pitchFamily="2" charset="2"/>
              <a:buChar char="Ø"/>
            </a:pPr>
            <a:r>
              <a:rPr lang="en-US" b="1" i="1" smtClean="0">
                <a:solidFill>
                  <a:srgbClr val="404040"/>
                </a:solidFill>
                <a:latin typeface="Times New Roman" pitchFamily="18" charset="0"/>
                <a:cs typeface="Times New Roman" pitchFamily="18" charset="0"/>
              </a:rPr>
              <a:t>Precedence</a:t>
            </a:r>
            <a:r>
              <a:rPr lang="en-US" smtClean="0">
                <a:solidFill>
                  <a:srgbClr val="404040"/>
                </a:solidFill>
                <a:latin typeface="Times New Roman" pitchFamily="18" charset="0"/>
                <a:cs typeface="Times New Roman" pitchFamily="18" charset="0"/>
              </a:rPr>
              <a:t> – </a:t>
            </a:r>
            <a:r>
              <a:rPr lang="en-US" i="1" smtClean="0">
                <a:solidFill>
                  <a:srgbClr val="404040"/>
                </a:solidFill>
                <a:latin typeface="Times New Roman" pitchFamily="18" charset="0"/>
                <a:cs typeface="Times New Roman" pitchFamily="18" charset="0"/>
              </a:rPr>
              <a:t>multiplication</a:t>
            </a:r>
            <a:r>
              <a:rPr lang="en-US" smtClean="0">
                <a:solidFill>
                  <a:srgbClr val="404040"/>
                </a:solidFill>
                <a:latin typeface="Times New Roman" pitchFamily="18" charset="0"/>
                <a:cs typeface="Times New Roman" pitchFamily="18" charset="0"/>
              </a:rPr>
              <a:t> </a:t>
            </a:r>
            <a:r>
              <a:rPr lang="en-US" b="1" smtClean="0">
                <a:solidFill>
                  <a:srgbClr val="404040"/>
                </a:solidFill>
                <a:latin typeface="Times New Roman" pitchFamily="18" charset="0"/>
                <a:cs typeface="Times New Roman" pitchFamily="18" charset="0"/>
              </a:rPr>
              <a:t>over</a:t>
            </a:r>
            <a:r>
              <a:rPr lang="en-US" smtClean="0">
                <a:solidFill>
                  <a:srgbClr val="404040"/>
                </a:solidFill>
                <a:latin typeface="Times New Roman" pitchFamily="18" charset="0"/>
                <a:cs typeface="Times New Roman" pitchFamily="18" charset="0"/>
              </a:rPr>
              <a:t> </a:t>
            </a:r>
            <a:r>
              <a:rPr lang="en-US" i="1" smtClean="0">
                <a:solidFill>
                  <a:srgbClr val="404040"/>
                </a:solidFill>
                <a:latin typeface="Times New Roman" pitchFamily="18" charset="0"/>
                <a:cs typeface="Times New Roman" pitchFamily="18" charset="0"/>
              </a:rPr>
              <a:t>addition</a:t>
            </a:r>
            <a:r>
              <a:rPr lang="en-US" smtClean="0">
                <a:solidFill>
                  <a:srgbClr val="404040"/>
                </a:solidFill>
                <a:latin typeface="Times New Roman" pitchFamily="18" charset="0"/>
                <a:cs typeface="Times New Roman" pitchFamily="18" charset="0"/>
              </a:rPr>
              <a:t> (2 add to the result of </a:t>
            </a:r>
            <a:r>
              <a:rPr lang="en-US" b="1" i="1" smtClean="0">
                <a:solidFill>
                  <a:srgbClr val="404040"/>
                </a:solidFill>
                <a:latin typeface="Times New Roman" pitchFamily="18" charset="0"/>
                <a:cs typeface="Times New Roman" pitchFamily="18" charset="0"/>
              </a:rPr>
              <a:t>3*4</a:t>
            </a:r>
            <a:r>
              <a:rPr lang="en-US" smtClean="0">
                <a:solidFill>
                  <a:srgbClr val="404040"/>
                </a:solidFill>
                <a:latin typeface="Times New Roman" pitchFamily="18" charset="0"/>
                <a:cs typeface="Times New Roman" pitchFamily="18" charset="0"/>
              </a:rPr>
              <a:t>)</a:t>
            </a:r>
          </a:p>
          <a:p>
            <a:pPr>
              <a:buFont typeface="Wingdings" pitchFamily="2" charset="2"/>
              <a:buChar char="Ø"/>
            </a:pPr>
            <a:r>
              <a:rPr lang="en-US" b="1" i="1" smtClean="0">
                <a:solidFill>
                  <a:srgbClr val="404040"/>
                </a:solidFill>
                <a:latin typeface="Times New Roman" pitchFamily="18" charset="0"/>
                <a:cs typeface="Times New Roman" pitchFamily="18" charset="0"/>
              </a:rPr>
              <a:t>Not happy? </a:t>
            </a:r>
            <a:r>
              <a:rPr lang="en-US" smtClean="0">
                <a:solidFill>
                  <a:srgbClr val="404040"/>
                </a:solidFill>
                <a:latin typeface="Times New Roman" pitchFamily="18" charset="0"/>
                <a:cs typeface="Times New Roman" pitchFamily="18" charset="0"/>
              </a:rPr>
              <a:t>Use parentheses to change grouping to the way you need</a:t>
            </a:r>
          </a:p>
          <a:p>
            <a:pPr lvl="1">
              <a:buFont typeface="Wingdings" pitchFamily="2" charset="2"/>
              <a:buChar char="Ø"/>
            </a:pPr>
            <a:r>
              <a:rPr lang="en-US" b="1" i="1" smtClean="0">
                <a:solidFill>
                  <a:srgbClr val="404040"/>
                </a:solidFill>
                <a:latin typeface="Times New Roman" pitchFamily="18" charset="0"/>
                <a:cs typeface="Times New Roman" pitchFamily="18" charset="0"/>
              </a:rPr>
              <a:t>(2 + 3) * 4</a:t>
            </a:r>
          </a:p>
          <a:p>
            <a:pPr lvl="1">
              <a:buFont typeface="Wingdings" pitchFamily="2" charset="2"/>
              <a:buChar char="Ø"/>
            </a:pPr>
            <a:r>
              <a:rPr lang="en-US" smtClean="0">
                <a:solidFill>
                  <a:srgbClr val="404040"/>
                </a:solidFill>
                <a:latin typeface="Times New Roman" pitchFamily="18" charset="0"/>
                <a:cs typeface="Times New Roman" pitchFamily="18" charset="0"/>
              </a:rPr>
              <a:t>The result of </a:t>
            </a:r>
            <a:r>
              <a:rPr lang="en-US" b="1" i="1" smtClean="0">
                <a:solidFill>
                  <a:srgbClr val="404040"/>
                </a:solidFill>
                <a:latin typeface="Times New Roman" pitchFamily="18" charset="0"/>
                <a:cs typeface="Times New Roman" pitchFamily="18" charset="0"/>
              </a:rPr>
              <a:t>2 + 3</a:t>
            </a:r>
            <a:r>
              <a:rPr lang="en-US" smtClean="0">
                <a:solidFill>
                  <a:srgbClr val="404040"/>
                </a:solidFill>
                <a:latin typeface="Times New Roman" pitchFamily="18" charset="0"/>
                <a:cs typeface="Times New Roman" pitchFamily="18" charset="0"/>
              </a:rPr>
              <a:t> is multiplied by </a:t>
            </a:r>
            <a:r>
              <a:rPr lang="en-US" b="1" i="1" smtClean="0">
                <a:solidFill>
                  <a:srgbClr val="404040"/>
                </a:solidFill>
                <a:latin typeface="Times New Roman" pitchFamily="18" charset="0"/>
                <a:cs typeface="Times New Roman" pitchFamily="18" charset="0"/>
              </a:rPr>
              <a:t>4</a:t>
            </a:r>
          </a:p>
          <a:p>
            <a:pPr>
              <a:buFont typeface="Wingdings" pitchFamily="2" charset="2"/>
              <a:buChar char="Ø"/>
            </a:pPr>
            <a:r>
              <a:rPr lang="en-US" smtClean="0">
                <a:solidFill>
                  <a:srgbClr val="404040"/>
                </a:solidFill>
                <a:latin typeface="Times New Roman" pitchFamily="18" charset="0"/>
                <a:cs typeface="Times New Roman" pitchFamily="18" charset="0"/>
              </a:rPr>
              <a:t>Math already defines those, C++ sticks to the “natural” precedence</a:t>
            </a:r>
          </a:p>
          <a:p>
            <a:pPr>
              <a:buFont typeface="Wingdings" pitchFamily="2" charset="2"/>
              <a:buChar char="Ø"/>
            </a:pPr>
            <a:r>
              <a:rPr lang="en-US" smtClean="0">
                <a:solidFill>
                  <a:srgbClr val="404040"/>
                </a:solidFill>
                <a:latin typeface="Times New Roman" pitchFamily="18" charset="0"/>
                <a:cs typeface="Times New Roman" pitchFamily="18" charset="0"/>
              </a:rPr>
              <a:t>Apart from </a:t>
            </a:r>
            <a:r>
              <a:rPr lang="en-US" b="1" i="1" smtClean="0">
                <a:solidFill>
                  <a:srgbClr val="404040"/>
                </a:solidFill>
                <a:latin typeface="Times New Roman" pitchFamily="18" charset="0"/>
                <a:cs typeface="Times New Roman" pitchFamily="18" charset="0"/>
              </a:rPr>
              <a:t>arhithmetic operators</a:t>
            </a:r>
            <a:r>
              <a:rPr lang="en-US" smtClean="0">
                <a:solidFill>
                  <a:srgbClr val="404040"/>
                </a:solidFill>
                <a:latin typeface="Times New Roman" pitchFamily="18" charset="0"/>
                <a:cs typeface="Times New Roman" pitchFamily="18" charset="0"/>
              </a:rPr>
              <a:t>, many others exist in C++ so all those need a unified </a:t>
            </a:r>
            <a:r>
              <a:rPr lang="en-US" b="1" i="1" smtClean="0">
                <a:solidFill>
                  <a:srgbClr val="404040"/>
                </a:solidFill>
                <a:latin typeface="Times New Roman" pitchFamily="18" charset="0"/>
                <a:cs typeface="Times New Roman" pitchFamily="18" charset="0"/>
              </a:rPr>
              <a:t>Precedence table</a:t>
            </a:r>
            <a:r>
              <a:rPr lang="en-US" smtClean="0">
                <a:solidFill>
                  <a:srgbClr val="404040"/>
                </a:solidFill>
                <a:latin typeface="Times New Roman" pitchFamily="18" charset="0"/>
                <a:cs typeface="Times New Roman" pitchFamily="18" charset="0"/>
              </a:rPr>
              <a:t>…</a:t>
            </a:r>
          </a:p>
          <a:p>
            <a:pPr>
              <a:buFont typeface="Wingdings" pitchFamily="2" charset="2"/>
              <a:buChar char="Ø"/>
            </a:pPr>
            <a:r>
              <a:rPr lang="en-US" smtClean="0">
                <a:solidFill>
                  <a:srgbClr val="404040"/>
                </a:solidFill>
                <a:latin typeface="Times New Roman" pitchFamily="18" charset="0"/>
                <a:cs typeface="Times New Roman" pitchFamily="18" charset="0"/>
              </a:rPr>
              <a:t>How are sequential operators with </a:t>
            </a:r>
            <a:r>
              <a:rPr lang="en-US" b="1" smtClean="0">
                <a:solidFill>
                  <a:srgbClr val="404040"/>
                </a:solidFill>
                <a:latin typeface="Times New Roman" pitchFamily="18" charset="0"/>
                <a:cs typeface="Times New Roman" pitchFamily="18" charset="0"/>
              </a:rPr>
              <a:t>the same precedence</a:t>
            </a:r>
            <a:r>
              <a:rPr lang="en-US" smtClean="0">
                <a:solidFill>
                  <a:srgbClr val="404040"/>
                </a:solidFill>
                <a:latin typeface="Times New Roman" pitchFamily="18" charset="0"/>
                <a:cs typeface="Times New Roman" pitchFamily="18" charset="0"/>
              </a:rPr>
              <a:t> processed?</a:t>
            </a:r>
          </a:p>
          <a:p>
            <a:pPr lvl="1">
              <a:buFont typeface="Wingdings" pitchFamily="2" charset="2"/>
              <a:buChar char="Ø"/>
            </a:pPr>
            <a:r>
              <a:rPr lang="en-US" b="1" i="1" smtClean="0">
                <a:solidFill>
                  <a:srgbClr val="404040"/>
                </a:solidFill>
                <a:latin typeface="Times New Roman" pitchFamily="18" charset="0"/>
                <a:cs typeface="Times New Roman" pitchFamily="18" charset="0"/>
              </a:rPr>
              <a:t>Associativity! </a:t>
            </a:r>
            <a:r>
              <a:rPr lang="en-US" smtClean="0">
                <a:solidFill>
                  <a:srgbClr val="404040"/>
                </a:solidFill>
                <a:latin typeface="Times New Roman" pitchFamily="18" charset="0"/>
                <a:cs typeface="Times New Roman" pitchFamily="18" charset="0"/>
              </a:rPr>
              <a:t>Left-to-right / right-to-left</a:t>
            </a:r>
            <a:endParaRPr lang="en-US" b="1"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1 (highest)</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r>
                        <a:rPr lang="en-US" smtClean="0"/>
                        <a:t>Precedence</a:t>
                      </a:r>
                      <a:endParaRPr lang="en-US"/>
                    </a:p>
                  </a:txBody>
                  <a:tcPr/>
                </a:tc>
                <a:tc>
                  <a:txBody>
                    <a:bodyPr/>
                    <a:lstStyle/>
                    <a:p>
                      <a:pPr algn="ctr"/>
                      <a:r>
                        <a:rPr lang="en-US" smtClean="0"/>
                        <a:t>Operator</a:t>
                      </a:r>
                      <a:endParaRPr lang="en-US"/>
                    </a:p>
                  </a:txBody>
                  <a:tcPr/>
                </a:tc>
                <a:tc>
                  <a:txBody>
                    <a:bodyPr/>
                    <a:lstStyle/>
                    <a:p>
                      <a:pPr algn="ctr"/>
                      <a:r>
                        <a:rPr lang="en-US" smtClean="0"/>
                        <a:t>Description</a:t>
                      </a:r>
                      <a:endParaRPr lang="en-US"/>
                    </a:p>
                  </a:txBody>
                  <a:tcPr/>
                </a:tc>
                <a:tc>
                  <a:txBody>
                    <a:bodyPr/>
                    <a:lstStyle/>
                    <a:p>
                      <a:pPr algn="ctr"/>
                      <a:r>
                        <a:rPr lang="en-US" smtClean="0"/>
                        <a:t>Associativity</a:t>
                      </a:r>
                      <a:endParaRPr lang="en-US"/>
                    </a:p>
                  </a:txBody>
                  <a:tcPr/>
                </a:tc>
              </a:tr>
              <a:tr h="370840">
                <a:tc>
                  <a:txBody>
                    <a:bodyPr/>
                    <a:lstStyle/>
                    <a:p>
                      <a:pPr algn="ctr"/>
                      <a:r>
                        <a:rPr lang="en-US" smtClean="0"/>
                        <a:t>1</a:t>
                      </a:r>
                      <a:endParaRPr lang="en-US"/>
                    </a:p>
                  </a:txBody>
                  <a:tcPr/>
                </a:tc>
                <a:tc>
                  <a:txBody>
                    <a:bodyPr/>
                    <a:lstStyle/>
                    <a:p>
                      <a:pPr algn="ctr"/>
                      <a:r>
                        <a:rPr lang="en-US" smtClean="0"/>
                        <a:t>::</a:t>
                      </a:r>
                      <a:endParaRPr lang="en-US"/>
                    </a:p>
                  </a:txBody>
                  <a:tcPr/>
                </a:tc>
                <a:tc>
                  <a:txBody>
                    <a:bodyPr/>
                    <a:lstStyle/>
                    <a:p>
                      <a:pPr algn="ctr"/>
                      <a:r>
                        <a:rPr lang="en-US" smtClean="0"/>
                        <a:t>Scope resolution</a:t>
                      </a:r>
                      <a:endParaRPr lang="en-US"/>
                    </a:p>
                  </a:txBody>
                  <a:tcPr/>
                </a:tc>
                <a:tc>
                  <a:txBody>
                    <a:bodyPr/>
                    <a:lstStyle/>
                    <a:p>
                      <a:pPr algn="ctr"/>
                      <a:r>
                        <a:rPr lang="en-US" smtClean="0"/>
                        <a:t>Left-to-right</a:t>
                      </a:r>
                      <a:endParaRPr lang="en-US"/>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2</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313436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rowSpan="6">
                  <a:txBody>
                    <a:bodyPr/>
                    <a:lstStyle/>
                    <a:p>
                      <a:pPr algn="ctr"/>
                      <a:r>
                        <a:rPr lang="en-US" smtClean="0"/>
                        <a:t>2</a:t>
                      </a:r>
                      <a:endParaRPr lang="en-US"/>
                    </a:p>
                  </a:txBody>
                  <a:tcPr anchor="ctr"/>
                </a:tc>
                <a:tc>
                  <a:txBody>
                    <a:bodyPr/>
                    <a:lstStyle/>
                    <a:p>
                      <a:pPr algn="ctr"/>
                      <a:r>
                        <a:rPr lang="en-US" smtClean="0"/>
                        <a:t>++</a:t>
                      </a:r>
                      <a:r>
                        <a:rPr lang="en-US" baseline="0" smtClean="0"/>
                        <a:t> --</a:t>
                      </a:r>
                      <a:endParaRPr lang="en-US"/>
                    </a:p>
                  </a:txBody>
                  <a:tcPr anchor="ctr"/>
                </a:tc>
                <a:tc>
                  <a:txBody>
                    <a:bodyPr/>
                    <a:lstStyle/>
                    <a:p>
                      <a:pPr algn="ctr"/>
                      <a:r>
                        <a:rPr lang="en-US" smtClean="0"/>
                        <a:t>Suffix increment/decrement</a:t>
                      </a:r>
                      <a:endParaRPr lang="en-US"/>
                    </a:p>
                  </a:txBody>
                  <a:tcPr anchor="ctr"/>
                </a:tc>
                <a:tc rowSpan="6">
                  <a:txBody>
                    <a:bodyPr/>
                    <a:lstStyle/>
                    <a:p>
                      <a:pPr algn="ctr"/>
                      <a:r>
                        <a:rPr lang="en-US" smtClean="0"/>
                        <a:t>Left-to-right</a:t>
                      </a:r>
                      <a:endParaRPr lang="en-US"/>
                    </a:p>
                  </a:txBody>
                  <a:tcPr anchor="ctr"/>
                </a:tc>
              </a:tr>
              <a:tr h="370840">
                <a:tc vMerge="1">
                  <a:txBody>
                    <a:bodyPr/>
                    <a:lstStyle/>
                    <a:p>
                      <a:pPr algn="ctr"/>
                      <a:endParaRPr lang="en-US"/>
                    </a:p>
                  </a:txBody>
                  <a:tcPr/>
                </a:tc>
                <a:tc>
                  <a:txBody>
                    <a:bodyPr/>
                    <a:lstStyle/>
                    <a:p>
                      <a:pPr algn="ctr"/>
                      <a:r>
                        <a:rPr lang="en-US" smtClean="0"/>
                        <a:t>type()</a:t>
                      </a:r>
                      <a:endParaRPr lang="en-US"/>
                    </a:p>
                  </a:txBody>
                  <a:tcPr anchor="ctr"/>
                </a:tc>
                <a:tc>
                  <a:txBody>
                    <a:bodyPr/>
                    <a:lstStyle/>
                    <a:p>
                      <a:pPr algn="ctr"/>
                      <a:r>
                        <a:rPr lang="en-US" smtClean="0"/>
                        <a:t>Function-style cast</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a:t>
                      </a:r>
                      <a:endParaRPr lang="en-US"/>
                    </a:p>
                  </a:txBody>
                  <a:tcPr anchor="ctr"/>
                </a:tc>
                <a:tc>
                  <a:txBody>
                    <a:bodyPr/>
                    <a:lstStyle/>
                    <a:p>
                      <a:pPr algn="ctr"/>
                      <a:r>
                        <a:rPr lang="en-US" smtClean="0"/>
                        <a:t>Function call</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a:t>
                      </a:r>
                      <a:endParaRPr lang="en-US"/>
                    </a:p>
                  </a:txBody>
                  <a:tcPr anchor="ctr"/>
                </a:tc>
                <a:tc>
                  <a:txBody>
                    <a:bodyPr/>
                    <a:lstStyle/>
                    <a:p>
                      <a:pPr algn="ctr"/>
                      <a:r>
                        <a:rPr lang="en-US" smtClean="0"/>
                        <a:t>Array subscripting</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a:t>
                      </a:r>
                      <a:endParaRPr lang="en-US"/>
                    </a:p>
                  </a:txBody>
                  <a:tcPr anchor="ctr"/>
                </a:tc>
                <a:tc>
                  <a:txBody>
                    <a:bodyPr/>
                    <a:lstStyle/>
                    <a:p>
                      <a:pPr algn="ctr"/>
                      <a:r>
                        <a:rPr lang="en-US" smtClean="0"/>
                        <a:t>Member access</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-&gt;</a:t>
                      </a:r>
                      <a:endParaRPr lang="en-US"/>
                    </a:p>
                  </a:txBody>
                  <a:tcPr anchor="ctr"/>
                </a:tc>
                <a:tc>
                  <a:txBody>
                    <a:bodyPr/>
                    <a:lstStyle/>
                    <a:p>
                      <a:pPr algn="ctr"/>
                      <a:r>
                        <a:rPr lang="en-US" smtClean="0"/>
                        <a:t>Member access through pointer</a:t>
                      </a:r>
                      <a:endParaRPr lang="en-US"/>
                    </a:p>
                  </a:txBody>
                  <a:tcPr anchor="ctr"/>
                </a:tc>
                <a:tc vMerge="1">
                  <a:txBody>
                    <a:bodyPr/>
                    <a:lstStyle/>
                    <a:p>
                      <a:pPr algn="ct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3</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451612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rowSpan="9">
                  <a:txBody>
                    <a:bodyPr/>
                    <a:lstStyle/>
                    <a:p>
                      <a:pPr algn="ctr"/>
                      <a:r>
                        <a:rPr lang="en-US" smtClean="0"/>
                        <a:t>3</a:t>
                      </a:r>
                      <a:endParaRPr lang="en-US"/>
                    </a:p>
                  </a:txBody>
                  <a:tcPr anchor="ctr"/>
                </a:tc>
                <a:tc>
                  <a:txBody>
                    <a:bodyPr/>
                    <a:lstStyle/>
                    <a:p>
                      <a:pPr algn="ctr"/>
                      <a:r>
                        <a:rPr lang="en-US" smtClean="0"/>
                        <a:t>++</a:t>
                      </a:r>
                      <a:r>
                        <a:rPr lang="en-US" baseline="0" smtClean="0"/>
                        <a:t> --</a:t>
                      </a:r>
                      <a:endParaRPr lang="en-US"/>
                    </a:p>
                  </a:txBody>
                  <a:tcPr anchor="ctr"/>
                </a:tc>
                <a:tc>
                  <a:txBody>
                    <a:bodyPr/>
                    <a:lstStyle/>
                    <a:p>
                      <a:pPr algn="ctr"/>
                      <a:r>
                        <a:rPr lang="en-US" smtClean="0"/>
                        <a:t>Prefix increment/decrement</a:t>
                      </a:r>
                      <a:endParaRPr lang="en-US"/>
                    </a:p>
                  </a:txBody>
                  <a:tcPr anchor="ctr"/>
                </a:tc>
                <a:tc rowSpan="9">
                  <a:txBody>
                    <a:bodyPr/>
                    <a:lstStyle/>
                    <a:p>
                      <a:pPr algn="ctr"/>
                      <a:r>
                        <a:rPr lang="en-US" smtClean="0"/>
                        <a:t>Right-to-left</a:t>
                      </a:r>
                      <a:endParaRPr lang="en-US"/>
                    </a:p>
                  </a:txBody>
                  <a:tcPr anchor="ctr"/>
                </a:tc>
              </a:tr>
              <a:tr h="370840">
                <a:tc vMerge="1">
                  <a:txBody>
                    <a:bodyPr/>
                    <a:lstStyle/>
                    <a:p>
                      <a:pPr algn="ctr"/>
                      <a:endParaRPr lang="en-US"/>
                    </a:p>
                  </a:txBody>
                  <a:tcPr/>
                </a:tc>
                <a:tc>
                  <a:txBody>
                    <a:bodyPr/>
                    <a:lstStyle/>
                    <a:p>
                      <a:pPr algn="ctr"/>
                      <a:r>
                        <a:rPr lang="en-US" smtClean="0"/>
                        <a:t>+ -</a:t>
                      </a:r>
                      <a:endParaRPr lang="en-US"/>
                    </a:p>
                  </a:txBody>
                  <a:tcPr anchor="ctr"/>
                </a:tc>
                <a:tc>
                  <a:txBody>
                    <a:bodyPr/>
                    <a:lstStyle/>
                    <a:p>
                      <a:pPr algn="ctr"/>
                      <a:r>
                        <a:rPr lang="en-US" smtClean="0"/>
                        <a:t>Unary plus</a:t>
                      </a:r>
                      <a:r>
                        <a:rPr lang="en-US" baseline="0" smtClean="0"/>
                        <a:t> / minus</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a:t>
                      </a:r>
                      <a:r>
                        <a:rPr lang="en-US" baseline="0" smtClean="0"/>
                        <a:t> ~</a:t>
                      </a:r>
                      <a:endParaRPr lang="en-US"/>
                    </a:p>
                  </a:txBody>
                  <a:tcPr anchor="ctr"/>
                </a:tc>
                <a:tc>
                  <a:txBody>
                    <a:bodyPr/>
                    <a:lstStyle/>
                    <a:p>
                      <a:pPr algn="ctr"/>
                      <a:r>
                        <a:rPr lang="en-US" smtClean="0"/>
                        <a:t>Logical / Bitwise NOT</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a:t>
                      </a:r>
                      <a:r>
                        <a:rPr lang="en-US" i="1" smtClean="0"/>
                        <a:t>type</a:t>
                      </a:r>
                      <a:r>
                        <a:rPr lang="en-US" smtClean="0"/>
                        <a:t>)</a:t>
                      </a:r>
                      <a:endParaRPr lang="en-US"/>
                    </a:p>
                  </a:txBody>
                  <a:tcPr anchor="ctr"/>
                </a:tc>
                <a:tc>
                  <a:txBody>
                    <a:bodyPr/>
                    <a:lstStyle/>
                    <a:p>
                      <a:pPr algn="ctr"/>
                      <a:r>
                        <a:rPr lang="en-US" smtClean="0"/>
                        <a:t>C-style explicit cast</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a:t>
                      </a:r>
                      <a:endParaRPr lang="en-US"/>
                    </a:p>
                  </a:txBody>
                  <a:tcPr anchor="ctr"/>
                </a:tc>
                <a:tc>
                  <a:txBody>
                    <a:bodyPr/>
                    <a:lstStyle/>
                    <a:p>
                      <a:pPr algn="ctr"/>
                      <a:r>
                        <a:rPr lang="en-US" smtClean="0"/>
                        <a:t>Indirection (dereference)</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&amp;</a:t>
                      </a:r>
                      <a:endParaRPr lang="en-US"/>
                    </a:p>
                  </a:txBody>
                  <a:tcPr anchor="ctr"/>
                </a:tc>
                <a:tc>
                  <a:txBody>
                    <a:bodyPr/>
                    <a:lstStyle/>
                    <a:p>
                      <a:pPr algn="ctr"/>
                      <a:r>
                        <a:rPr lang="en-US" smtClean="0"/>
                        <a:t>Address-of</a:t>
                      </a:r>
                      <a:endParaRPr lang="en-US"/>
                    </a:p>
                  </a:txBody>
                  <a:tcPr anchor="ctr"/>
                </a:tc>
                <a:tc vMerge="1">
                  <a:txBody>
                    <a:bodyPr/>
                    <a:lstStyle/>
                    <a:p>
                      <a:pPr algn="ctr"/>
                      <a:endParaRPr lang="en-US"/>
                    </a:p>
                  </a:txBody>
                  <a:tcPr anchor="ctr"/>
                </a:tc>
              </a:tr>
              <a:tr h="370840">
                <a:tc vMerge="1">
                  <a:txBody>
                    <a:bodyPr/>
                    <a:lstStyle/>
                    <a:p>
                      <a:pPr algn="ctr"/>
                      <a:endParaRPr lang="en-US"/>
                    </a:p>
                  </a:txBody>
                  <a:tcPr anchor="ctr"/>
                </a:tc>
                <a:tc>
                  <a:txBody>
                    <a:bodyPr/>
                    <a:lstStyle/>
                    <a:p>
                      <a:pPr algn="ctr"/>
                      <a:r>
                        <a:rPr lang="en-US" smtClean="0"/>
                        <a:t>sizeof</a:t>
                      </a:r>
                      <a:endParaRPr lang="en-US"/>
                    </a:p>
                  </a:txBody>
                  <a:tcPr anchor="ctr"/>
                </a:tc>
                <a:tc>
                  <a:txBody>
                    <a:bodyPr/>
                    <a:lstStyle/>
                    <a:p>
                      <a:pPr algn="ctr"/>
                      <a:r>
                        <a:rPr lang="en-US" smtClean="0"/>
                        <a:t>Size-of</a:t>
                      </a:r>
                      <a:endParaRPr lang="en-US"/>
                    </a:p>
                  </a:txBody>
                  <a:tcPr anchor="ctr"/>
                </a:tc>
                <a:tc vMerge="1">
                  <a:txBody>
                    <a:bodyPr/>
                    <a:lstStyle/>
                    <a:p>
                      <a:pPr algn="ctr"/>
                      <a:endParaRPr lang="en-US"/>
                    </a:p>
                  </a:txBody>
                  <a:tcPr anchor="ctr"/>
                </a:tc>
              </a:tr>
              <a:tr h="370840">
                <a:tc vMerge="1">
                  <a:txBody>
                    <a:bodyPr/>
                    <a:lstStyle/>
                    <a:p>
                      <a:pPr algn="ctr"/>
                      <a:endParaRPr lang="en-US"/>
                    </a:p>
                  </a:txBody>
                  <a:tcPr anchor="ctr"/>
                </a:tc>
                <a:tc>
                  <a:txBody>
                    <a:bodyPr/>
                    <a:lstStyle/>
                    <a:p>
                      <a:pPr algn="ctr"/>
                      <a:r>
                        <a:rPr lang="en-US" smtClean="0"/>
                        <a:t>new, new[]</a:t>
                      </a:r>
                      <a:endParaRPr lang="en-US"/>
                    </a:p>
                  </a:txBody>
                  <a:tcPr anchor="ctr"/>
                </a:tc>
                <a:tc>
                  <a:txBody>
                    <a:bodyPr/>
                    <a:lstStyle/>
                    <a:p>
                      <a:pPr algn="ctr"/>
                      <a:r>
                        <a:rPr lang="en-US" smtClean="0"/>
                        <a:t>Dynamic memory allocation</a:t>
                      </a:r>
                      <a:endParaRPr lang="en-US"/>
                    </a:p>
                  </a:txBody>
                  <a:tcPr anchor="ctr"/>
                </a:tc>
                <a:tc vMerge="1">
                  <a:txBody>
                    <a:bodyPr/>
                    <a:lstStyle/>
                    <a:p>
                      <a:pPr algn="ctr"/>
                      <a:endParaRPr lang="en-US"/>
                    </a:p>
                  </a:txBody>
                  <a:tcPr anchor="ctr"/>
                </a:tc>
              </a:tr>
              <a:tr h="370840">
                <a:tc vMerge="1">
                  <a:txBody>
                    <a:bodyPr/>
                    <a:lstStyle/>
                    <a:p>
                      <a:pPr algn="ctr"/>
                      <a:endParaRPr lang="en-US"/>
                    </a:p>
                  </a:txBody>
                  <a:tcPr anchor="ctr"/>
                </a:tc>
                <a:tc>
                  <a:txBody>
                    <a:bodyPr/>
                    <a:lstStyle/>
                    <a:p>
                      <a:pPr algn="ctr"/>
                      <a:r>
                        <a:rPr lang="en-US" smtClean="0"/>
                        <a:t>delete, delete[]</a:t>
                      </a:r>
                      <a:endParaRPr lang="en-US"/>
                    </a:p>
                  </a:txBody>
                  <a:tcPr anchor="ctr"/>
                </a:tc>
                <a:tc>
                  <a:txBody>
                    <a:bodyPr/>
                    <a:lstStyle/>
                    <a:p>
                      <a:pPr algn="ctr"/>
                      <a:r>
                        <a:rPr lang="en-US" smtClean="0"/>
                        <a:t>Dynamic memory</a:t>
                      </a:r>
                      <a:r>
                        <a:rPr lang="en-US" baseline="0" smtClean="0"/>
                        <a:t> deallocation</a:t>
                      </a:r>
                      <a:endParaRPr lang="en-US"/>
                    </a:p>
                  </a:txBody>
                  <a:tcPr anchor="ctr"/>
                </a:tc>
                <a:tc vMerge="1">
                  <a:txBody>
                    <a:bodyPr/>
                    <a:lstStyle/>
                    <a:p>
                      <a:pPr algn="ct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4</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4</a:t>
                      </a:r>
                      <a:endParaRPr lang="en-US"/>
                    </a:p>
                  </a:txBody>
                  <a:tcPr anchor="ctr"/>
                </a:tc>
                <a:tc>
                  <a:txBody>
                    <a:bodyPr/>
                    <a:lstStyle/>
                    <a:p>
                      <a:pPr algn="ctr"/>
                      <a:r>
                        <a:rPr lang="en-US" smtClean="0"/>
                        <a:t>.*</a:t>
                      </a:r>
                      <a:r>
                        <a:rPr lang="en-US" baseline="0" smtClean="0"/>
                        <a:t> -&gt;*</a:t>
                      </a:r>
                      <a:endParaRPr lang="en-US"/>
                    </a:p>
                  </a:txBody>
                  <a:tcPr anchor="ctr"/>
                </a:tc>
                <a:tc>
                  <a:txBody>
                    <a:bodyPr/>
                    <a:lstStyle/>
                    <a:p>
                      <a:pPr algn="ctr"/>
                      <a:r>
                        <a:rPr lang="en-US" smtClean="0"/>
                        <a:t>Pointer</a:t>
                      </a:r>
                      <a:r>
                        <a:rPr lang="en-US" baseline="0" smtClean="0"/>
                        <a:t> to member</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5</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101092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5</a:t>
                      </a:r>
                      <a:endParaRPr lang="en-US"/>
                    </a:p>
                  </a:txBody>
                  <a:tcPr anchor="ctr"/>
                </a:tc>
                <a:tc>
                  <a:txBody>
                    <a:bodyPr/>
                    <a:lstStyle/>
                    <a:p>
                      <a:pPr algn="ctr"/>
                      <a:r>
                        <a:rPr lang="en-US" smtClean="0"/>
                        <a:t>* / %</a:t>
                      </a:r>
                      <a:endParaRPr lang="en-US"/>
                    </a:p>
                  </a:txBody>
                  <a:tcPr anchor="ctr"/>
                </a:tc>
                <a:tc>
                  <a:txBody>
                    <a:bodyPr/>
                    <a:lstStyle/>
                    <a:p>
                      <a:pPr algn="ctr"/>
                      <a:r>
                        <a:rPr lang="en-US" smtClean="0"/>
                        <a:t>Multiplication, division,</a:t>
                      </a:r>
                      <a:r>
                        <a:rPr lang="en-US" baseline="0" smtClean="0"/>
                        <a:t> remainder</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6</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6</a:t>
                      </a:r>
                      <a:endParaRPr lang="en-US"/>
                    </a:p>
                  </a:txBody>
                  <a:tcPr anchor="ctr"/>
                </a:tc>
                <a:tc>
                  <a:txBody>
                    <a:bodyPr/>
                    <a:lstStyle/>
                    <a:p>
                      <a:pPr algn="ctr"/>
                      <a:r>
                        <a:rPr lang="en-US" smtClean="0"/>
                        <a:t>+ -</a:t>
                      </a:r>
                      <a:endParaRPr lang="en-US"/>
                    </a:p>
                  </a:txBody>
                  <a:tcPr anchor="ctr"/>
                </a:tc>
                <a:tc>
                  <a:txBody>
                    <a:bodyPr/>
                    <a:lstStyle/>
                    <a:p>
                      <a:pPr algn="ctr"/>
                      <a:r>
                        <a:rPr lang="en-US" smtClean="0"/>
                        <a:t>Addition, subtraction</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7</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800100"/>
                <a:gridCol w="800100"/>
                <a:gridCol w="2514600"/>
                <a:gridCol w="2057400"/>
              </a:tblGrid>
              <a:tr h="370840">
                <a:tc>
                  <a:txBody>
                    <a:bodyPr/>
                    <a:lstStyle/>
                    <a:p>
                      <a:pPr algn="ctr"/>
                      <a:r>
                        <a:rPr lang="en-US" smtClean="0"/>
                        <a:t>Precedence</a:t>
                      </a:r>
                      <a:endParaRPr lang="en-US"/>
                    </a:p>
                  </a:txBody>
                  <a:tcPr anchor="ctr"/>
                </a:tc>
                <a:tc gridSpan="2">
                  <a:txBody>
                    <a:bodyPr/>
                    <a:lstStyle/>
                    <a:p>
                      <a:pPr algn="ctr"/>
                      <a:r>
                        <a:rPr lang="en-US" smtClean="0"/>
                        <a:t>Operator</a:t>
                      </a:r>
                      <a:endParaRPr lang="en-US"/>
                    </a:p>
                  </a:txBody>
                  <a:tcPr anchor="ctr"/>
                </a:tc>
                <a:tc hMerge="1">
                  <a:txBody>
                    <a:bodyPr/>
                    <a:lstStyle/>
                    <a:p>
                      <a:endParaRPr lang="en-US"/>
                    </a:p>
                  </a:txBody>
                  <a:tcP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7</a:t>
                      </a:r>
                      <a:endParaRPr lang="en-US"/>
                    </a:p>
                  </a:txBody>
                  <a:tcPr anchor="ctr"/>
                </a:tc>
                <a:tc>
                  <a:txBody>
                    <a:bodyPr/>
                    <a:lstStyle/>
                    <a:p>
                      <a:pPr algn="ctr"/>
                      <a:r>
                        <a:rPr lang="en-US" smtClean="0"/>
                        <a:t>&lt;&lt;</a:t>
                      </a:r>
                      <a:endParaRPr lang="en-US"/>
                    </a:p>
                  </a:txBody>
                  <a:tcPr anchor="ctr">
                    <a:lnR w="12700" cmpd="sng">
                      <a:noFill/>
                    </a:lnR>
                  </a:tcPr>
                </a:tc>
                <a:tc>
                  <a:txBody>
                    <a:bodyPr/>
                    <a:lstStyle/>
                    <a:p>
                      <a:pPr algn="ctr"/>
                      <a:r>
                        <a:rPr lang="en-US" smtClean="0"/>
                        <a:t>&gt;&gt;</a:t>
                      </a:r>
                      <a:endParaRPr lang="en-US"/>
                    </a:p>
                  </a:txBody>
                  <a:tcPr anchor="ctr">
                    <a:lnL w="12700" cmpd="sng">
                      <a:noFill/>
                    </a:lnL>
                  </a:tcPr>
                </a:tc>
                <a:tc>
                  <a:txBody>
                    <a:bodyPr/>
                    <a:lstStyle/>
                    <a:p>
                      <a:pPr algn="ctr"/>
                      <a:r>
                        <a:rPr lang="en-US" smtClean="0"/>
                        <a:t>Bitwise left / right shift</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8</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1112520"/>
        </p:xfrm>
        <a:graphic>
          <a:graphicData uri="http://schemas.openxmlformats.org/drawingml/2006/table">
            <a:tbl>
              <a:tblPr firstRow="1" bandRow="1">
                <a:tableStyleId>{5C22544A-7EE6-4342-B048-85BDC9FD1C3A}</a:tableStyleId>
              </a:tblPr>
              <a:tblGrid>
                <a:gridCol w="2057400"/>
                <a:gridCol w="800100"/>
                <a:gridCol w="800100"/>
                <a:gridCol w="2514600"/>
                <a:gridCol w="2057400"/>
              </a:tblGrid>
              <a:tr h="370840">
                <a:tc>
                  <a:txBody>
                    <a:bodyPr/>
                    <a:lstStyle/>
                    <a:p>
                      <a:pPr algn="ctr"/>
                      <a:r>
                        <a:rPr lang="en-US" smtClean="0"/>
                        <a:t>Precedence</a:t>
                      </a:r>
                      <a:endParaRPr lang="en-US"/>
                    </a:p>
                  </a:txBody>
                  <a:tcPr anchor="ctr"/>
                </a:tc>
                <a:tc gridSpan="2">
                  <a:txBody>
                    <a:bodyPr/>
                    <a:lstStyle/>
                    <a:p>
                      <a:pPr algn="ctr"/>
                      <a:r>
                        <a:rPr lang="en-US" smtClean="0"/>
                        <a:t>Operator</a:t>
                      </a:r>
                      <a:endParaRPr lang="en-US"/>
                    </a:p>
                  </a:txBody>
                  <a:tcPr anchor="ctr"/>
                </a:tc>
                <a:tc hMerge="1">
                  <a:txBody>
                    <a:bodyPr/>
                    <a:lstStyle/>
                    <a:p>
                      <a:endParaRPr lang="en-US"/>
                    </a:p>
                  </a:txBody>
                  <a:tcP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rowSpan="2">
                  <a:txBody>
                    <a:bodyPr/>
                    <a:lstStyle/>
                    <a:p>
                      <a:pPr algn="ctr"/>
                      <a:r>
                        <a:rPr lang="en-US" smtClean="0"/>
                        <a:t>8</a:t>
                      </a:r>
                      <a:endParaRPr lang="en-US"/>
                    </a:p>
                  </a:txBody>
                  <a:tcPr anchor="ctr"/>
                </a:tc>
                <a:tc>
                  <a:txBody>
                    <a:bodyPr/>
                    <a:lstStyle/>
                    <a:p>
                      <a:pPr algn="ctr"/>
                      <a:r>
                        <a:rPr lang="en-US" smtClean="0"/>
                        <a:t>&lt;</a:t>
                      </a:r>
                      <a:endParaRPr lang="en-US"/>
                    </a:p>
                  </a:txBody>
                  <a:tcPr anchor="ctr">
                    <a:lnR w="12700" cmpd="sng">
                      <a:noFill/>
                    </a:lnR>
                  </a:tcPr>
                </a:tc>
                <a:tc>
                  <a:txBody>
                    <a:bodyPr/>
                    <a:lstStyle/>
                    <a:p>
                      <a:pPr algn="ctr"/>
                      <a:r>
                        <a:rPr lang="en-US" smtClean="0"/>
                        <a:t>&lt;=</a:t>
                      </a:r>
                      <a:endParaRPr lang="en-US"/>
                    </a:p>
                  </a:txBody>
                  <a:tcPr anchor="ctr">
                    <a:lnL w="12700" cmpd="sng">
                      <a:noFill/>
                    </a:lnL>
                  </a:tcPr>
                </a:tc>
                <a:tc>
                  <a:txBody>
                    <a:bodyPr/>
                    <a:lstStyle/>
                    <a:p>
                      <a:pPr algn="ctr"/>
                      <a:r>
                        <a:rPr lang="en-US" smtClean="0"/>
                        <a:t>Relations &lt; and</a:t>
                      </a:r>
                      <a:r>
                        <a:rPr lang="en-US" baseline="0" smtClean="0"/>
                        <a:t> </a:t>
                      </a:r>
                      <a:r>
                        <a:rPr lang="en-US" smtClean="0"/>
                        <a:t>≤</a:t>
                      </a:r>
                      <a:endParaRPr lang="en-US"/>
                    </a:p>
                  </a:txBody>
                  <a:tcPr anchor="ctr"/>
                </a:tc>
                <a:tc rowSpan="2">
                  <a:txBody>
                    <a:bodyPr/>
                    <a:lstStyle/>
                    <a:p>
                      <a:pPr algn="ctr"/>
                      <a:r>
                        <a:rPr lang="en-US" smtClean="0"/>
                        <a:t>Left-to-right</a:t>
                      </a:r>
                      <a:endParaRPr lang="en-US"/>
                    </a:p>
                  </a:txBody>
                  <a:tcPr anchor="ctr"/>
                </a:tc>
              </a:tr>
              <a:tr h="370840">
                <a:tc vMerge="1">
                  <a:txBody>
                    <a:bodyPr/>
                    <a:lstStyle/>
                    <a:p>
                      <a:pPr algn="ctr"/>
                      <a:endParaRPr lang="en-US"/>
                    </a:p>
                  </a:txBody>
                  <a:tcPr anchor="ctr"/>
                </a:tc>
                <a:tc>
                  <a:txBody>
                    <a:bodyPr/>
                    <a:lstStyle/>
                    <a:p>
                      <a:pPr algn="ctr"/>
                      <a:r>
                        <a:rPr lang="en-US" smtClean="0"/>
                        <a:t>&gt;</a:t>
                      </a:r>
                      <a:endParaRPr lang="en-US"/>
                    </a:p>
                  </a:txBody>
                  <a:tcPr anchor="ctr">
                    <a:lnR w="12700" cmpd="sng">
                      <a:noFill/>
                    </a:lnR>
                  </a:tcPr>
                </a:tc>
                <a:tc>
                  <a:txBody>
                    <a:bodyPr/>
                    <a:lstStyle/>
                    <a:p>
                      <a:pPr algn="ctr"/>
                      <a:r>
                        <a:rPr lang="en-US" smtClean="0"/>
                        <a:t>&gt;=</a:t>
                      </a:r>
                      <a:endParaRPr lang="en-US"/>
                    </a:p>
                  </a:txBody>
                  <a:tcPr anchor="ctr">
                    <a:lnL w="12700" cmpd="sng">
                      <a:noFill/>
                    </a:lnL>
                  </a:tcPr>
                </a:tc>
                <a:tc>
                  <a:txBody>
                    <a:bodyPr/>
                    <a:lstStyle/>
                    <a:p>
                      <a:pPr algn="ctr"/>
                      <a:r>
                        <a:rPr lang="en-US" smtClean="0"/>
                        <a:t>Relations &gt; and </a:t>
                      </a:r>
                      <a:r>
                        <a:rPr kumimoji="0" lang="en-US" b="0" i="0" kern="1200" smtClean="0">
                          <a:solidFill>
                            <a:schemeClr val="dk1"/>
                          </a:solidFill>
                          <a:latin typeface="+mn-lt"/>
                          <a:ea typeface="+mn-ea"/>
                          <a:cs typeface="+mn-cs"/>
                        </a:rPr>
                        <a:t>≥</a:t>
                      </a:r>
                      <a:endParaRPr lang="en-US"/>
                    </a:p>
                  </a:txBody>
                  <a:tcPr anchor="ctr"/>
                </a:tc>
                <a:tc vMerge="1">
                  <a:txBody>
                    <a:bodyPr/>
                    <a:lstStyle/>
                    <a:p>
                      <a:pPr algn="ct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Structure of a C/C++ Program</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Say “Hello World!”</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9</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800100"/>
                <a:gridCol w="800100"/>
                <a:gridCol w="2514600"/>
                <a:gridCol w="2057400"/>
              </a:tblGrid>
              <a:tr h="370840">
                <a:tc>
                  <a:txBody>
                    <a:bodyPr/>
                    <a:lstStyle/>
                    <a:p>
                      <a:pPr algn="ctr"/>
                      <a:r>
                        <a:rPr lang="en-US" smtClean="0"/>
                        <a:t>Precedence</a:t>
                      </a:r>
                      <a:endParaRPr lang="en-US"/>
                    </a:p>
                  </a:txBody>
                  <a:tcPr anchor="ctr"/>
                </a:tc>
                <a:tc gridSpan="2">
                  <a:txBody>
                    <a:bodyPr/>
                    <a:lstStyle/>
                    <a:p>
                      <a:pPr algn="ctr"/>
                      <a:r>
                        <a:rPr lang="en-US" smtClean="0"/>
                        <a:t>Operator</a:t>
                      </a:r>
                      <a:endParaRPr lang="en-US"/>
                    </a:p>
                  </a:txBody>
                  <a:tcPr anchor="ctr"/>
                </a:tc>
                <a:tc hMerge="1">
                  <a:txBody>
                    <a:bodyPr/>
                    <a:lstStyle/>
                    <a:p>
                      <a:endParaRPr lang="en-US"/>
                    </a:p>
                  </a:txBody>
                  <a:tcP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9</a:t>
                      </a:r>
                      <a:endParaRPr lang="en-US"/>
                    </a:p>
                  </a:txBody>
                  <a:tcPr anchor="ctr"/>
                </a:tc>
                <a:tc>
                  <a:txBody>
                    <a:bodyPr/>
                    <a:lstStyle/>
                    <a:p>
                      <a:pPr algn="ctr"/>
                      <a:r>
                        <a:rPr lang="en-US" smtClean="0"/>
                        <a:t>==</a:t>
                      </a:r>
                      <a:endParaRPr lang="en-US"/>
                    </a:p>
                  </a:txBody>
                  <a:tcPr anchor="ctr">
                    <a:lnR w="12700" cmpd="sng">
                      <a:noFill/>
                    </a:lnR>
                  </a:tcPr>
                </a:tc>
                <a:tc>
                  <a:txBody>
                    <a:bodyPr/>
                    <a:lstStyle/>
                    <a:p>
                      <a:pPr algn="ctr"/>
                      <a:r>
                        <a:rPr lang="en-US" smtClean="0"/>
                        <a:t>!=</a:t>
                      </a:r>
                      <a:endParaRPr lang="en-US"/>
                    </a:p>
                  </a:txBody>
                  <a:tcPr anchor="ctr">
                    <a:lnL w="12700" cmpd="sng">
                      <a:noFill/>
                    </a:lnL>
                  </a:tcPr>
                </a:tc>
                <a:tc>
                  <a:txBody>
                    <a:bodyPr/>
                    <a:lstStyle/>
                    <a:p>
                      <a:pPr algn="ctr"/>
                      <a:r>
                        <a:rPr lang="en-US" smtClean="0"/>
                        <a:t>Relations = and ≠</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10</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10</a:t>
                      </a:r>
                      <a:endParaRPr lang="en-US"/>
                    </a:p>
                  </a:txBody>
                  <a:tcPr anchor="ctr"/>
                </a:tc>
                <a:tc>
                  <a:txBody>
                    <a:bodyPr/>
                    <a:lstStyle/>
                    <a:p>
                      <a:pPr algn="ctr"/>
                      <a:r>
                        <a:rPr lang="en-US" smtClean="0"/>
                        <a:t>&amp;</a:t>
                      </a:r>
                      <a:endParaRPr lang="en-US"/>
                    </a:p>
                  </a:txBody>
                  <a:tcPr anchor="ctr"/>
                </a:tc>
                <a:tc>
                  <a:txBody>
                    <a:bodyPr/>
                    <a:lstStyle/>
                    <a:p>
                      <a:pPr algn="ctr"/>
                      <a:r>
                        <a:rPr lang="en-US" smtClean="0"/>
                        <a:t>Bitwise AND</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11</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101092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11</a:t>
                      </a:r>
                      <a:endParaRPr lang="en-US"/>
                    </a:p>
                  </a:txBody>
                  <a:tcPr anchor="ctr"/>
                </a:tc>
                <a:tc>
                  <a:txBody>
                    <a:bodyPr/>
                    <a:lstStyle/>
                    <a:p>
                      <a:pPr algn="ctr"/>
                      <a:r>
                        <a:rPr lang="en-US" smtClean="0"/>
                        <a:t>^</a:t>
                      </a:r>
                      <a:endParaRPr lang="en-US"/>
                    </a:p>
                  </a:txBody>
                  <a:tcPr anchor="ctr"/>
                </a:tc>
                <a:tc>
                  <a:txBody>
                    <a:bodyPr/>
                    <a:lstStyle/>
                    <a:p>
                      <a:pPr algn="ctr"/>
                      <a:r>
                        <a:rPr lang="en-US" smtClean="0"/>
                        <a:t>Bitwise XOR (exclusive OR)</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12</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12</a:t>
                      </a:r>
                      <a:endParaRPr lang="en-US"/>
                    </a:p>
                  </a:txBody>
                  <a:tcPr anchor="ctr"/>
                </a:tc>
                <a:tc>
                  <a:txBody>
                    <a:bodyPr/>
                    <a:lstStyle/>
                    <a:p>
                      <a:pPr algn="ctr"/>
                      <a:r>
                        <a:rPr lang="en-US" smtClean="0"/>
                        <a:t>|</a:t>
                      </a:r>
                      <a:endParaRPr lang="en-US"/>
                    </a:p>
                  </a:txBody>
                  <a:tcPr anchor="ctr"/>
                </a:tc>
                <a:tc>
                  <a:txBody>
                    <a:bodyPr/>
                    <a:lstStyle/>
                    <a:p>
                      <a:pPr algn="ctr"/>
                      <a:r>
                        <a:rPr lang="en-US" smtClean="0"/>
                        <a:t>Bitwise OR</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13</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13</a:t>
                      </a:r>
                      <a:endParaRPr lang="en-US"/>
                    </a:p>
                  </a:txBody>
                  <a:tcPr anchor="ctr"/>
                </a:tc>
                <a:tc>
                  <a:txBody>
                    <a:bodyPr/>
                    <a:lstStyle/>
                    <a:p>
                      <a:pPr algn="ctr"/>
                      <a:r>
                        <a:rPr lang="en-US" smtClean="0"/>
                        <a:t>&amp;&amp;</a:t>
                      </a:r>
                      <a:endParaRPr lang="en-US"/>
                    </a:p>
                  </a:txBody>
                  <a:tcPr anchor="ctr"/>
                </a:tc>
                <a:tc>
                  <a:txBody>
                    <a:bodyPr/>
                    <a:lstStyle/>
                    <a:p>
                      <a:pPr algn="ctr"/>
                      <a:r>
                        <a:rPr lang="en-US" smtClean="0"/>
                        <a:t>Logical AND</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14</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14</a:t>
                      </a:r>
                      <a:endParaRPr lang="en-US"/>
                    </a:p>
                  </a:txBody>
                  <a:tcPr anchor="ctr"/>
                </a:tc>
                <a:tc>
                  <a:txBody>
                    <a:bodyPr/>
                    <a:lstStyle/>
                    <a:p>
                      <a:pPr algn="ctr"/>
                      <a:r>
                        <a:rPr lang="en-US" smtClean="0"/>
                        <a:t>||</a:t>
                      </a:r>
                      <a:endParaRPr lang="en-US"/>
                    </a:p>
                  </a:txBody>
                  <a:tcPr anchor="ctr"/>
                </a:tc>
                <a:tc>
                  <a:txBody>
                    <a:bodyPr/>
                    <a:lstStyle/>
                    <a:p>
                      <a:pPr algn="ctr"/>
                      <a:r>
                        <a:rPr lang="en-US" smtClean="0"/>
                        <a:t>Logical OR</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15</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459232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rowSpan="7">
                  <a:txBody>
                    <a:bodyPr/>
                    <a:lstStyle/>
                    <a:p>
                      <a:pPr algn="ctr"/>
                      <a:r>
                        <a:rPr lang="en-US" smtClean="0"/>
                        <a:t>15</a:t>
                      </a:r>
                      <a:endParaRPr lang="en-US"/>
                    </a:p>
                  </a:txBody>
                  <a:tcPr anchor="ctr"/>
                </a:tc>
                <a:tc>
                  <a:txBody>
                    <a:bodyPr/>
                    <a:lstStyle/>
                    <a:p>
                      <a:pPr algn="ctr"/>
                      <a:r>
                        <a:rPr lang="en-US" smtClean="0"/>
                        <a:t>?:</a:t>
                      </a:r>
                      <a:endParaRPr lang="en-US"/>
                    </a:p>
                  </a:txBody>
                  <a:tcPr anchor="ctr"/>
                </a:tc>
                <a:tc>
                  <a:txBody>
                    <a:bodyPr/>
                    <a:lstStyle/>
                    <a:p>
                      <a:pPr algn="ctr"/>
                      <a:r>
                        <a:rPr lang="en-US" smtClean="0"/>
                        <a:t>Ternary</a:t>
                      </a:r>
                      <a:r>
                        <a:rPr lang="en-US" baseline="0" smtClean="0"/>
                        <a:t> conditional</a:t>
                      </a:r>
                      <a:endParaRPr lang="en-US"/>
                    </a:p>
                  </a:txBody>
                  <a:tcPr anchor="ctr"/>
                </a:tc>
                <a:tc rowSpan="7">
                  <a:txBody>
                    <a:bodyPr/>
                    <a:lstStyle/>
                    <a:p>
                      <a:pPr algn="ctr"/>
                      <a:r>
                        <a:rPr lang="en-US" smtClean="0"/>
                        <a:t>Right-to-left</a:t>
                      </a:r>
                      <a:endParaRPr lang="en-US"/>
                    </a:p>
                  </a:txBody>
                  <a:tcPr anchor="ctr"/>
                </a:tc>
              </a:tr>
              <a:tr h="370840">
                <a:tc vMerge="1">
                  <a:txBody>
                    <a:bodyPr/>
                    <a:lstStyle/>
                    <a:p>
                      <a:pPr algn="ctr"/>
                      <a:endParaRPr lang="en-US"/>
                    </a:p>
                  </a:txBody>
                  <a:tcPr/>
                </a:tc>
                <a:tc>
                  <a:txBody>
                    <a:bodyPr/>
                    <a:lstStyle/>
                    <a:p>
                      <a:pPr algn="ctr"/>
                      <a:r>
                        <a:rPr lang="en-US" smtClean="0"/>
                        <a:t>throw</a:t>
                      </a:r>
                      <a:endParaRPr lang="en-US"/>
                    </a:p>
                  </a:txBody>
                  <a:tcPr anchor="ctr"/>
                </a:tc>
                <a:tc>
                  <a:txBody>
                    <a:bodyPr/>
                    <a:lstStyle/>
                    <a:p>
                      <a:pPr algn="ctr"/>
                      <a:r>
                        <a:rPr lang="en-US" smtClean="0"/>
                        <a:t>Throw exception</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a:t>
                      </a:r>
                      <a:endParaRPr lang="en-US"/>
                    </a:p>
                  </a:txBody>
                  <a:tcPr anchor="ctr"/>
                </a:tc>
                <a:tc>
                  <a:txBody>
                    <a:bodyPr/>
                    <a:lstStyle/>
                    <a:p>
                      <a:pPr algn="ctr"/>
                      <a:r>
                        <a:rPr lang="en-US" smtClean="0"/>
                        <a:t>Direct assignment</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a:t>
                      </a:r>
                      <a:r>
                        <a:rPr lang="en-US" baseline="0" smtClean="0"/>
                        <a:t> -=</a:t>
                      </a:r>
                      <a:endParaRPr lang="en-US"/>
                    </a:p>
                  </a:txBody>
                  <a:tcPr anchor="ctr"/>
                </a:tc>
                <a:tc>
                  <a:txBody>
                    <a:bodyPr/>
                    <a:lstStyle/>
                    <a:p>
                      <a:pPr algn="ctr"/>
                      <a:r>
                        <a:rPr lang="en-US" smtClean="0"/>
                        <a:t>Compound assignment (sum and difference)</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 /= %=</a:t>
                      </a:r>
                      <a:endParaRPr lang="en-US"/>
                    </a:p>
                  </a:txBody>
                  <a:tcPr anchor="ctr"/>
                </a:tc>
                <a:tc>
                  <a:txBody>
                    <a:bodyPr/>
                    <a:lstStyle/>
                    <a:p>
                      <a:pPr algn="ctr"/>
                      <a:r>
                        <a:rPr lang="en-US" smtClean="0"/>
                        <a:t>Compound</a:t>
                      </a:r>
                      <a:r>
                        <a:rPr lang="en-US" baseline="0" smtClean="0"/>
                        <a:t> assignment (product, quotient, remainder)</a:t>
                      </a:r>
                      <a:endParaRPr lang="en-US"/>
                    </a:p>
                  </a:txBody>
                  <a:tcPr anchor="ctr"/>
                </a:tc>
                <a:tc vMerge="1">
                  <a:txBody>
                    <a:bodyPr/>
                    <a:lstStyle/>
                    <a:p>
                      <a:pPr algn="ctr"/>
                      <a:endParaRPr lang="en-US"/>
                    </a:p>
                  </a:txBody>
                  <a:tcPr anchor="ctr"/>
                </a:tc>
              </a:tr>
              <a:tr h="370840">
                <a:tc vMerge="1">
                  <a:txBody>
                    <a:bodyPr/>
                    <a:lstStyle/>
                    <a:p>
                      <a:pPr algn="ctr"/>
                      <a:endParaRPr lang="en-US"/>
                    </a:p>
                  </a:txBody>
                  <a:tcPr/>
                </a:tc>
                <a:tc>
                  <a:txBody>
                    <a:bodyPr/>
                    <a:lstStyle/>
                    <a:p>
                      <a:pPr algn="ctr"/>
                      <a:r>
                        <a:rPr lang="en-US" smtClean="0"/>
                        <a:t>&lt;&lt;= &gt;&gt;=</a:t>
                      </a:r>
                      <a:endParaRPr lang="en-US"/>
                    </a:p>
                  </a:txBody>
                  <a:tcPr anchor="ctr"/>
                </a:tc>
                <a:tc>
                  <a:txBody>
                    <a:bodyPr/>
                    <a:lstStyle/>
                    <a:p>
                      <a:pPr algn="ctr"/>
                      <a:r>
                        <a:rPr lang="en-US" smtClean="0"/>
                        <a:t>Compound assignment(left shift / right shift)</a:t>
                      </a:r>
                      <a:endParaRPr lang="en-US"/>
                    </a:p>
                  </a:txBody>
                  <a:tcPr anchor="ctr"/>
                </a:tc>
                <a:tc vMerge="1">
                  <a:txBody>
                    <a:bodyPr/>
                    <a:lstStyle/>
                    <a:p>
                      <a:pPr algn="ctr"/>
                      <a:endParaRPr lang="en-US"/>
                    </a:p>
                  </a:txBody>
                  <a:tcPr anchor="ctr"/>
                </a:tc>
              </a:tr>
              <a:tr h="370840">
                <a:tc vMerge="1">
                  <a:txBody>
                    <a:bodyPr/>
                    <a:lstStyle/>
                    <a:p>
                      <a:pPr algn="ctr"/>
                      <a:endParaRPr lang="en-US"/>
                    </a:p>
                  </a:txBody>
                  <a:tcPr anchor="ctr"/>
                </a:tc>
                <a:tc>
                  <a:txBody>
                    <a:bodyPr/>
                    <a:lstStyle/>
                    <a:p>
                      <a:pPr algn="ctr"/>
                      <a:r>
                        <a:rPr lang="en-US" smtClean="0"/>
                        <a:t>&amp;= ^= |=</a:t>
                      </a:r>
                      <a:endParaRPr lang="en-US"/>
                    </a:p>
                  </a:txBody>
                  <a:tcPr anchor="ctr"/>
                </a:tc>
                <a:tc>
                  <a:txBody>
                    <a:bodyPr/>
                    <a:lstStyle/>
                    <a:p>
                      <a:pPr algn="ctr"/>
                      <a:r>
                        <a:rPr lang="en-US" smtClean="0"/>
                        <a:t>Compound assignment</a:t>
                      </a:r>
                      <a:r>
                        <a:rPr lang="en-US" baseline="0" smtClean="0"/>
                        <a:t> (bitwise AND, XOR, OR)</a:t>
                      </a:r>
                      <a:endParaRPr lang="en-US"/>
                    </a:p>
                  </a:txBody>
                  <a:tcPr anchor="ctr"/>
                </a:tc>
                <a:tc vMerge="1">
                  <a:txBody>
                    <a:bodyPr/>
                    <a:lstStyle/>
                    <a:p>
                      <a:pPr algn="ct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Operators</a:t>
            </a:r>
            <a:br>
              <a:rPr lang="en-US" smtClean="0">
                <a:solidFill>
                  <a:srgbClr val="404040"/>
                </a:solidFill>
                <a:latin typeface="Century" pitchFamily="18" charset="0"/>
              </a:rPr>
            </a:br>
            <a:r>
              <a:rPr lang="en-US" sz="2400" i="1" smtClean="0">
                <a:solidFill>
                  <a:srgbClr val="404040"/>
                </a:solidFill>
                <a:latin typeface="Century" pitchFamily="18" charset="0"/>
              </a:rPr>
              <a:t>Precedence 16</a:t>
            </a:r>
            <a:endParaRPr lang="en-US" sz="2400" i="1">
              <a:solidFill>
                <a:srgbClr val="404040"/>
              </a:solidFill>
              <a:latin typeface="Century" pitchFamily="18" charset="0"/>
            </a:endParaRPr>
          </a:p>
        </p:txBody>
      </p:sp>
      <p:graphicFrame>
        <p:nvGraphicFramePr>
          <p:cNvPr id="5" name="Content Placeholder 4"/>
          <p:cNvGraphicFramePr>
            <a:graphicFrameLocks noGrp="1"/>
          </p:cNvGraphicFramePr>
          <p:nvPr>
            <p:ph sz="quarter" idx="1"/>
          </p:nvPr>
        </p:nvGraphicFramePr>
        <p:xfrm>
          <a:off x="457200" y="1219200"/>
          <a:ext cx="8229600" cy="741680"/>
        </p:xfrm>
        <a:graphic>
          <a:graphicData uri="http://schemas.openxmlformats.org/drawingml/2006/table">
            <a:tbl>
              <a:tblPr firstRow="1" bandRow="1">
                <a:tableStyleId>{5C22544A-7EE6-4342-B048-85BDC9FD1C3A}</a:tableStyleId>
              </a:tblPr>
              <a:tblGrid>
                <a:gridCol w="2057400"/>
                <a:gridCol w="1600200"/>
                <a:gridCol w="2514600"/>
                <a:gridCol w="2057400"/>
              </a:tblGrid>
              <a:tr h="370840">
                <a:tc>
                  <a:txBody>
                    <a:bodyPr/>
                    <a:lstStyle/>
                    <a:p>
                      <a:pPr algn="ctr"/>
                      <a:r>
                        <a:rPr lang="en-US" smtClean="0"/>
                        <a:t>Precedence</a:t>
                      </a:r>
                      <a:endParaRPr lang="en-US"/>
                    </a:p>
                  </a:txBody>
                  <a:tcPr anchor="ctr"/>
                </a:tc>
                <a:tc>
                  <a:txBody>
                    <a:bodyPr/>
                    <a:lstStyle/>
                    <a:p>
                      <a:pPr algn="ctr"/>
                      <a:r>
                        <a:rPr lang="en-US" smtClean="0"/>
                        <a:t>Operator</a:t>
                      </a:r>
                      <a:endParaRPr lang="en-US"/>
                    </a:p>
                  </a:txBody>
                  <a:tcPr anchor="ctr"/>
                </a:tc>
                <a:tc>
                  <a:txBody>
                    <a:bodyPr/>
                    <a:lstStyle/>
                    <a:p>
                      <a:pPr algn="ctr"/>
                      <a:r>
                        <a:rPr lang="en-US" smtClean="0"/>
                        <a:t>Description</a:t>
                      </a:r>
                      <a:endParaRPr lang="en-US"/>
                    </a:p>
                  </a:txBody>
                  <a:tcPr anchor="ctr"/>
                </a:tc>
                <a:tc>
                  <a:txBody>
                    <a:bodyPr/>
                    <a:lstStyle/>
                    <a:p>
                      <a:pPr algn="ctr"/>
                      <a:r>
                        <a:rPr lang="en-US" smtClean="0"/>
                        <a:t>Associativity</a:t>
                      </a:r>
                      <a:endParaRPr lang="en-US"/>
                    </a:p>
                  </a:txBody>
                  <a:tcPr anchor="ctr"/>
                </a:tc>
              </a:tr>
              <a:tr h="370840">
                <a:tc>
                  <a:txBody>
                    <a:bodyPr/>
                    <a:lstStyle/>
                    <a:p>
                      <a:pPr algn="ctr"/>
                      <a:r>
                        <a:rPr lang="en-US" smtClean="0"/>
                        <a:t>16</a:t>
                      </a:r>
                      <a:endParaRPr lang="en-US"/>
                    </a:p>
                  </a:txBody>
                  <a:tcPr anchor="ctr"/>
                </a:tc>
                <a:tc>
                  <a:txBody>
                    <a:bodyPr/>
                    <a:lstStyle/>
                    <a:p>
                      <a:pPr algn="ctr"/>
                      <a:r>
                        <a:rPr lang="en-US" smtClean="0"/>
                        <a:t>,</a:t>
                      </a:r>
                      <a:endParaRPr lang="en-US"/>
                    </a:p>
                  </a:txBody>
                  <a:tcPr anchor="ctr"/>
                </a:tc>
                <a:tc>
                  <a:txBody>
                    <a:bodyPr/>
                    <a:lstStyle/>
                    <a:p>
                      <a:pPr algn="ctr"/>
                      <a:r>
                        <a:rPr lang="en-US" smtClean="0"/>
                        <a:t>Comma operator</a:t>
                      </a:r>
                      <a:endParaRPr lang="en-US"/>
                    </a:p>
                  </a:txBody>
                  <a:tcPr anchor="ctr"/>
                </a:tc>
                <a:tc>
                  <a:txBody>
                    <a:bodyPr/>
                    <a:lstStyle/>
                    <a:p>
                      <a:pPr algn="ctr"/>
                      <a:r>
                        <a:rPr lang="en-US" smtClean="0"/>
                        <a:t>Left-to-right</a:t>
                      </a:r>
                      <a:endParaRPr lang="en-US"/>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04040"/>
                </a:solidFill>
                <a:latin typeface="Century" pitchFamily="18" charset="0"/>
              </a:rPr>
              <a:t>Operators</a:t>
            </a:r>
            <a:br>
              <a:rPr lang="en-US" dirty="0" smtClean="0">
                <a:solidFill>
                  <a:srgbClr val="404040"/>
                </a:solidFill>
                <a:latin typeface="Century" pitchFamily="18" charset="0"/>
              </a:rPr>
            </a:br>
            <a:r>
              <a:rPr lang="en-US" sz="2400" i="1" dirty="0" smtClean="0">
                <a:solidFill>
                  <a:srgbClr val="404040"/>
                </a:solidFill>
                <a:latin typeface="Century" pitchFamily="18" charset="0"/>
              </a:rPr>
              <a:t>Exercise + a little fun</a:t>
            </a:r>
            <a:endParaRPr lang="en-US" sz="2400" i="1" dirty="0">
              <a:solidFill>
                <a:srgbClr val="404040"/>
              </a:solidFill>
              <a:latin typeface="Century"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i="1" dirty="0">
                <a:solidFill>
                  <a:srgbClr val="404040"/>
                </a:solidFill>
                <a:hlinkClick r:id="rId4"/>
              </a:rPr>
              <a:t>http://</a:t>
            </a:r>
            <a:r>
              <a:rPr lang="en-US" i="1" dirty="0" smtClean="0">
                <a:solidFill>
                  <a:srgbClr val="404040"/>
                </a:solidFill>
                <a:hlinkClick r:id="rId4"/>
              </a:rPr>
              <a:t>stackoverflow.com/questions/1642028/what-is-the-name-of-the-operator?rq=1</a:t>
            </a:r>
            <a:endParaRPr lang="en-US" i="1" dirty="0" smtClean="0">
              <a:solidFill>
                <a:srgbClr val="404040"/>
              </a:solidFill>
            </a:endParaRPr>
          </a:p>
          <a:p>
            <a:pPr>
              <a:buFont typeface="Wingdings" pitchFamily="2" charset="2"/>
              <a:buChar char="Ø"/>
            </a:pPr>
            <a:endParaRPr lang="en-US" i="1" dirty="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Statements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Basics</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“Hello World!”</a:t>
            </a:r>
            <a:br>
              <a:rPr lang="en-US" smtClean="0">
                <a:solidFill>
                  <a:srgbClr val="404040"/>
                </a:solidFill>
                <a:latin typeface="Century" pitchFamily="18" charset="0"/>
              </a:rPr>
            </a:br>
            <a:r>
              <a:rPr lang="en-US" sz="2400" i="1" smtClean="0">
                <a:solidFill>
                  <a:srgbClr val="404040"/>
                </a:solidFill>
                <a:latin typeface="Century" pitchFamily="18" charset="0"/>
              </a:rPr>
              <a:t>Source File </a:t>
            </a:r>
            <a:r>
              <a:rPr lang="en-US" sz="2400" b="1" i="1" smtClean="0">
                <a:solidFill>
                  <a:srgbClr val="404040"/>
                </a:solidFill>
                <a:latin typeface="Century" pitchFamily="18" charset="0"/>
              </a:rPr>
              <a:t>hello.cpp</a:t>
            </a:r>
            <a:endParaRPr lang="en-US" sz="2400" b="1"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None/>
            </a:pPr>
            <a:r>
              <a:rPr lang="en-US" sz="2400" dirty="0" smtClean="0">
                <a:solidFill>
                  <a:srgbClr val="3F7F5F"/>
                </a:solidFill>
                <a:latin typeface="Consolas"/>
              </a:rPr>
              <a:t>// A simple C++ </a:t>
            </a:r>
            <a:r>
              <a:rPr lang="en-US" sz="2400" dirty="0" smtClean="0">
                <a:solidFill>
                  <a:srgbClr val="3F7F5F"/>
                </a:solidFill>
                <a:latin typeface="Consolas"/>
              </a:rPr>
              <a:t>program. Check C equivalent</a:t>
            </a:r>
            <a:endParaRPr lang="en-US" sz="2400" dirty="0" smtClean="0">
              <a:solidFill>
                <a:srgbClr val="3F7F5F"/>
              </a:solidFill>
              <a:latin typeface="Consolas"/>
            </a:endParaRPr>
          </a:p>
          <a:p>
            <a:pPr>
              <a:buNone/>
            </a:pPr>
            <a:r>
              <a:rPr lang="en-US" sz="2400" b="1" dirty="0" smtClean="0">
                <a:solidFill>
                  <a:srgbClr val="7F0055"/>
                </a:solidFill>
                <a:latin typeface="Consolas"/>
              </a:rPr>
              <a:t>#include</a:t>
            </a:r>
            <a:r>
              <a:rPr lang="en-US" sz="2400" b="1" dirty="0" smtClean="0">
                <a:solidFill>
                  <a:srgbClr val="000000"/>
                </a:solidFill>
                <a:latin typeface="Consolas"/>
              </a:rPr>
              <a:t> </a:t>
            </a:r>
            <a:r>
              <a:rPr lang="en-US" sz="2400" b="1" dirty="0" smtClean="0">
                <a:solidFill>
                  <a:srgbClr val="2A00FF"/>
                </a:solidFill>
                <a:latin typeface="Consolas"/>
              </a:rPr>
              <a:t>&lt;</a:t>
            </a:r>
            <a:r>
              <a:rPr lang="en-US" sz="2400" b="1" dirty="0" err="1" smtClean="0">
                <a:solidFill>
                  <a:srgbClr val="2A00FF"/>
                </a:solidFill>
                <a:latin typeface="Consolas"/>
              </a:rPr>
              <a:t>iostream</a:t>
            </a:r>
            <a:r>
              <a:rPr lang="en-US" sz="2400" b="1" dirty="0" smtClean="0">
                <a:solidFill>
                  <a:srgbClr val="2A00FF"/>
                </a:solidFill>
                <a:latin typeface="Consolas"/>
              </a:rPr>
              <a:t>&gt;</a:t>
            </a:r>
          </a:p>
          <a:p>
            <a:endParaRPr lang="en-US" sz="2400" dirty="0" smtClean="0">
              <a:latin typeface="Consolas"/>
            </a:endParaRPr>
          </a:p>
          <a:p>
            <a:pPr>
              <a:buNone/>
            </a:pPr>
            <a:r>
              <a:rPr lang="en-US" sz="2400" b="1" dirty="0" err="1" smtClean="0">
                <a:solidFill>
                  <a:srgbClr val="7F0055"/>
                </a:solidFill>
                <a:latin typeface="Consolas"/>
              </a:rPr>
              <a:t>int</a:t>
            </a:r>
            <a:r>
              <a:rPr lang="en-US" sz="2400" b="1" dirty="0" smtClean="0">
                <a:solidFill>
                  <a:srgbClr val="000000"/>
                </a:solidFill>
                <a:latin typeface="Consolas"/>
              </a:rPr>
              <a:t> main()</a:t>
            </a:r>
          </a:p>
          <a:p>
            <a:pPr>
              <a:buNone/>
            </a:pPr>
            <a:r>
              <a:rPr lang="en-US" sz="2400" dirty="0" smtClean="0">
                <a:solidFill>
                  <a:srgbClr val="000000"/>
                </a:solidFill>
                <a:latin typeface="Consolas"/>
              </a:rPr>
              <a:t>{</a:t>
            </a:r>
          </a:p>
          <a:p>
            <a:pPr>
              <a:buNone/>
            </a:pPr>
            <a:r>
              <a:rPr lang="en-US" sz="2400" dirty="0" smtClean="0">
                <a:solidFill>
                  <a:srgbClr val="000000"/>
                </a:solidFill>
                <a:latin typeface="Consolas"/>
              </a:rPr>
              <a:t>	</a:t>
            </a:r>
            <a:r>
              <a:rPr lang="en-US" sz="2400" dirty="0" err="1" smtClean="0">
                <a:solidFill>
                  <a:srgbClr val="000000"/>
                </a:solidFill>
                <a:latin typeface="Consolas"/>
              </a:rPr>
              <a:t>std</a:t>
            </a:r>
            <a:r>
              <a:rPr lang="en-US" sz="2400" dirty="0" smtClean="0">
                <a:solidFill>
                  <a:srgbClr val="000000"/>
                </a:solidFill>
                <a:latin typeface="Consolas"/>
              </a:rPr>
              <a:t>::</a:t>
            </a:r>
            <a:r>
              <a:rPr lang="en-US" sz="2400" dirty="0" err="1" smtClean="0">
                <a:solidFill>
                  <a:srgbClr val="000000"/>
                </a:solidFill>
                <a:latin typeface="Consolas"/>
              </a:rPr>
              <a:t>cout</a:t>
            </a:r>
            <a:r>
              <a:rPr lang="en-US" sz="2400" dirty="0" smtClean="0">
                <a:solidFill>
                  <a:srgbClr val="000000"/>
                </a:solidFill>
                <a:latin typeface="Consolas"/>
              </a:rPr>
              <a:t> &lt;&lt; </a:t>
            </a:r>
            <a:r>
              <a:rPr lang="en-US" sz="2400" dirty="0" smtClean="0">
                <a:solidFill>
                  <a:srgbClr val="2A00FF"/>
                </a:solidFill>
                <a:latin typeface="Consolas"/>
              </a:rPr>
              <a:t>"Hello there!"</a:t>
            </a:r>
            <a:r>
              <a:rPr lang="en-US" sz="2400" dirty="0" smtClean="0">
                <a:solidFill>
                  <a:srgbClr val="000000"/>
                </a:solidFill>
                <a:latin typeface="Consolas"/>
              </a:rPr>
              <a:t> &lt;&lt; </a:t>
            </a:r>
            <a:r>
              <a:rPr lang="en-US" sz="2400" dirty="0" err="1" smtClean="0">
                <a:solidFill>
                  <a:srgbClr val="000000"/>
                </a:solidFill>
                <a:latin typeface="Consolas"/>
              </a:rPr>
              <a:t>std</a:t>
            </a:r>
            <a:r>
              <a:rPr lang="en-US" sz="2400" dirty="0" smtClean="0">
                <a:solidFill>
                  <a:srgbClr val="000000"/>
                </a:solidFill>
                <a:latin typeface="Consolas"/>
              </a:rPr>
              <a:t>::</a:t>
            </a:r>
            <a:r>
              <a:rPr lang="en-US" sz="2400" b="1" dirty="0" err="1" smtClean="0">
                <a:solidFill>
                  <a:srgbClr val="642880"/>
                </a:solidFill>
                <a:latin typeface="Consolas"/>
              </a:rPr>
              <a:t>endl</a:t>
            </a:r>
            <a:r>
              <a:rPr lang="en-US" sz="2400" b="1" dirty="0" smtClean="0">
                <a:solidFill>
                  <a:srgbClr val="000000"/>
                </a:solidFill>
                <a:latin typeface="Consolas"/>
              </a:rPr>
              <a:t>;</a:t>
            </a:r>
          </a:p>
          <a:p>
            <a:endParaRPr lang="en-US" sz="2400" dirty="0" smtClean="0">
              <a:latin typeface="Consolas"/>
            </a:endParaRPr>
          </a:p>
          <a:p>
            <a:pPr>
              <a:buNone/>
            </a:pPr>
            <a:r>
              <a:rPr lang="en-US" sz="2400" b="1" dirty="0" smtClean="0">
                <a:solidFill>
                  <a:srgbClr val="7F0055"/>
                </a:solidFill>
                <a:latin typeface="Consolas"/>
              </a:rPr>
              <a:t>	return</a:t>
            </a:r>
            <a:r>
              <a:rPr lang="en-US" sz="2400" b="1" dirty="0" smtClean="0">
                <a:solidFill>
                  <a:srgbClr val="000000"/>
                </a:solidFill>
                <a:latin typeface="Consolas"/>
              </a:rPr>
              <a:t> 0;</a:t>
            </a:r>
          </a:p>
          <a:p>
            <a:pPr>
              <a:buNone/>
            </a:pPr>
            <a:r>
              <a:rPr lang="en-US" sz="2400" dirty="0" smtClean="0">
                <a:solidFill>
                  <a:srgbClr val="000000"/>
                </a:solidFill>
                <a:latin typeface="Consolas"/>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Statements</a:t>
            </a:r>
            <a:br>
              <a:rPr lang="en-US" smtClean="0">
                <a:solidFill>
                  <a:srgbClr val="404040"/>
                </a:solidFill>
                <a:latin typeface="Century" pitchFamily="18" charset="0"/>
              </a:rPr>
            </a:br>
            <a:r>
              <a:rPr lang="en-US" sz="2400" i="1" smtClean="0">
                <a:solidFill>
                  <a:srgbClr val="404040"/>
                </a:solidFill>
                <a:latin typeface="Century" pitchFamily="18" charset="0"/>
              </a:rPr>
              <a:t>Expression statements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marL="514350" indent="-514350">
              <a:buFont typeface="Wingdings" pitchFamily="2" charset="2"/>
              <a:buChar char="Ø"/>
            </a:pPr>
            <a:r>
              <a:rPr lang="en-US" b="1" i="1" smtClean="0">
                <a:solidFill>
                  <a:srgbClr val="404040"/>
                </a:solidFill>
              </a:rPr>
              <a:t>Expression </a:t>
            </a:r>
            <a:r>
              <a:rPr lang="en-US" smtClean="0">
                <a:solidFill>
                  <a:srgbClr val="404040"/>
                </a:solidFill>
              </a:rPr>
              <a:t>followed by semicolon </a:t>
            </a:r>
            <a:r>
              <a:rPr lang="en-US" i="1" smtClean="0">
                <a:solidFill>
                  <a:srgbClr val="404040"/>
                </a:solidFill>
              </a:rPr>
              <a:t>(</a:t>
            </a:r>
            <a:r>
              <a:rPr lang="en-US" b="1" i="1" smtClean="0">
                <a:solidFill>
                  <a:srgbClr val="404040"/>
                </a:solidFill>
              </a:rPr>
              <a:t>;</a:t>
            </a:r>
            <a:r>
              <a:rPr lang="en-US" i="1" smtClean="0">
                <a:solidFill>
                  <a:srgbClr val="404040"/>
                </a:solidFill>
              </a:rPr>
              <a:t>)</a:t>
            </a:r>
          </a:p>
          <a:p>
            <a:pPr marL="514350" indent="-514350">
              <a:buFont typeface="Wingdings" pitchFamily="2" charset="2"/>
              <a:buChar char="Ø"/>
            </a:pPr>
            <a:r>
              <a:rPr lang="en-US" smtClean="0">
                <a:solidFill>
                  <a:srgbClr val="404040"/>
                </a:solidFill>
              </a:rPr>
              <a:t>Examples</a:t>
            </a:r>
          </a:p>
          <a:p>
            <a:pPr marL="788670" lvl="1" indent="-514350">
              <a:buNone/>
            </a:pPr>
            <a:r>
              <a:rPr lang="en-US" i="1" smtClean="0">
                <a:solidFill>
                  <a:srgbClr val="404040"/>
                </a:solidFill>
              </a:rPr>
              <a:t>len = a + b + 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Statements</a:t>
            </a:r>
            <a:br>
              <a:rPr lang="en-US" smtClean="0">
                <a:solidFill>
                  <a:srgbClr val="404040"/>
                </a:solidFill>
                <a:latin typeface="Century" pitchFamily="18" charset="0"/>
              </a:rPr>
            </a:br>
            <a:r>
              <a:rPr lang="en-US" sz="2400" i="1" smtClean="0">
                <a:solidFill>
                  <a:srgbClr val="404040"/>
                </a:solidFill>
                <a:latin typeface="Century" pitchFamily="18" charset="0"/>
              </a:rPr>
              <a:t>Block (compound) statements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marL="514350" indent="-514350">
              <a:buFont typeface="Wingdings" pitchFamily="2" charset="2"/>
              <a:buChar char="Ø"/>
            </a:pPr>
            <a:r>
              <a:rPr lang="en-US" smtClean="0">
                <a:solidFill>
                  <a:srgbClr val="404040"/>
                </a:solidFill>
              </a:rPr>
              <a:t>A sequence of</a:t>
            </a:r>
            <a:r>
              <a:rPr lang="en-US" b="1" smtClean="0">
                <a:solidFill>
                  <a:srgbClr val="404040"/>
                </a:solidFill>
              </a:rPr>
              <a:t> </a:t>
            </a:r>
            <a:r>
              <a:rPr lang="en-US" smtClean="0">
                <a:solidFill>
                  <a:srgbClr val="404040"/>
                </a:solidFill>
              </a:rPr>
              <a:t>statements surrounded by </a:t>
            </a:r>
            <a:r>
              <a:rPr lang="en-US" b="1" i="1" smtClean="0">
                <a:solidFill>
                  <a:srgbClr val="404040"/>
                </a:solidFill>
              </a:rPr>
              <a:t>{</a:t>
            </a:r>
            <a:r>
              <a:rPr lang="en-US" i="1" smtClean="0">
                <a:solidFill>
                  <a:srgbClr val="404040"/>
                </a:solidFill>
              </a:rPr>
              <a:t>…</a:t>
            </a:r>
            <a:r>
              <a:rPr lang="en-US" b="1" i="1" smtClean="0">
                <a:solidFill>
                  <a:srgbClr val="404040"/>
                </a:solidFill>
              </a:rPr>
              <a:t>}</a:t>
            </a:r>
          </a:p>
          <a:p>
            <a:pPr marL="514350" indent="-514350">
              <a:buFont typeface="Wingdings" pitchFamily="2" charset="2"/>
              <a:buChar char="Ø"/>
            </a:pPr>
            <a:r>
              <a:rPr lang="en-US" smtClean="0">
                <a:solidFill>
                  <a:srgbClr val="404040"/>
                </a:solidFill>
              </a:rPr>
              <a:t>Examples</a:t>
            </a:r>
          </a:p>
          <a:p>
            <a:pPr marL="788670" lvl="1" indent="-514350">
              <a:buNone/>
            </a:pPr>
            <a:r>
              <a:rPr lang="en-US" i="1" smtClean="0">
                <a:solidFill>
                  <a:srgbClr val="404040"/>
                </a:solidFill>
              </a:rPr>
              <a:t>{x = 5; y++; z = x * y;}</a:t>
            </a:r>
            <a:endParaRPr lang="en-US" i="1" smtClean="0">
              <a:solidFill>
                <a:srgbClr val="3F7F5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Statements</a:t>
            </a:r>
            <a:br>
              <a:rPr lang="en-US" smtClean="0">
                <a:solidFill>
                  <a:srgbClr val="404040"/>
                </a:solidFill>
                <a:latin typeface="Century" pitchFamily="18" charset="0"/>
              </a:rPr>
            </a:br>
            <a:r>
              <a:rPr lang="en-US" sz="2400" i="1" smtClean="0">
                <a:solidFill>
                  <a:srgbClr val="404040"/>
                </a:solidFill>
                <a:latin typeface="Century" pitchFamily="18" charset="0"/>
              </a:rPr>
              <a:t>Selection (conditional) statements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marL="514350" indent="-514350">
              <a:buFont typeface="Wingdings" pitchFamily="2" charset="2"/>
              <a:buChar char="Ø"/>
            </a:pPr>
            <a:r>
              <a:rPr lang="en-US" smtClean="0">
                <a:solidFill>
                  <a:srgbClr val="404040"/>
                </a:solidFill>
              </a:rPr>
              <a:t>If-else</a:t>
            </a:r>
            <a:endParaRPr lang="en-US" smtClean="0"/>
          </a:p>
          <a:p>
            <a:pPr marL="788670" lvl="1" indent="-514350">
              <a:buNone/>
            </a:pPr>
            <a:r>
              <a:rPr lang="en-US" sz="1800" b="1" i="1" smtClean="0">
                <a:solidFill>
                  <a:srgbClr val="7F0055"/>
                </a:solidFill>
              </a:rPr>
              <a:t>if</a:t>
            </a:r>
            <a:r>
              <a:rPr lang="en-US" sz="1800" i="1" smtClean="0">
                <a:solidFill>
                  <a:srgbClr val="000000"/>
                </a:solidFill>
              </a:rPr>
              <a:t> </a:t>
            </a:r>
            <a:r>
              <a:rPr lang="en-US" sz="1800" b="1" i="1" smtClean="0">
                <a:solidFill>
                  <a:srgbClr val="000000"/>
                </a:solidFill>
              </a:rPr>
              <a:t>(</a:t>
            </a:r>
            <a:r>
              <a:rPr lang="en-US" sz="1800" i="1" smtClean="0">
                <a:solidFill>
                  <a:srgbClr val="000000"/>
                </a:solidFill>
              </a:rPr>
              <a:t>maxNumber &lt; currentNumber</a:t>
            </a:r>
            <a:r>
              <a:rPr lang="en-US" sz="1800" b="1" i="1" smtClean="0">
                <a:solidFill>
                  <a:srgbClr val="000000"/>
                </a:solidFill>
              </a:rPr>
              <a:t>)</a:t>
            </a:r>
          </a:p>
          <a:p>
            <a:pPr marL="1062990" lvl="2" indent="-514350">
              <a:buNone/>
            </a:pPr>
            <a:r>
              <a:rPr lang="en-US" sz="1800" i="1" smtClean="0">
                <a:solidFill>
                  <a:srgbClr val="000000"/>
                </a:solidFill>
              </a:rPr>
              <a:t>maxNumber = currentNumber;	</a:t>
            </a:r>
            <a:r>
              <a:rPr lang="en-US" sz="1800" i="1" smtClean="0">
                <a:solidFill>
                  <a:srgbClr val="3F7F5F"/>
                </a:solidFill>
              </a:rPr>
              <a:t>// May be a block statement {…}</a:t>
            </a:r>
          </a:p>
          <a:p>
            <a:pPr marL="788670" lvl="1" indent="-514350">
              <a:buNone/>
            </a:pPr>
            <a:r>
              <a:rPr lang="en-US" sz="1800" b="1" i="1" smtClean="0">
                <a:solidFill>
                  <a:srgbClr val="7F0055"/>
                </a:solidFill>
              </a:rPr>
              <a:t>else					</a:t>
            </a:r>
            <a:r>
              <a:rPr lang="en-US" sz="1800" i="1" smtClean="0">
                <a:solidFill>
                  <a:srgbClr val="3F7F5F"/>
                </a:solidFill>
              </a:rPr>
              <a:t>// Optional…</a:t>
            </a:r>
            <a:endParaRPr lang="en-US" sz="1800" b="1" i="1" smtClean="0">
              <a:solidFill>
                <a:srgbClr val="7F0055"/>
              </a:solidFill>
            </a:endParaRPr>
          </a:p>
          <a:p>
            <a:pPr marL="1062990" lvl="2" indent="-514350">
              <a:buNone/>
            </a:pPr>
            <a:r>
              <a:rPr lang="en-US" sz="1800" i="1" smtClean="0"/>
              <a:t>misses++;</a:t>
            </a:r>
            <a:r>
              <a:rPr lang="en-US" sz="1800" i="1" smtClean="0">
                <a:solidFill>
                  <a:srgbClr val="3F7F5F"/>
                </a:solidFill>
              </a:rPr>
              <a:t>			// May be a block statement {…}</a:t>
            </a:r>
            <a:endParaRPr lang="en-US" sz="1800" i="1" smtClean="0"/>
          </a:p>
          <a:p>
            <a:pPr marL="514350" indent="-514350">
              <a:buFont typeface="Wingdings" pitchFamily="2" charset="2"/>
              <a:buChar char="Ø"/>
            </a:pPr>
            <a:r>
              <a:rPr lang="en-US" smtClean="0">
                <a:solidFill>
                  <a:srgbClr val="404040"/>
                </a:solidFill>
              </a:rPr>
              <a:t>Switch-case</a:t>
            </a:r>
          </a:p>
          <a:p>
            <a:pPr marL="514350" indent="-514350">
              <a:buFont typeface="Wingdings" pitchFamily="2" charset="2"/>
              <a:buChar char="Ø"/>
            </a:pPr>
            <a:r>
              <a:rPr lang="en-US" smtClean="0">
                <a:solidFill>
                  <a:srgbClr val="404040"/>
                </a:solidFill>
              </a:rPr>
              <a:t>Ternary operator ?:</a:t>
            </a:r>
            <a:endParaRPr lang="en-US"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Statements</a:t>
            </a:r>
            <a:br>
              <a:rPr lang="en-US" smtClean="0">
                <a:solidFill>
                  <a:srgbClr val="404040"/>
                </a:solidFill>
                <a:latin typeface="Century" pitchFamily="18" charset="0"/>
              </a:rPr>
            </a:br>
            <a:r>
              <a:rPr lang="en-US" sz="2400" i="1" smtClean="0">
                <a:solidFill>
                  <a:srgbClr val="404040"/>
                </a:solidFill>
                <a:latin typeface="Century" pitchFamily="18" charset="0"/>
              </a:rPr>
              <a:t>Iteration statements (loops)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mtClean="0">
                <a:solidFill>
                  <a:srgbClr val="404040"/>
                </a:solidFill>
              </a:rPr>
              <a:t>While (pre-condition loop)</a:t>
            </a:r>
          </a:p>
          <a:p>
            <a:pPr marL="788670" lvl="1" indent="-514350">
              <a:buNone/>
            </a:pPr>
            <a:r>
              <a:rPr lang="en-US" sz="2400" b="1" i="1" smtClean="0">
                <a:solidFill>
                  <a:srgbClr val="7F0055"/>
                </a:solidFill>
              </a:rPr>
              <a:t>while</a:t>
            </a:r>
            <a:r>
              <a:rPr lang="en-US" sz="2400" i="1" smtClean="0">
                <a:solidFill>
                  <a:srgbClr val="404040"/>
                </a:solidFill>
              </a:rPr>
              <a:t> (condition) statement </a:t>
            </a:r>
            <a:r>
              <a:rPr lang="en-US" sz="2400" b="1" i="1" smtClean="0">
                <a:solidFill>
                  <a:srgbClr val="3F7F5F"/>
                </a:solidFill>
              </a:rPr>
              <a:t>	</a:t>
            </a:r>
            <a:r>
              <a:rPr lang="en-US" sz="2400" i="1" smtClean="0">
                <a:solidFill>
                  <a:srgbClr val="3F7F5F"/>
                </a:solidFill>
              </a:rPr>
              <a:t>// May also be a block {…}</a:t>
            </a:r>
          </a:p>
          <a:p>
            <a:pPr marL="514350" indent="-514350">
              <a:buFont typeface="+mj-lt"/>
              <a:buAutoNum type="arabicPeriod"/>
            </a:pPr>
            <a:r>
              <a:rPr lang="en-US" smtClean="0"/>
              <a:t>Do-while (post-condition loop)</a:t>
            </a:r>
          </a:p>
          <a:p>
            <a:pPr marL="788670" lvl="1" indent="-514350">
              <a:buNone/>
            </a:pPr>
            <a:r>
              <a:rPr lang="en-US" sz="2400" b="1" i="1" smtClean="0">
                <a:solidFill>
                  <a:srgbClr val="7F0055"/>
                </a:solidFill>
              </a:rPr>
              <a:t>do </a:t>
            </a:r>
            <a:r>
              <a:rPr lang="en-US" sz="2400" i="1" smtClean="0">
                <a:solidFill>
                  <a:schemeClr val="tx1"/>
                </a:solidFill>
              </a:rPr>
              <a:t>statement </a:t>
            </a:r>
            <a:r>
              <a:rPr lang="en-US" sz="2400" b="1" i="1" smtClean="0">
                <a:solidFill>
                  <a:srgbClr val="7F0055"/>
                </a:solidFill>
              </a:rPr>
              <a:t>while</a:t>
            </a:r>
            <a:r>
              <a:rPr lang="en-US" sz="2400" i="1" smtClean="0">
                <a:solidFill>
                  <a:srgbClr val="404040"/>
                </a:solidFill>
              </a:rPr>
              <a:t> (condition)</a:t>
            </a:r>
            <a:r>
              <a:rPr lang="en-US" sz="2400" b="1" i="1" smtClean="0">
                <a:solidFill>
                  <a:srgbClr val="404040"/>
                </a:solidFill>
              </a:rPr>
              <a:t>;	</a:t>
            </a:r>
            <a:r>
              <a:rPr lang="en-US" sz="2400" i="1" smtClean="0">
                <a:solidFill>
                  <a:srgbClr val="3F7F5F"/>
                </a:solidFill>
              </a:rPr>
              <a:t>// May also be a block {…}</a:t>
            </a:r>
          </a:p>
          <a:p>
            <a:pPr marL="514350" indent="-514350">
              <a:buFont typeface="+mj-lt"/>
              <a:buAutoNum type="arabicPeriod"/>
            </a:pPr>
            <a:r>
              <a:rPr lang="en-US" smtClean="0"/>
              <a:t>For</a:t>
            </a:r>
          </a:p>
          <a:p>
            <a:pPr marL="788670" lvl="1" indent="-514350">
              <a:buNone/>
            </a:pPr>
            <a:r>
              <a:rPr lang="en-US" sz="2400" b="1" i="1" smtClean="0">
                <a:solidFill>
                  <a:srgbClr val="7F0055"/>
                </a:solidFill>
              </a:rPr>
              <a:t>for</a:t>
            </a:r>
            <a:r>
              <a:rPr lang="en-US" sz="2400" i="1" smtClean="0">
                <a:solidFill>
                  <a:schemeClr val="tx1"/>
                </a:solidFill>
              </a:rPr>
              <a:t> ([decl-or-expr]; [decl-or-expr]; [expr]) statement</a:t>
            </a:r>
            <a:endParaRPr lang="en-US" sz="2400" b="1" i="1" smtClean="0">
              <a:solidFill>
                <a:srgbClr val="7F0055"/>
              </a:solidFill>
            </a:endParaRPr>
          </a:p>
          <a:p>
            <a:pPr marL="514350" indent="-514350">
              <a:buNone/>
            </a:pPr>
            <a:endParaRPr lang="en-US" sz="2700" b="1" smtClean="0">
              <a:solidFill>
                <a:schemeClr val="tx1"/>
              </a:solidFill>
            </a:endParaRPr>
          </a:p>
          <a:p>
            <a:pPr marL="514350" indent="-514350">
              <a:buFont typeface="Wingdings" pitchFamily="2" charset="2"/>
              <a:buChar char="Ø"/>
            </a:pPr>
            <a:r>
              <a:rPr lang="en-US" sz="2700" b="1" smtClean="0">
                <a:solidFill>
                  <a:schemeClr val="tx1"/>
                </a:solidFill>
              </a:rPr>
              <a:t>All</a:t>
            </a:r>
            <a:r>
              <a:rPr lang="en-US" sz="2700" smtClean="0">
                <a:solidFill>
                  <a:schemeClr val="tx1"/>
                </a:solidFill>
              </a:rPr>
              <a:t> of them iterate (execute </a:t>
            </a:r>
            <a:r>
              <a:rPr lang="en-US" sz="2700" i="1" smtClean="0">
                <a:solidFill>
                  <a:schemeClr val="tx1"/>
                </a:solidFill>
              </a:rPr>
              <a:t>statement</a:t>
            </a:r>
            <a:r>
              <a:rPr lang="en-US" sz="2700" smtClean="0">
                <a:solidFill>
                  <a:schemeClr val="tx1"/>
                </a:solidFill>
              </a:rPr>
              <a:t> repeatedly) while their </a:t>
            </a:r>
            <a:r>
              <a:rPr lang="en-US" sz="2700" b="1" i="1" smtClean="0">
                <a:solidFill>
                  <a:schemeClr val="tx1"/>
                </a:solidFill>
              </a:rPr>
              <a:t>condition </a:t>
            </a:r>
            <a:r>
              <a:rPr lang="en-US" sz="2700" i="1" smtClean="0"/>
              <a:t>is</a:t>
            </a:r>
            <a:r>
              <a:rPr lang="en-US" sz="2700" i="1" smtClean="0">
                <a:solidFill>
                  <a:schemeClr val="tx1"/>
                </a:solidFill>
              </a:rPr>
              <a:t> </a:t>
            </a:r>
            <a:r>
              <a:rPr lang="en-US" sz="2700" b="1" i="1" smtClean="0">
                <a:solidFill>
                  <a:srgbClr val="7F0055"/>
                </a:solidFill>
              </a:rPr>
              <a:t>true</a:t>
            </a:r>
            <a:endParaRPr lang="en-US" sz="2700" i="1" smtClean="0"/>
          </a:p>
          <a:p>
            <a:pPr marL="788670" lvl="1" indent="-514350">
              <a:buFont typeface="Wingdings" pitchFamily="2" charset="2"/>
              <a:buChar char="Ø"/>
            </a:pPr>
            <a:r>
              <a:rPr lang="en-US" sz="2400" i="1" smtClean="0">
                <a:solidFill>
                  <a:schemeClr val="tx1"/>
                </a:solidFill>
              </a:rPr>
              <a:t>Main difference – </a:t>
            </a:r>
            <a:r>
              <a:rPr lang="en-US" sz="2400" i="1" u="sng" smtClean="0">
                <a:solidFill>
                  <a:schemeClr val="tx1"/>
                </a:solidFill>
              </a:rPr>
              <a:t>when</a:t>
            </a:r>
            <a:r>
              <a:rPr lang="en-US" sz="2400" i="1" smtClean="0">
                <a:solidFill>
                  <a:schemeClr val="tx1"/>
                </a:solidFill>
              </a:rPr>
              <a:t> </a:t>
            </a:r>
            <a:r>
              <a:rPr lang="en-US" sz="2400" b="1" i="1" smtClean="0">
                <a:solidFill>
                  <a:schemeClr val="tx1"/>
                </a:solidFill>
              </a:rPr>
              <a:t>condition</a:t>
            </a:r>
            <a:r>
              <a:rPr lang="en-US" sz="2400" i="1" smtClean="0">
                <a:solidFill>
                  <a:schemeClr val="tx1"/>
                </a:solidFill>
              </a:rPr>
              <a:t> value is checked</a:t>
            </a:r>
            <a:r>
              <a:rPr lang="en-US" sz="2400" smtClean="0">
                <a:solidFill>
                  <a:schemeClr val="tx1"/>
                </a:solidFill>
              </a:rPr>
              <a:t> – </a:t>
            </a:r>
            <a:r>
              <a:rPr lang="en-US" sz="2400" i="1" u="sng" smtClean="0">
                <a:solidFill>
                  <a:schemeClr val="tx1"/>
                </a:solidFill>
              </a:rPr>
              <a:t>before</a:t>
            </a:r>
            <a:r>
              <a:rPr lang="en-US" sz="2400" smtClean="0">
                <a:solidFill>
                  <a:schemeClr val="tx1"/>
                </a:solidFill>
              </a:rPr>
              <a:t> or </a:t>
            </a:r>
            <a:r>
              <a:rPr lang="en-US" sz="2400" i="1" u="sng" smtClean="0">
                <a:solidFill>
                  <a:schemeClr val="tx1"/>
                </a:solidFill>
              </a:rPr>
              <a:t>after</a:t>
            </a:r>
            <a:r>
              <a:rPr lang="en-US" sz="2400" smtClean="0">
                <a:solidFill>
                  <a:schemeClr val="tx1"/>
                </a:solidFill>
              </a:rPr>
              <a:t> </a:t>
            </a:r>
            <a:r>
              <a:rPr lang="en-US" sz="2400" i="1" smtClean="0">
                <a:solidFill>
                  <a:schemeClr val="tx1"/>
                </a:solidFill>
              </a:rPr>
              <a:t>statement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Statements</a:t>
            </a:r>
            <a:br>
              <a:rPr lang="en-US" smtClean="0">
                <a:solidFill>
                  <a:srgbClr val="404040"/>
                </a:solidFill>
                <a:latin typeface="Century" pitchFamily="18" charset="0"/>
              </a:rPr>
            </a:br>
            <a:r>
              <a:rPr lang="en-US" sz="2400" i="1" smtClean="0">
                <a:solidFill>
                  <a:srgbClr val="404040"/>
                </a:solidFill>
                <a:latin typeface="Century" pitchFamily="18" charset="0"/>
              </a:rPr>
              <a:t>Jump statements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2400" b="1" i="1" smtClean="0">
                <a:solidFill>
                  <a:srgbClr val="7F0055"/>
                </a:solidFill>
              </a:rPr>
              <a:t>break</a:t>
            </a:r>
          </a:p>
          <a:p>
            <a:pPr marL="788670" lvl="1" indent="-514350">
              <a:buFont typeface="Arial" pitchFamily="34" charset="0"/>
              <a:buChar char="•"/>
            </a:pPr>
            <a:r>
              <a:rPr lang="en-US" sz="2100" i="1" smtClean="0">
                <a:solidFill>
                  <a:schemeClr val="tx1"/>
                </a:solidFill>
              </a:rPr>
              <a:t>Jump out of (terminate) </a:t>
            </a:r>
            <a:r>
              <a:rPr lang="en-US" sz="2100" b="1" i="1" smtClean="0">
                <a:solidFill>
                  <a:srgbClr val="7F0055"/>
                </a:solidFill>
              </a:rPr>
              <a:t>for</a:t>
            </a:r>
            <a:r>
              <a:rPr lang="en-US" sz="2100" i="1" smtClean="0">
                <a:solidFill>
                  <a:schemeClr val="tx1"/>
                </a:solidFill>
              </a:rPr>
              <a:t>, </a:t>
            </a:r>
            <a:r>
              <a:rPr lang="en-US" sz="2100" b="1" i="1" smtClean="0">
                <a:solidFill>
                  <a:srgbClr val="7F0055"/>
                </a:solidFill>
              </a:rPr>
              <a:t>while</a:t>
            </a:r>
            <a:r>
              <a:rPr lang="en-US" sz="2100" i="1" smtClean="0">
                <a:solidFill>
                  <a:schemeClr val="tx1"/>
                </a:solidFill>
              </a:rPr>
              <a:t>, </a:t>
            </a:r>
            <a:r>
              <a:rPr lang="en-US" sz="2100" b="1" i="1" smtClean="0">
                <a:solidFill>
                  <a:srgbClr val="7F0055"/>
                </a:solidFill>
              </a:rPr>
              <a:t>do</a:t>
            </a:r>
            <a:r>
              <a:rPr lang="en-US" sz="2100" i="1" smtClean="0">
                <a:solidFill>
                  <a:schemeClr val="tx1"/>
                </a:solidFill>
              </a:rPr>
              <a:t>-</a:t>
            </a:r>
            <a:r>
              <a:rPr lang="en-US" sz="2100" b="1" i="1" smtClean="0">
                <a:solidFill>
                  <a:srgbClr val="7F0055"/>
                </a:solidFill>
              </a:rPr>
              <a:t>while</a:t>
            </a:r>
            <a:r>
              <a:rPr lang="en-US" sz="2100" i="1" smtClean="0">
                <a:solidFill>
                  <a:schemeClr val="tx1"/>
                </a:solidFill>
              </a:rPr>
              <a:t>, </a:t>
            </a:r>
            <a:r>
              <a:rPr lang="en-US" sz="2100" b="1" i="1" smtClean="0">
                <a:solidFill>
                  <a:srgbClr val="7F0055"/>
                </a:solidFill>
              </a:rPr>
              <a:t>switch</a:t>
            </a:r>
          </a:p>
          <a:p>
            <a:pPr marL="788670" lvl="1" indent="-514350">
              <a:buFont typeface="Arial" pitchFamily="34" charset="0"/>
              <a:buChar char="•"/>
            </a:pPr>
            <a:r>
              <a:rPr lang="en-US" sz="2100" b="1" i="1" smtClean="0">
                <a:solidFill>
                  <a:schemeClr val="tx1"/>
                </a:solidFill>
              </a:rPr>
              <a:t>Does not</a:t>
            </a:r>
            <a:r>
              <a:rPr lang="en-US" sz="2100" i="1" smtClean="0">
                <a:solidFill>
                  <a:schemeClr val="tx1"/>
                </a:solidFill>
              </a:rPr>
              <a:t> terminate </a:t>
            </a:r>
            <a:r>
              <a:rPr lang="en-US" sz="2100" b="1" i="1" smtClean="0">
                <a:solidFill>
                  <a:srgbClr val="7F0055"/>
                </a:solidFill>
              </a:rPr>
              <a:t>if</a:t>
            </a:r>
            <a:r>
              <a:rPr lang="en-US" sz="2100" i="1" smtClean="0">
                <a:solidFill>
                  <a:srgbClr val="7F0055"/>
                </a:solidFill>
              </a:rPr>
              <a:t> </a:t>
            </a:r>
            <a:r>
              <a:rPr lang="en-US" sz="2100" i="1" smtClean="0">
                <a:solidFill>
                  <a:schemeClr val="tx1"/>
                </a:solidFill>
              </a:rPr>
              <a:t>/ </a:t>
            </a:r>
            <a:r>
              <a:rPr lang="en-US" sz="2100" b="1" i="1" smtClean="0">
                <a:solidFill>
                  <a:srgbClr val="7F0055"/>
                </a:solidFill>
              </a:rPr>
              <a:t>else</a:t>
            </a:r>
          </a:p>
          <a:p>
            <a:pPr marL="788670" lvl="1" indent="-514350">
              <a:buFont typeface="Arial" pitchFamily="34" charset="0"/>
              <a:buChar char="•"/>
            </a:pPr>
            <a:r>
              <a:rPr lang="en-US" sz="2100" b="1" i="1" smtClean="0">
                <a:solidFill>
                  <a:schemeClr val="tx1"/>
                </a:solidFill>
              </a:rPr>
              <a:t>Does not</a:t>
            </a:r>
            <a:r>
              <a:rPr lang="en-US" sz="2100" i="1" smtClean="0">
                <a:solidFill>
                  <a:schemeClr val="tx1"/>
                </a:solidFill>
              </a:rPr>
              <a:t> jump out across multiple nested </a:t>
            </a:r>
            <a:r>
              <a:rPr lang="en-US" sz="2100" b="1" i="1" smtClean="0">
                <a:solidFill>
                  <a:schemeClr val="tx1"/>
                </a:solidFill>
              </a:rPr>
              <a:t>loops/switches</a:t>
            </a:r>
          </a:p>
          <a:p>
            <a:pPr marL="514350" indent="-514350">
              <a:buFont typeface="+mj-lt"/>
              <a:buAutoNum type="arabicPeriod"/>
            </a:pPr>
            <a:r>
              <a:rPr lang="en-US" sz="2400" b="1" i="1" smtClean="0">
                <a:solidFill>
                  <a:srgbClr val="7F0055"/>
                </a:solidFill>
              </a:rPr>
              <a:t>continue</a:t>
            </a:r>
          </a:p>
          <a:p>
            <a:pPr marL="788670" lvl="1" indent="-514350">
              <a:buFont typeface="Arial" pitchFamily="34" charset="0"/>
              <a:buChar char="•"/>
            </a:pPr>
            <a:r>
              <a:rPr lang="en-US" sz="2100" i="1" smtClean="0">
                <a:solidFill>
                  <a:schemeClr val="tx1"/>
                </a:solidFill>
              </a:rPr>
              <a:t>Skips the rest of loop statements for current iteration</a:t>
            </a:r>
          </a:p>
          <a:p>
            <a:pPr marL="514350" indent="-514350">
              <a:buFont typeface="+mj-lt"/>
              <a:buAutoNum type="arabicPeriod"/>
            </a:pPr>
            <a:r>
              <a:rPr lang="en-US" sz="2400" b="1" i="1" smtClean="0">
                <a:solidFill>
                  <a:srgbClr val="7F0055"/>
                </a:solidFill>
              </a:rPr>
              <a:t>return</a:t>
            </a:r>
          </a:p>
          <a:p>
            <a:pPr marL="514350" indent="-514350">
              <a:buFont typeface="+mj-lt"/>
              <a:buAutoNum type="arabicPeriod"/>
            </a:pPr>
            <a:r>
              <a:rPr lang="en-US" sz="2400" b="1" i="1" smtClean="0">
                <a:solidFill>
                  <a:srgbClr val="7F0055"/>
                </a:solidFill>
              </a:rPr>
              <a:t>goto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Statements</a:t>
            </a:r>
            <a:br>
              <a:rPr lang="en-US" smtClean="0">
                <a:solidFill>
                  <a:srgbClr val="404040"/>
                </a:solidFill>
                <a:latin typeface="Century" pitchFamily="18" charset="0"/>
              </a:rPr>
            </a:br>
            <a:r>
              <a:rPr lang="en-US" sz="2400" i="1" smtClean="0">
                <a:solidFill>
                  <a:srgbClr val="404040"/>
                </a:solidFill>
                <a:latin typeface="Century" pitchFamily="18" charset="0"/>
              </a:rPr>
              <a:t>Declaration statements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2400" smtClean="0"/>
              <a:t>Introduce name(s) into a program</a:t>
            </a:r>
          </a:p>
          <a:p>
            <a:pPr marL="788670" lvl="1" indent="-514350">
              <a:buNone/>
            </a:pPr>
            <a:r>
              <a:rPr lang="en-US" sz="1800" smtClean="0"/>
              <a:t>Example: </a:t>
            </a:r>
            <a:r>
              <a:rPr lang="en-US" sz="1800" b="1" i="1" smtClean="0">
                <a:solidFill>
                  <a:srgbClr val="7F0055"/>
                </a:solidFill>
              </a:rPr>
              <a:t>int</a:t>
            </a:r>
            <a:r>
              <a:rPr lang="en-US" sz="1800" b="1" i="1" smtClean="0">
                <a:solidFill>
                  <a:srgbClr val="000000"/>
                </a:solidFill>
              </a:rPr>
              <a:t> height = 0;</a:t>
            </a:r>
            <a:endParaRPr lang="en-US" sz="2100" smtClean="0"/>
          </a:p>
          <a:p>
            <a:pPr marL="514350" indent="-514350">
              <a:buFont typeface="+mj-lt"/>
              <a:buAutoNum type="arabicPeriod"/>
            </a:pPr>
            <a:r>
              <a:rPr lang="en-US" sz="2400" smtClean="0"/>
              <a:t>Re-introduce name(s) into a program</a:t>
            </a:r>
          </a:p>
          <a:p>
            <a:pPr marL="788670" lvl="1" indent="-514350">
              <a:buNone/>
            </a:pPr>
            <a:r>
              <a:rPr lang="en-US" sz="1800" smtClean="0"/>
              <a:t>Example: </a:t>
            </a:r>
            <a:r>
              <a:rPr lang="en-US" sz="1800" b="1" i="1" smtClean="0">
                <a:solidFill>
                  <a:srgbClr val="7F0055"/>
                </a:solidFill>
              </a:rPr>
              <a:t>extern int</a:t>
            </a:r>
            <a:r>
              <a:rPr lang="en-US" sz="1800" b="1" i="1" smtClean="0">
                <a:solidFill>
                  <a:srgbClr val="000000"/>
                </a:solidFill>
              </a:rPr>
              <a:t> height;</a:t>
            </a:r>
            <a:r>
              <a:rPr lang="en-US" sz="1800" i="1" smtClean="0">
                <a:solidFill>
                  <a:srgbClr val="3F7F5F"/>
                </a:solidFill>
              </a:rPr>
              <a:t> // Maybe in another source file of the same program</a:t>
            </a:r>
            <a:endParaRPr lang="en-US" sz="1800" smtClean="0"/>
          </a:p>
          <a:p>
            <a:pPr marL="514350" indent="-514350">
              <a:buNone/>
            </a:pPr>
            <a:endParaRPr lang="en-US" sz="240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Exercises</a:t>
            </a:r>
            <a:br>
              <a:rPr lang="en-US" smtClean="0">
                <a:solidFill>
                  <a:srgbClr val="404040"/>
                </a:solidFill>
                <a:latin typeface="Century" pitchFamily="18" charset="0"/>
              </a:rPr>
            </a:br>
            <a:r>
              <a:rPr lang="en-US" sz="2400" i="1" smtClean="0">
                <a:solidFill>
                  <a:srgbClr val="404040"/>
                </a:solidFill>
                <a:latin typeface="Century" pitchFamily="18" charset="0"/>
              </a:rPr>
              <a:t>Fahrenheit – Celsius Convertor</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marL="514350" indent="-514350">
              <a:buFont typeface="Wingdings" pitchFamily="2" charset="2"/>
              <a:buChar char="Ø"/>
            </a:pPr>
            <a:r>
              <a:rPr lang="en-US" sz="2400" smtClean="0"/>
              <a:t>Write a program that inputs temperature in Fahrenheit and outputs the temperature in Celsius</a:t>
            </a:r>
          </a:p>
          <a:p>
            <a:pPr marL="788670" lvl="1" indent="-514350">
              <a:buFont typeface="Courier New" pitchFamily="49" charset="0"/>
              <a:buChar char="o"/>
            </a:pPr>
            <a:r>
              <a:rPr lang="en-US" sz="2000" smtClean="0">
                <a:solidFill>
                  <a:schemeClr val="tx1"/>
                </a:solidFill>
              </a:rPr>
              <a:t>Formula: C = (F – 32) * 5/9</a:t>
            </a:r>
            <a:endParaRPr lang="en-US" sz="2100"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Functions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Basics</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Introduction</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smtClean="0">
                <a:solidFill>
                  <a:srgbClr val="404040"/>
                </a:solidFill>
                <a:latin typeface="Times New Roman" pitchFamily="18" charset="0"/>
                <a:cs typeface="Times New Roman" pitchFamily="18" charset="0"/>
              </a:rPr>
              <a:t>Take a </a:t>
            </a:r>
            <a:r>
              <a:rPr lang="en-US" b="1" i="1" smtClean="0">
                <a:solidFill>
                  <a:srgbClr val="404040"/>
                </a:solidFill>
                <a:latin typeface="Times New Roman" pitchFamily="18" charset="0"/>
                <a:cs typeface="Times New Roman" pitchFamily="18" charset="0"/>
              </a:rPr>
              <a:t>sequence of statements</a:t>
            </a:r>
            <a:r>
              <a:rPr lang="en-US" smtClean="0">
                <a:solidFill>
                  <a:srgbClr val="404040"/>
                </a:solidFill>
                <a:latin typeface="Times New Roman" pitchFamily="18" charset="0"/>
                <a:cs typeface="Times New Roman" pitchFamily="18" charset="0"/>
              </a:rPr>
              <a:t>:</a:t>
            </a:r>
          </a:p>
          <a:p>
            <a:pPr lvl="1">
              <a:buNone/>
            </a:pPr>
            <a:r>
              <a:rPr lang="en-US" sz="1200" smtClean="0">
                <a:solidFill>
                  <a:srgbClr val="000000"/>
                </a:solidFill>
                <a:latin typeface="Monospace"/>
              </a:rPr>
              <a:t>std::cout &lt;&lt; </a:t>
            </a:r>
            <a:r>
              <a:rPr lang="en-US" sz="1200" smtClean="0">
                <a:solidFill>
                  <a:srgbClr val="2A00FF"/>
                </a:solidFill>
                <a:latin typeface="Monospace"/>
              </a:rPr>
              <a:t>"Name: "</a:t>
            </a:r>
            <a:r>
              <a:rPr lang="en-US" sz="1200" smtClean="0">
                <a:solidFill>
                  <a:srgbClr val="000000"/>
                </a:solidFill>
                <a:latin typeface="Monospace"/>
              </a:rPr>
              <a:t> &lt;&lt; name;</a:t>
            </a:r>
          </a:p>
          <a:p>
            <a:pPr lvl="1">
              <a:buNone/>
            </a:pPr>
            <a:r>
              <a:rPr lang="en-US" sz="1200" smtClean="0">
                <a:solidFill>
                  <a:srgbClr val="000000"/>
                </a:solidFill>
                <a:latin typeface="Monospace"/>
              </a:rPr>
              <a:t>std::cout &lt;&lt; </a:t>
            </a:r>
            <a:r>
              <a:rPr lang="en-US" sz="1200" smtClean="0">
                <a:solidFill>
                  <a:srgbClr val="2A00FF"/>
                </a:solidFill>
                <a:latin typeface="Monospace"/>
              </a:rPr>
              <a:t>", age: "</a:t>
            </a:r>
            <a:r>
              <a:rPr lang="en-US" sz="1200" smtClean="0">
                <a:solidFill>
                  <a:srgbClr val="000000"/>
                </a:solidFill>
                <a:latin typeface="Monospace"/>
              </a:rPr>
              <a:t> &lt;&lt; age;</a:t>
            </a:r>
          </a:p>
          <a:p>
            <a:pPr lvl="1">
              <a:buNone/>
            </a:pPr>
            <a:r>
              <a:rPr lang="en-US" sz="1200" smtClean="0">
                <a:solidFill>
                  <a:srgbClr val="000000"/>
                </a:solidFill>
                <a:latin typeface="Monospace"/>
              </a:rPr>
              <a:t>std::cout &lt;&lt; </a:t>
            </a:r>
            <a:r>
              <a:rPr lang="en-US" sz="1200" smtClean="0">
                <a:solidFill>
                  <a:srgbClr val="2A00FF"/>
                </a:solidFill>
                <a:latin typeface="Monospace"/>
              </a:rPr>
              <a:t>", phone: "</a:t>
            </a:r>
            <a:r>
              <a:rPr lang="en-US" sz="1200" smtClean="0">
                <a:solidFill>
                  <a:srgbClr val="000000"/>
                </a:solidFill>
                <a:latin typeface="Monospace"/>
              </a:rPr>
              <a:t> &lt;&lt; phoneNumber;</a:t>
            </a:r>
          </a:p>
          <a:p>
            <a:pPr lvl="1">
              <a:buNone/>
            </a:pPr>
            <a:r>
              <a:rPr lang="en-US" sz="1200" smtClean="0">
                <a:solidFill>
                  <a:srgbClr val="000000"/>
                </a:solidFill>
                <a:latin typeface="Monospace"/>
              </a:rPr>
              <a:t>std::cout &lt;&lt; std::</a:t>
            </a:r>
            <a:r>
              <a:rPr lang="en-US" sz="1200" b="1" smtClean="0">
                <a:solidFill>
                  <a:srgbClr val="642880"/>
                </a:solidFill>
                <a:latin typeface="Monospace"/>
              </a:rPr>
              <a:t>endl</a:t>
            </a:r>
            <a:r>
              <a:rPr lang="en-US" sz="1200" b="1" smtClean="0">
                <a:solidFill>
                  <a:srgbClr val="000000"/>
                </a:solidFill>
                <a:latin typeface="Monospace"/>
              </a:rPr>
              <a:t>;</a:t>
            </a:r>
          </a:p>
          <a:p>
            <a:pPr>
              <a:buFont typeface="Wingdings" pitchFamily="2" charset="2"/>
              <a:buChar char="Ø"/>
            </a:pPr>
            <a:r>
              <a:rPr lang="en-US" smtClean="0">
                <a:solidFill>
                  <a:srgbClr val="404040"/>
                </a:solidFill>
                <a:latin typeface="Times New Roman" pitchFamily="18" charset="0"/>
                <a:cs typeface="Times New Roman" pitchFamily="18" charset="0"/>
              </a:rPr>
              <a:t>… Wrap them in a </a:t>
            </a:r>
            <a:r>
              <a:rPr lang="en-US" b="1" i="1" smtClean="0">
                <a:solidFill>
                  <a:srgbClr val="404040"/>
                </a:solidFill>
                <a:latin typeface="Times New Roman" pitchFamily="18" charset="0"/>
                <a:cs typeface="Times New Roman" pitchFamily="18" charset="0"/>
              </a:rPr>
              <a:t>block</a:t>
            </a:r>
            <a:r>
              <a:rPr lang="en-US" smtClean="0">
                <a:solidFill>
                  <a:srgbClr val="404040"/>
                </a:solidFill>
                <a:latin typeface="Times New Roman" pitchFamily="18" charset="0"/>
                <a:cs typeface="Times New Roman" pitchFamily="18" charset="0"/>
              </a:rPr>
              <a:t> </a:t>
            </a:r>
            <a:r>
              <a:rPr lang="en-US" b="1" i="1" smtClean="0">
                <a:solidFill>
                  <a:srgbClr val="404040"/>
                </a:solidFill>
                <a:latin typeface="Times New Roman" pitchFamily="18" charset="0"/>
                <a:cs typeface="Times New Roman" pitchFamily="18" charset="0"/>
              </a:rPr>
              <a:t>{ …} </a:t>
            </a:r>
            <a:r>
              <a:rPr lang="en-US" smtClean="0">
                <a:solidFill>
                  <a:srgbClr val="404040"/>
                </a:solidFill>
                <a:latin typeface="Times New Roman" pitchFamily="18" charset="0"/>
                <a:cs typeface="Times New Roman" pitchFamily="18" charset="0"/>
              </a:rPr>
              <a:t>and give them a </a:t>
            </a:r>
            <a:r>
              <a:rPr lang="en-US" b="1" i="1" smtClean="0">
                <a:solidFill>
                  <a:srgbClr val="404040"/>
                </a:solidFill>
                <a:latin typeface="Times New Roman" pitchFamily="18" charset="0"/>
                <a:cs typeface="Times New Roman" pitchFamily="18" charset="0"/>
              </a:rPr>
              <a:t>name</a:t>
            </a:r>
            <a:r>
              <a:rPr lang="en-US" smtClean="0">
                <a:solidFill>
                  <a:srgbClr val="404040"/>
                </a:solidFill>
                <a:latin typeface="Times New Roman" pitchFamily="18" charset="0"/>
                <a:cs typeface="Times New Roman" pitchFamily="18" charset="0"/>
              </a:rPr>
              <a:t> plus a little more info:</a:t>
            </a:r>
          </a:p>
          <a:p>
            <a:pPr>
              <a:buNone/>
            </a:pPr>
            <a:r>
              <a:rPr lang="en-US" sz="1200" b="1" smtClean="0">
                <a:solidFill>
                  <a:srgbClr val="7F0055"/>
                </a:solidFill>
                <a:latin typeface="Monospace"/>
              </a:rPr>
              <a:t>	void</a:t>
            </a:r>
            <a:r>
              <a:rPr lang="en-US" sz="1200" b="1" smtClean="0">
                <a:solidFill>
                  <a:srgbClr val="000000"/>
                </a:solidFill>
                <a:latin typeface="Monospace"/>
              </a:rPr>
              <a:t> printStudentInfo </a:t>
            </a:r>
            <a:r>
              <a:rPr lang="en-US" sz="1200" smtClean="0">
                <a:solidFill>
                  <a:srgbClr val="000000"/>
                </a:solidFill>
                <a:latin typeface="Monospace"/>
              </a:rPr>
              <a:t>(std::</a:t>
            </a:r>
            <a:r>
              <a:rPr lang="en-US" sz="1200" smtClean="0">
                <a:solidFill>
                  <a:srgbClr val="005032"/>
                </a:solidFill>
                <a:latin typeface="Monospace"/>
              </a:rPr>
              <a:t>string</a:t>
            </a:r>
            <a:r>
              <a:rPr lang="en-US" sz="1200" smtClean="0">
                <a:solidFill>
                  <a:srgbClr val="000000"/>
                </a:solidFill>
                <a:latin typeface="Monospace"/>
              </a:rPr>
              <a:t> name, </a:t>
            </a:r>
            <a:r>
              <a:rPr lang="en-US" sz="1200" smtClean="0">
                <a:solidFill>
                  <a:srgbClr val="7F0055"/>
                </a:solidFill>
                <a:latin typeface="Monospace"/>
              </a:rPr>
              <a:t>int</a:t>
            </a:r>
            <a:r>
              <a:rPr lang="en-US" sz="1200" smtClean="0">
                <a:solidFill>
                  <a:srgbClr val="000000"/>
                </a:solidFill>
                <a:latin typeface="Monospace"/>
              </a:rPr>
              <a:t> age, std::</a:t>
            </a:r>
            <a:r>
              <a:rPr lang="en-US" sz="1200" smtClean="0">
                <a:solidFill>
                  <a:srgbClr val="005032"/>
                </a:solidFill>
                <a:latin typeface="Monospace"/>
              </a:rPr>
              <a:t>string</a:t>
            </a:r>
            <a:r>
              <a:rPr lang="en-US" sz="1200" smtClean="0">
                <a:solidFill>
                  <a:srgbClr val="000000"/>
                </a:solidFill>
                <a:latin typeface="Monospace"/>
              </a:rPr>
              <a:t> phoneNumber) </a:t>
            </a:r>
          </a:p>
          <a:p>
            <a:pPr>
              <a:buNone/>
            </a:pPr>
            <a:r>
              <a:rPr lang="en-US" sz="1200" b="1" smtClean="0">
                <a:solidFill>
                  <a:srgbClr val="000000"/>
                </a:solidFill>
                <a:latin typeface="Monospace"/>
              </a:rPr>
              <a:t>	{</a:t>
            </a:r>
          </a:p>
          <a:p>
            <a:pPr>
              <a:buNone/>
            </a:pPr>
            <a:r>
              <a:rPr lang="en-US" sz="1200" smtClean="0">
                <a:solidFill>
                  <a:srgbClr val="000000"/>
                </a:solidFill>
                <a:latin typeface="Monospace"/>
              </a:rPr>
              <a:t>		std::cout &lt;&lt; </a:t>
            </a:r>
            <a:r>
              <a:rPr lang="en-US" sz="1200" smtClean="0">
                <a:solidFill>
                  <a:srgbClr val="2A00FF"/>
                </a:solidFill>
                <a:latin typeface="Monospace"/>
              </a:rPr>
              <a:t>"Name: "</a:t>
            </a:r>
            <a:r>
              <a:rPr lang="en-US" sz="1200" smtClean="0">
                <a:solidFill>
                  <a:srgbClr val="000000"/>
                </a:solidFill>
                <a:latin typeface="Monospace"/>
              </a:rPr>
              <a:t> &lt;&lt; name;</a:t>
            </a:r>
          </a:p>
          <a:p>
            <a:pPr>
              <a:buNone/>
            </a:pPr>
            <a:r>
              <a:rPr lang="en-US" sz="1200" smtClean="0">
                <a:solidFill>
                  <a:srgbClr val="000000"/>
                </a:solidFill>
                <a:latin typeface="Monospace"/>
              </a:rPr>
              <a:t>		std::cout &lt;&lt; </a:t>
            </a:r>
            <a:r>
              <a:rPr lang="en-US" sz="1200" smtClean="0">
                <a:solidFill>
                  <a:srgbClr val="2A00FF"/>
                </a:solidFill>
                <a:latin typeface="Monospace"/>
              </a:rPr>
              <a:t>", age: "</a:t>
            </a:r>
            <a:r>
              <a:rPr lang="en-US" sz="1200" smtClean="0">
                <a:solidFill>
                  <a:srgbClr val="000000"/>
                </a:solidFill>
                <a:latin typeface="Monospace"/>
              </a:rPr>
              <a:t> &lt;&lt; age;</a:t>
            </a:r>
          </a:p>
          <a:p>
            <a:pPr>
              <a:buNone/>
            </a:pPr>
            <a:r>
              <a:rPr lang="en-US" sz="1200" smtClean="0">
                <a:solidFill>
                  <a:srgbClr val="000000"/>
                </a:solidFill>
                <a:latin typeface="Monospace"/>
              </a:rPr>
              <a:t>		std::cout &lt;&lt; </a:t>
            </a:r>
            <a:r>
              <a:rPr lang="en-US" sz="1200" smtClean="0">
                <a:solidFill>
                  <a:srgbClr val="2A00FF"/>
                </a:solidFill>
                <a:latin typeface="Monospace"/>
              </a:rPr>
              <a:t>", phone: "</a:t>
            </a:r>
            <a:r>
              <a:rPr lang="en-US" sz="1200" smtClean="0">
                <a:solidFill>
                  <a:srgbClr val="000000"/>
                </a:solidFill>
                <a:latin typeface="Monospace"/>
              </a:rPr>
              <a:t> &lt;&lt; phoneNumber;</a:t>
            </a:r>
          </a:p>
          <a:p>
            <a:pPr>
              <a:buNone/>
            </a:pPr>
            <a:r>
              <a:rPr lang="en-US" sz="1200" smtClean="0">
                <a:solidFill>
                  <a:srgbClr val="000000"/>
                </a:solidFill>
                <a:latin typeface="Monospace"/>
              </a:rPr>
              <a:t>		std::cout &lt;&lt; std::</a:t>
            </a:r>
            <a:r>
              <a:rPr lang="en-US" sz="1200" b="1" smtClean="0">
                <a:solidFill>
                  <a:srgbClr val="642880"/>
                </a:solidFill>
                <a:latin typeface="Monospace"/>
              </a:rPr>
              <a:t>endl</a:t>
            </a:r>
            <a:r>
              <a:rPr lang="en-US" sz="1200" b="1" smtClean="0">
                <a:solidFill>
                  <a:srgbClr val="000000"/>
                </a:solidFill>
                <a:latin typeface="Monospace"/>
              </a:rPr>
              <a:t>;</a:t>
            </a:r>
          </a:p>
          <a:p>
            <a:pPr>
              <a:buNone/>
            </a:pPr>
            <a:r>
              <a:rPr lang="en-US" sz="1200" smtClean="0">
                <a:solidFill>
                  <a:srgbClr val="000000"/>
                </a:solidFill>
                <a:latin typeface="Monospace"/>
              </a:rPr>
              <a:t>	</a:t>
            </a:r>
            <a:r>
              <a:rPr lang="en-US" sz="1200" b="1" smtClean="0">
                <a:solidFill>
                  <a:srgbClr val="000000"/>
                </a:solidFill>
                <a:latin typeface="Monospace"/>
              </a:rPr>
              <a:t>}</a:t>
            </a:r>
          </a:p>
          <a:p>
            <a:pPr>
              <a:buFont typeface="Wingdings" pitchFamily="2" charset="2"/>
              <a:buChar char="Ø"/>
            </a:pPr>
            <a:r>
              <a:rPr lang="en-US" smtClean="0">
                <a:solidFill>
                  <a:srgbClr val="404040"/>
                </a:solidFill>
                <a:latin typeface="Times New Roman" pitchFamily="18" charset="0"/>
                <a:cs typeface="Times New Roman" pitchFamily="18" charset="0"/>
              </a:rPr>
              <a:t>This is now a reusable </a:t>
            </a:r>
            <a:r>
              <a:rPr lang="en-US" b="1" i="1" smtClean="0">
                <a:solidFill>
                  <a:srgbClr val="404040"/>
                </a:solidFill>
                <a:latin typeface="Times New Roman" pitchFamily="18" charset="0"/>
                <a:cs typeface="Times New Roman" pitchFamily="18" charset="0"/>
              </a:rPr>
              <a:t>unit</a:t>
            </a:r>
            <a:r>
              <a:rPr lang="en-US" smtClean="0">
                <a:solidFill>
                  <a:srgbClr val="404040"/>
                </a:solidFill>
                <a:latin typeface="Times New Roman" pitchFamily="18" charset="0"/>
                <a:cs typeface="Times New Roman" pitchFamily="18" charset="0"/>
              </a:rPr>
              <a:t> of code, called a </a:t>
            </a:r>
            <a:r>
              <a:rPr lang="en-US" b="1" i="1" smtClean="0">
                <a:solidFill>
                  <a:srgbClr val="404040"/>
                </a:solidFill>
                <a:latin typeface="Times New Roman" pitchFamily="18" charset="0"/>
                <a:cs typeface="Times New Roman" pitchFamily="18" charset="0"/>
              </a:rPr>
              <a:t>function</a:t>
            </a:r>
            <a:r>
              <a:rPr lang="en-US" smtClean="0">
                <a:solidFill>
                  <a:srgbClr val="404040"/>
                </a:solidFill>
                <a:latin typeface="Times New Roman" pitchFamily="18" charset="0"/>
                <a:cs typeface="Times New Roman" pitchFamily="18" charset="0"/>
              </a:rPr>
              <a:t>!</a:t>
            </a:r>
          </a:p>
          <a:p>
            <a:pPr>
              <a:buFont typeface="Wingdings" pitchFamily="2" charset="2"/>
              <a:buChar char="Ø"/>
            </a:pPr>
            <a:r>
              <a:rPr lang="en-US" smtClean="0">
                <a:solidFill>
                  <a:srgbClr val="404040"/>
                </a:solidFill>
                <a:latin typeface="Times New Roman" pitchFamily="18" charset="0"/>
                <a:cs typeface="Times New Roman" pitchFamily="18" charset="0"/>
              </a:rPr>
              <a:t>Here </a:t>
            </a:r>
            <a:r>
              <a:rPr lang="en-US" b="1" i="1" smtClean="0">
                <a:solidFill>
                  <a:srgbClr val="404040"/>
                </a:solidFill>
                <a:latin typeface="Times New Roman" pitchFamily="18" charset="0"/>
                <a:cs typeface="Times New Roman" pitchFamily="18" charset="0"/>
              </a:rPr>
              <a:t>printStudentInfo</a:t>
            </a:r>
            <a:r>
              <a:rPr lang="en-US" smtClean="0">
                <a:solidFill>
                  <a:srgbClr val="404040"/>
                </a:solidFill>
                <a:latin typeface="Times New Roman" pitchFamily="18" charset="0"/>
                <a:cs typeface="Times New Roman" pitchFamily="18" charset="0"/>
              </a:rPr>
              <a:t> is the </a:t>
            </a:r>
            <a:r>
              <a:rPr lang="en-US" i="1" smtClean="0">
                <a:solidFill>
                  <a:srgbClr val="404040"/>
                </a:solidFill>
                <a:latin typeface="Times New Roman" pitchFamily="18" charset="0"/>
                <a:cs typeface="Times New Roman" pitchFamily="18" charset="0"/>
              </a:rPr>
              <a:t>function</a:t>
            </a:r>
            <a:r>
              <a:rPr lang="en-US" smtClean="0">
                <a:solidFill>
                  <a:srgbClr val="404040"/>
                </a:solidFill>
                <a:latin typeface="Times New Roman" pitchFamily="18" charset="0"/>
                <a:cs typeface="Times New Roman" pitchFamily="18" charset="0"/>
              </a:rPr>
              <a:t>’s </a:t>
            </a:r>
            <a:r>
              <a:rPr lang="en-US" b="1" i="1" smtClean="0">
                <a:solidFill>
                  <a:srgbClr val="404040"/>
                </a:solidFill>
                <a:latin typeface="Times New Roman" pitchFamily="18" charset="0"/>
                <a:cs typeface="Times New Roman" pitchFamily="18" charset="0"/>
              </a:rPr>
              <a:t>name</a:t>
            </a:r>
            <a:r>
              <a:rPr lang="en-US" smtClean="0">
                <a:solidFill>
                  <a:srgbClr val="404040"/>
                </a:solidFill>
                <a:latin typeface="Times New Roman" pitchFamily="18" charset="0"/>
                <a:cs typeface="Times New Roman" pitchFamily="18" charset="0"/>
              </a:rPr>
              <a:t>. What remains is description of function’s </a:t>
            </a:r>
            <a:r>
              <a:rPr lang="en-US" b="1" i="1" smtClean="0">
                <a:solidFill>
                  <a:srgbClr val="404040"/>
                </a:solidFill>
                <a:latin typeface="Times New Roman" pitchFamily="18" charset="0"/>
                <a:cs typeface="Times New Roman" pitchFamily="18" charset="0"/>
              </a:rPr>
              <a:t>input parameters </a:t>
            </a:r>
            <a:r>
              <a:rPr lang="en-US" smtClean="0">
                <a:solidFill>
                  <a:srgbClr val="404040"/>
                </a:solidFill>
                <a:latin typeface="Times New Roman" pitchFamily="18" charset="0"/>
                <a:cs typeface="Times New Roman" pitchFamily="18" charset="0"/>
              </a:rPr>
              <a:t>and </a:t>
            </a:r>
            <a:r>
              <a:rPr lang="en-US" b="1" i="1" smtClean="0">
                <a:solidFill>
                  <a:srgbClr val="404040"/>
                </a:solidFill>
                <a:latin typeface="Times New Roman" pitchFamily="18" charset="0"/>
                <a:cs typeface="Times New Roman" pitchFamily="18" charset="0"/>
              </a:rPr>
              <a:t>return type</a:t>
            </a:r>
            <a:endParaRPr lang="en-US" b="1"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5" name="Rounded Rectangle 4"/>
          <p:cNvSpPr/>
          <p:nvPr/>
        </p:nvSpPr>
        <p:spPr>
          <a:xfrm>
            <a:off x="1295400" y="1600200"/>
            <a:ext cx="4419600" cy="1524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Body</a:t>
            </a:r>
            <a:endParaRPr lang="en-US"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4937760"/>
          </a:xfrm>
        </p:spPr>
        <p:txBody>
          <a:bodyPr>
            <a:normAutofit/>
          </a:bodyPr>
          <a:lstStyle/>
          <a:p>
            <a:pPr>
              <a:buNone/>
            </a:pPr>
            <a:r>
              <a:rPr lang="en-US" sz="1800" b="1" smtClean="0">
                <a:solidFill>
                  <a:srgbClr val="7F0055"/>
                </a:solidFill>
                <a:latin typeface="Monospace"/>
              </a:rPr>
              <a:t>void</a:t>
            </a:r>
            <a:r>
              <a:rPr lang="en-US" sz="1800" b="1" smtClean="0">
                <a:solidFill>
                  <a:srgbClr val="000000"/>
                </a:solidFill>
                <a:latin typeface="Monospace"/>
              </a:rPr>
              <a:t> printStudentInfo </a:t>
            </a:r>
            <a:r>
              <a:rPr lang="en-US" sz="1800" smtClean="0">
                <a:solidFill>
                  <a:srgbClr val="000000"/>
                </a:solidFill>
                <a:latin typeface="Monospace"/>
              </a:rPr>
              <a:t>(std::</a:t>
            </a:r>
            <a:r>
              <a:rPr lang="en-US" sz="1800" smtClean="0">
                <a:solidFill>
                  <a:srgbClr val="005032"/>
                </a:solidFill>
                <a:latin typeface="Monospace"/>
              </a:rPr>
              <a:t>string</a:t>
            </a:r>
            <a:r>
              <a:rPr lang="en-US" sz="1800" smtClean="0">
                <a:solidFill>
                  <a:srgbClr val="000000"/>
                </a:solidFill>
                <a:latin typeface="Monospace"/>
              </a:rPr>
              <a:t> name, </a:t>
            </a:r>
            <a:r>
              <a:rPr lang="en-US" sz="1800" smtClean="0">
                <a:solidFill>
                  <a:srgbClr val="7F0055"/>
                </a:solidFill>
                <a:latin typeface="Monospace"/>
              </a:rPr>
              <a:t>int</a:t>
            </a:r>
            <a:r>
              <a:rPr lang="en-US" sz="1800" smtClean="0">
                <a:solidFill>
                  <a:srgbClr val="000000"/>
                </a:solidFill>
                <a:latin typeface="Monospace"/>
              </a:rPr>
              <a:t> age, std::</a:t>
            </a:r>
            <a:r>
              <a:rPr lang="en-US" sz="1800" smtClean="0">
                <a:solidFill>
                  <a:srgbClr val="005032"/>
                </a:solidFill>
                <a:latin typeface="Monospace"/>
              </a:rPr>
              <a:t>string</a:t>
            </a:r>
            <a:r>
              <a:rPr lang="en-US" sz="1800" smtClean="0">
                <a:solidFill>
                  <a:srgbClr val="000000"/>
                </a:solidFill>
                <a:latin typeface="Monospace"/>
              </a:rPr>
              <a:t> phoneNumber) </a:t>
            </a:r>
            <a:r>
              <a:rPr lang="en-US" sz="1800" b="1" smtClean="0">
                <a:solidFill>
                  <a:srgbClr val="000000"/>
                </a:solidFill>
                <a:latin typeface="Monospace"/>
              </a:rPr>
              <a:t>{</a:t>
            </a:r>
          </a:p>
          <a:p>
            <a:pPr>
              <a:buNone/>
            </a:pPr>
            <a:r>
              <a:rPr lang="en-US" sz="1800" smtClean="0">
                <a:solidFill>
                  <a:srgbClr val="000000"/>
                </a:solidFill>
                <a:latin typeface="Monospace"/>
              </a:rPr>
              <a:t>		std::cout &lt;&lt; </a:t>
            </a:r>
            <a:r>
              <a:rPr lang="en-US" sz="1800" smtClean="0">
                <a:solidFill>
                  <a:srgbClr val="2A00FF"/>
                </a:solidFill>
                <a:latin typeface="Monospace"/>
              </a:rPr>
              <a:t>"Name: "</a:t>
            </a:r>
            <a:r>
              <a:rPr lang="en-US" sz="1800" smtClean="0">
                <a:solidFill>
                  <a:srgbClr val="000000"/>
                </a:solidFill>
                <a:latin typeface="Monospace"/>
              </a:rPr>
              <a:t> &lt;&lt; name;</a:t>
            </a:r>
          </a:p>
          <a:p>
            <a:pPr>
              <a:buNone/>
            </a:pPr>
            <a:r>
              <a:rPr lang="en-US" sz="1800" smtClean="0">
                <a:solidFill>
                  <a:srgbClr val="000000"/>
                </a:solidFill>
                <a:latin typeface="Monospace"/>
              </a:rPr>
              <a:t>		std::cout &lt;&lt; </a:t>
            </a:r>
            <a:r>
              <a:rPr lang="en-US" sz="1800" smtClean="0">
                <a:solidFill>
                  <a:srgbClr val="2A00FF"/>
                </a:solidFill>
                <a:latin typeface="Monospace"/>
              </a:rPr>
              <a:t>", age: "</a:t>
            </a:r>
            <a:r>
              <a:rPr lang="en-US" sz="1800" smtClean="0">
                <a:solidFill>
                  <a:srgbClr val="000000"/>
                </a:solidFill>
                <a:latin typeface="Monospace"/>
              </a:rPr>
              <a:t> &lt;&lt; age;</a:t>
            </a:r>
          </a:p>
          <a:p>
            <a:pPr>
              <a:buNone/>
            </a:pPr>
            <a:r>
              <a:rPr lang="en-US" sz="1800" smtClean="0">
                <a:solidFill>
                  <a:srgbClr val="000000"/>
                </a:solidFill>
                <a:latin typeface="Monospace"/>
              </a:rPr>
              <a:t>		std::cout &lt;&lt; </a:t>
            </a:r>
            <a:r>
              <a:rPr lang="en-US" sz="1800" smtClean="0">
                <a:solidFill>
                  <a:srgbClr val="2A00FF"/>
                </a:solidFill>
                <a:latin typeface="Monospace"/>
              </a:rPr>
              <a:t>", phone: "</a:t>
            </a:r>
            <a:r>
              <a:rPr lang="en-US" sz="1800" smtClean="0">
                <a:solidFill>
                  <a:srgbClr val="000000"/>
                </a:solidFill>
                <a:latin typeface="Monospace"/>
              </a:rPr>
              <a:t> &lt;&lt; phoneNumber;</a:t>
            </a:r>
          </a:p>
          <a:p>
            <a:pPr>
              <a:buNone/>
            </a:pPr>
            <a:r>
              <a:rPr lang="en-US" sz="1800" smtClean="0">
                <a:solidFill>
                  <a:srgbClr val="000000"/>
                </a:solidFill>
                <a:latin typeface="Monospace"/>
              </a:rPr>
              <a:t>		std::cout &lt;&lt; std::</a:t>
            </a:r>
            <a:r>
              <a:rPr lang="en-US" sz="1800" b="1" smtClean="0">
                <a:solidFill>
                  <a:srgbClr val="642880"/>
                </a:solidFill>
                <a:latin typeface="Monospace"/>
              </a:rPr>
              <a:t>endl</a:t>
            </a:r>
            <a:r>
              <a:rPr lang="en-US" sz="1800" b="1" smtClean="0">
                <a:solidFill>
                  <a:srgbClr val="000000"/>
                </a:solidFill>
                <a:latin typeface="Monospace"/>
              </a:rPr>
              <a:t>;</a:t>
            </a:r>
          </a:p>
          <a:p>
            <a:pPr>
              <a:buNone/>
            </a:pPr>
            <a:r>
              <a:rPr lang="en-US" sz="1800" b="1" smtClean="0">
                <a:solidFill>
                  <a:srgbClr val="000000"/>
                </a:solidFill>
                <a:latin typeface="Monospace"/>
              </a:rPr>
              <a:t>}</a:t>
            </a:r>
          </a:p>
          <a:p>
            <a:pPr>
              <a:buFont typeface="Wingdings" pitchFamily="2" charset="2"/>
              <a:buChar char="Ø"/>
            </a:pPr>
            <a:r>
              <a:rPr lang="en-US" smtClean="0">
                <a:solidFill>
                  <a:srgbClr val="404040"/>
                </a:solidFill>
                <a:latin typeface="Times New Roman" pitchFamily="18" charset="0"/>
                <a:cs typeface="Times New Roman" pitchFamily="18" charset="0"/>
              </a:rPr>
              <a:t>Function’s </a:t>
            </a:r>
            <a:r>
              <a:rPr lang="en-US" b="1" i="1" smtClean="0">
                <a:solidFill>
                  <a:srgbClr val="404040"/>
                </a:solidFill>
                <a:latin typeface="Times New Roman" pitchFamily="18" charset="0"/>
                <a:cs typeface="Times New Roman" pitchFamily="18" charset="0"/>
              </a:rPr>
              <a:t>body</a:t>
            </a:r>
            <a:r>
              <a:rPr lang="en-US" smtClean="0">
                <a:solidFill>
                  <a:srgbClr val="404040"/>
                </a:solidFill>
                <a:latin typeface="Times New Roman" pitchFamily="18" charset="0"/>
                <a:cs typeface="Times New Roman" pitchFamily="18" charset="0"/>
              </a:rPr>
              <a:t> is a sequence of statements. It’s basically just </a:t>
            </a:r>
            <a:r>
              <a:rPr lang="en-US" b="1" i="1" smtClean="0">
                <a:solidFill>
                  <a:srgbClr val="404040"/>
                </a:solidFill>
                <a:latin typeface="Times New Roman" pitchFamily="18" charset="0"/>
                <a:cs typeface="Times New Roman" pitchFamily="18" charset="0"/>
              </a:rPr>
              <a:t>a piece of source code</a:t>
            </a:r>
            <a:endParaRPr lang="en-US">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Structure of a C/C++ Program</a:t>
            </a:r>
            <a:br>
              <a:rPr lang="en-US" smtClean="0">
                <a:solidFill>
                  <a:srgbClr val="404040"/>
                </a:solidFill>
                <a:latin typeface="Century" pitchFamily="18" charset="0"/>
              </a:rPr>
            </a:br>
            <a:r>
              <a:rPr lang="en-US" sz="2400" i="1" smtClean="0">
                <a:solidFill>
                  <a:srgbClr val="404040"/>
                </a:solidFill>
                <a:latin typeface="Century" pitchFamily="18" charset="0"/>
              </a:rPr>
              <a:t>Absolute Minimum</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None/>
            </a:pPr>
            <a:r>
              <a:rPr lang="en-US" sz="2400" smtClean="0">
                <a:solidFill>
                  <a:schemeClr val="bg1">
                    <a:lumMod val="85000"/>
                  </a:schemeClr>
                </a:solidFill>
                <a:latin typeface="Consolas"/>
              </a:rPr>
              <a:t>// A simple C++ program</a:t>
            </a:r>
          </a:p>
          <a:p>
            <a:pPr>
              <a:buNone/>
            </a:pPr>
            <a:r>
              <a:rPr lang="en-US" sz="2400" b="1" smtClean="0">
                <a:solidFill>
                  <a:schemeClr val="bg1">
                    <a:lumMod val="85000"/>
                  </a:schemeClr>
                </a:solidFill>
                <a:latin typeface="Consolas"/>
              </a:rPr>
              <a:t>#include &lt;iostream&gt;</a:t>
            </a:r>
          </a:p>
          <a:p>
            <a:endParaRPr lang="en-US" sz="2400" smtClean="0">
              <a:solidFill>
                <a:schemeClr val="bg1">
                  <a:lumMod val="85000"/>
                </a:schemeClr>
              </a:solidFill>
              <a:latin typeface="Consolas"/>
            </a:endParaRPr>
          </a:p>
          <a:p>
            <a:pPr>
              <a:buNone/>
            </a:pPr>
            <a:r>
              <a:rPr lang="en-US" sz="2400" b="1" smtClean="0">
                <a:solidFill>
                  <a:srgbClr val="7F0055"/>
                </a:solidFill>
                <a:latin typeface="Consolas"/>
              </a:rPr>
              <a:t>int</a:t>
            </a:r>
            <a:r>
              <a:rPr lang="en-US" sz="2400" b="1" smtClean="0">
                <a:solidFill>
                  <a:srgbClr val="000000"/>
                </a:solidFill>
                <a:latin typeface="Consolas"/>
              </a:rPr>
              <a:t> main()</a:t>
            </a:r>
          </a:p>
          <a:p>
            <a:pPr>
              <a:buNone/>
            </a:pPr>
            <a:r>
              <a:rPr lang="en-US" sz="2400" b="1" smtClean="0">
                <a:solidFill>
                  <a:srgbClr val="000000"/>
                </a:solidFill>
                <a:latin typeface="Consolas"/>
              </a:rPr>
              <a:t>{</a:t>
            </a:r>
          </a:p>
          <a:p>
            <a:pPr>
              <a:buNone/>
            </a:pPr>
            <a:r>
              <a:rPr lang="en-US" sz="2400" smtClean="0">
                <a:solidFill>
                  <a:schemeClr val="bg1">
                    <a:lumMod val="85000"/>
                  </a:schemeClr>
                </a:solidFill>
                <a:latin typeface="Consolas"/>
              </a:rPr>
              <a:t>	std::cout &lt;&lt; "Hello there!" &lt;&lt; std::</a:t>
            </a:r>
            <a:r>
              <a:rPr lang="en-US" sz="2400" b="1" smtClean="0">
                <a:solidFill>
                  <a:schemeClr val="bg1">
                    <a:lumMod val="85000"/>
                  </a:schemeClr>
                </a:solidFill>
                <a:latin typeface="Consolas"/>
              </a:rPr>
              <a:t>endl;</a:t>
            </a:r>
          </a:p>
          <a:p>
            <a:endParaRPr lang="en-US" sz="2400" smtClean="0">
              <a:solidFill>
                <a:schemeClr val="bg1">
                  <a:lumMod val="85000"/>
                </a:schemeClr>
              </a:solidFill>
              <a:latin typeface="Consolas"/>
            </a:endParaRPr>
          </a:p>
          <a:p>
            <a:pPr>
              <a:buNone/>
            </a:pPr>
            <a:r>
              <a:rPr lang="en-US" sz="2400" b="1" smtClean="0">
                <a:solidFill>
                  <a:schemeClr val="bg1">
                    <a:lumMod val="85000"/>
                  </a:schemeClr>
                </a:solidFill>
                <a:latin typeface="Consolas"/>
              </a:rPr>
              <a:t>	return 0;</a:t>
            </a:r>
          </a:p>
          <a:p>
            <a:pPr>
              <a:buNone/>
            </a:pPr>
            <a:r>
              <a:rPr lang="en-US" sz="2400" b="1" smtClean="0">
                <a:solidFill>
                  <a:srgbClr val="000000"/>
                </a:solidFill>
                <a:latin typeface="Consolas"/>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Name</a:t>
            </a:r>
            <a:endParaRPr lang="en-US" i="1">
              <a:solidFill>
                <a:srgbClr val="404040"/>
              </a:solidFill>
              <a:latin typeface="Century" pitchFamily="18" charset="0"/>
            </a:endParaRPr>
          </a:p>
        </p:txBody>
      </p:sp>
      <p:sp>
        <p:nvSpPr>
          <p:cNvPr id="8" name="Rounded Rectangle 7"/>
          <p:cNvSpPr/>
          <p:nvPr/>
        </p:nvSpPr>
        <p:spPr>
          <a:xfrm>
            <a:off x="1066800" y="1219200"/>
            <a:ext cx="1752600" cy="381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457200" y="1219200"/>
            <a:ext cx="8229600" cy="4937760"/>
          </a:xfrm>
        </p:spPr>
        <p:txBody>
          <a:bodyPr>
            <a:normAutofit/>
          </a:bodyPr>
          <a:lstStyle/>
          <a:p>
            <a:pPr>
              <a:buNone/>
            </a:pPr>
            <a:r>
              <a:rPr lang="en-US" sz="1800" b="1" smtClean="0">
                <a:solidFill>
                  <a:srgbClr val="7F0055"/>
                </a:solidFill>
                <a:latin typeface="Monospace"/>
              </a:rPr>
              <a:t>void</a:t>
            </a:r>
            <a:r>
              <a:rPr lang="en-US" sz="1800" b="1" smtClean="0">
                <a:solidFill>
                  <a:srgbClr val="000000"/>
                </a:solidFill>
                <a:latin typeface="Monospace"/>
              </a:rPr>
              <a:t> printStudentInfo </a:t>
            </a:r>
            <a:r>
              <a:rPr lang="en-US" sz="1800" smtClean="0">
                <a:solidFill>
                  <a:srgbClr val="000000"/>
                </a:solidFill>
                <a:latin typeface="Monospace"/>
              </a:rPr>
              <a:t>(std::</a:t>
            </a:r>
            <a:r>
              <a:rPr lang="en-US" sz="1800" smtClean="0">
                <a:solidFill>
                  <a:srgbClr val="005032"/>
                </a:solidFill>
                <a:latin typeface="Monospace"/>
              </a:rPr>
              <a:t>string</a:t>
            </a:r>
            <a:r>
              <a:rPr lang="en-US" sz="1800" smtClean="0">
                <a:solidFill>
                  <a:srgbClr val="000000"/>
                </a:solidFill>
                <a:latin typeface="Monospace"/>
              </a:rPr>
              <a:t> name, </a:t>
            </a:r>
            <a:r>
              <a:rPr lang="en-US" sz="1800" smtClean="0">
                <a:solidFill>
                  <a:srgbClr val="7F0055"/>
                </a:solidFill>
                <a:latin typeface="Monospace"/>
              </a:rPr>
              <a:t>int</a:t>
            </a:r>
            <a:r>
              <a:rPr lang="en-US" sz="1800" smtClean="0">
                <a:solidFill>
                  <a:srgbClr val="000000"/>
                </a:solidFill>
                <a:latin typeface="Monospace"/>
              </a:rPr>
              <a:t> age, std::</a:t>
            </a:r>
            <a:r>
              <a:rPr lang="en-US" sz="1800" smtClean="0">
                <a:solidFill>
                  <a:srgbClr val="005032"/>
                </a:solidFill>
                <a:latin typeface="Monospace"/>
              </a:rPr>
              <a:t>string</a:t>
            </a:r>
            <a:r>
              <a:rPr lang="en-US" sz="1800" smtClean="0">
                <a:solidFill>
                  <a:srgbClr val="000000"/>
                </a:solidFill>
                <a:latin typeface="Monospace"/>
              </a:rPr>
              <a:t> phoneNumber) </a:t>
            </a:r>
            <a:r>
              <a:rPr lang="en-US" sz="1800" b="1" smtClean="0">
                <a:solidFill>
                  <a:srgbClr val="000000"/>
                </a:solidFill>
                <a:latin typeface="Monospace"/>
              </a:rPr>
              <a:t>{</a:t>
            </a:r>
          </a:p>
          <a:p>
            <a:pPr>
              <a:buNone/>
            </a:pPr>
            <a:r>
              <a:rPr lang="en-US" sz="1800" smtClean="0">
                <a:solidFill>
                  <a:srgbClr val="000000"/>
                </a:solidFill>
                <a:latin typeface="Monospace"/>
              </a:rPr>
              <a:t>		std::cout &lt;&lt; </a:t>
            </a:r>
            <a:r>
              <a:rPr lang="en-US" sz="1800" smtClean="0">
                <a:solidFill>
                  <a:srgbClr val="2A00FF"/>
                </a:solidFill>
                <a:latin typeface="Monospace"/>
              </a:rPr>
              <a:t>"Name: "</a:t>
            </a:r>
            <a:r>
              <a:rPr lang="en-US" sz="1800" smtClean="0">
                <a:solidFill>
                  <a:srgbClr val="000000"/>
                </a:solidFill>
                <a:latin typeface="Monospace"/>
              </a:rPr>
              <a:t> &lt;&lt; name;</a:t>
            </a:r>
          </a:p>
          <a:p>
            <a:pPr>
              <a:buNone/>
            </a:pPr>
            <a:r>
              <a:rPr lang="en-US" sz="1800" smtClean="0">
                <a:solidFill>
                  <a:srgbClr val="000000"/>
                </a:solidFill>
                <a:latin typeface="Monospace"/>
              </a:rPr>
              <a:t>		std::cout &lt;&lt; </a:t>
            </a:r>
            <a:r>
              <a:rPr lang="en-US" sz="1800" smtClean="0">
                <a:solidFill>
                  <a:srgbClr val="2A00FF"/>
                </a:solidFill>
                <a:latin typeface="Monospace"/>
              </a:rPr>
              <a:t>", age: "</a:t>
            </a:r>
            <a:r>
              <a:rPr lang="en-US" sz="1800" smtClean="0">
                <a:solidFill>
                  <a:srgbClr val="000000"/>
                </a:solidFill>
                <a:latin typeface="Monospace"/>
              </a:rPr>
              <a:t> &lt;&lt; age;</a:t>
            </a:r>
          </a:p>
          <a:p>
            <a:pPr>
              <a:buNone/>
            </a:pPr>
            <a:r>
              <a:rPr lang="en-US" sz="1800" smtClean="0">
                <a:solidFill>
                  <a:srgbClr val="000000"/>
                </a:solidFill>
                <a:latin typeface="Monospace"/>
              </a:rPr>
              <a:t>		std::cout &lt;&lt; </a:t>
            </a:r>
            <a:r>
              <a:rPr lang="en-US" sz="1800" smtClean="0">
                <a:solidFill>
                  <a:srgbClr val="2A00FF"/>
                </a:solidFill>
                <a:latin typeface="Monospace"/>
              </a:rPr>
              <a:t>", phone: "</a:t>
            </a:r>
            <a:r>
              <a:rPr lang="en-US" sz="1800" smtClean="0">
                <a:solidFill>
                  <a:srgbClr val="000000"/>
                </a:solidFill>
                <a:latin typeface="Monospace"/>
              </a:rPr>
              <a:t> &lt;&lt; phoneNumber;</a:t>
            </a:r>
          </a:p>
          <a:p>
            <a:pPr>
              <a:buNone/>
            </a:pPr>
            <a:r>
              <a:rPr lang="en-US" sz="1800" smtClean="0">
                <a:solidFill>
                  <a:srgbClr val="000000"/>
                </a:solidFill>
                <a:latin typeface="Monospace"/>
              </a:rPr>
              <a:t>		std::cout &lt;&lt; std::</a:t>
            </a:r>
            <a:r>
              <a:rPr lang="en-US" sz="1800" b="1" smtClean="0">
                <a:solidFill>
                  <a:srgbClr val="642880"/>
                </a:solidFill>
                <a:latin typeface="Monospace"/>
              </a:rPr>
              <a:t>endl</a:t>
            </a:r>
            <a:r>
              <a:rPr lang="en-US" sz="1800" b="1" smtClean="0">
                <a:solidFill>
                  <a:srgbClr val="000000"/>
                </a:solidFill>
                <a:latin typeface="Monospace"/>
              </a:rPr>
              <a:t>;</a:t>
            </a:r>
          </a:p>
          <a:p>
            <a:pPr>
              <a:buNone/>
            </a:pPr>
            <a:r>
              <a:rPr lang="en-US" sz="1800" b="1" smtClean="0">
                <a:solidFill>
                  <a:srgbClr val="000000"/>
                </a:solidFill>
                <a:latin typeface="Monospace"/>
              </a:rPr>
              <a:t>}</a:t>
            </a:r>
          </a:p>
          <a:p>
            <a:pPr>
              <a:buFont typeface="Wingdings" pitchFamily="2" charset="2"/>
              <a:buChar char="Ø"/>
            </a:pPr>
            <a:r>
              <a:rPr lang="en-US" smtClean="0">
                <a:solidFill>
                  <a:srgbClr val="404040"/>
                </a:solidFill>
                <a:latin typeface="Times New Roman" pitchFamily="18" charset="0"/>
                <a:cs typeface="Times New Roman" pitchFamily="18" charset="0"/>
              </a:rPr>
              <a:t>Function’s </a:t>
            </a:r>
            <a:r>
              <a:rPr lang="en-US" b="1" i="1" smtClean="0">
                <a:solidFill>
                  <a:srgbClr val="404040"/>
                </a:solidFill>
                <a:latin typeface="Times New Roman" pitchFamily="18" charset="0"/>
                <a:cs typeface="Times New Roman" pitchFamily="18" charset="0"/>
              </a:rPr>
              <a:t>name</a:t>
            </a:r>
            <a:r>
              <a:rPr lang="en-US" smtClean="0">
                <a:solidFill>
                  <a:srgbClr val="404040"/>
                </a:solidFill>
                <a:latin typeface="Times New Roman" pitchFamily="18" charset="0"/>
                <a:cs typeface="Times New Roman" pitchFamily="18" charset="0"/>
              </a:rPr>
              <a:t> should be a </a:t>
            </a:r>
            <a:r>
              <a:rPr lang="en-US" b="1" i="1" smtClean="0">
                <a:solidFill>
                  <a:srgbClr val="404040"/>
                </a:solidFill>
                <a:latin typeface="Times New Roman" pitchFamily="18" charset="0"/>
                <a:cs typeface="Times New Roman" pitchFamily="18" charset="0"/>
              </a:rPr>
              <a:t>valid identifier</a:t>
            </a:r>
            <a:r>
              <a:rPr lang="en-US" smtClean="0">
                <a:solidFill>
                  <a:srgbClr val="404040"/>
                </a:solidFill>
                <a:latin typeface="Times New Roman" pitchFamily="18" charset="0"/>
                <a:cs typeface="Times New Roman" pitchFamily="18" charset="0"/>
              </a:rPr>
              <a:t>!</a:t>
            </a:r>
            <a:endParaRPr lang="en-US">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Input parameters</a:t>
            </a:r>
            <a:endParaRPr lang="en-US" i="1">
              <a:solidFill>
                <a:srgbClr val="404040"/>
              </a:solidFill>
              <a:latin typeface="Century" pitchFamily="18" charset="0"/>
            </a:endParaRPr>
          </a:p>
        </p:txBody>
      </p:sp>
      <p:sp>
        <p:nvSpPr>
          <p:cNvPr id="8" name="Rounded Rectangle 7"/>
          <p:cNvSpPr/>
          <p:nvPr/>
        </p:nvSpPr>
        <p:spPr>
          <a:xfrm>
            <a:off x="2895600" y="1219200"/>
            <a:ext cx="5257800" cy="381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457200" y="1219200"/>
            <a:ext cx="8229600" cy="4937760"/>
          </a:xfrm>
        </p:spPr>
        <p:txBody>
          <a:bodyPr>
            <a:normAutofit/>
          </a:bodyPr>
          <a:lstStyle/>
          <a:p>
            <a:pPr>
              <a:buNone/>
            </a:pPr>
            <a:r>
              <a:rPr lang="en-US" sz="1800" b="1" smtClean="0">
                <a:solidFill>
                  <a:srgbClr val="7F0055"/>
                </a:solidFill>
                <a:latin typeface="Monospace"/>
              </a:rPr>
              <a:t>void</a:t>
            </a:r>
            <a:r>
              <a:rPr lang="en-US" sz="1800" b="1" smtClean="0">
                <a:solidFill>
                  <a:srgbClr val="000000"/>
                </a:solidFill>
                <a:latin typeface="Monospace"/>
              </a:rPr>
              <a:t> printStudentInfo </a:t>
            </a:r>
            <a:r>
              <a:rPr lang="en-US" sz="1800" smtClean="0">
                <a:solidFill>
                  <a:srgbClr val="000000"/>
                </a:solidFill>
                <a:latin typeface="Monospace"/>
              </a:rPr>
              <a:t>(std::</a:t>
            </a:r>
            <a:r>
              <a:rPr lang="en-US" sz="1800" smtClean="0">
                <a:solidFill>
                  <a:srgbClr val="005032"/>
                </a:solidFill>
                <a:latin typeface="Monospace"/>
              </a:rPr>
              <a:t>string</a:t>
            </a:r>
            <a:r>
              <a:rPr lang="en-US" sz="1800" smtClean="0">
                <a:solidFill>
                  <a:srgbClr val="000000"/>
                </a:solidFill>
                <a:latin typeface="Monospace"/>
              </a:rPr>
              <a:t> name, </a:t>
            </a:r>
            <a:r>
              <a:rPr lang="en-US" sz="1800" smtClean="0">
                <a:solidFill>
                  <a:srgbClr val="7F0055"/>
                </a:solidFill>
                <a:latin typeface="Monospace"/>
              </a:rPr>
              <a:t>int</a:t>
            </a:r>
            <a:r>
              <a:rPr lang="en-US" sz="1800" smtClean="0">
                <a:solidFill>
                  <a:srgbClr val="000000"/>
                </a:solidFill>
                <a:latin typeface="Monospace"/>
              </a:rPr>
              <a:t> age, std::</a:t>
            </a:r>
            <a:r>
              <a:rPr lang="en-US" sz="1800" smtClean="0">
                <a:solidFill>
                  <a:srgbClr val="005032"/>
                </a:solidFill>
                <a:latin typeface="Monospace"/>
              </a:rPr>
              <a:t>string</a:t>
            </a:r>
            <a:r>
              <a:rPr lang="en-US" sz="1800" smtClean="0">
                <a:solidFill>
                  <a:srgbClr val="000000"/>
                </a:solidFill>
                <a:latin typeface="Monospace"/>
              </a:rPr>
              <a:t> phoneNumber) </a:t>
            </a:r>
            <a:r>
              <a:rPr lang="en-US" sz="1800" b="1" smtClean="0">
                <a:solidFill>
                  <a:srgbClr val="000000"/>
                </a:solidFill>
                <a:latin typeface="Monospace"/>
              </a:rPr>
              <a:t>{</a:t>
            </a:r>
          </a:p>
          <a:p>
            <a:pPr>
              <a:buNone/>
            </a:pPr>
            <a:r>
              <a:rPr lang="en-US" sz="1800" smtClean="0">
                <a:solidFill>
                  <a:srgbClr val="000000"/>
                </a:solidFill>
                <a:latin typeface="Monospace"/>
              </a:rPr>
              <a:t>		std::cout &lt;&lt; </a:t>
            </a:r>
            <a:r>
              <a:rPr lang="en-US" sz="1800" smtClean="0">
                <a:solidFill>
                  <a:srgbClr val="2A00FF"/>
                </a:solidFill>
                <a:latin typeface="Monospace"/>
              </a:rPr>
              <a:t>"Name: "</a:t>
            </a:r>
            <a:r>
              <a:rPr lang="en-US" sz="1800" smtClean="0">
                <a:solidFill>
                  <a:srgbClr val="000000"/>
                </a:solidFill>
                <a:latin typeface="Monospace"/>
              </a:rPr>
              <a:t> &lt;&lt; name;</a:t>
            </a:r>
          </a:p>
          <a:p>
            <a:pPr>
              <a:buNone/>
            </a:pPr>
            <a:r>
              <a:rPr lang="en-US" sz="1800" smtClean="0">
                <a:solidFill>
                  <a:srgbClr val="000000"/>
                </a:solidFill>
                <a:latin typeface="Monospace"/>
              </a:rPr>
              <a:t>		std::cout &lt;&lt; </a:t>
            </a:r>
            <a:r>
              <a:rPr lang="en-US" sz="1800" smtClean="0">
                <a:solidFill>
                  <a:srgbClr val="2A00FF"/>
                </a:solidFill>
                <a:latin typeface="Monospace"/>
              </a:rPr>
              <a:t>", age: "</a:t>
            </a:r>
            <a:r>
              <a:rPr lang="en-US" sz="1800" smtClean="0">
                <a:solidFill>
                  <a:srgbClr val="000000"/>
                </a:solidFill>
                <a:latin typeface="Monospace"/>
              </a:rPr>
              <a:t> &lt;&lt; age;</a:t>
            </a:r>
          </a:p>
          <a:p>
            <a:pPr>
              <a:buNone/>
            </a:pPr>
            <a:r>
              <a:rPr lang="en-US" sz="1800" smtClean="0">
                <a:solidFill>
                  <a:srgbClr val="000000"/>
                </a:solidFill>
                <a:latin typeface="Monospace"/>
              </a:rPr>
              <a:t>		std::cout &lt;&lt; </a:t>
            </a:r>
            <a:r>
              <a:rPr lang="en-US" sz="1800" smtClean="0">
                <a:solidFill>
                  <a:srgbClr val="2A00FF"/>
                </a:solidFill>
                <a:latin typeface="Monospace"/>
              </a:rPr>
              <a:t>", phone: "</a:t>
            </a:r>
            <a:r>
              <a:rPr lang="en-US" sz="1800" smtClean="0">
                <a:solidFill>
                  <a:srgbClr val="000000"/>
                </a:solidFill>
                <a:latin typeface="Monospace"/>
              </a:rPr>
              <a:t> &lt;&lt; phoneNumber;</a:t>
            </a:r>
          </a:p>
          <a:p>
            <a:pPr>
              <a:buNone/>
            </a:pPr>
            <a:r>
              <a:rPr lang="en-US" sz="1800" smtClean="0">
                <a:solidFill>
                  <a:srgbClr val="000000"/>
                </a:solidFill>
                <a:latin typeface="Monospace"/>
              </a:rPr>
              <a:t>		std::cout &lt;&lt; std::</a:t>
            </a:r>
            <a:r>
              <a:rPr lang="en-US" sz="1800" b="1" smtClean="0">
                <a:solidFill>
                  <a:srgbClr val="642880"/>
                </a:solidFill>
                <a:latin typeface="Monospace"/>
              </a:rPr>
              <a:t>endl</a:t>
            </a:r>
            <a:r>
              <a:rPr lang="en-US" sz="1800" b="1" smtClean="0">
                <a:solidFill>
                  <a:srgbClr val="000000"/>
                </a:solidFill>
                <a:latin typeface="Monospace"/>
              </a:rPr>
              <a:t>;</a:t>
            </a:r>
          </a:p>
          <a:p>
            <a:pPr>
              <a:buNone/>
            </a:pPr>
            <a:r>
              <a:rPr lang="en-US" sz="1800" b="1" smtClean="0">
                <a:solidFill>
                  <a:srgbClr val="000000"/>
                </a:solidFill>
                <a:latin typeface="Monospace"/>
              </a:rPr>
              <a:t>}</a:t>
            </a:r>
          </a:p>
          <a:p>
            <a:pPr>
              <a:buFont typeface="Wingdings" pitchFamily="2" charset="2"/>
              <a:buChar char="Ø"/>
            </a:pPr>
            <a:r>
              <a:rPr lang="en-US" smtClean="0">
                <a:solidFill>
                  <a:srgbClr val="404040"/>
                </a:solidFill>
                <a:latin typeface="Times New Roman" pitchFamily="18" charset="0"/>
                <a:cs typeface="Times New Roman" pitchFamily="18" charset="0"/>
              </a:rPr>
              <a:t>Remember: A </a:t>
            </a:r>
            <a:r>
              <a:rPr lang="en-US" b="1" i="1" smtClean="0">
                <a:solidFill>
                  <a:srgbClr val="404040"/>
                </a:solidFill>
                <a:latin typeface="Times New Roman" pitchFamily="18" charset="0"/>
                <a:cs typeface="Times New Roman" pitchFamily="18" charset="0"/>
              </a:rPr>
              <a:t>function</a:t>
            </a:r>
            <a:r>
              <a:rPr lang="en-US" smtClean="0">
                <a:solidFill>
                  <a:srgbClr val="404040"/>
                </a:solidFill>
                <a:latin typeface="Times New Roman" pitchFamily="18" charset="0"/>
                <a:cs typeface="Times New Roman" pitchFamily="18" charset="0"/>
              </a:rPr>
              <a:t> acts as a processing </a:t>
            </a:r>
            <a:r>
              <a:rPr lang="en-US" b="1" i="1" smtClean="0">
                <a:solidFill>
                  <a:srgbClr val="404040"/>
                </a:solidFill>
                <a:latin typeface="Times New Roman" pitchFamily="18" charset="0"/>
                <a:cs typeface="Times New Roman" pitchFamily="18" charset="0"/>
              </a:rPr>
              <a:t>unit</a:t>
            </a:r>
            <a:r>
              <a:rPr lang="en-US" smtClean="0">
                <a:solidFill>
                  <a:srgbClr val="404040"/>
                </a:solidFill>
                <a:latin typeface="Times New Roman" pitchFamily="18" charset="0"/>
                <a:cs typeface="Times New Roman" pitchFamily="18" charset="0"/>
              </a:rPr>
              <a:t> – it takes </a:t>
            </a:r>
            <a:r>
              <a:rPr lang="en-US" b="1" i="1" smtClean="0">
                <a:solidFill>
                  <a:srgbClr val="404040"/>
                </a:solidFill>
                <a:latin typeface="Times New Roman" pitchFamily="18" charset="0"/>
                <a:cs typeface="Times New Roman" pitchFamily="18" charset="0"/>
              </a:rPr>
              <a:t>input</a:t>
            </a:r>
            <a:r>
              <a:rPr lang="en-US" smtClean="0">
                <a:solidFill>
                  <a:srgbClr val="404040"/>
                </a:solidFill>
                <a:latin typeface="Times New Roman" pitchFamily="18" charset="0"/>
                <a:cs typeface="Times New Roman" pitchFamily="18" charset="0"/>
              </a:rPr>
              <a:t> and produces output!</a:t>
            </a:r>
          </a:p>
          <a:p>
            <a:pPr>
              <a:buFont typeface="Wingdings" pitchFamily="2" charset="2"/>
              <a:buChar char="Ø"/>
            </a:pPr>
            <a:r>
              <a:rPr lang="en-US" b="1" i="1" smtClean="0">
                <a:solidFill>
                  <a:srgbClr val="404040"/>
                </a:solidFill>
                <a:latin typeface="Times New Roman" pitchFamily="18" charset="0"/>
                <a:cs typeface="Times New Roman" pitchFamily="18" charset="0"/>
              </a:rPr>
              <a:t>Input</a:t>
            </a:r>
            <a:r>
              <a:rPr lang="en-US" smtClean="0">
                <a:solidFill>
                  <a:srgbClr val="404040"/>
                </a:solidFill>
                <a:latin typeface="Times New Roman" pitchFamily="18" charset="0"/>
                <a:cs typeface="Times New Roman" pitchFamily="18" charset="0"/>
              </a:rPr>
              <a:t> of a </a:t>
            </a:r>
            <a:r>
              <a:rPr lang="en-US" b="1" i="1" smtClean="0">
                <a:solidFill>
                  <a:srgbClr val="404040"/>
                </a:solidFill>
                <a:latin typeface="Times New Roman" pitchFamily="18" charset="0"/>
                <a:cs typeface="Times New Roman" pitchFamily="18" charset="0"/>
              </a:rPr>
              <a:t>function</a:t>
            </a:r>
            <a:r>
              <a:rPr lang="en-US" smtClean="0">
                <a:solidFill>
                  <a:srgbClr val="404040"/>
                </a:solidFill>
                <a:latin typeface="Times New Roman" pitchFamily="18" charset="0"/>
                <a:cs typeface="Times New Roman" pitchFamily="18" charset="0"/>
              </a:rPr>
              <a:t> is described using </a:t>
            </a:r>
            <a:r>
              <a:rPr lang="en-US" b="1" i="1" smtClean="0">
                <a:solidFill>
                  <a:srgbClr val="404040"/>
                </a:solidFill>
                <a:latin typeface="Times New Roman" pitchFamily="18" charset="0"/>
                <a:cs typeface="Times New Roman" pitchFamily="18" charset="0"/>
              </a:rPr>
              <a:t>variables</a:t>
            </a:r>
          </a:p>
          <a:p>
            <a:pPr lvl="1">
              <a:buFont typeface="Wingdings" pitchFamily="2" charset="2"/>
              <a:buChar char="Ø"/>
            </a:pPr>
            <a:r>
              <a:rPr lang="en-US" smtClean="0">
                <a:solidFill>
                  <a:srgbClr val="404040"/>
                </a:solidFill>
              </a:rPr>
              <a:t>They are called </a:t>
            </a:r>
            <a:r>
              <a:rPr lang="en-US" b="1" i="1" smtClean="0">
                <a:solidFill>
                  <a:srgbClr val="404040"/>
                </a:solidFill>
              </a:rPr>
              <a:t>parameters</a:t>
            </a:r>
            <a:r>
              <a:rPr lang="en-US" smtClean="0">
                <a:solidFill>
                  <a:srgbClr val="404040"/>
                </a:solidFill>
              </a:rPr>
              <a:t> in this case</a:t>
            </a:r>
            <a:endParaRPr lang="en-US">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Output</a:t>
            </a:r>
            <a:endParaRPr lang="en-US" i="1">
              <a:solidFill>
                <a:srgbClr val="404040"/>
              </a:solidFill>
              <a:latin typeface="Century" pitchFamily="18" charset="0"/>
            </a:endParaRPr>
          </a:p>
        </p:txBody>
      </p:sp>
      <p:sp>
        <p:nvSpPr>
          <p:cNvPr id="8" name="Rounded Rectangle 7"/>
          <p:cNvSpPr/>
          <p:nvPr/>
        </p:nvSpPr>
        <p:spPr>
          <a:xfrm>
            <a:off x="533400" y="1219200"/>
            <a:ext cx="533400" cy="381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457200" y="1219200"/>
            <a:ext cx="8229600" cy="4937760"/>
          </a:xfrm>
        </p:spPr>
        <p:txBody>
          <a:bodyPr>
            <a:normAutofit/>
          </a:bodyPr>
          <a:lstStyle/>
          <a:p>
            <a:pPr>
              <a:buNone/>
            </a:pPr>
            <a:r>
              <a:rPr lang="en-US" sz="1800" b="1" smtClean="0">
                <a:solidFill>
                  <a:srgbClr val="7F0055"/>
                </a:solidFill>
                <a:latin typeface="Monospace"/>
              </a:rPr>
              <a:t>void</a:t>
            </a:r>
            <a:r>
              <a:rPr lang="en-US" sz="1800" b="1" smtClean="0">
                <a:solidFill>
                  <a:srgbClr val="000000"/>
                </a:solidFill>
                <a:latin typeface="Monospace"/>
              </a:rPr>
              <a:t> printStudentInfo </a:t>
            </a:r>
            <a:r>
              <a:rPr lang="en-US" sz="1800" smtClean="0">
                <a:solidFill>
                  <a:srgbClr val="000000"/>
                </a:solidFill>
                <a:latin typeface="Monospace"/>
              </a:rPr>
              <a:t>(std::</a:t>
            </a:r>
            <a:r>
              <a:rPr lang="en-US" sz="1800" smtClean="0">
                <a:solidFill>
                  <a:srgbClr val="005032"/>
                </a:solidFill>
                <a:latin typeface="Monospace"/>
              </a:rPr>
              <a:t>string</a:t>
            </a:r>
            <a:r>
              <a:rPr lang="en-US" sz="1800" smtClean="0">
                <a:solidFill>
                  <a:srgbClr val="000000"/>
                </a:solidFill>
                <a:latin typeface="Monospace"/>
              </a:rPr>
              <a:t> name, </a:t>
            </a:r>
            <a:r>
              <a:rPr lang="en-US" sz="1800" smtClean="0">
                <a:solidFill>
                  <a:srgbClr val="7F0055"/>
                </a:solidFill>
                <a:latin typeface="Monospace"/>
              </a:rPr>
              <a:t>int</a:t>
            </a:r>
            <a:r>
              <a:rPr lang="en-US" sz="1800" smtClean="0">
                <a:solidFill>
                  <a:srgbClr val="000000"/>
                </a:solidFill>
                <a:latin typeface="Monospace"/>
              </a:rPr>
              <a:t> age, std::</a:t>
            </a:r>
            <a:r>
              <a:rPr lang="en-US" sz="1800" smtClean="0">
                <a:solidFill>
                  <a:srgbClr val="005032"/>
                </a:solidFill>
                <a:latin typeface="Monospace"/>
              </a:rPr>
              <a:t>string</a:t>
            </a:r>
            <a:r>
              <a:rPr lang="en-US" sz="1800" smtClean="0">
                <a:solidFill>
                  <a:srgbClr val="000000"/>
                </a:solidFill>
                <a:latin typeface="Monospace"/>
              </a:rPr>
              <a:t> phoneNumber) </a:t>
            </a:r>
            <a:r>
              <a:rPr lang="en-US" sz="1800" b="1" smtClean="0">
                <a:solidFill>
                  <a:srgbClr val="000000"/>
                </a:solidFill>
                <a:latin typeface="Monospace"/>
              </a:rPr>
              <a:t>{</a:t>
            </a:r>
          </a:p>
          <a:p>
            <a:pPr>
              <a:buNone/>
            </a:pPr>
            <a:r>
              <a:rPr lang="en-US" sz="1800" smtClean="0">
                <a:solidFill>
                  <a:srgbClr val="000000"/>
                </a:solidFill>
                <a:latin typeface="Monospace"/>
              </a:rPr>
              <a:t>		std::cout &lt;&lt; </a:t>
            </a:r>
            <a:r>
              <a:rPr lang="en-US" sz="1800" smtClean="0">
                <a:solidFill>
                  <a:srgbClr val="2A00FF"/>
                </a:solidFill>
                <a:latin typeface="Monospace"/>
              </a:rPr>
              <a:t>"Name: "</a:t>
            </a:r>
            <a:r>
              <a:rPr lang="en-US" sz="1800" smtClean="0">
                <a:solidFill>
                  <a:srgbClr val="000000"/>
                </a:solidFill>
                <a:latin typeface="Monospace"/>
              </a:rPr>
              <a:t> &lt;&lt; name;</a:t>
            </a:r>
          </a:p>
          <a:p>
            <a:pPr>
              <a:buNone/>
            </a:pPr>
            <a:r>
              <a:rPr lang="en-US" sz="1800" smtClean="0">
                <a:solidFill>
                  <a:srgbClr val="000000"/>
                </a:solidFill>
                <a:latin typeface="Monospace"/>
              </a:rPr>
              <a:t>		std::cout &lt;&lt; </a:t>
            </a:r>
            <a:r>
              <a:rPr lang="en-US" sz="1800" smtClean="0">
                <a:solidFill>
                  <a:srgbClr val="2A00FF"/>
                </a:solidFill>
                <a:latin typeface="Monospace"/>
              </a:rPr>
              <a:t>", age: "</a:t>
            </a:r>
            <a:r>
              <a:rPr lang="en-US" sz="1800" smtClean="0">
                <a:solidFill>
                  <a:srgbClr val="000000"/>
                </a:solidFill>
                <a:latin typeface="Monospace"/>
              </a:rPr>
              <a:t> &lt;&lt; age;</a:t>
            </a:r>
          </a:p>
          <a:p>
            <a:pPr>
              <a:buNone/>
            </a:pPr>
            <a:r>
              <a:rPr lang="en-US" sz="1800" smtClean="0">
                <a:solidFill>
                  <a:srgbClr val="000000"/>
                </a:solidFill>
                <a:latin typeface="Monospace"/>
              </a:rPr>
              <a:t>		std::cout &lt;&lt; </a:t>
            </a:r>
            <a:r>
              <a:rPr lang="en-US" sz="1800" smtClean="0">
                <a:solidFill>
                  <a:srgbClr val="2A00FF"/>
                </a:solidFill>
                <a:latin typeface="Monospace"/>
              </a:rPr>
              <a:t>", phone: "</a:t>
            </a:r>
            <a:r>
              <a:rPr lang="en-US" sz="1800" smtClean="0">
                <a:solidFill>
                  <a:srgbClr val="000000"/>
                </a:solidFill>
                <a:latin typeface="Monospace"/>
              </a:rPr>
              <a:t> &lt;&lt; phoneNumber;</a:t>
            </a:r>
          </a:p>
          <a:p>
            <a:pPr>
              <a:buNone/>
            </a:pPr>
            <a:r>
              <a:rPr lang="en-US" sz="1800" smtClean="0">
                <a:solidFill>
                  <a:srgbClr val="000000"/>
                </a:solidFill>
                <a:latin typeface="Monospace"/>
              </a:rPr>
              <a:t>		std::cout &lt;&lt; std::</a:t>
            </a:r>
            <a:r>
              <a:rPr lang="en-US" sz="1800" b="1" smtClean="0">
                <a:solidFill>
                  <a:srgbClr val="642880"/>
                </a:solidFill>
                <a:latin typeface="Monospace"/>
              </a:rPr>
              <a:t>endl</a:t>
            </a:r>
            <a:r>
              <a:rPr lang="en-US" sz="1800" b="1" smtClean="0">
                <a:solidFill>
                  <a:srgbClr val="000000"/>
                </a:solidFill>
                <a:latin typeface="Monospace"/>
              </a:rPr>
              <a:t>;</a:t>
            </a:r>
          </a:p>
          <a:p>
            <a:pPr>
              <a:buNone/>
            </a:pPr>
            <a:r>
              <a:rPr lang="en-US" sz="1800" b="1" smtClean="0">
                <a:solidFill>
                  <a:srgbClr val="000000"/>
                </a:solidFill>
                <a:latin typeface="Monospace"/>
              </a:rPr>
              <a:t>}</a:t>
            </a:r>
          </a:p>
          <a:p>
            <a:pPr>
              <a:buFont typeface="Wingdings" pitchFamily="2" charset="2"/>
              <a:buChar char="Ø"/>
            </a:pPr>
            <a:r>
              <a:rPr lang="en-US" smtClean="0">
                <a:solidFill>
                  <a:srgbClr val="404040"/>
                </a:solidFill>
                <a:latin typeface="Times New Roman" pitchFamily="18" charset="0"/>
                <a:cs typeface="Times New Roman" pitchFamily="18" charset="0"/>
              </a:rPr>
              <a:t>Remember: A </a:t>
            </a:r>
            <a:r>
              <a:rPr lang="en-US" b="1" i="1" smtClean="0">
                <a:solidFill>
                  <a:srgbClr val="404040"/>
                </a:solidFill>
                <a:latin typeface="Times New Roman" pitchFamily="18" charset="0"/>
                <a:cs typeface="Times New Roman" pitchFamily="18" charset="0"/>
              </a:rPr>
              <a:t>function</a:t>
            </a:r>
            <a:r>
              <a:rPr lang="en-US" smtClean="0">
                <a:solidFill>
                  <a:srgbClr val="404040"/>
                </a:solidFill>
                <a:latin typeface="Times New Roman" pitchFamily="18" charset="0"/>
                <a:cs typeface="Times New Roman" pitchFamily="18" charset="0"/>
              </a:rPr>
              <a:t> acts as a processing </a:t>
            </a:r>
            <a:r>
              <a:rPr lang="en-US" b="1" i="1" smtClean="0">
                <a:solidFill>
                  <a:srgbClr val="404040"/>
                </a:solidFill>
                <a:latin typeface="Times New Roman" pitchFamily="18" charset="0"/>
                <a:cs typeface="Times New Roman" pitchFamily="18" charset="0"/>
              </a:rPr>
              <a:t>unit</a:t>
            </a:r>
            <a:r>
              <a:rPr lang="en-US" smtClean="0">
                <a:solidFill>
                  <a:srgbClr val="404040"/>
                </a:solidFill>
                <a:latin typeface="Times New Roman" pitchFamily="18" charset="0"/>
                <a:cs typeface="Times New Roman" pitchFamily="18" charset="0"/>
              </a:rPr>
              <a:t> – it takes input and produces </a:t>
            </a:r>
            <a:r>
              <a:rPr lang="en-US" b="1" i="1" smtClean="0">
                <a:solidFill>
                  <a:srgbClr val="404040"/>
                </a:solidFill>
                <a:latin typeface="Times New Roman" pitchFamily="18" charset="0"/>
                <a:cs typeface="Times New Roman" pitchFamily="18" charset="0"/>
              </a:rPr>
              <a:t>output</a:t>
            </a:r>
            <a:r>
              <a:rPr lang="en-US" smtClean="0">
                <a:solidFill>
                  <a:srgbClr val="404040"/>
                </a:solidFill>
                <a:latin typeface="Times New Roman" pitchFamily="18" charset="0"/>
                <a:cs typeface="Times New Roman" pitchFamily="18" charset="0"/>
              </a:rPr>
              <a:t>!</a:t>
            </a:r>
          </a:p>
          <a:p>
            <a:pPr>
              <a:buFont typeface="Wingdings" pitchFamily="2" charset="2"/>
              <a:buChar char="Ø"/>
            </a:pPr>
            <a:r>
              <a:rPr lang="en-US" b="1" i="1" smtClean="0">
                <a:solidFill>
                  <a:srgbClr val="404040"/>
                </a:solidFill>
                <a:latin typeface="Times New Roman" pitchFamily="18" charset="0"/>
                <a:cs typeface="Times New Roman" pitchFamily="18" charset="0"/>
              </a:rPr>
              <a:t>Output</a:t>
            </a:r>
            <a:r>
              <a:rPr lang="en-US" smtClean="0">
                <a:solidFill>
                  <a:srgbClr val="404040"/>
                </a:solidFill>
                <a:latin typeface="Times New Roman" pitchFamily="18" charset="0"/>
                <a:cs typeface="Times New Roman" pitchFamily="18" charset="0"/>
              </a:rPr>
              <a:t> of a function is a </a:t>
            </a:r>
            <a:r>
              <a:rPr lang="en-US" b="1" i="1" smtClean="0">
                <a:solidFill>
                  <a:srgbClr val="404040"/>
                </a:solidFill>
                <a:latin typeface="Times New Roman" pitchFamily="18" charset="0"/>
                <a:cs typeface="Times New Roman" pitchFamily="18" charset="0"/>
              </a:rPr>
              <a:t>single value</a:t>
            </a:r>
            <a:r>
              <a:rPr lang="en-US" smtClean="0">
                <a:solidFill>
                  <a:srgbClr val="404040"/>
                </a:solidFill>
                <a:latin typeface="Times New Roman" pitchFamily="18" charset="0"/>
                <a:cs typeface="Times New Roman" pitchFamily="18" charset="0"/>
              </a:rPr>
              <a:t> of a given </a:t>
            </a:r>
            <a:r>
              <a:rPr lang="en-US" b="1" i="1" smtClean="0">
                <a:solidFill>
                  <a:srgbClr val="404040"/>
                </a:solidFill>
                <a:latin typeface="Times New Roman" pitchFamily="18" charset="0"/>
                <a:cs typeface="Times New Roman" pitchFamily="18" charset="0"/>
              </a:rPr>
              <a:t>type</a:t>
            </a:r>
            <a:endParaRPr lang="en-US" smtClean="0">
              <a:solidFill>
                <a:srgbClr val="404040"/>
              </a:solidFill>
              <a:latin typeface="Times New Roman" pitchFamily="18" charset="0"/>
              <a:cs typeface="Times New Roman" pitchFamily="18" charset="0"/>
            </a:endParaRPr>
          </a:p>
          <a:p>
            <a:pPr>
              <a:buFont typeface="Wingdings" pitchFamily="2" charset="2"/>
              <a:buChar char="Ø"/>
            </a:pPr>
            <a:r>
              <a:rPr lang="en-US" smtClean="0">
                <a:solidFill>
                  <a:srgbClr val="404040"/>
                </a:solidFill>
                <a:latin typeface="Times New Roman" pitchFamily="18" charset="0"/>
                <a:cs typeface="Times New Roman" pitchFamily="18" charset="0"/>
              </a:rPr>
              <a:t>In this case </a:t>
            </a:r>
            <a:r>
              <a:rPr lang="en-US" sz="2000" b="1" smtClean="0">
                <a:solidFill>
                  <a:srgbClr val="7F0055"/>
                </a:solidFill>
                <a:latin typeface="Monospace"/>
              </a:rPr>
              <a:t>void</a:t>
            </a:r>
            <a:r>
              <a:rPr lang="en-US" smtClean="0">
                <a:solidFill>
                  <a:srgbClr val="404040"/>
                </a:solidFill>
                <a:latin typeface="Times New Roman" pitchFamily="18" charset="0"/>
                <a:cs typeface="Times New Roman" pitchFamily="18" charset="0"/>
              </a:rPr>
              <a:t> means “</a:t>
            </a:r>
            <a:r>
              <a:rPr lang="en-US" i="1" smtClean="0">
                <a:solidFill>
                  <a:srgbClr val="404040"/>
                </a:solidFill>
                <a:latin typeface="Times New Roman" pitchFamily="18" charset="0"/>
                <a:cs typeface="Times New Roman" pitchFamily="18" charset="0"/>
              </a:rPr>
              <a:t>nothing” –</a:t>
            </a:r>
            <a:r>
              <a:rPr lang="en-US" smtClean="0">
                <a:solidFill>
                  <a:srgbClr val="404040"/>
                </a:solidFill>
                <a:latin typeface="Times New Roman" pitchFamily="18" charset="0"/>
                <a:cs typeface="Times New Roman" pitchFamily="18" charset="0"/>
              </a:rPr>
              <a:t> this specific </a:t>
            </a:r>
            <a:r>
              <a:rPr lang="en-US" b="1" i="1" smtClean="0">
                <a:solidFill>
                  <a:srgbClr val="404040"/>
                </a:solidFill>
                <a:latin typeface="Times New Roman" pitchFamily="18" charset="0"/>
                <a:cs typeface="Times New Roman" pitchFamily="18" charset="0"/>
              </a:rPr>
              <a:t>function</a:t>
            </a:r>
            <a:r>
              <a:rPr lang="en-US" smtClean="0">
                <a:solidFill>
                  <a:srgbClr val="404040"/>
                </a:solidFill>
                <a:latin typeface="Times New Roman" pitchFamily="18" charset="0"/>
                <a:cs typeface="Times New Roman" pitchFamily="18" charset="0"/>
              </a:rPr>
              <a:t> does not return anything! (Indeed, it just prints. No other calculations, no result…)</a:t>
            </a:r>
            <a:endParaRPr lang="en-US">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Declaration &amp; Definition</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fr-FR" sz="2400" b="1" i="1" smtClean="0"/>
              <a:t>Declaration </a:t>
            </a:r>
            <a:r>
              <a:rPr lang="fr-FR" sz="2400" smtClean="0"/>
              <a:t>roughly says </a:t>
            </a:r>
            <a:r>
              <a:rPr lang="fr-FR" sz="2400" i="1" smtClean="0"/>
              <a:t>"there is such function"</a:t>
            </a:r>
          </a:p>
          <a:p>
            <a:pPr>
              <a:buFont typeface="Wingdings" pitchFamily="2" charset="2"/>
              <a:buChar char="Ø"/>
            </a:pPr>
            <a:r>
              <a:rPr lang="fr-FR" sz="2400" b="1" i="1" smtClean="0"/>
              <a:t>Definition</a:t>
            </a:r>
            <a:r>
              <a:rPr lang="fr-FR" sz="2400" smtClean="0"/>
              <a:t> describes exactly </a:t>
            </a:r>
            <a:r>
              <a:rPr lang="fr-FR" sz="2400" b="1" i="1" smtClean="0"/>
              <a:t>what the function is / does</a:t>
            </a:r>
            <a:endParaRPr lang="fr-FR" sz="2400" smtClean="0"/>
          </a:p>
          <a:p>
            <a:pPr lvl="1">
              <a:buFont typeface="Wingdings" pitchFamily="2" charset="2"/>
              <a:buChar char="Ø"/>
            </a:pPr>
            <a:r>
              <a:rPr lang="fr-FR" sz="2100" smtClean="0"/>
              <a:t>Examples:</a:t>
            </a:r>
          </a:p>
          <a:p>
            <a:pPr lvl="2">
              <a:buFont typeface="Wingdings" pitchFamily="2" charset="2"/>
              <a:buChar char="Ø"/>
            </a:pPr>
            <a:r>
              <a:rPr lang="fr-FR" sz="2100" b="1" i="1" smtClean="0">
                <a:solidFill>
                  <a:srgbClr val="7F0055"/>
                </a:solidFill>
              </a:rPr>
              <a:t>int</a:t>
            </a:r>
            <a:r>
              <a:rPr lang="fr-FR" sz="2100" b="1" i="1" smtClean="0">
                <a:solidFill>
                  <a:srgbClr val="000000"/>
                </a:solidFill>
              </a:rPr>
              <a:t> sum(</a:t>
            </a:r>
            <a:r>
              <a:rPr lang="fr-FR" sz="2100" b="1" i="1" smtClean="0">
                <a:solidFill>
                  <a:srgbClr val="7F0055"/>
                </a:solidFill>
              </a:rPr>
              <a:t>int</a:t>
            </a:r>
            <a:r>
              <a:rPr lang="fr-FR" sz="2100" b="1" i="1" smtClean="0">
                <a:solidFill>
                  <a:srgbClr val="000000"/>
                </a:solidFill>
              </a:rPr>
              <a:t> x, </a:t>
            </a:r>
            <a:r>
              <a:rPr lang="fr-FR" sz="2100" b="1" i="1" smtClean="0">
                <a:solidFill>
                  <a:srgbClr val="7F0055"/>
                </a:solidFill>
              </a:rPr>
              <a:t>int</a:t>
            </a:r>
            <a:r>
              <a:rPr lang="fr-FR" sz="2100" b="1" i="1" smtClean="0">
                <a:solidFill>
                  <a:srgbClr val="000000"/>
                </a:solidFill>
              </a:rPr>
              <a:t> y);	</a:t>
            </a:r>
            <a:r>
              <a:rPr lang="en-US" sz="2100" i="1" smtClean="0">
                <a:solidFill>
                  <a:srgbClr val="3F7F5F"/>
                </a:solidFill>
              </a:rPr>
              <a:t> // </a:t>
            </a:r>
            <a:r>
              <a:rPr lang="en-US" sz="2100" b="1" i="1" smtClean="0">
                <a:solidFill>
                  <a:srgbClr val="3F7F5F"/>
                </a:solidFill>
              </a:rPr>
              <a:t>Declaration</a:t>
            </a:r>
            <a:r>
              <a:rPr lang="en-US" sz="2100" i="1" smtClean="0">
                <a:solidFill>
                  <a:srgbClr val="3F7F5F"/>
                </a:solidFill>
              </a:rPr>
              <a:t> (in both C++ and C)</a:t>
            </a:r>
            <a:endParaRPr lang="fr-FR" sz="2100" b="1" i="1" smtClean="0">
              <a:solidFill>
                <a:srgbClr val="000000"/>
              </a:solidFill>
            </a:endParaRPr>
          </a:p>
          <a:p>
            <a:pPr lvl="2">
              <a:buFont typeface="Wingdings" pitchFamily="2" charset="2"/>
              <a:buChar char="Ø"/>
            </a:pPr>
            <a:r>
              <a:rPr lang="fr-FR" sz="1800" smtClean="0"/>
              <a:t>Note that for </a:t>
            </a:r>
            <a:r>
              <a:rPr lang="fr-FR" sz="1800" b="1" smtClean="0"/>
              <a:t>variables</a:t>
            </a:r>
            <a:r>
              <a:rPr lang="fr-FR" sz="1800" smtClean="0"/>
              <a:t> the statement </a:t>
            </a:r>
            <a:r>
              <a:rPr lang="fr-FR" sz="1800" b="1" i="1" smtClean="0">
                <a:solidFill>
                  <a:srgbClr val="7F0055"/>
                </a:solidFill>
              </a:rPr>
              <a:t>int</a:t>
            </a:r>
            <a:r>
              <a:rPr lang="fr-FR" sz="1800" b="1" i="1" smtClean="0">
                <a:solidFill>
                  <a:srgbClr val="000000"/>
                </a:solidFill>
              </a:rPr>
              <a:t> counter;</a:t>
            </a:r>
            <a:r>
              <a:rPr lang="fr-FR" sz="1800" smtClean="0"/>
              <a:t> is a </a:t>
            </a:r>
            <a:r>
              <a:rPr lang="fr-FR" sz="1800" b="1" i="1" smtClean="0"/>
              <a:t>definition</a:t>
            </a:r>
            <a:r>
              <a:rPr lang="fr-FR" sz="1800" i="1" smtClean="0"/>
              <a:t>!</a:t>
            </a:r>
            <a:endParaRPr lang="en-US" sz="2500" i="1" smtClean="0">
              <a:solidFill>
                <a:srgbClr val="3F7F5F"/>
              </a:solidFill>
            </a:endParaRPr>
          </a:p>
          <a:p>
            <a:pPr lvl="2">
              <a:buNone/>
            </a:pPr>
            <a:endParaRPr lang="en-US" sz="2200" i="1" smtClean="0">
              <a:solidFill>
                <a:srgbClr val="3F7F5F"/>
              </a:solidFill>
            </a:endParaRPr>
          </a:p>
          <a:p>
            <a:pPr lvl="2">
              <a:buNone/>
            </a:pPr>
            <a:r>
              <a:rPr lang="en-US" sz="2200" i="1" smtClean="0">
                <a:solidFill>
                  <a:srgbClr val="3F7F5F"/>
                </a:solidFill>
              </a:rPr>
              <a:t>// </a:t>
            </a:r>
            <a:r>
              <a:rPr lang="en-US" sz="2200" b="1" i="1" smtClean="0">
                <a:solidFill>
                  <a:srgbClr val="3F7F5F"/>
                </a:solidFill>
              </a:rPr>
              <a:t>Definition</a:t>
            </a:r>
            <a:r>
              <a:rPr lang="en-US" sz="2200" i="1" smtClean="0">
                <a:solidFill>
                  <a:srgbClr val="3F7F5F"/>
                </a:solidFill>
              </a:rPr>
              <a:t> (in both C++ and C)</a:t>
            </a:r>
            <a:endParaRPr lang="fr-FR" sz="2200" b="1" smtClean="0">
              <a:solidFill>
                <a:srgbClr val="7F0055"/>
              </a:solidFill>
            </a:endParaRPr>
          </a:p>
          <a:p>
            <a:pPr lvl="2">
              <a:buNone/>
            </a:pPr>
            <a:r>
              <a:rPr lang="fr-FR" sz="2200" b="1" smtClean="0">
                <a:solidFill>
                  <a:srgbClr val="7F0055"/>
                </a:solidFill>
              </a:rPr>
              <a:t>int</a:t>
            </a:r>
            <a:r>
              <a:rPr lang="fr-FR" sz="2200" b="1" smtClean="0">
                <a:solidFill>
                  <a:srgbClr val="000000"/>
                </a:solidFill>
              </a:rPr>
              <a:t> sum(</a:t>
            </a:r>
            <a:r>
              <a:rPr lang="fr-FR" sz="2200" b="1" smtClean="0">
                <a:solidFill>
                  <a:srgbClr val="7F0055"/>
                </a:solidFill>
              </a:rPr>
              <a:t>int</a:t>
            </a:r>
            <a:r>
              <a:rPr lang="fr-FR" sz="2200" b="1" smtClean="0">
                <a:solidFill>
                  <a:srgbClr val="000000"/>
                </a:solidFill>
              </a:rPr>
              <a:t> x, </a:t>
            </a:r>
            <a:r>
              <a:rPr lang="fr-FR" sz="2200" b="1" smtClean="0">
                <a:solidFill>
                  <a:srgbClr val="7F0055"/>
                </a:solidFill>
              </a:rPr>
              <a:t>int</a:t>
            </a:r>
            <a:r>
              <a:rPr lang="fr-FR" sz="2200" b="1" smtClean="0">
                <a:solidFill>
                  <a:srgbClr val="000000"/>
                </a:solidFill>
              </a:rPr>
              <a:t> y) {</a:t>
            </a:r>
          </a:p>
          <a:p>
            <a:pPr lvl="2">
              <a:buNone/>
            </a:pPr>
            <a:r>
              <a:rPr lang="en-US" sz="2200" b="1" smtClean="0">
                <a:solidFill>
                  <a:srgbClr val="7F0055"/>
                </a:solidFill>
              </a:rPr>
              <a:t>	return</a:t>
            </a:r>
            <a:r>
              <a:rPr lang="en-US" sz="2200" b="1" smtClean="0">
                <a:solidFill>
                  <a:srgbClr val="000000"/>
                </a:solidFill>
              </a:rPr>
              <a:t> x + y;</a:t>
            </a:r>
          </a:p>
          <a:p>
            <a:pPr lvl="2">
              <a:buNone/>
            </a:pPr>
            <a:r>
              <a:rPr lang="en-US" sz="2200" smtClean="0">
                <a:solidFill>
                  <a:srgbClr val="000000"/>
                </a:solidFill>
              </a:rPr>
              <a:t>}</a:t>
            </a:r>
          </a:p>
          <a:p>
            <a:pPr lvl="1">
              <a:buNone/>
            </a:pPr>
            <a:endParaRPr lang="fr-FR" sz="2100" i="1"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Declaration vs. Prototype</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r>
              <a:rPr lang="fr-FR" sz="2400" smtClean="0"/>
              <a:t>A </a:t>
            </a:r>
            <a:r>
              <a:rPr lang="fr-FR" sz="2400" b="1" i="1" smtClean="0"/>
              <a:t>function</a:t>
            </a:r>
            <a:r>
              <a:rPr lang="fr-FR" sz="2400" smtClean="0"/>
              <a:t> can be called only if the caller sees a </a:t>
            </a:r>
            <a:r>
              <a:rPr lang="fr-FR" sz="2400" b="1" i="1" smtClean="0"/>
              <a:t>prototype </a:t>
            </a:r>
            <a:r>
              <a:rPr lang="fr-FR" sz="2400" i="1" smtClean="0"/>
              <a:t>of the function </a:t>
            </a:r>
            <a:r>
              <a:rPr lang="fr-FR" sz="2400" smtClean="0"/>
              <a:t>in caller’s scope</a:t>
            </a:r>
          </a:p>
          <a:p>
            <a:r>
              <a:rPr lang="fr-FR" sz="2400" smtClean="0"/>
              <a:t>In C++, </a:t>
            </a:r>
            <a:r>
              <a:rPr lang="fr-FR" sz="2400" b="1" smtClean="0"/>
              <a:t>declaration </a:t>
            </a:r>
            <a:r>
              <a:rPr lang="fr-FR" sz="2400" smtClean="0"/>
              <a:t>and </a:t>
            </a:r>
            <a:r>
              <a:rPr lang="fr-FR" sz="2400" b="1" smtClean="0"/>
              <a:t>prototype</a:t>
            </a:r>
            <a:r>
              <a:rPr lang="fr-FR" sz="2400" smtClean="0"/>
              <a:t> are synonyms</a:t>
            </a:r>
          </a:p>
          <a:p>
            <a:r>
              <a:rPr lang="fr-FR" sz="2400" smtClean="0"/>
              <a:t>In C, beware:</a:t>
            </a:r>
          </a:p>
          <a:p>
            <a:pPr>
              <a:buNone/>
            </a:pPr>
            <a:r>
              <a:rPr lang="fr-FR" sz="2800" b="1" i="1" smtClean="0">
                <a:solidFill>
                  <a:srgbClr val="7F0055"/>
                </a:solidFill>
              </a:rPr>
              <a:t>	</a:t>
            </a:r>
            <a:r>
              <a:rPr lang="fr-FR" sz="2400" b="1" i="1" smtClean="0">
                <a:solidFill>
                  <a:srgbClr val="7F0055"/>
                </a:solidFill>
              </a:rPr>
              <a:t>int</a:t>
            </a:r>
            <a:r>
              <a:rPr lang="fr-FR" sz="2400" b="1" i="1" smtClean="0">
                <a:solidFill>
                  <a:srgbClr val="000000"/>
                </a:solidFill>
              </a:rPr>
              <a:t> sum();	</a:t>
            </a:r>
            <a:r>
              <a:rPr lang="en-US" sz="2400" i="1" smtClean="0">
                <a:solidFill>
                  <a:srgbClr val="3F7F5F"/>
                </a:solidFill>
              </a:rPr>
              <a:t> // C - </a:t>
            </a:r>
            <a:r>
              <a:rPr lang="en-US" sz="2400" b="1" i="1" smtClean="0">
                <a:solidFill>
                  <a:srgbClr val="3F7F5F"/>
                </a:solidFill>
              </a:rPr>
              <a:t>any</a:t>
            </a:r>
            <a:r>
              <a:rPr lang="en-US" sz="2400" i="1" smtClean="0">
                <a:solidFill>
                  <a:srgbClr val="3F7F5F"/>
                </a:solidFill>
              </a:rPr>
              <a:t> input! C++ - </a:t>
            </a:r>
            <a:r>
              <a:rPr lang="en-US" sz="2400" b="1" i="1" smtClean="0">
                <a:solidFill>
                  <a:srgbClr val="3F7F5F"/>
                </a:solidFill>
              </a:rPr>
              <a:t>void </a:t>
            </a:r>
            <a:r>
              <a:rPr lang="en-US" sz="2400" i="1" smtClean="0">
                <a:solidFill>
                  <a:srgbClr val="3F7F5F"/>
                </a:solidFill>
              </a:rPr>
              <a:t>input.</a:t>
            </a:r>
            <a:endParaRPr lang="en-US">
              <a:solidFill>
                <a:srgbClr val="404040"/>
              </a:solidFill>
            </a:endParaRPr>
          </a:p>
          <a:p>
            <a:pPr marL="731520" lvl="1" indent="-457200">
              <a:buFont typeface="Wingdings" pitchFamily="2" charset="2"/>
              <a:buChar char="Ø"/>
            </a:pPr>
            <a:r>
              <a:rPr lang="en-US" sz="2100" smtClean="0">
                <a:solidFill>
                  <a:schemeClr val="tx1"/>
                </a:solidFill>
              </a:rPr>
              <a:t> So in C this </a:t>
            </a:r>
            <a:r>
              <a:rPr lang="en-US" sz="2100" b="1" smtClean="0">
                <a:solidFill>
                  <a:schemeClr val="tx1"/>
                </a:solidFill>
              </a:rPr>
              <a:t>declaration</a:t>
            </a:r>
            <a:r>
              <a:rPr lang="en-US" sz="2100" smtClean="0">
                <a:solidFill>
                  <a:schemeClr val="tx1"/>
                </a:solidFill>
              </a:rPr>
              <a:t> might </a:t>
            </a:r>
            <a:r>
              <a:rPr lang="en-US" sz="2100" b="1" smtClean="0">
                <a:solidFill>
                  <a:schemeClr val="tx1"/>
                </a:solidFill>
              </a:rPr>
              <a:t>not </a:t>
            </a:r>
            <a:r>
              <a:rPr lang="en-US" sz="2100" smtClean="0">
                <a:solidFill>
                  <a:schemeClr val="tx1"/>
                </a:solidFill>
              </a:rPr>
              <a:t>be a </a:t>
            </a:r>
            <a:r>
              <a:rPr lang="en-US" sz="2100" b="1" smtClean="0">
                <a:solidFill>
                  <a:schemeClr val="tx1"/>
                </a:solidFill>
              </a:rPr>
              <a:t>prototype </a:t>
            </a:r>
            <a:r>
              <a:rPr lang="en-US" sz="2100" smtClean="0">
                <a:solidFill>
                  <a:schemeClr val="tx1"/>
                </a:solidFill>
              </a:rPr>
              <a:t>(not giving enough info to the compiler in order to use it). In C++ this means void input. </a:t>
            </a:r>
          </a:p>
          <a:p>
            <a:pPr marL="731520" lvl="1" indent="-457200">
              <a:buFont typeface="Wingdings" pitchFamily="2" charset="2"/>
              <a:buChar char="Ø"/>
            </a:pPr>
            <a:r>
              <a:rPr lang="en-US" sz="2100" smtClean="0">
                <a:solidFill>
                  <a:schemeClr val="tx1"/>
                </a:solidFill>
              </a:rPr>
              <a:t>So, to be explicit, avoid empty braces in this context, especially in </a:t>
            </a:r>
            <a:r>
              <a:rPr lang="en-US" sz="2100" b="1" i="1" smtClean="0">
                <a:solidFill>
                  <a:schemeClr val="tx1"/>
                </a:solidFill>
              </a:rPr>
              <a:t>C</a:t>
            </a:r>
            <a:r>
              <a:rPr lang="en-US" sz="2100" i="1" smtClean="0">
                <a:solidFill>
                  <a:schemeClr val="tx1"/>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Why functions?</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normAutofit fontScale="85000" lnSpcReduction="20000"/>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We can write programs without using any </a:t>
            </a:r>
            <a:r>
              <a:rPr lang="en-US" b="1" i="1" dirty="0" smtClean="0">
                <a:solidFill>
                  <a:srgbClr val="404040"/>
                </a:solidFill>
                <a:latin typeface="Times New Roman" pitchFamily="18" charset="0"/>
                <a:cs typeface="Times New Roman" pitchFamily="18" charset="0"/>
              </a:rPr>
              <a:t>functions…</a:t>
            </a:r>
          </a:p>
          <a:p>
            <a:pPr lvl="1">
              <a:buFont typeface="Wingdings" pitchFamily="2" charset="2"/>
              <a:buChar char="Ø"/>
            </a:pPr>
            <a:r>
              <a:rPr lang="en-US" sz="2400" i="1" dirty="0" smtClean="0">
                <a:solidFill>
                  <a:srgbClr val="404040"/>
                </a:solidFill>
                <a:latin typeface="Times New Roman" pitchFamily="18" charset="0"/>
                <a:cs typeface="Times New Roman" pitchFamily="18" charset="0"/>
              </a:rPr>
              <a:t>… that is, not counting </a:t>
            </a:r>
            <a:r>
              <a:rPr lang="en-US" sz="2400" b="1" i="1" dirty="0" smtClean="0">
                <a:solidFill>
                  <a:srgbClr val="404040"/>
                </a:solidFill>
                <a:latin typeface="Times New Roman" pitchFamily="18" charset="0"/>
                <a:cs typeface="Times New Roman" pitchFamily="18" charset="0"/>
              </a:rPr>
              <a:t>main() </a:t>
            </a:r>
            <a:r>
              <a:rPr lang="en-US" sz="2400" dirty="0" smtClean="0">
                <a:solidFill>
                  <a:srgbClr val="404040"/>
                </a:solidFill>
                <a:latin typeface="Times New Roman" pitchFamily="18" charset="0"/>
                <a:cs typeface="Times New Roman" pitchFamily="18" charset="0"/>
              </a:rPr>
              <a:t>– it’s mandatory!</a:t>
            </a:r>
          </a:p>
          <a:p>
            <a:pPr>
              <a:buFont typeface="Wingdings" pitchFamily="2" charset="2"/>
              <a:buChar char="Ø"/>
            </a:pPr>
            <a:r>
              <a:rPr lang="en-US" dirty="0" smtClean="0">
                <a:solidFill>
                  <a:srgbClr val="404040"/>
                </a:solidFill>
                <a:latin typeface="Times New Roman" pitchFamily="18" charset="0"/>
                <a:cs typeface="Times New Roman" pitchFamily="18" charset="0"/>
              </a:rPr>
              <a:t>Advantages of having </a:t>
            </a:r>
            <a:r>
              <a:rPr lang="en-US" b="1" i="1" dirty="0" smtClean="0">
                <a:solidFill>
                  <a:srgbClr val="404040"/>
                </a:solidFill>
                <a:latin typeface="Times New Roman" pitchFamily="18" charset="0"/>
                <a:cs typeface="Times New Roman" pitchFamily="18" charset="0"/>
              </a:rPr>
              <a:t>functions:</a:t>
            </a:r>
          </a:p>
          <a:p>
            <a:pPr lvl="1">
              <a:buFont typeface="Wingdings" pitchFamily="2" charset="2"/>
              <a:buChar char="Ø"/>
            </a:pPr>
            <a:r>
              <a:rPr lang="en-US" sz="2400" i="1" dirty="0" smtClean="0">
                <a:solidFill>
                  <a:srgbClr val="404040"/>
                </a:solidFill>
                <a:latin typeface="Times New Roman" pitchFamily="18" charset="0"/>
                <a:cs typeface="Times New Roman" pitchFamily="18" charset="0"/>
              </a:rPr>
              <a:t>Better </a:t>
            </a:r>
            <a:r>
              <a:rPr lang="en-US" sz="2400" b="1" i="1" dirty="0" smtClean="0">
                <a:solidFill>
                  <a:srgbClr val="404040"/>
                </a:solidFill>
                <a:latin typeface="Times New Roman" pitchFamily="18" charset="0"/>
                <a:cs typeface="Times New Roman" pitchFamily="18" charset="0"/>
              </a:rPr>
              <a:t>Reusability</a:t>
            </a:r>
            <a:r>
              <a:rPr lang="en-US" sz="2400" b="1" dirty="0" smtClean="0">
                <a:solidFill>
                  <a:srgbClr val="404040"/>
                </a:solidFill>
                <a:latin typeface="Times New Roman" pitchFamily="18" charset="0"/>
                <a:cs typeface="Times New Roman" pitchFamily="18" charset="0"/>
              </a:rPr>
              <a:t> </a:t>
            </a:r>
            <a:r>
              <a:rPr lang="en-US" sz="2400" dirty="0" smtClean="0">
                <a:solidFill>
                  <a:srgbClr val="404040"/>
                </a:solidFill>
                <a:latin typeface="Times New Roman" pitchFamily="18" charset="0"/>
                <a:cs typeface="Times New Roman" pitchFamily="18" charset="0"/>
              </a:rPr>
              <a:t>– we may need to use the same </a:t>
            </a:r>
            <a:r>
              <a:rPr lang="en-US" sz="2400" i="1" dirty="0" smtClean="0">
                <a:solidFill>
                  <a:srgbClr val="404040"/>
                </a:solidFill>
                <a:latin typeface="Times New Roman" pitchFamily="18" charset="0"/>
                <a:cs typeface="Times New Roman" pitchFamily="18" charset="0"/>
              </a:rPr>
              <a:t>“piece of code”</a:t>
            </a:r>
            <a:r>
              <a:rPr lang="en-US" sz="2400" dirty="0" smtClean="0">
                <a:solidFill>
                  <a:srgbClr val="404040"/>
                </a:solidFill>
                <a:latin typeface="Times New Roman" pitchFamily="18" charset="0"/>
                <a:cs typeface="Times New Roman" pitchFamily="18" charset="0"/>
              </a:rPr>
              <a:t> in multiple places throughout our program</a:t>
            </a:r>
          </a:p>
          <a:p>
            <a:pPr lvl="2">
              <a:buFont typeface="Wingdings" pitchFamily="2" charset="2"/>
              <a:buChar char="Ø"/>
            </a:pPr>
            <a:r>
              <a:rPr lang="en-US" sz="2400" dirty="0" smtClean="0">
                <a:solidFill>
                  <a:srgbClr val="404040"/>
                </a:solidFill>
                <a:latin typeface="Times New Roman" pitchFamily="18" charset="0"/>
                <a:cs typeface="Times New Roman" pitchFamily="18" charset="0"/>
              </a:rPr>
              <a:t>Save time for </a:t>
            </a:r>
            <a:r>
              <a:rPr lang="en-US" sz="2400" b="1" i="1" dirty="0" smtClean="0">
                <a:solidFill>
                  <a:srgbClr val="404040"/>
                </a:solidFill>
                <a:latin typeface="Times New Roman" pitchFamily="18" charset="0"/>
                <a:cs typeface="Times New Roman" pitchFamily="18" charset="0"/>
              </a:rPr>
              <a:t>coding</a:t>
            </a:r>
            <a:r>
              <a:rPr lang="en-US" sz="2400" i="1" dirty="0" smtClean="0">
                <a:solidFill>
                  <a:srgbClr val="404040"/>
                </a:solidFill>
                <a:latin typeface="Times New Roman" pitchFamily="18" charset="0"/>
                <a:cs typeface="Times New Roman" pitchFamily="18" charset="0"/>
              </a:rPr>
              <a:t>, </a:t>
            </a:r>
            <a:r>
              <a:rPr lang="en-US" sz="2400" b="1" i="1" dirty="0" smtClean="0">
                <a:solidFill>
                  <a:srgbClr val="404040"/>
                </a:solidFill>
                <a:latin typeface="Times New Roman" pitchFamily="18" charset="0"/>
                <a:cs typeface="Times New Roman" pitchFamily="18" charset="0"/>
              </a:rPr>
              <a:t>review </a:t>
            </a:r>
            <a:r>
              <a:rPr lang="en-US" sz="2400" i="1" dirty="0" smtClean="0">
                <a:solidFill>
                  <a:srgbClr val="404040"/>
                </a:solidFill>
                <a:latin typeface="Times New Roman" pitchFamily="18" charset="0"/>
                <a:cs typeface="Times New Roman" pitchFamily="18" charset="0"/>
              </a:rPr>
              <a:t>and </a:t>
            </a:r>
            <a:r>
              <a:rPr lang="en-US" sz="2400" b="1" i="1" dirty="0" smtClean="0">
                <a:solidFill>
                  <a:srgbClr val="404040"/>
                </a:solidFill>
                <a:latin typeface="Times New Roman" pitchFamily="18" charset="0"/>
                <a:cs typeface="Times New Roman" pitchFamily="18" charset="0"/>
              </a:rPr>
              <a:t>test</a:t>
            </a:r>
            <a:r>
              <a:rPr lang="en-US" sz="2400" i="1" dirty="0" smtClean="0">
                <a:solidFill>
                  <a:srgbClr val="404040"/>
                </a:solidFill>
                <a:latin typeface="Times New Roman" pitchFamily="18" charset="0"/>
                <a:cs typeface="Times New Roman" pitchFamily="18" charset="0"/>
              </a:rPr>
              <a:t> of multiple locations of the same code</a:t>
            </a:r>
            <a:r>
              <a:rPr lang="en-US" sz="2400" b="1" i="1" dirty="0" smtClean="0">
                <a:solidFill>
                  <a:srgbClr val="404040"/>
                </a:solidFill>
                <a:latin typeface="Times New Roman" pitchFamily="18" charset="0"/>
                <a:cs typeface="Times New Roman" pitchFamily="18" charset="0"/>
              </a:rPr>
              <a:t>! DRY</a:t>
            </a:r>
            <a:r>
              <a:rPr lang="en-US" sz="2400" dirty="0" smtClean="0">
                <a:solidFill>
                  <a:srgbClr val="404040"/>
                </a:solidFill>
                <a:latin typeface="Times New Roman" pitchFamily="18" charset="0"/>
                <a:cs typeface="Times New Roman" pitchFamily="18" charset="0"/>
              </a:rPr>
              <a:t> principle: “Don’t Repeat Yourself!”</a:t>
            </a:r>
          </a:p>
          <a:p>
            <a:pPr lvl="1">
              <a:buFont typeface="Wingdings" pitchFamily="2" charset="2"/>
              <a:buChar char="Ø"/>
            </a:pPr>
            <a:r>
              <a:rPr lang="en-US" sz="2400" i="1" dirty="0" smtClean="0">
                <a:solidFill>
                  <a:srgbClr val="404040"/>
                </a:solidFill>
                <a:latin typeface="Times New Roman" pitchFamily="18" charset="0"/>
                <a:cs typeface="Times New Roman" pitchFamily="18" charset="0"/>
              </a:rPr>
              <a:t>Better </a:t>
            </a:r>
            <a:r>
              <a:rPr lang="en-US" sz="2400" b="1" i="1" dirty="0" smtClean="0">
                <a:solidFill>
                  <a:srgbClr val="404040"/>
                </a:solidFill>
                <a:latin typeface="Times New Roman" pitchFamily="18" charset="0"/>
                <a:cs typeface="Times New Roman" pitchFamily="18" charset="0"/>
              </a:rPr>
              <a:t>Maintainability</a:t>
            </a:r>
            <a:r>
              <a:rPr lang="en-US" sz="2400" b="1" dirty="0" smtClean="0">
                <a:solidFill>
                  <a:srgbClr val="404040"/>
                </a:solidFill>
                <a:latin typeface="Times New Roman" pitchFamily="18" charset="0"/>
                <a:cs typeface="Times New Roman" pitchFamily="18" charset="0"/>
              </a:rPr>
              <a:t> </a:t>
            </a:r>
            <a:r>
              <a:rPr lang="en-US" sz="2400" dirty="0" smtClean="0">
                <a:solidFill>
                  <a:srgbClr val="404040"/>
                </a:solidFill>
                <a:latin typeface="Times New Roman" pitchFamily="18" charset="0"/>
                <a:cs typeface="Times New Roman" pitchFamily="18" charset="0"/>
              </a:rPr>
              <a:t>– easily </a:t>
            </a:r>
            <a:r>
              <a:rPr lang="en-US" sz="2400" b="1" dirty="0" smtClean="0">
                <a:solidFill>
                  <a:srgbClr val="404040"/>
                </a:solidFill>
                <a:latin typeface="Times New Roman" pitchFamily="18" charset="0"/>
                <a:cs typeface="Times New Roman" pitchFamily="18" charset="0"/>
              </a:rPr>
              <a:t>fix bugs </a:t>
            </a:r>
            <a:r>
              <a:rPr lang="en-US" sz="2400" dirty="0" smtClean="0">
                <a:solidFill>
                  <a:srgbClr val="404040"/>
                </a:solidFill>
                <a:latin typeface="Times New Roman" pitchFamily="18" charset="0"/>
                <a:cs typeface="Times New Roman" pitchFamily="18" charset="0"/>
              </a:rPr>
              <a:t>and </a:t>
            </a:r>
            <a:r>
              <a:rPr lang="en-US" sz="2400" b="1" dirty="0" smtClean="0">
                <a:solidFill>
                  <a:srgbClr val="404040"/>
                </a:solidFill>
                <a:latin typeface="Times New Roman" pitchFamily="18" charset="0"/>
                <a:cs typeface="Times New Roman" pitchFamily="18" charset="0"/>
              </a:rPr>
              <a:t>otherwise change</a:t>
            </a:r>
            <a:r>
              <a:rPr lang="en-US" sz="2400" i="1" dirty="0" smtClean="0">
                <a:solidFill>
                  <a:srgbClr val="404040"/>
                </a:solidFill>
                <a:latin typeface="Times New Roman" pitchFamily="18" charset="0"/>
                <a:cs typeface="Times New Roman" pitchFamily="18" charset="0"/>
              </a:rPr>
              <a:t> </a:t>
            </a:r>
            <a:r>
              <a:rPr lang="en-US" sz="2400" dirty="0" smtClean="0">
                <a:solidFill>
                  <a:srgbClr val="404040"/>
                </a:solidFill>
                <a:latin typeface="Times New Roman" pitchFamily="18" charset="0"/>
                <a:cs typeface="Times New Roman" pitchFamily="18" charset="0"/>
              </a:rPr>
              <a:t>that </a:t>
            </a:r>
            <a:r>
              <a:rPr lang="en-US" sz="2400" i="1" dirty="0" smtClean="0">
                <a:solidFill>
                  <a:srgbClr val="404040"/>
                </a:solidFill>
                <a:latin typeface="Times New Roman" pitchFamily="18" charset="0"/>
                <a:cs typeface="Times New Roman" pitchFamily="18" charset="0"/>
              </a:rPr>
              <a:t>“piece of code”</a:t>
            </a:r>
            <a:r>
              <a:rPr lang="en-US" sz="2400" dirty="0" smtClean="0">
                <a:solidFill>
                  <a:srgbClr val="404040"/>
                </a:solidFill>
                <a:latin typeface="Times New Roman" pitchFamily="18" charset="0"/>
                <a:cs typeface="Times New Roman" pitchFamily="18" charset="0"/>
              </a:rPr>
              <a:t> when necessary!</a:t>
            </a:r>
            <a:r>
              <a:rPr lang="en-US" sz="2400" b="1" dirty="0" smtClean="0">
                <a:solidFill>
                  <a:srgbClr val="404040"/>
                </a:solidFill>
                <a:latin typeface="Times New Roman" pitchFamily="18" charset="0"/>
                <a:cs typeface="Times New Roman" pitchFamily="18" charset="0"/>
              </a:rPr>
              <a:t> </a:t>
            </a:r>
            <a:r>
              <a:rPr lang="en-US" sz="2400" dirty="0" smtClean="0">
                <a:solidFill>
                  <a:srgbClr val="404040"/>
                </a:solidFill>
                <a:latin typeface="Times New Roman" pitchFamily="18" charset="0"/>
                <a:cs typeface="Times New Roman" pitchFamily="18" charset="0"/>
              </a:rPr>
              <a:t>(Again </a:t>
            </a:r>
            <a:r>
              <a:rPr lang="en-US" sz="2400" b="1" i="1" dirty="0" smtClean="0">
                <a:solidFill>
                  <a:srgbClr val="404040"/>
                </a:solidFill>
                <a:latin typeface="Times New Roman" pitchFamily="18" charset="0"/>
                <a:cs typeface="Times New Roman" pitchFamily="18" charset="0"/>
              </a:rPr>
              <a:t>DRY</a:t>
            </a:r>
            <a:r>
              <a:rPr lang="en-US" sz="2400" dirty="0" smtClean="0">
                <a:solidFill>
                  <a:srgbClr val="404040"/>
                </a:solidFill>
                <a:latin typeface="Times New Roman" pitchFamily="18" charset="0"/>
                <a:cs typeface="Times New Roman" pitchFamily="18" charset="0"/>
              </a:rPr>
              <a:t>)</a:t>
            </a:r>
          </a:p>
          <a:p>
            <a:pPr lvl="1">
              <a:buFont typeface="Wingdings" pitchFamily="2" charset="2"/>
              <a:buChar char="Ø"/>
            </a:pPr>
            <a:r>
              <a:rPr lang="en-US" sz="2400" b="1" i="1" dirty="0" smtClean="0">
                <a:solidFill>
                  <a:srgbClr val="404040"/>
                </a:solidFill>
                <a:latin typeface="Times New Roman" pitchFamily="18" charset="0"/>
                <a:cs typeface="Times New Roman" pitchFamily="18" charset="0"/>
              </a:rPr>
              <a:t>Clarity</a:t>
            </a:r>
            <a:r>
              <a:rPr lang="en-US" sz="2400" i="1" dirty="0" smtClean="0">
                <a:solidFill>
                  <a:srgbClr val="404040"/>
                </a:solidFill>
                <a:latin typeface="Times New Roman" pitchFamily="18" charset="0"/>
                <a:cs typeface="Times New Roman" pitchFamily="18" charset="0"/>
              </a:rPr>
              <a:t> (read source code, not stumble over it!). </a:t>
            </a:r>
            <a:r>
              <a:rPr lang="en-US" sz="2400" dirty="0" smtClean="0">
                <a:solidFill>
                  <a:srgbClr val="404040"/>
                </a:solidFill>
                <a:latin typeface="Times New Roman" pitchFamily="18" charset="0"/>
                <a:cs typeface="Times New Roman" pitchFamily="18" charset="0"/>
              </a:rPr>
              <a:t>Compare:</a:t>
            </a:r>
          </a:p>
          <a:p>
            <a:pPr lvl="2"/>
            <a:r>
              <a:rPr lang="en-US" sz="1900" b="1" i="1" dirty="0" smtClean="0">
                <a:solidFill>
                  <a:srgbClr val="7F0055"/>
                </a:solidFill>
                <a:latin typeface="Monospace"/>
              </a:rPr>
              <a:t>if</a:t>
            </a:r>
            <a:r>
              <a:rPr lang="en-US" sz="1900" b="1" i="1" dirty="0" smtClean="0">
                <a:solidFill>
                  <a:srgbClr val="000000"/>
                </a:solidFill>
                <a:latin typeface="Monospace"/>
              </a:rPr>
              <a:t> (T &gt; 20 &amp;&amp; T &lt; 28 &amp;&amp; </a:t>
            </a:r>
            <a:r>
              <a:rPr lang="en-US" sz="1900" b="1" i="1" dirty="0" err="1" smtClean="0">
                <a:solidFill>
                  <a:srgbClr val="000000"/>
                </a:solidFill>
                <a:latin typeface="Monospace"/>
              </a:rPr>
              <a:t>relativeHumidity</a:t>
            </a:r>
            <a:r>
              <a:rPr lang="en-US" sz="1900" b="1" i="1" dirty="0" smtClean="0">
                <a:solidFill>
                  <a:srgbClr val="000000"/>
                </a:solidFill>
                <a:latin typeface="Monospace"/>
              </a:rPr>
              <a:t> &gt; 50 &amp;&amp; </a:t>
            </a:r>
            <a:r>
              <a:rPr lang="en-US" sz="1900" b="1" i="1" dirty="0" err="1" smtClean="0">
                <a:solidFill>
                  <a:srgbClr val="000000"/>
                </a:solidFill>
                <a:latin typeface="Monospace"/>
              </a:rPr>
              <a:t>relativeHumidity</a:t>
            </a:r>
            <a:r>
              <a:rPr lang="en-US" sz="1900" b="1" i="1" dirty="0" smtClean="0">
                <a:solidFill>
                  <a:srgbClr val="000000"/>
                </a:solidFill>
                <a:latin typeface="Monospace"/>
              </a:rPr>
              <a:t> &lt; 55 &amp;&amp; dust &lt; 30 &amp;&amp; ion &gt; 900 &amp;&amp; ion &lt; 1100) …</a:t>
            </a:r>
          </a:p>
          <a:p>
            <a:pPr lvl="2">
              <a:buNone/>
            </a:pPr>
            <a:r>
              <a:rPr lang="en-US" sz="1900" i="1" dirty="0" smtClean="0">
                <a:solidFill>
                  <a:srgbClr val="000000"/>
                </a:solidFill>
                <a:latin typeface="Monospace"/>
                <a:cs typeface="Times New Roman" pitchFamily="18" charset="0"/>
              </a:rPr>
              <a:t>to</a:t>
            </a:r>
          </a:p>
          <a:p>
            <a:pPr lvl="2"/>
            <a:r>
              <a:rPr lang="en-US" sz="1900" b="1" i="1" dirty="0" smtClean="0">
                <a:solidFill>
                  <a:srgbClr val="7F0055"/>
                </a:solidFill>
                <a:latin typeface="Monospace"/>
              </a:rPr>
              <a:t>if</a:t>
            </a:r>
            <a:r>
              <a:rPr lang="en-US" sz="1900" b="1" i="1" dirty="0" smtClean="0">
                <a:solidFill>
                  <a:srgbClr val="000000"/>
                </a:solidFill>
                <a:latin typeface="Monospace"/>
              </a:rPr>
              <a:t> (airConditionsOK()) …</a:t>
            </a:r>
          </a:p>
          <a:p>
            <a:pPr lvl="2"/>
            <a:r>
              <a:rPr lang="en-US" sz="2100" dirty="0" smtClean="0">
                <a:solidFill>
                  <a:srgbClr val="404040"/>
                </a:solidFill>
                <a:latin typeface="Times New Roman" pitchFamily="18" charset="0"/>
                <a:cs typeface="Times New Roman" pitchFamily="18" charset="0"/>
              </a:rPr>
              <a:t>Thus sometimes it is worth extracting some code into a </a:t>
            </a:r>
            <a:r>
              <a:rPr lang="en-US" sz="2100" b="1" i="1" dirty="0" smtClean="0">
                <a:solidFill>
                  <a:srgbClr val="404040"/>
                </a:solidFill>
                <a:latin typeface="Times New Roman" pitchFamily="18" charset="0"/>
                <a:cs typeface="Times New Roman" pitchFamily="18" charset="0"/>
              </a:rPr>
              <a:t>function</a:t>
            </a:r>
            <a:r>
              <a:rPr lang="en-US" sz="2100" dirty="0" smtClean="0">
                <a:solidFill>
                  <a:srgbClr val="404040"/>
                </a:solidFill>
                <a:latin typeface="Times New Roman" pitchFamily="18" charset="0"/>
                <a:cs typeface="Times New Roman" pitchFamily="18" charset="0"/>
              </a:rPr>
              <a:t> even if it is only used </a:t>
            </a:r>
            <a:r>
              <a:rPr lang="en-US" sz="2100" b="1" dirty="0" smtClean="0">
                <a:solidFill>
                  <a:srgbClr val="404040"/>
                </a:solidFill>
                <a:latin typeface="Times New Roman" pitchFamily="18" charset="0"/>
                <a:cs typeface="Times New Roman" pitchFamily="18" charset="0"/>
              </a:rPr>
              <a:t>once</a:t>
            </a:r>
            <a:r>
              <a:rPr lang="en-US" sz="2100" dirty="0" smtClean="0">
                <a:solidFill>
                  <a:srgbClr val="404040"/>
                </a:solidFill>
                <a:latin typeface="Times New Roman" pitchFamily="18" charset="0"/>
                <a:cs typeface="Times New Roman" pitchFamily="18" charset="0"/>
              </a:rPr>
              <a:t>!</a:t>
            </a:r>
          </a:p>
          <a:p>
            <a:pPr lvl="1"/>
            <a:r>
              <a:rPr lang="en-US" b="1" i="1" dirty="0" smtClean="0">
                <a:solidFill>
                  <a:srgbClr val="404040"/>
                </a:solidFill>
                <a:latin typeface="Times New Roman" pitchFamily="18" charset="0"/>
                <a:cs typeface="Times New Roman" pitchFamily="18" charset="0"/>
              </a:rPr>
              <a:t>Abstraction, Modularity</a:t>
            </a:r>
            <a:r>
              <a:rPr lang="en-US" dirty="0" smtClean="0">
                <a:solidFill>
                  <a:srgbClr val="404040"/>
                </a:solidFill>
                <a:latin typeface="Times New Roman" pitchFamily="18" charset="0"/>
                <a:cs typeface="Times New Roman" pitchFamily="18" charset="0"/>
              </a:rPr>
              <a:t>, </a:t>
            </a:r>
            <a:r>
              <a:rPr lang="en-US" b="1" i="1" dirty="0" smtClean="0">
                <a:solidFill>
                  <a:srgbClr val="404040"/>
                </a:solidFill>
                <a:latin typeface="Times New Roman" pitchFamily="18" charset="0"/>
                <a:cs typeface="Times New Roman" pitchFamily="18" charset="0"/>
              </a:rPr>
              <a:t>Encapsulation </a:t>
            </a:r>
            <a:r>
              <a:rPr lang="en-US" dirty="0" smtClean="0">
                <a:solidFill>
                  <a:srgbClr val="404040"/>
                </a:solidFill>
                <a:latin typeface="Times New Roman" pitchFamily="18" charset="0"/>
                <a:cs typeface="Times New Roman" pitchFamily="18" charset="0"/>
              </a:rPr>
              <a:t>and many other benefits…</a:t>
            </a:r>
            <a:endParaRPr lang="en-US" dirty="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How to Use</a:t>
            </a:r>
            <a:endParaRPr lang="en-US"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105400"/>
          </a:xfrm>
        </p:spPr>
        <p:txBody>
          <a:bodyPr>
            <a:noAutofit/>
          </a:bodyPr>
          <a:lstStyle/>
          <a:p>
            <a:pPr>
              <a:buNone/>
            </a:pPr>
            <a:r>
              <a:rPr lang="fr-FR" sz="1500" b="1" i="1" smtClean="0">
                <a:solidFill>
                  <a:srgbClr val="7F0055"/>
                </a:solidFill>
              </a:rPr>
              <a:t>int</a:t>
            </a:r>
            <a:r>
              <a:rPr lang="fr-FR" sz="1500" b="1" i="1" smtClean="0">
                <a:solidFill>
                  <a:srgbClr val="000000"/>
                </a:solidFill>
              </a:rPr>
              <a:t> sum(</a:t>
            </a:r>
            <a:r>
              <a:rPr lang="fr-FR" sz="1500" b="1" i="1" smtClean="0">
                <a:solidFill>
                  <a:srgbClr val="7F0055"/>
                </a:solidFill>
              </a:rPr>
              <a:t>int</a:t>
            </a:r>
            <a:r>
              <a:rPr lang="fr-FR" sz="1500" b="1" i="1" smtClean="0">
                <a:solidFill>
                  <a:srgbClr val="000000"/>
                </a:solidFill>
              </a:rPr>
              <a:t> x, </a:t>
            </a:r>
            <a:r>
              <a:rPr lang="fr-FR" sz="1500" b="1" i="1" smtClean="0">
                <a:solidFill>
                  <a:srgbClr val="7F0055"/>
                </a:solidFill>
              </a:rPr>
              <a:t>int</a:t>
            </a:r>
            <a:r>
              <a:rPr lang="fr-FR" sz="1500" b="1" i="1" smtClean="0">
                <a:solidFill>
                  <a:srgbClr val="000000"/>
                </a:solidFill>
              </a:rPr>
              <a:t> y);	</a:t>
            </a:r>
            <a:r>
              <a:rPr lang="en-US" sz="1500" i="1" smtClean="0">
                <a:solidFill>
                  <a:srgbClr val="3F7F5F"/>
                </a:solidFill>
              </a:rPr>
              <a:t>// Declaration / Prototype of sum, needed by main! Often in a header file</a:t>
            </a:r>
            <a:endParaRPr lang="en-US" sz="1500" i="1" smtClean="0"/>
          </a:p>
          <a:p>
            <a:pPr>
              <a:buNone/>
            </a:pPr>
            <a:endParaRPr lang="en-US" sz="1500" b="1" i="1" smtClean="0">
              <a:solidFill>
                <a:srgbClr val="7F0055"/>
              </a:solidFill>
            </a:endParaRPr>
          </a:p>
          <a:p>
            <a:pPr>
              <a:buNone/>
            </a:pPr>
            <a:r>
              <a:rPr lang="en-US" sz="1500" b="1" i="1" smtClean="0">
                <a:solidFill>
                  <a:srgbClr val="7F0055"/>
                </a:solidFill>
              </a:rPr>
              <a:t>int</a:t>
            </a:r>
            <a:r>
              <a:rPr lang="en-US" sz="1500" b="1" i="1" smtClean="0">
                <a:solidFill>
                  <a:srgbClr val="000000"/>
                </a:solidFill>
              </a:rPr>
              <a:t> main() {</a:t>
            </a:r>
          </a:p>
          <a:p>
            <a:pPr>
              <a:buNone/>
            </a:pPr>
            <a:r>
              <a:rPr lang="en-US" sz="1500" b="1" i="1" smtClean="0">
                <a:solidFill>
                  <a:srgbClr val="7F0055"/>
                </a:solidFill>
              </a:rPr>
              <a:t>	int</a:t>
            </a:r>
            <a:r>
              <a:rPr lang="en-US" sz="1500" b="1" i="1" smtClean="0">
                <a:solidFill>
                  <a:srgbClr val="000000"/>
                </a:solidFill>
              </a:rPr>
              <a:t> a = 5;</a:t>
            </a:r>
          </a:p>
          <a:p>
            <a:pPr>
              <a:buNone/>
            </a:pPr>
            <a:r>
              <a:rPr lang="en-US" sz="1500" b="1" i="1" smtClean="0">
                <a:solidFill>
                  <a:srgbClr val="7F0055"/>
                </a:solidFill>
              </a:rPr>
              <a:t>	int</a:t>
            </a:r>
            <a:r>
              <a:rPr lang="en-US" sz="1500" b="1" i="1" smtClean="0">
                <a:solidFill>
                  <a:srgbClr val="000000"/>
                </a:solidFill>
              </a:rPr>
              <a:t> b = 6;</a:t>
            </a:r>
            <a:endParaRPr lang="en-US" sz="1500" i="1" smtClean="0"/>
          </a:p>
          <a:p>
            <a:pPr>
              <a:buNone/>
            </a:pPr>
            <a:r>
              <a:rPr lang="en-US" sz="1500" b="1" i="1" smtClean="0">
                <a:solidFill>
                  <a:srgbClr val="7F0055"/>
                </a:solidFill>
              </a:rPr>
              <a:t>	int</a:t>
            </a:r>
            <a:r>
              <a:rPr lang="en-US" sz="1500" b="1" i="1" smtClean="0">
                <a:solidFill>
                  <a:srgbClr val="000000"/>
                </a:solidFill>
              </a:rPr>
              <a:t> result = 0;</a:t>
            </a:r>
            <a:endParaRPr lang="en-US" sz="1500" i="1" smtClean="0"/>
          </a:p>
          <a:p>
            <a:pPr>
              <a:buNone/>
            </a:pPr>
            <a:endParaRPr lang="en-US" sz="1500" i="1" smtClean="0">
              <a:solidFill>
                <a:srgbClr val="3F7F5F"/>
              </a:solidFill>
            </a:endParaRPr>
          </a:p>
          <a:p>
            <a:pPr>
              <a:buNone/>
            </a:pPr>
            <a:r>
              <a:rPr lang="en-US" sz="1500" i="1" smtClean="0">
                <a:solidFill>
                  <a:srgbClr val="3F7F5F"/>
                </a:solidFill>
              </a:rPr>
              <a:t>	// Call sum. Can see declaration above - OK!</a:t>
            </a:r>
            <a:endParaRPr lang="en-US" sz="1500" i="1" smtClean="0">
              <a:solidFill>
                <a:srgbClr val="000000"/>
              </a:solidFill>
            </a:endParaRPr>
          </a:p>
          <a:p>
            <a:pPr>
              <a:buNone/>
            </a:pPr>
            <a:r>
              <a:rPr lang="en-US" sz="1500" i="1" smtClean="0">
                <a:solidFill>
                  <a:srgbClr val="000000"/>
                </a:solidFill>
              </a:rPr>
              <a:t>	result = </a:t>
            </a:r>
            <a:r>
              <a:rPr lang="en-US" sz="1500" b="1" i="1" smtClean="0">
                <a:solidFill>
                  <a:srgbClr val="000000"/>
                </a:solidFill>
              </a:rPr>
              <a:t>sum(</a:t>
            </a:r>
            <a:r>
              <a:rPr lang="en-US" sz="1500" i="1" smtClean="0">
                <a:solidFill>
                  <a:srgbClr val="000000"/>
                </a:solidFill>
              </a:rPr>
              <a:t>a, b</a:t>
            </a:r>
            <a:r>
              <a:rPr lang="en-US" sz="1500" b="1" i="1" smtClean="0">
                <a:solidFill>
                  <a:srgbClr val="000000"/>
                </a:solidFill>
              </a:rPr>
              <a:t>)</a:t>
            </a:r>
            <a:r>
              <a:rPr lang="en-US" sz="1500" i="1" smtClean="0">
                <a:solidFill>
                  <a:srgbClr val="000000"/>
                </a:solidFill>
              </a:rPr>
              <a:t>;	</a:t>
            </a:r>
            <a:r>
              <a:rPr lang="en-US" sz="1500" i="1" smtClean="0">
                <a:solidFill>
                  <a:srgbClr val="3F7F5F"/>
                </a:solidFill>
              </a:rPr>
              <a:t> // </a:t>
            </a:r>
            <a:r>
              <a:rPr lang="en-US" sz="1500" b="1" i="1" smtClean="0">
                <a:solidFill>
                  <a:srgbClr val="3F7F5F"/>
                </a:solidFill>
              </a:rPr>
              <a:t>a</a:t>
            </a:r>
            <a:r>
              <a:rPr lang="en-US" sz="1500" i="1" smtClean="0">
                <a:solidFill>
                  <a:srgbClr val="3F7F5F"/>
                </a:solidFill>
              </a:rPr>
              <a:t> and </a:t>
            </a:r>
            <a:r>
              <a:rPr lang="en-US" sz="1500" b="1" i="1" smtClean="0">
                <a:solidFill>
                  <a:srgbClr val="3F7F5F"/>
                </a:solidFill>
              </a:rPr>
              <a:t>b</a:t>
            </a:r>
            <a:r>
              <a:rPr lang="en-US" sz="1500" i="1" smtClean="0">
                <a:solidFill>
                  <a:srgbClr val="3F7F5F"/>
                </a:solidFill>
              </a:rPr>
              <a:t> - </a:t>
            </a:r>
            <a:r>
              <a:rPr lang="en-US" sz="1500" b="1" i="1" smtClean="0">
                <a:solidFill>
                  <a:srgbClr val="3F7F5F"/>
                </a:solidFill>
              </a:rPr>
              <a:t>arguments</a:t>
            </a:r>
            <a:endParaRPr lang="en-US" sz="1500" i="1" smtClean="0"/>
          </a:p>
          <a:p>
            <a:pPr>
              <a:buNone/>
            </a:pPr>
            <a:r>
              <a:rPr lang="en-US" sz="1500" b="1" i="1" smtClean="0">
                <a:solidFill>
                  <a:srgbClr val="7F0055"/>
                </a:solidFill>
              </a:rPr>
              <a:t>	return</a:t>
            </a:r>
            <a:r>
              <a:rPr lang="en-US" sz="1500" b="1" i="1" smtClean="0">
                <a:solidFill>
                  <a:srgbClr val="000000"/>
                </a:solidFill>
              </a:rPr>
              <a:t> 0;</a:t>
            </a:r>
          </a:p>
          <a:p>
            <a:pPr>
              <a:buNone/>
            </a:pPr>
            <a:r>
              <a:rPr lang="en-US" sz="1500" i="1" smtClean="0">
                <a:solidFill>
                  <a:srgbClr val="000000"/>
                </a:solidFill>
              </a:rPr>
              <a:t>}</a:t>
            </a:r>
            <a:endParaRPr lang="en-US" sz="1500" i="1" smtClean="0"/>
          </a:p>
          <a:p>
            <a:pPr>
              <a:buNone/>
            </a:pPr>
            <a:r>
              <a:rPr lang="en-US" sz="1500" i="1" smtClean="0">
                <a:solidFill>
                  <a:srgbClr val="3F7F5F"/>
                </a:solidFill>
              </a:rPr>
              <a:t>/*</a:t>
            </a:r>
          </a:p>
          <a:p>
            <a:pPr>
              <a:buNone/>
            </a:pPr>
            <a:r>
              <a:rPr lang="en-US" sz="1500" i="1" smtClean="0">
                <a:solidFill>
                  <a:srgbClr val="3F7F5F"/>
                </a:solidFill>
              </a:rPr>
              <a:t> * Definition of sum. Often in another source file of the same program!</a:t>
            </a:r>
          </a:p>
          <a:p>
            <a:pPr>
              <a:buNone/>
            </a:pPr>
            <a:r>
              <a:rPr lang="en-US" sz="1500" i="1" smtClean="0">
                <a:solidFill>
                  <a:srgbClr val="3F7F5F"/>
                </a:solidFill>
              </a:rPr>
              <a:t> */</a:t>
            </a:r>
          </a:p>
          <a:p>
            <a:pPr>
              <a:buNone/>
            </a:pPr>
            <a:r>
              <a:rPr lang="fr-FR" sz="1500" b="1" i="1" smtClean="0">
                <a:solidFill>
                  <a:srgbClr val="7F0055"/>
                </a:solidFill>
              </a:rPr>
              <a:t>int</a:t>
            </a:r>
            <a:r>
              <a:rPr lang="fr-FR" sz="1500" b="1" i="1" smtClean="0">
                <a:solidFill>
                  <a:srgbClr val="000000"/>
                </a:solidFill>
              </a:rPr>
              <a:t> sum(</a:t>
            </a:r>
            <a:r>
              <a:rPr lang="fr-FR" sz="1500" b="1" i="1" smtClean="0">
                <a:solidFill>
                  <a:srgbClr val="7F0055"/>
                </a:solidFill>
              </a:rPr>
              <a:t>int</a:t>
            </a:r>
            <a:r>
              <a:rPr lang="fr-FR" sz="1500" b="1" i="1" smtClean="0">
                <a:solidFill>
                  <a:srgbClr val="000000"/>
                </a:solidFill>
              </a:rPr>
              <a:t> x, </a:t>
            </a:r>
            <a:r>
              <a:rPr lang="fr-FR" sz="1500" b="1" i="1" smtClean="0">
                <a:solidFill>
                  <a:srgbClr val="7F0055"/>
                </a:solidFill>
              </a:rPr>
              <a:t>int</a:t>
            </a:r>
            <a:r>
              <a:rPr lang="fr-FR" sz="1500" b="1" i="1" smtClean="0">
                <a:solidFill>
                  <a:srgbClr val="000000"/>
                </a:solidFill>
              </a:rPr>
              <a:t> y) {	</a:t>
            </a:r>
            <a:r>
              <a:rPr lang="en-US" sz="1500" i="1" smtClean="0">
                <a:solidFill>
                  <a:srgbClr val="3F7F5F"/>
                </a:solidFill>
              </a:rPr>
              <a:t>// </a:t>
            </a:r>
            <a:r>
              <a:rPr lang="en-US" sz="1500" b="1" i="1" smtClean="0">
                <a:solidFill>
                  <a:srgbClr val="3F7F5F"/>
                </a:solidFill>
              </a:rPr>
              <a:t>x</a:t>
            </a:r>
            <a:r>
              <a:rPr lang="en-US" sz="1500" i="1" smtClean="0">
                <a:solidFill>
                  <a:srgbClr val="3F7F5F"/>
                </a:solidFill>
              </a:rPr>
              <a:t> and </a:t>
            </a:r>
            <a:r>
              <a:rPr lang="en-US" sz="1500" b="1" i="1" smtClean="0">
                <a:solidFill>
                  <a:srgbClr val="3F7F5F"/>
                </a:solidFill>
              </a:rPr>
              <a:t>y</a:t>
            </a:r>
            <a:r>
              <a:rPr lang="en-US" sz="1500" i="1" smtClean="0">
                <a:solidFill>
                  <a:srgbClr val="3F7F5F"/>
                </a:solidFill>
              </a:rPr>
              <a:t> - </a:t>
            </a:r>
            <a:r>
              <a:rPr lang="en-US" sz="1500" b="1" i="1" smtClean="0">
                <a:solidFill>
                  <a:srgbClr val="3F7F5F"/>
                </a:solidFill>
              </a:rPr>
              <a:t>parameters</a:t>
            </a:r>
            <a:endParaRPr lang="fr-FR" sz="1500" b="1" i="1" smtClean="0">
              <a:solidFill>
                <a:srgbClr val="000000"/>
              </a:solidFill>
            </a:endParaRPr>
          </a:p>
          <a:p>
            <a:pPr>
              <a:buNone/>
            </a:pPr>
            <a:r>
              <a:rPr lang="en-US" sz="1500" b="1" i="1" smtClean="0">
                <a:solidFill>
                  <a:srgbClr val="7F0055"/>
                </a:solidFill>
              </a:rPr>
              <a:t>	return</a:t>
            </a:r>
            <a:r>
              <a:rPr lang="en-US" sz="1500" b="1" i="1" smtClean="0">
                <a:solidFill>
                  <a:srgbClr val="000000"/>
                </a:solidFill>
              </a:rPr>
              <a:t> x + y;</a:t>
            </a:r>
          </a:p>
          <a:p>
            <a:pPr>
              <a:buNone/>
            </a:pPr>
            <a:r>
              <a:rPr lang="en-US" sz="1500" i="1" smtClean="0">
                <a:solidFill>
                  <a:srgbClr val="000000"/>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latin typeface="Century" pitchFamily="18" charset="0"/>
              </a:rPr>
              <a:t>Ways to Pass Arguments / Return</a:t>
            </a:r>
            <a:endParaRPr lang="en-US" i="1">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105400"/>
          </a:xfrm>
        </p:spPr>
        <p:txBody>
          <a:bodyPr>
            <a:normAutofit fontScale="77500" lnSpcReduction="20000"/>
          </a:bodyPr>
          <a:lstStyle/>
          <a:p>
            <a:pPr>
              <a:buFont typeface="Wingdings" pitchFamily="2" charset="2"/>
              <a:buChar char="Ø"/>
            </a:pPr>
            <a:r>
              <a:rPr lang="en-US" b="1" smtClean="0">
                <a:solidFill>
                  <a:srgbClr val="404040"/>
                </a:solidFill>
                <a:latin typeface="Times New Roman" pitchFamily="18" charset="0"/>
                <a:cs typeface="Times New Roman" pitchFamily="18" charset="0"/>
              </a:rPr>
              <a:t>By Value</a:t>
            </a:r>
          </a:p>
          <a:p>
            <a:pPr lvl="1">
              <a:buFont typeface="Wingdings" pitchFamily="2" charset="2"/>
              <a:buChar char="Ø"/>
            </a:pPr>
            <a:r>
              <a:rPr lang="en-US" smtClean="0">
                <a:solidFill>
                  <a:srgbClr val="404040"/>
                </a:solidFill>
              </a:rPr>
              <a:t>The input / output data is </a:t>
            </a:r>
            <a:r>
              <a:rPr lang="en-US" u="sng" smtClean="0">
                <a:solidFill>
                  <a:srgbClr val="404040"/>
                </a:solidFill>
              </a:rPr>
              <a:t>copied</a:t>
            </a:r>
            <a:r>
              <a:rPr lang="en-US" smtClean="0">
                <a:solidFill>
                  <a:srgbClr val="404040"/>
                </a:solidFill>
              </a:rPr>
              <a:t> to/from the function</a:t>
            </a:r>
          </a:p>
          <a:p>
            <a:pPr lvl="1">
              <a:buFont typeface="Wingdings" pitchFamily="2" charset="2"/>
              <a:buChar char="Ø"/>
            </a:pPr>
            <a:r>
              <a:rPr lang="en-US" smtClean="0">
                <a:solidFill>
                  <a:srgbClr val="404040"/>
                </a:solidFill>
                <a:latin typeface="Times New Roman" pitchFamily="18" charset="0"/>
                <a:cs typeface="Times New Roman" pitchFamily="18" charset="0"/>
              </a:rPr>
              <a:t>The </a:t>
            </a:r>
            <a:r>
              <a:rPr lang="en-US" b="1" i="1" smtClean="0">
                <a:solidFill>
                  <a:srgbClr val="404040"/>
                </a:solidFill>
                <a:latin typeface="Times New Roman" pitchFamily="18" charset="0"/>
                <a:cs typeface="Times New Roman" pitchFamily="18" charset="0"/>
              </a:rPr>
              <a:t>function</a:t>
            </a:r>
            <a:r>
              <a:rPr lang="en-US" smtClean="0">
                <a:solidFill>
                  <a:srgbClr val="404040"/>
                </a:solidFill>
                <a:latin typeface="Times New Roman" pitchFamily="18" charset="0"/>
                <a:cs typeface="Times New Roman" pitchFamily="18" charset="0"/>
              </a:rPr>
              <a:t> works with the </a:t>
            </a:r>
            <a:r>
              <a:rPr lang="en-US" b="1" i="1" smtClean="0">
                <a:solidFill>
                  <a:srgbClr val="404040"/>
                </a:solidFill>
                <a:latin typeface="Times New Roman" pitchFamily="18" charset="0"/>
                <a:cs typeface="Times New Roman" pitchFamily="18" charset="0"/>
              </a:rPr>
              <a:t>copies</a:t>
            </a:r>
            <a:r>
              <a:rPr lang="en-US" smtClean="0">
                <a:solidFill>
                  <a:srgbClr val="404040"/>
                </a:solidFill>
              </a:rPr>
              <a:t> (in case of pass-by-value arguments)</a:t>
            </a:r>
          </a:p>
          <a:p>
            <a:pPr lvl="1">
              <a:buFont typeface="Wingdings" pitchFamily="2" charset="2"/>
              <a:buChar char="Ø"/>
            </a:pPr>
            <a:r>
              <a:rPr lang="en-US" smtClean="0">
                <a:solidFill>
                  <a:srgbClr val="404040"/>
                </a:solidFill>
                <a:latin typeface="Times New Roman" pitchFamily="18" charset="0"/>
                <a:cs typeface="Times New Roman" pitchFamily="18" charset="0"/>
              </a:rPr>
              <a:t>Simplest syntax, but heavy when passing large objects</a:t>
            </a:r>
          </a:p>
          <a:p>
            <a:pPr>
              <a:buFont typeface="Wingdings" pitchFamily="2" charset="2"/>
              <a:buChar char="Ø"/>
            </a:pPr>
            <a:r>
              <a:rPr lang="en-US" b="1" smtClean="0">
                <a:solidFill>
                  <a:srgbClr val="404040"/>
                </a:solidFill>
                <a:latin typeface="Times New Roman" pitchFamily="18" charset="0"/>
                <a:cs typeface="Times New Roman" pitchFamily="18" charset="0"/>
              </a:rPr>
              <a:t>By Address</a:t>
            </a:r>
            <a:r>
              <a:rPr lang="en-US" smtClean="0">
                <a:solidFill>
                  <a:srgbClr val="404040"/>
                </a:solidFill>
                <a:latin typeface="Times New Roman" pitchFamily="18" charset="0"/>
                <a:cs typeface="Times New Roman" pitchFamily="18" charset="0"/>
              </a:rPr>
              <a:t> (pointer)</a:t>
            </a:r>
          </a:p>
          <a:p>
            <a:pPr lvl="1">
              <a:buFont typeface="Wingdings" pitchFamily="2" charset="2"/>
              <a:buChar char="Ø"/>
            </a:pPr>
            <a:r>
              <a:rPr lang="en-US" smtClean="0">
                <a:solidFill>
                  <a:srgbClr val="404040"/>
                </a:solidFill>
              </a:rPr>
              <a:t>The </a:t>
            </a:r>
            <a:r>
              <a:rPr lang="en-US" b="1" i="1" smtClean="0">
                <a:solidFill>
                  <a:srgbClr val="404040"/>
                </a:solidFill>
              </a:rPr>
              <a:t>function</a:t>
            </a:r>
            <a:r>
              <a:rPr lang="en-US" smtClean="0">
                <a:solidFill>
                  <a:srgbClr val="404040"/>
                </a:solidFill>
              </a:rPr>
              <a:t> receives (or returns) the </a:t>
            </a:r>
            <a:r>
              <a:rPr lang="en-US" b="1" i="1" smtClean="0">
                <a:solidFill>
                  <a:srgbClr val="404040"/>
                </a:solidFill>
              </a:rPr>
              <a:t>address</a:t>
            </a:r>
            <a:r>
              <a:rPr lang="en-US" smtClean="0">
                <a:solidFill>
                  <a:srgbClr val="404040"/>
                </a:solidFill>
              </a:rPr>
              <a:t> of the useful data related to its work. Pointers are used for this purpose</a:t>
            </a:r>
          </a:p>
          <a:p>
            <a:pPr lvl="1">
              <a:buFont typeface="Wingdings" pitchFamily="2" charset="2"/>
              <a:buChar char="Ø"/>
            </a:pPr>
            <a:r>
              <a:rPr lang="en-US" smtClean="0">
                <a:solidFill>
                  <a:srgbClr val="404040"/>
                </a:solidFill>
                <a:latin typeface="Times New Roman" pitchFamily="18" charset="0"/>
                <a:cs typeface="Times New Roman" pitchFamily="18" charset="0"/>
              </a:rPr>
              <a:t>All pointers are lightweight no matter how heavy the data passed to/from the </a:t>
            </a:r>
            <a:r>
              <a:rPr lang="en-US" b="1" i="1" smtClean="0">
                <a:solidFill>
                  <a:srgbClr val="404040"/>
                </a:solidFill>
                <a:latin typeface="Times New Roman" pitchFamily="18" charset="0"/>
                <a:cs typeface="Times New Roman" pitchFamily="18" charset="0"/>
              </a:rPr>
              <a:t>function</a:t>
            </a:r>
            <a:endParaRPr lang="en-US" smtClean="0">
              <a:solidFill>
                <a:srgbClr val="404040"/>
              </a:solidFill>
              <a:latin typeface="Times New Roman" pitchFamily="18" charset="0"/>
              <a:cs typeface="Times New Roman" pitchFamily="18" charset="0"/>
            </a:endParaRPr>
          </a:p>
          <a:p>
            <a:pPr lvl="1">
              <a:buFont typeface="Wingdings" pitchFamily="2" charset="2"/>
              <a:buChar char="Ø"/>
            </a:pPr>
            <a:r>
              <a:rPr lang="en-US" b="1" smtClean="0">
                <a:solidFill>
                  <a:srgbClr val="FF0000"/>
                </a:solidFill>
                <a:latin typeface="Times New Roman" pitchFamily="18" charset="0"/>
                <a:cs typeface="Times New Roman" pitchFamily="18" charset="0"/>
              </a:rPr>
              <a:t>Beware</a:t>
            </a:r>
            <a:r>
              <a:rPr lang="en-US" smtClean="0">
                <a:solidFill>
                  <a:srgbClr val="404040"/>
                </a:solidFill>
                <a:latin typeface="Times New Roman" pitchFamily="18" charset="0"/>
                <a:cs typeface="Times New Roman" pitchFamily="18" charset="0"/>
              </a:rPr>
              <a:t> of variables' lifecycles! Most frequent source of </a:t>
            </a:r>
            <a:r>
              <a:rPr lang="en-US" b="1" smtClean="0">
                <a:solidFill>
                  <a:srgbClr val="FF0000"/>
                </a:solidFill>
                <a:latin typeface="Times New Roman" pitchFamily="18" charset="0"/>
                <a:cs typeface="Times New Roman" pitchFamily="18" charset="0"/>
              </a:rPr>
              <a:t>bugs</a:t>
            </a:r>
            <a:r>
              <a:rPr lang="en-US" smtClean="0">
                <a:solidFill>
                  <a:srgbClr val="404040"/>
                </a:solidFill>
                <a:latin typeface="Times New Roman" pitchFamily="18" charset="0"/>
                <a:cs typeface="Times New Roman" pitchFamily="18" charset="0"/>
              </a:rPr>
              <a:t> is to return address of a variable with </a:t>
            </a:r>
            <a:r>
              <a:rPr lang="en-US" b="1" i="1" smtClean="0">
                <a:solidFill>
                  <a:srgbClr val="404040"/>
                </a:solidFill>
                <a:latin typeface="Times New Roman" pitchFamily="18" charset="0"/>
                <a:cs typeface="Times New Roman" pitchFamily="18" charset="0"/>
              </a:rPr>
              <a:t>automatic storage duration </a:t>
            </a:r>
            <a:r>
              <a:rPr lang="en-US" i="1" smtClean="0">
                <a:solidFill>
                  <a:srgbClr val="404040"/>
                </a:solidFill>
                <a:latin typeface="Times New Roman" pitchFamily="18" charset="0"/>
                <a:cs typeface="Times New Roman" pitchFamily="18" charset="0"/>
              </a:rPr>
              <a:t>("in the stack")</a:t>
            </a:r>
            <a:r>
              <a:rPr lang="en-US" smtClean="0">
                <a:solidFill>
                  <a:srgbClr val="404040"/>
                </a:solidFill>
                <a:latin typeface="Times New Roman" pitchFamily="18" charset="0"/>
                <a:cs typeface="Times New Roman" pitchFamily="18" charset="0"/>
              </a:rPr>
              <a:t> which is freed before the caller uses it</a:t>
            </a:r>
          </a:p>
          <a:p>
            <a:pPr lvl="1">
              <a:buFont typeface="Wingdings" pitchFamily="2" charset="2"/>
              <a:buChar char="Ø"/>
            </a:pPr>
            <a:r>
              <a:rPr lang="en-US" smtClean="0">
                <a:solidFill>
                  <a:srgbClr val="404040"/>
                </a:solidFill>
              </a:rPr>
              <a:t>Function and its caller work on the </a:t>
            </a:r>
            <a:r>
              <a:rPr lang="en-US" b="1" smtClean="0">
                <a:solidFill>
                  <a:srgbClr val="404040"/>
                </a:solidFill>
              </a:rPr>
              <a:t>same</a:t>
            </a:r>
            <a:r>
              <a:rPr lang="en-US" smtClean="0">
                <a:solidFill>
                  <a:srgbClr val="404040"/>
                </a:solidFill>
              </a:rPr>
              <a:t> objects, not their </a:t>
            </a:r>
            <a:r>
              <a:rPr lang="en-US" i="1" smtClean="0">
                <a:solidFill>
                  <a:srgbClr val="404040"/>
                </a:solidFill>
              </a:rPr>
              <a:t>copies</a:t>
            </a:r>
            <a:r>
              <a:rPr lang="en-US" smtClean="0">
                <a:solidFill>
                  <a:srgbClr val="404040"/>
                </a:solidFill>
              </a:rPr>
              <a:t>. This also gives the chance to "return" more than 1 value by having the </a:t>
            </a:r>
            <a:r>
              <a:rPr lang="en-US" b="1" i="1" smtClean="0">
                <a:solidFill>
                  <a:srgbClr val="404040"/>
                </a:solidFill>
              </a:rPr>
              <a:t>function</a:t>
            </a:r>
            <a:r>
              <a:rPr lang="en-US" smtClean="0">
                <a:solidFill>
                  <a:srgbClr val="404040"/>
                </a:solidFill>
              </a:rPr>
              <a:t> receive </a:t>
            </a:r>
            <a:r>
              <a:rPr lang="en-US" b="1" i="1" smtClean="0">
                <a:solidFill>
                  <a:srgbClr val="404040"/>
                </a:solidFill>
              </a:rPr>
              <a:t>non-const</a:t>
            </a:r>
            <a:r>
              <a:rPr lang="en-US" smtClean="0">
                <a:solidFill>
                  <a:srgbClr val="404040"/>
                </a:solidFill>
              </a:rPr>
              <a:t> pointer to "result" variables and modify (store results) in them</a:t>
            </a:r>
            <a:endParaRPr lang="en-US" i="1" smtClean="0">
              <a:solidFill>
                <a:srgbClr val="404040"/>
              </a:solidFill>
              <a:latin typeface="Times New Roman" pitchFamily="18" charset="0"/>
              <a:cs typeface="Times New Roman" pitchFamily="18" charset="0"/>
            </a:endParaRPr>
          </a:p>
          <a:p>
            <a:pPr>
              <a:buFont typeface="Wingdings" pitchFamily="2" charset="2"/>
              <a:buChar char="Ø"/>
            </a:pPr>
            <a:r>
              <a:rPr lang="en-US" b="1" smtClean="0">
                <a:solidFill>
                  <a:srgbClr val="404040"/>
                </a:solidFill>
                <a:latin typeface="Times New Roman" pitchFamily="18" charset="0"/>
                <a:cs typeface="Times New Roman" pitchFamily="18" charset="0"/>
              </a:rPr>
              <a:t>By Reference</a:t>
            </a:r>
          </a:p>
          <a:p>
            <a:pPr lvl="1">
              <a:buFont typeface="Wingdings" pitchFamily="2" charset="2"/>
              <a:buChar char="Ø"/>
            </a:pPr>
            <a:r>
              <a:rPr lang="en-US" smtClean="0">
                <a:solidFill>
                  <a:srgbClr val="404040"/>
                </a:solidFill>
              </a:rPr>
              <a:t>Similar in concept to pass-by-address (lightweight, work with the same object, </a:t>
            </a:r>
            <a:r>
              <a:rPr lang="en-US" b="1" smtClean="0">
                <a:solidFill>
                  <a:srgbClr val="FF0000"/>
                </a:solidFill>
              </a:rPr>
              <a:t>beware</a:t>
            </a:r>
            <a:r>
              <a:rPr lang="en-US" smtClean="0">
                <a:solidFill>
                  <a:srgbClr val="404040"/>
                </a:solidFill>
              </a:rPr>
              <a:t> of lifecycle etc.) however newer and a little safer due to C++ references' features.</a:t>
            </a:r>
            <a:endParaRPr lang="en-US"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br>
              <a:rPr lang="en-US" smtClean="0">
                <a:solidFill>
                  <a:srgbClr val="404040"/>
                </a:solidFill>
                <a:latin typeface="Century" pitchFamily="18" charset="0"/>
              </a:rPr>
            </a:br>
            <a:r>
              <a:rPr lang="en-US" sz="2400" i="1" smtClean="0">
                <a:solidFill>
                  <a:srgbClr val="404040"/>
                </a:solidFill>
              </a:rPr>
              <a:t>Function pointers</a:t>
            </a:r>
            <a:endParaRPr lang="en-US"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b="1" i="1" smtClean="0">
                <a:solidFill>
                  <a:srgbClr val="404040"/>
                </a:solidFill>
              </a:rPr>
              <a:t>Functions</a:t>
            </a:r>
            <a:r>
              <a:rPr lang="en-US" smtClean="0">
                <a:solidFill>
                  <a:srgbClr val="404040"/>
                </a:solidFill>
              </a:rPr>
              <a:t> are located in memory</a:t>
            </a:r>
          </a:p>
          <a:p>
            <a:pPr>
              <a:buFont typeface="Wingdings" pitchFamily="2" charset="2"/>
              <a:buChar char="Ø"/>
            </a:pPr>
            <a:r>
              <a:rPr lang="en-US" smtClean="0">
                <a:solidFill>
                  <a:srgbClr val="404040"/>
                </a:solidFill>
              </a:rPr>
              <a:t>They have </a:t>
            </a:r>
            <a:r>
              <a:rPr lang="en-US" i="1" smtClean="0">
                <a:solidFill>
                  <a:srgbClr val="404040"/>
                </a:solidFill>
              </a:rPr>
              <a:t>starting address</a:t>
            </a:r>
            <a:r>
              <a:rPr lang="en-US" smtClean="0">
                <a:solidFill>
                  <a:srgbClr val="404040"/>
                </a:solidFill>
              </a:rPr>
              <a:t>, like all objects in memory</a:t>
            </a:r>
          </a:p>
          <a:p>
            <a:pPr>
              <a:buFont typeface="Wingdings" pitchFamily="2" charset="2"/>
              <a:buChar char="Ø"/>
            </a:pPr>
            <a:r>
              <a:rPr lang="en-US" smtClean="0">
                <a:solidFill>
                  <a:srgbClr val="404040"/>
                </a:solidFill>
              </a:rPr>
              <a:t>So, can we have </a:t>
            </a:r>
            <a:r>
              <a:rPr lang="en-US" b="1" i="1" smtClean="0">
                <a:solidFill>
                  <a:srgbClr val="404040"/>
                </a:solidFill>
              </a:rPr>
              <a:t>pointers to functions?</a:t>
            </a:r>
          </a:p>
          <a:p>
            <a:pPr>
              <a:buFont typeface="Wingdings" pitchFamily="2" charset="2"/>
              <a:buChar char="Ø"/>
            </a:pPr>
            <a:r>
              <a:rPr lang="en-US" b="1" i="1" smtClean="0">
                <a:solidFill>
                  <a:srgbClr val="404040"/>
                </a:solidFill>
              </a:rPr>
              <a:t>Syntax </a:t>
            </a:r>
            <a:r>
              <a:rPr lang="en-US" i="1" smtClean="0">
                <a:solidFill>
                  <a:srgbClr val="404040"/>
                </a:solidFill>
              </a:rPr>
              <a:t>(example)</a:t>
            </a:r>
            <a:r>
              <a:rPr lang="en-US" b="1" i="1" smtClean="0">
                <a:solidFill>
                  <a:srgbClr val="404040"/>
                </a:solidFill>
              </a:rPr>
              <a:t>:</a:t>
            </a:r>
          </a:p>
          <a:p>
            <a:pPr algn="ctr">
              <a:buNone/>
            </a:pPr>
            <a:r>
              <a:rPr lang="en-US" sz="2800" b="1" i="1" smtClean="0">
                <a:solidFill>
                  <a:srgbClr val="7F0055"/>
                </a:solidFill>
              </a:rPr>
              <a:t>void</a:t>
            </a:r>
            <a:r>
              <a:rPr lang="en-US" sz="2800" b="1" i="1" smtClean="0">
                <a:solidFill>
                  <a:srgbClr val="000000"/>
                </a:solidFill>
              </a:rPr>
              <a:t> (*foo)(</a:t>
            </a:r>
            <a:r>
              <a:rPr lang="en-US" sz="2800" b="1" i="1" smtClean="0">
                <a:solidFill>
                  <a:srgbClr val="7F0055"/>
                </a:solidFill>
              </a:rPr>
              <a:t>int</a:t>
            </a:r>
            <a:r>
              <a:rPr lang="en-US" sz="2800" b="1" i="1" smtClean="0">
                <a:solidFill>
                  <a:srgbClr val="000000"/>
                </a:solidFill>
              </a:rPr>
              <a:t>);</a:t>
            </a:r>
          </a:p>
          <a:p>
            <a:pPr algn="ctr">
              <a:buNone/>
            </a:pPr>
            <a:r>
              <a:rPr lang="en-US" sz="2400" i="1" smtClean="0">
                <a:solidFill>
                  <a:srgbClr val="000000"/>
                </a:solidFill>
              </a:rPr>
              <a:t>(Defines a </a:t>
            </a:r>
            <a:r>
              <a:rPr lang="en-US" sz="2400" b="1" i="1" smtClean="0">
                <a:solidFill>
                  <a:srgbClr val="000000"/>
                </a:solidFill>
              </a:rPr>
              <a:t>function pointer</a:t>
            </a:r>
            <a:r>
              <a:rPr lang="en-US" sz="2400" i="1" smtClean="0">
                <a:solidFill>
                  <a:srgbClr val="000000"/>
                </a:solidFill>
              </a:rPr>
              <a:t> named </a:t>
            </a:r>
            <a:r>
              <a:rPr lang="en-US" sz="2400" b="1" i="1" smtClean="0">
                <a:solidFill>
                  <a:srgbClr val="000000"/>
                </a:solidFill>
              </a:rPr>
              <a:t>foo</a:t>
            </a:r>
            <a:r>
              <a:rPr lang="en-US" sz="2400" i="1" smtClean="0">
                <a:solidFill>
                  <a:srgbClr val="000000"/>
                </a:solidFill>
              </a:rPr>
              <a:t> capable of pointing to functions that take one </a:t>
            </a:r>
            <a:r>
              <a:rPr lang="en-US" sz="2400" b="1" i="1" smtClean="0">
                <a:solidFill>
                  <a:srgbClr val="7F0055"/>
                </a:solidFill>
              </a:rPr>
              <a:t>int </a:t>
            </a:r>
            <a:r>
              <a:rPr lang="en-US" sz="2400" i="1" smtClean="0">
                <a:solidFill>
                  <a:srgbClr val="000000"/>
                </a:solidFill>
              </a:rPr>
              <a:t>parameter and return </a:t>
            </a:r>
            <a:r>
              <a:rPr lang="en-US" sz="2400" b="1" i="1" smtClean="0">
                <a:solidFill>
                  <a:srgbClr val="000000"/>
                </a:solidFill>
              </a:rPr>
              <a:t>nothing</a:t>
            </a:r>
            <a:r>
              <a:rPr lang="en-US" sz="2400" i="1" smtClean="0">
                <a:solidFill>
                  <a:srgbClr val="000000"/>
                </a:solidFill>
              </a:rPr>
              <a:t>)</a:t>
            </a:r>
          </a:p>
          <a:p>
            <a:r>
              <a:rPr lang="en-US" sz="2800" smtClean="0">
                <a:solidFill>
                  <a:srgbClr val="404040"/>
                </a:solidFill>
              </a:rPr>
              <a:t>… But life can be easier, using the above strange syntax </a:t>
            </a:r>
            <a:r>
              <a:rPr lang="en-US" sz="2800" b="1" smtClean="0">
                <a:solidFill>
                  <a:srgbClr val="404040"/>
                </a:solidFill>
              </a:rPr>
              <a:t>once </a:t>
            </a:r>
            <a:r>
              <a:rPr lang="en-US" sz="2800" smtClean="0">
                <a:solidFill>
                  <a:srgbClr val="404040"/>
                </a:solidFill>
              </a:rPr>
              <a:t>with a little help from </a:t>
            </a:r>
            <a:r>
              <a:rPr lang="en-US" sz="2800" b="1" i="1" smtClean="0">
                <a:solidFill>
                  <a:srgbClr val="7F0055"/>
                </a:solidFill>
              </a:rPr>
              <a:t>typedef</a:t>
            </a:r>
            <a:endParaRPr lang="en-US" sz="2800" smtClean="0">
              <a:solidFill>
                <a:srgbClr val="7F0055"/>
              </a:solidFill>
            </a:endParaRPr>
          </a:p>
          <a:p>
            <a:pPr algn="ctr">
              <a:buNone/>
            </a:pPr>
            <a:r>
              <a:rPr lang="fr-FR" sz="2000" b="1" i="1" smtClean="0">
                <a:solidFill>
                  <a:srgbClr val="7F0055"/>
                </a:solidFill>
              </a:rPr>
              <a:t>typedef</a:t>
            </a:r>
            <a:r>
              <a:rPr lang="fr-FR" sz="2000" b="1" i="1" smtClean="0">
                <a:solidFill>
                  <a:srgbClr val="000000"/>
                </a:solidFill>
              </a:rPr>
              <a:t> </a:t>
            </a:r>
            <a:r>
              <a:rPr lang="fr-FR" sz="2000" b="1" i="1" smtClean="0">
                <a:solidFill>
                  <a:srgbClr val="7F0055"/>
                </a:solidFill>
              </a:rPr>
              <a:t>double</a:t>
            </a:r>
            <a:r>
              <a:rPr lang="fr-FR" sz="2000" b="1" i="1" smtClean="0">
                <a:solidFill>
                  <a:srgbClr val="000000"/>
                </a:solidFill>
              </a:rPr>
              <a:t> (*</a:t>
            </a:r>
            <a:r>
              <a:rPr lang="fr-FR" sz="2000" b="1" i="1" smtClean="0">
                <a:solidFill>
                  <a:srgbClr val="005032"/>
                </a:solidFill>
              </a:rPr>
              <a:t>operations_t</a:t>
            </a:r>
            <a:r>
              <a:rPr lang="fr-FR" sz="2000" b="1" i="1" smtClean="0">
                <a:solidFill>
                  <a:srgbClr val="000000"/>
                </a:solidFill>
              </a:rPr>
              <a:t>)(</a:t>
            </a:r>
            <a:r>
              <a:rPr lang="fr-FR" sz="2000" b="1" i="1" smtClean="0">
                <a:solidFill>
                  <a:srgbClr val="7F0055"/>
                </a:solidFill>
              </a:rPr>
              <a:t>double</a:t>
            </a:r>
            <a:r>
              <a:rPr lang="fr-FR" sz="2000" b="1" i="1" smtClean="0">
                <a:solidFill>
                  <a:srgbClr val="000000"/>
                </a:solidFill>
              </a:rPr>
              <a:t>, </a:t>
            </a:r>
            <a:r>
              <a:rPr lang="fr-FR" sz="2000" b="1" i="1" smtClean="0">
                <a:solidFill>
                  <a:srgbClr val="7F0055"/>
                </a:solidFill>
              </a:rPr>
              <a:t>double</a:t>
            </a:r>
            <a:r>
              <a:rPr lang="fr-FR" sz="2000" b="1" i="1" smtClean="0">
                <a:solidFill>
                  <a:srgbClr val="000000"/>
                </a:solidFill>
              </a:rPr>
              <a:t>);</a:t>
            </a:r>
          </a:p>
          <a:p>
            <a:pPr lvl="1" algn="ctr">
              <a:buNone/>
            </a:pPr>
            <a:r>
              <a:rPr lang="fr-FR" sz="2000" b="1" i="1" smtClean="0">
                <a:solidFill>
                  <a:srgbClr val="005032"/>
                </a:solidFill>
              </a:rPr>
              <a:t>operations_t </a:t>
            </a:r>
            <a:r>
              <a:rPr lang="fr-FR" sz="2000" b="1" i="1" smtClean="0">
                <a:solidFill>
                  <a:schemeClr val="tx1"/>
                </a:solidFill>
              </a:rPr>
              <a:t>fp1, fp2, fp3;</a:t>
            </a:r>
            <a:r>
              <a:rPr lang="en-US" sz="2000" i="1" smtClean="0">
                <a:solidFill>
                  <a:srgbClr val="3F7F5F"/>
                </a:solidFill>
              </a:rPr>
              <a:t> // It's much easier now…</a:t>
            </a:r>
            <a:endParaRPr lang="en-US" sz="2000" i="1"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solidFill>
                  <a:srgbClr val="00869F"/>
                </a:solidFill>
                <a:latin typeface="Century" pitchFamily="18" charset="0"/>
              </a:rPr>
              <a:t>Basic I/O</a:t>
            </a:r>
            <a:endParaRPr lang="en-US" dirty="0">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dirty="0" smtClean="0">
                <a:solidFill>
                  <a:srgbClr val="404040"/>
                </a:solidFill>
                <a:latin typeface="Times New Roman" pitchFamily="18" charset="0"/>
                <a:cs typeface="Times New Roman" pitchFamily="18" charset="0"/>
              </a:rPr>
              <a:t>Input / Output. Streams</a:t>
            </a:r>
            <a:endParaRPr lang="en-US" i="1" dirty="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2438572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solidFill>
                  <a:srgbClr val="404040"/>
                </a:solidFill>
                <a:latin typeface="Century" pitchFamily="18" charset="0"/>
              </a:rPr>
              <a:t>Structure of a C/C++ Program</a:t>
            </a:r>
            <a:r>
              <a:rPr lang="en-US" smtClean="0">
                <a:solidFill>
                  <a:srgbClr val="404040"/>
                </a:solidFill>
                <a:latin typeface="Century" pitchFamily="18" charset="0"/>
              </a:rPr>
              <a:t/>
            </a:r>
            <a:br>
              <a:rPr lang="en-US" smtClean="0">
                <a:solidFill>
                  <a:srgbClr val="404040"/>
                </a:solidFill>
                <a:latin typeface="Century" pitchFamily="18" charset="0"/>
              </a:rPr>
            </a:br>
            <a:r>
              <a:rPr lang="en-US" sz="2700" i="1" smtClean="0">
                <a:solidFill>
                  <a:srgbClr val="404040"/>
                </a:solidFill>
                <a:latin typeface="Century" pitchFamily="18" charset="0"/>
              </a:rPr>
              <a:t>Returning Value</a:t>
            </a:r>
            <a:endParaRPr lang="en-US" b="1"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None/>
            </a:pPr>
            <a:r>
              <a:rPr lang="en-US" sz="2400" smtClean="0">
                <a:solidFill>
                  <a:schemeClr val="bg1">
                    <a:lumMod val="85000"/>
                  </a:schemeClr>
                </a:solidFill>
                <a:latin typeface="Consolas"/>
              </a:rPr>
              <a:t>// A simple C++ program</a:t>
            </a:r>
          </a:p>
          <a:p>
            <a:pPr>
              <a:buNone/>
            </a:pPr>
            <a:r>
              <a:rPr lang="en-US" sz="2400" b="1" smtClean="0">
                <a:solidFill>
                  <a:schemeClr val="bg1">
                    <a:lumMod val="85000"/>
                  </a:schemeClr>
                </a:solidFill>
                <a:latin typeface="Consolas"/>
              </a:rPr>
              <a:t>#include &lt;iostream&gt;</a:t>
            </a:r>
          </a:p>
          <a:p>
            <a:endParaRPr lang="en-US" sz="2400" smtClean="0">
              <a:solidFill>
                <a:schemeClr val="bg1">
                  <a:lumMod val="85000"/>
                </a:schemeClr>
              </a:solidFill>
              <a:latin typeface="Consolas"/>
            </a:endParaRPr>
          </a:p>
          <a:p>
            <a:pPr>
              <a:buNone/>
            </a:pPr>
            <a:r>
              <a:rPr lang="en-US" sz="2400" b="1" smtClean="0">
                <a:solidFill>
                  <a:srgbClr val="7F0055"/>
                </a:solidFill>
                <a:latin typeface="Consolas"/>
              </a:rPr>
              <a:t>int</a:t>
            </a:r>
            <a:r>
              <a:rPr lang="en-US" sz="2400" b="1" smtClean="0">
                <a:solidFill>
                  <a:srgbClr val="000000"/>
                </a:solidFill>
                <a:latin typeface="Consolas"/>
              </a:rPr>
              <a:t> main()</a:t>
            </a:r>
          </a:p>
          <a:p>
            <a:pPr>
              <a:buNone/>
            </a:pPr>
            <a:r>
              <a:rPr lang="en-US" sz="2400" b="1" smtClean="0">
                <a:solidFill>
                  <a:srgbClr val="000000"/>
                </a:solidFill>
                <a:latin typeface="Consolas"/>
              </a:rPr>
              <a:t>{</a:t>
            </a:r>
          </a:p>
          <a:p>
            <a:pPr>
              <a:buNone/>
            </a:pPr>
            <a:r>
              <a:rPr lang="en-US" sz="2400" smtClean="0">
                <a:solidFill>
                  <a:schemeClr val="bg1">
                    <a:lumMod val="85000"/>
                  </a:schemeClr>
                </a:solidFill>
                <a:latin typeface="Consolas"/>
              </a:rPr>
              <a:t>	std::cout &lt;&lt; "Hello there!" &lt;&lt; std::</a:t>
            </a:r>
            <a:r>
              <a:rPr lang="en-US" sz="2400" b="1" smtClean="0">
                <a:solidFill>
                  <a:schemeClr val="bg1">
                    <a:lumMod val="85000"/>
                  </a:schemeClr>
                </a:solidFill>
                <a:latin typeface="Consolas"/>
              </a:rPr>
              <a:t>endl;</a:t>
            </a:r>
          </a:p>
          <a:p>
            <a:endParaRPr lang="en-US" sz="2400" smtClean="0">
              <a:solidFill>
                <a:schemeClr val="bg1">
                  <a:lumMod val="85000"/>
                </a:schemeClr>
              </a:solidFill>
              <a:latin typeface="Consolas"/>
            </a:endParaRPr>
          </a:p>
          <a:p>
            <a:pPr>
              <a:buNone/>
            </a:pPr>
            <a:r>
              <a:rPr lang="en-US" sz="2400" b="1" smtClean="0">
                <a:solidFill>
                  <a:schemeClr val="bg1">
                    <a:lumMod val="85000"/>
                  </a:schemeClr>
                </a:solidFill>
                <a:latin typeface="Consolas"/>
              </a:rPr>
              <a:t>	</a:t>
            </a:r>
            <a:r>
              <a:rPr lang="en-US" sz="2400" b="1" smtClean="0">
                <a:solidFill>
                  <a:srgbClr val="7F0055"/>
                </a:solidFill>
                <a:latin typeface="Consolas"/>
              </a:rPr>
              <a:t>return</a:t>
            </a:r>
            <a:r>
              <a:rPr lang="en-US" sz="2400" b="1" smtClean="0">
                <a:solidFill>
                  <a:srgbClr val="000000"/>
                </a:solidFill>
                <a:latin typeface="Consolas"/>
              </a:rPr>
              <a:t> 0;</a:t>
            </a:r>
            <a:endParaRPr lang="en-US" sz="2400" b="1" smtClean="0">
              <a:solidFill>
                <a:schemeClr val="bg1">
                  <a:lumMod val="85000"/>
                </a:schemeClr>
              </a:solidFill>
              <a:latin typeface="Consolas"/>
            </a:endParaRPr>
          </a:p>
          <a:p>
            <a:pPr>
              <a:buNone/>
            </a:pPr>
            <a:r>
              <a:rPr lang="en-US" sz="2400" b="1" smtClean="0">
                <a:solidFill>
                  <a:srgbClr val="000000"/>
                </a:solidFill>
                <a:latin typeface="Consolas"/>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Basic I/O</a:t>
            </a:r>
            <a:br>
              <a:rPr lang="en-US" smtClean="0">
                <a:solidFill>
                  <a:srgbClr val="404040"/>
                </a:solidFill>
                <a:latin typeface="Century" pitchFamily="18" charset="0"/>
              </a:rPr>
            </a:br>
            <a:r>
              <a:rPr lang="en-US" sz="2400" i="1" smtClean="0">
                <a:solidFill>
                  <a:srgbClr val="404040"/>
                </a:solidFill>
                <a:latin typeface="Century" pitchFamily="18" charset="0"/>
              </a:rPr>
              <a:t>Introduction. Streams</a:t>
            </a:r>
            <a:endParaRPr lang="en-US" sz="2800" i="1">
              <a:solidFill>
                <a:srgbClr val="404040"/>
              </a:solidFill>
              <a:latin typeface="Century" pitchFamily="18" charset="0"/>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dirty="0" smtClean="0">
                <a:solidFill>
                  <a:srgbClr val="404040"/>
                </a:solidFill>
                <a:latin typeface="Times New Roman" pitchFamily="18" charset="0"/>
                <a:cs typeface="Times New Roman" pitchFamily="18" charset="0"/>
              </a:rPr>
              <a:t>I/O – Input / Output</a:t>
            </a:r>
          </a:p>
          <a:p>
            <a:pPr>
              <a:buFont typeface="Wingdings" pitchFamily="2" charset="2"/>
              <a:buChar char="Ø"/>
            </a:pPr>
            <a:r>
              <a:rPr lang="en-US" dirty="0" smtClean="0">
                <a:solidFill>
                  <a:srgbClr val="404040"/>
                </a:solidFill>
                <a:latin typeface="Times New Roman" pitchFamily="18" charset="0"/>
                <a:cs typeface="Times New Roman" pitchFamily="18" charset="0"/>
              </a:rPr>
              <a:t>Interaction b/w the </a:t>
            </a:r>
            <a:r>
              <a:rPr lang="en-US" b="1" i="1" dirty="0" smtClean="0">
                <a:solidFill>
                  <a:srgbClr val="404040"/>
                </a:solidFill>
                <a:latin typeface="Times New Roman" pitchFamily="18" charset="0"/>
                <a:cs typeface="Times New Roman" pitchFamily="18" charset="0"/>
              </a:rPr>
              <a:t>user</a:t>
            </a:r>
            <a:r>
              <a:rPr lang="en-US" dirty="0" smtClean="0">
                <a:solidFill>
                  <a:srgbClr val="404040"/>
                </a:solidFill>
                <a:latin typeface="Times New Roman" pitchFamily="18" charset="0"/>
                <a:cs typeface="Times New Roman" pitchFamily="18" charset="0"/>
              </a:rPr>
              <a:t> and the </a:t>
            </a:r>
            <a:r>
              <a:rPr lang="en-US" b="1" i="1" dirty="0" smtClean="0">
                <a:solidFill>
                  <a:srgbClr val="404040"/>
                </a:solidFill>
                <a:latin typeface="Times New Roman" pitchFamily="18" charset="0"/>
                <a:cs typeface="Times New Roman" pitchFamily="18" charset="0"/>
              </a:rPr>
              <a:t>program</a:t>
            </a:r>
          </a:p>
          <a:p>
            <a:pPr>
              <a:buFont typeface="Wingdings" pitchFamily="2" charset="2"/>
              <a:buChar char="Ø"/>
            </a:pPr>
            <a:r>
              <a:rPr lang="en-US" dirty="0" smtClean="0">
                <a:solidFill>
                  <a:srgbClr val="404040"/>
                </a:solidFill>
              </a:rPr>
              <a:t>Text-based </a:t>
            </a:r>
            <a:r>
              <a:rPr lang="en-US" b="1" i="1" dirty="0" smtClean="0">
                <a:solidFill>
                  <a:srgbClr val="404040"/>
                </a:solidFill>
              </a:rPr>
              <a:t>console</a:t>
            </a:r>
          </a:p>
          <a:p>
            <a:pPr lvl="1">
              <a:buFont typeface="Wingdings" pitchFamily="2" charset="2"/>
              <a:buChar char="Ø"/>
            </a:pPr>
            <a:r>
              <a:rPr lang="en-US" dirty="0" smtClean="0">
                <a:solidFill>
                  <a:srgbClr val="404040"/>
                </a:solidFill>
                <a:latin typeface="Times New Roman" pitchFamily="18" charset="0"/>
                <a:cs typeface="Times New Roman" pitchFamily="18" charset="0"/>
              </a:rPr>
              <a:t>Significance of the </a:t>
            </a:r>
            <a:r>
              <a:rPr lang="en-US" b="1" i="1" dirty="0" smtClean="0">
                <a:solidFill>
                  <a:srgbClr val="404040"/>
                </a:solidFill>
                <a:latin typeface="Times New Roman" pitchFamily="18" charset="0"/>
                <a:cs typeface="Times New Roman" pitchFamily="18" charset="0"/>
              </a:rPr>
              <a:t>console</a:t>
            </a:r>
            <a:r>
              <a:rPr lang="en-US" dirty="0" smtClean="0">
                <a:solidFill>
                  <a:srgbClr val="404040"/>
                </a:solidFill>
                <a:latin typeface="Times New Roman" pitchFamily="18" charset="0"/>
                <a:cs typeface="Times New Roman" pitchFamily="18" charset="0"/>
              </a:rPr>
              <a:t> in the past and today</a:t>
            </a:r>
          </a:p>
          <a:p>
            <a:pPr>
              <a:buFont typeface="Wingdings" pitchFamily="2" charset="2"/>
              <a:buChar char="Ø"/>
            </a:pPr>
            <a:r>
              <a:rPr lang="en-US" dirty="0" smtClean="0">
                <a:solidFill>
                  <a:srgbClr val="404040"/>
                </a:solidFill>
              </a:rPr>
              <a:t>User can input text to the program (via the </a:t>
            </a:r>
            <a:r>
              <a:rPr lang="en-US" b="1" i="1" dirty="0" smtClean="0">
                <a:solidFill>
                  <a:srgbClr val="404040"/>
                </a:solidFill>
              </a:rPr>
              <a:t>console</a:t>
            </a:r>
            <a:r>
              <a:rPr lang="en-US" dirty="0" smtClean="0">
                <a:solidFill>
                  <a:srgbClr val="404040"/>
                </a:solidFill>
              </a:rPr>
              <a:t>) with previously unknown length and at undefined moments of time, </a:t>
            </a:r>
            <a:r>
              <a:rPr lang="en-US" b="1" i="1" dirty="0" smtClean="0">
                <a:solidFill>
                  <a:srgbClr val="404040"/>
                </a:solidFill>
              </a:rPr>
              <a:t>character after character</a:t>
            </a:r>
            <a:r>
              <a:rPr lang="en-US" dirty="0" smtClean="0">
                <a:solidFill>
                  <a:srgbClr val="404040"/>
                </a:solidFill>
              </a:rPr>
              <a:t> (one at a time)</a:t>
            </a:r>
          </a:p>
          <a:p>
            <a:pPr>
              <a:buFont typeface="Wingdings" pitchFamily="2" charset="2"/>
              <a:buChar char="Ø"/>
            </a:pPr>
            <a:r>
              <a:rPr lang="en-US" dirty="0" smtClean="0">
                <a:solidFill>
                  <a:srgbClr val="404040"/>
                </a:solidFill>
              </a:rPr>
              <a:t>The program might output text to the user (via the </a:t>
            </a:r>
            <a:r>
              <a:rPr lang="en-US" b="1" i="1" dirty="0" smtClean="0">
                <a:solidFill>
                  <a:srgbClr val="404040"/>
                </a:solidFill>
              </a:rPr>
              <a:t>console</a:t>
            </a:r>
            <a:r>
              <a:rPr lang="en-US" dirty="0" smtClean="0">
                <a:solidFill>
                  <a:srgbClr val="404040"/>
                </a:solidFill>
              </a:rPr>
              <a:t>) with previously unknown length and at undefined moments of time, again </a:t>
            </a:r>
            <a:r>
              <a:rPr lang="en-US" b="1" i="1" dirty="0" smtClean="0">
                <a:solidFill>
                  <a:srgbClr val="404040"/>
                </a:solidFill>
              </a:rPr>
              <a:t>character after character</a:t>
            </a:r>
          </a:p>
          <a:p>
            <a:pPr>
              <a:buFont typeface="Wingdings" pitchFamily="2" charset="2"/>
              <a:buChar char="Ø"/>
            </a:pPr>
            <a:r>
              <a:rPr lang="en-US" b="1" i="1" dirty="0" smtClean="0">
                <a:solidFill>
                  <a:srgbClr val="404040"/>
                </a:solidFill>
                <a:latin typeface="Times New Roman" pitchFamily="18" charset="0"/>
                <a:cs typeface="Times New Roman" pitchFamily="18" charset="0"/>
              </a:rPr>
              <a:t>Streams</a:t>
            </a:r>
            <a:r>
              <a:rPr lang="en-US" dirty="0" smtClean="0">
                <a:solidFill>
                  <a:srgbClr val="404040"/>
                </a:solidFill>
                <a:latin typeface="Times New Roman" pitchFamily="18" charset="0"/>
                <a:cs typeface="Times New Roman" pitchFamily="18" charset="0"/>
              </a:rPr>
              <a:t> – abstraction of that kind of sequences</a:t>
            </a:r>
          </a:p>
          <a:p>
            <a:endParaRPr lang="en-US" dirty="0">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Basic I/O</a:t>
            </a:r>
            <a:br>
              <a:rPr lang="en-US" smtClean="0">
                <a:solidFill>
                  <a:srgbClr val="404040"/>
                </a:solidFill>
                <a:latin typeface="Century" pitchFamily="18" charset="0"/>
              </a:rPr>
            </a:br>
            <a:r>
              <a:rPr lang="en-US" sz="2400" i="1" smtClean="0">
                <a:solidFill>
                  <a:srgbClr val="404040"/>
                </a:solidFill>
                <a:latin typeface="Century" pitchFamily="18" charset="0"/>
              </a:rPr>
              <a:t>Streams – C vs C++</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mtClean="0">
                <a:solidFill>
                  <a:srgbClr val="404040"/>
                </a:solidFill>
                <a:latin typeface="Times New Roman" pitchFamily="18" charset="0"/>
                <a:cs typeface="Times New Roman" pitchFamily="18" charset="0"/>
              </a:rPr>
              <a:t>Both C and C++ programs use </a:t>
            </a:r>
            <a:r>
              <a:rPr lang="en-US" b="1" i="1" smtClean="0">
                <a:solidFill>
                  <a:srgbClr val="404040"/>
                </a:solidFill>
                <a:latin typeface="Times New Roman" pitchFamily="18" charset="0"/>
                <a:cs typeface="Times New Roman" pitchFamily="18" charset="0"/>
              </a:rPr>
              <a:t>streams</a:t>
            </a:r>
            <a:r>
              <a:rPr lang="en-US" smtClean="0">
                <a:solidFill>
                  <a:srgbClr val="404040"/>
                </a:solidFill>
                <a:latin typeface="Times New Roman" pitchFamily="18" charset="0"/>
                <a:cs typeface="Times New Roman" pitchFamily="18" charset="0"/>
              </a:rPr>
              <a:t> to perform that kind of interaction with the </a:t>
            </a:r>
            <a:r>
              <a:rPr lang="en-US" b="1" i="1" smtClean="0">
                <a:solidFill>
                  <a:srgbClr val="404040"/>
                </a:solidFill>
                <a:latin typeface="Times New Roman" pitchFamily="18" charset="0"/>
                <a:cs typeface="Times New Roman" pitchFamily="18" charset="0"/>
              </a:rPr>
              <a:t>user</a:t>
            </a:r>
          </a:p>
          <a:p>
            <a:pPr lvl="1">
              <a:buFont typeface="Wingdings" pitchFamily="2" charset="2"/>
              <a:buChar char="Ø"/>
            </a:pPr>
            <a:r>
              <a:rPr lang="en-US" smtClean="0">
                <a:solidFill>
                  <a:srgbClr val="404040"/>
                </a:solidFill>
              </a:rPr>
              <a:t>Text-based via the </a:t>
            </a:r>
            <a:r>
              <a:rPr lang="en-US" b="1" i="1" smtClean="0">
                <a:solidFill>
                  <a:srgbClr val="404040"/>
                </a:solidFill>
              </a:rPr>
              <a:t>console</a:t>
            </a:r>
          </a:p>
          <a:p>
            <a:pPr>
              <a:buFont typeface="Wingdings" pitchFamily="2" charset="2"/>
              <a:buChar char="Ø"/>
            </a:pPr>
            <a:endParaRPr lang="en-US" smtClean="0">
              <a:solidFill>
                <a:srgbClr val="404040"/>
              </a:solidFill>
              <a:latin typeface="Times New Roman" pitchFamily="18" charset="0"/>
              <a:cs typeface="Times New Roman" pitchFamily="18" charset="0"/>
            </a:endParaRPr>
          </a:p>
          <a:p>
            <a:endParaRPr lang="en-US">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Basic I/O</a:t>
            </a:r>
            <a:br>
              <a:rPr lang="en-US" smtClean="0">
                <a:solidFill>
                  <a:srgbClr val="404040"/>
                </a:solidFill>
                <a:latin typeface="Century" pitchFamily="18" charset="0"/>
              </a:rPr>
            </a:br>
            <a:r>
              <a:rPr lang="en-US" sz="2400" i="1" smtClean="0">
                <a:solidFill>
                  <a:srgbClr val="404040"/>
                </a:solidFill>
                <a:latin typeface="Century" pitchFamily="18" charset="0"/>
              </a:rPr>
              <a:t>Why Streams</a:t>
            </a:r>
            <a:endParaRPr lang="en-US" sz="2400" i="1">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mtClean="0">
                <a:solidFill>
                  <a:srgbClr val="404040"/>
                </a:solidFill>
                <a:latin typeface="Times New Roman" pitchFamily="18" charset="0"/>
                <a:cs typeface="Times New Roman" pitchFamily="18" charset="0"/>
              </a:rPr>
              <a:t>The power of abstraction</a:t>
            </a:r>
          </a:p>
          <a:p>
            <a:pPr lvl="1">
              <a:buFont typeface="Wingdings" pitchFamily="2" charset="2"/>
              <a:buChar char="Ø"/>
            </a:pPr>
            <a:r>
              <a:rPr lang="en-US" smtClean="0">
                <a:solidFill>
                  <a:srgbClr val="404040"/>
                </a:solidFill>
              </a:rPr>
              <a:t>Intermediate point introducing flexibility</a:t>
            </a:r>
            <a:endParaRPr lang="en-US" smtClean="0">
              <a:solidFill>
                <a:srgbClr val="404040"/>
              </a:solidFill>
              <a:latin typeface="Times New Roman" pitchFamily="18" charset="0"/>
              <a:cs typeface="Times New Roman" pitchFamily="18" charset="0"/>
            </a:endParaRPr>
          </a:p>
          <a:p>
            <a:pPr>
              <a:buFont typeface="Wingdings" pitchFamily="2" charset="2"/>
              <a:buChar char="Ø"/>
            </a:pPr>
            <a:r>
              <a:rPr lang="en-US" b="1" i="1" smtClean="0">
                <a:solidFill>
                  <a:srgbClr val="404040"/>
                </a:solidFill>
              </a:rPr>
              <a:t>Redirect</a:t>
            </a:r>
            <a:r>
              <a:rPr lang="en-US" smtClean="0">
                <a:solidFill>
                  <a:srgbClr val="404040"/>
                </a:solidFill>
              </a:rPr>
              <a:t> program's I/O</a:t>
            </a:r>
          </a:p>
          <a:p>
            <a:pPr>
              <a:buFont typeface="Wingdings" pitchFamily="2" charset="2"/>
              <a:buChar char="Ø"/>
            </a:pPr>
            <a:r>
              <a:rPr lang="en-US" b="1" i="1" smtClean="0">
                <a:solidFill>
                  <a:srgbClr val="404040"/>
                </a:solidFill>
              </a:rPr>
              <a:t>Connect</a:t>
            </a:r>
            <a:r>
              <a:rPr lang="en-US" smtClean="0">
                <a:solidFill>
                  <a:srgbClr val="404040"/>
                </a:solidFill>
              </a:rPr>
              <a:t> programs that previously don't know about each other</a:t>
            </a:r>
            <a:endParaRPr lang="en-US" b="1" i="1" smtClean="0">
              <a:solidFill>
                <a:srgbClr val="404040"/>
              </a:solidFill>
            </a:endParaRPr>
          </a:p>
          <a:p>
            <a:pPr>
              <a:buFont typeface="Wingdings" pitchFamily="2" charset="2"/>
              <a:buChar char="Ø"/>
            </a:pPr>
            <a:endParaRPr lang="en-US" smtClean="0">
              <a:solidFill>
                <a:srgbClr val="404040"/>
              </a:solidFill>
              <a:latin typeface="Times New Roman" pitchFamily="18" charset="0"/>
              <a:cs typeface="Times New Roman" pitchFamily="18" charset="0"/>
            </a:endParaRPr>
          </a:p>
          <a:p>
            <a:endParaRPr lang="en-US">
              <a:solidFill>
                <a:srgbClr val="40404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14698</TotalTime>
  <Words>5008</Words>
  <Application>Microsoft Office PowerPoint</Application>
  <PresentationFormat>On-screen Show (4:3)</PresentationFormat>
  <Paragraphs>1159</Paragraphs>
  <Slides>92</Slides>
  <Notes>89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Links</vt:lpstr>
      </vt:variant>
      <vt:variant>
        <vt:i4>1</vt:i4>
      </vt:variant>
      <vt:variant>
        <vt:lpstr>Slide Titles</vt:lpstr>
      </vt:variant>
      <vt:variant>
        <vt:i4>92</vt:i4>
      </vt:variant>
    </vt:vector>
  </HeadingPairs>
  <TitlesOfParts>
    <vt:vector size="105" baseType="lpstr">
      <vt:lpstr>Arial</vt:lpstr>
      <vt:lpstr>Bookman Old Style</vt:lpstr>
      <vt:lpstr>Calibri</vt:lpstr>
      <vt:lpstr>Century</vt:lpstr>
      <vt:lpstr>Consolas</vt:lpstr>
      <vt:lpstr>Courier New</vt:lpstr>
      <vt:lpstr>Gill Sans MT</vt:lpstr>
      <vt:lpstr>Monospace</vt:lpstr>
      <vt:lpstr>Times New Roman</vt:lpstr>
      <vt:lpstr>Wingdings</vt:lpstr>
      <vt:lpstr>Wingdings 3</vt:lpstr>
      <vt:lpstr>Origin</vt:lpstr>
      <vt:lpstr>C:\Academy\Engineering_Academy\01.Preparation\1_Basics\a_Fundamentals\C_C++_development_basics.pptx!261</vt:lpstr>
      <vt:lpstr>C/C++ Development for Modern OS Execution Environments</vt:lpstr>
      <vt:lpstr>Contents</vt:lpstr>
      <vt:lpstr>Legend</vt:lpstr>
      <vt:lpstr>References</vt:lpstr>
      <vt:lpstr>Development Environment</vt:lpstr>
      <vt:lpstr>Structure of a C/C++ Program</vt:lpstr>
      <vt:lpstr>“Hello World!” Source File hello.cpp</vt:lpstr>
      <vt:lpstr>Structure of a C/C++ Program Absolute Minimum</vt:lpstr>
      <vt:lpstr>Structure of a C/C++ Program Returning Value</vt:lpstr>
      <vt:lpstr>Structure of a C/C++ Program Include headers</vt:lpstr>
      <vt:lpstr>Structure of a C/C++ Program Comments</vt:lpstr>
      <vt:lpstr>Structure of a C/C++ Program “Actual work”</vt:lpstr>
      <vt:lpstr>Structure of a C/C++ Program Using Debugger</vt:lpstr>
      <vt:lpstr>Variables &amp; Types</vt:lpstr>
      <vt:lpstr>Variables &amp; Types Introduction</vt:lpstr>
      <vt:lpstr>Variables &amp; Types Memory (simplified)</vt:lpstr>
      <vt:lpstr>Variables &amp; Types Example</vt:lpstr>
      <vt:lpstr>Variables &amp; Types Fundamental Types</vt:lpstr>
      <vt:lpstr>Variables &amp; Types Fundamental Types – Void Type</vt:lpstr>
      <vt:lpstr>Variables &amp; Types Fundamental Types – Boolean Type</vt:lpstr>
      <vt:lpstr>Variables &amp; Types Fundamental Types – Character Types</vt:lpstr>
      <vt:lpstr>Variables &amp; Types Fundamental Types – Integer Types</vt:lpstr>
      <vt:lpstr>Variables &amp; Types Fundamental Types – Floating Point Types</vt:lpstr>
      <vt:lpstr>Variables &amp; Types Enumerations – Basics</vt:lpstr>
      <vt:lpstr>Variables &amp; Types Enumerations – Memory</vt:lpstr>
      <vt:lpstr>Variables &amp; Types Enumerations – C vs C++</vt:lpstr>
      <vt:lpstr>Variables &amp; Types Structures – Basics</vt:lpstr>
      <vt:lpstr>Variables &amp; Types Structures – Syntax</vt:lpstr>
      <vt:lpstr>Variables &amp; Types Structures – Memory</vt:lpstr>
      <vt:lpstr>Variables &amp; Types Structures – Initialization</vt:lpstr>
      <vt:lpstr>Variables &amp; Types Structures – C vs C++</vt:lpstr>
      <vt:lpstr>Variables &amp; Types Typedef Declarations</vt:lpstr>
      <vt:lpstr>Variables &amp; Types Constants</vt:lpstr>
      <vt:lpstr>Variables &amp; Types Literals</vt:lpstr>
      <vt:lpstr>Variables &amp; Types Symbolic Constants</vt:lpstr>
      <vt:lpstr>Variables &amp; Types Scope (intro)</vt:lpstr>
      <vt:lpstr>Variables &amp; Types Storage duration. Storage classes (intro)</vt:lpstr>
      <vt:lpstr>Pointers, Arrays, References</vt:lpstr>
      <vt:lpstr>Pointers Introduction</vt:lpstr>
      <vt:lpstr>Pointers Picture –Pointers in Memory</vt:lpstr>
      <vt:lpstr>Pointers Why pointers?</vt:lpstr>
      <vt:lpstr>Pointers Pointers and Constness</vt:lpstr>
      <vt:lpstr>Arrays Introduction</vt:lpstr>
      <vt:lpstr>Arrays Pointer arithmetics</vt:lpstr>
      <vt:lpstr>Arrays C strings (intro)</vt:lpstr>
      <vt:lpstr>Arrays C strings (how to use)</vt:lpstr>
      <vt:lpstr>Arrays Multi-dimensional arrays</vt:lpstr>
      <vt:lpstr>References Introduction</vt:lpstr>
      <vt:lpstr>Operators</vt:lpstr>
      <vt:lpstr>Operators Introduction</vt:lpstr>
      <vt:lpstr>Operators Precedence &amp; Associativity</vt:lpstr>
      <vt:lpstr>Operators Precedence 1 (highest)</vt:lpstr>
      <vt:lpstr>Operators Precedence 2</vt:lpstr>
      <vt:lpstr>Operators Precedence 3</vt:lpstr>
      <vt:lpstr>Operators Precedence 4</vt:lpstr>
      <vt:lpstr>Operators Precedence 5</vt:lpstr>
      <vt:lpstr>Operators Precedence 6</vt:lpstr>
      <vt:lpstr>Operators Precedence 7</vt:lpstr>
      <vt:lpstr>Operators Precedence 8</vt:lpstr>
      <vt:lpstr>Operators Precedence 9</vt:lpstr>
      <vt:lpstr>Operators Precedence 10</vt:lpstr>
      <vt:lpstr>Operators Precedence 11</vt:lpstr>
      <vt:lpstr>Operators Precedence 12</vt:lpstr>
      <vt:lpstr>Operators Precedence 13</vt:lpstr>
      <vt:lpstr>Operators Precedence 14</vt:lpstr>
      <vt:lpstr>Operators Precedence 15</vt:lpstr>
      <vt:lpstr>Operators Precedence 16</vt:lpstr>
      <vt:lpstr>Operators Exercise + a little fun</vt:lpstr>
      <vt:lpstr>Statements</vt:lpstr>
      <vt:lpstr>Statements Expression statements</vt:lpstr>
      <vt:lpstr>Statements Block (compound) statements</vt:lpstr>
      <vt:lpstr>Statements Selection (conditional) statements</vt:lpstr>
      <vt:lpstr>Statements Iteration statements (loops)</vt:lpstr>
      <vt:lpstr>Statements Jump statements</vt:lpstr>
      <vt:lpstr>Statements Declaration statements</vt:lpstr>
      <vt:lpstr>Exercises Fahrenheit – Celsius Convertor</vt:lpstr>
      <vt:lpstr>Functions</vt:lpstr>
      <vt:lpstr>Functions Introduction</vt:lpstr>
      <vt:lpstr>Functions Body</vt:lpstr>
      <vt:lpstr>Functions Name</vt:lpstr>
      <vt:lpstr>Functions Input parameters</vt:lpstr>
      <vt:lpstr>Functions Output</vt:lpstr>
      <vt:lpstr>Functions Declaration &amp; Definition</vt:lpstr>
      <vt:lpstr>Functions Declaration vs. Prototype</vt:lpstr>
      <vt:lpstr>Functions Why functions?</vt:lpstr>
      <vt:lpstr>Functions How to Use</vt:lpstr>
      <vt:lpstr>Functions Ways to Pass Arguments / Return</vt:lpstr>
      <vt:lpstr>Functions Function pointers</vt:lpstr>
      <vt:lpstr>Basic I/O</vt:lpstr>
      <vt:lpstr>Basic I/O Introduction. Streams</vt:lpstr>
      <vt:lpstr>Basic I/O Streams – C vs C++</vt:lpstr>
      <vt:lpstr>Basic I/O Why Streams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Good Technical Presentations</dc:title>
  <dc:creator>Ivaylo Simeonov Genchev</dc:creator>
  <cp:lastModifiedBy>Genchev, Ivaylo Simeonov (I.)</cp:lastModifiedBy>
  <cp:revision>2105</cp:revision>
  <dcterms:created xsi:type="dcterms:W3CDTF">2006-08-16T00:00:00Z</dcterms:created>
  <dcterms:modified xsi:type="dcterms:W3CDTF">2016-05-17T11:04:22Z</dcterms:modified>
</cp:coreProperties>
</file>