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73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75" r:id="rId11"/>
    <p:sldId id="270" r:id="rId12"/>
    <p:sldId id="271" r:id="rId13"/>
    <p:sldId id="260" r:id="rId14"/>
    <p:sldId id="277" r:id="rId15"/>
    <p:sldId id="274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3366"/>
    <a:srgbClr val="BEFC24"/>
    <a:srgbClr val="00FF00"/>
    <a:srgbClr val="D76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425" autoAdjust="0"/>
  </p:normalViewPr>
  <p:slideViewPr>
    <p:cSldViewPr>
      <p:cViewPr varScale="1">
        <p:scale>
          <a:sx n="111" d="100"/>
          <a:sy n="111" d="100"/>
        </p:scale>
        <p:origin x="12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35142-BF63-4A3C-A104-F8E91936142B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35514-62D0-401D-BE37-7C959434F6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8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75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13" indent="-285698" defTabSz="92375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789" indent="-228559" defTabSz="92375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99905" indent="-228559" defTabSz="92375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020" indent="-228559" defTabSz="92375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135" indent="-228559" defTabSz="9237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251" indent="-228559" defTabSz="9237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367" indent="-228559" defTabSz="9237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481" indent="-228559" defTabSz="9237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ED1E8D1-AB62-4256-A26A-4F5FA60D9C6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9459" name="Slide Image Placeholder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60" name="Notes Placeholder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9284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5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13" indent="-285698" defTabSz="9285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789" indent="-228559" defTabSz="9285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99905" indent="-228559" defTabSz="9285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020" indent="-228559" defTabSz="9285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135" indent="-228559" defTabSz="928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251" indent="-228559" defTabSz="928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367" indent="-228559" defTabSz="928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481" indent="-228559" defTabSz="928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88324E-2CEE-451B-AA88-C3FB3010C02B}" type="slidenum">
              <a:rPr lang="en-US" smtClean="0">
                <a:solidFill>
                  <a:prstClr val="black"/>
                </a:solidFill>
              </a:rPr>
              <a:pPr eaLnBrk="1" hangingPunct="1"/>
              <a:t>16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3795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6" name="Notes Placeholder 6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659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8" y="-9101"/>
            <a:ext cx="9161756" cy="6876202"/>
          </a:xfrm>
          <a:prstGeom prst="rect">
            <a:avLst/>
          </a:prstGeom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724400" y="6678049"/>
            <a:ext cx="4030662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</a:rPr>
              <a:t>Strictly Private and Confidential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3804" y="5443206"/>
            <a:ext cx="8318573" cy="54451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marL="0" indent="0" algn="r">
              <a:spcBef>
                <a:spcPct val="0"/>
              </a:spcBef>
              <a:buFont typeface="Wingdings 2" pitchFamily="18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457201" y="4865356"/>
            <a:ext cx="8315176" cy="6699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algn="r">
              <a:spcBef>
                <a:spcPct val="75000"/>
              </a:spcBef>
              <a:buClr>
                <a:schemeClr val="tx2"/>
              </a:buClr>
              <a:buFont typeface="Wingdings 2" pitchFamily="18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503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24562D27-3A79-42F0-87F9-91357ED8DD1F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59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122238"/>
            <a:ext cx="2124075" cy="6102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122238"/>
            <a:ext cx="6223000" cy="6102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988EB624-FD54-4325-A47F-93DE359EA17B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394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122238"/>
            <a:ext cx="7500937" cy="427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2263" y="950913"/>
            <a:ext cx="4173537" cy="5273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0913"/>
            <a:ext cx="4173538" cy="5273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969696"/>
                </a:solidFill>
              </a:rPr>
              <a:t>Page </a:t>
            </a:r>
            <a:fld id="{862D701F-C0D0-4147-8D94-2815B6851C0E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90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68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DEE0E78D-3DCE-4F10-83E1-87C551BB7EE9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30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3" y="950913"/>
            <a:ext cx="4173537" cy="5273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0913"/>
            <a:ext cx="4173538" cy="5273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43A01E25-1105-493B-A5BD-82FB46DB4C8C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5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707E63C3-57BE-4F94-8976-0A4E1A7BC7E1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9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4EA85ED2-0521-4F1B-AA41-B4688A03FA10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52FA82AE-F571-4DB8-B1F2-0BD6296CA4F4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E0841218-2E1F-44D5-8C76-4EE25374F95A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37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0124844D-570C-4BA6-A7C5-C85BB8CB7661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67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VisteonLog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38100"/>
            <a:ext cx="1319212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3" y="950913"/>
            <a:ext cx="8499475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122238"/>
            <a:ext cx="7300911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-14288" y="642938"/>
            <a:ext cx="7637463" cy="0"/>
          </a:xfrm>
          <a:prstGeom prst="line">
            <a:avLst/>
          </a:prstGeom>
          <a:noFill/>
          <a:ln w="28575">
            <a:solidFill>
              <a:srgbClr val="FF7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400" y="6581775"/>
            <a:ext cx="109696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F8DE1C28-F174-437F-8100-0535022441FE}" type="slidenum">
              <a:rPr lang="en-US">
                <a:solidFill>
                  <a:srgbClr val="96969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222250" y="6478588"/>
            <a:ext cx="8707438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15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75000"/>
        </a:spcBef>
        <a:spcAft>
          <a:spcPct val="0"/>
        </a:spcAft>
        <a:buClr>
          <a:srgbClr val="333333"/>
        </a:buClr>
        <a:buFont typeface="Wingdings 2" pitchFamily="18" charset="2"/>
        <a:buChar char="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455613" indent="-225425" algn="l" rtl="0" eaLnBrk="0" fontAlgn="base" hangingPunct="0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2pPr>
      <a:lvl3pPr marL="684213" indent="-227013" algn="l" rtl="0" eaLnBrk="0" fontAlgn="base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§"/>
        <a:defRPr>
          <a:solidFill>
            <a:srgbClr val="333333"/>
          </a:solidFill>
          <a:latin typeface="+mn-lt"/>
          <a:cs typeface="+mn-cs"/>
        </a:defRPr>
      </a:lvl3pPr>
      <a:lvl4pPr marL="912813" indent="-227013" algn="l" rtl="0" eaLnBrk="0" fontAlgn="base" hangingPunct="0">
        <a:spcBef>
          <a:spcPct val="25000"/>
        </a:spcBef>
        <a:spcAft>
          <a:spcPct val="0"/>
        </a:spcAft>
        <a:buClr>
          <a:srgbClr val="333333"/>
        </a:buClr>
        <a:buFont typeface="Wingdings 2" pitchFamily="18" charset="2"/>
        <a:buChar char=""/>
        <a:defRPr>
          <a:solidFill>
            <a:srgbClr val="333333"/>
          </a:solidFill>
          <a:latin typeface="+mn-lt"/>
          <a:cs typeface="+mn-cs"/>
        </a:defRPr>
      </a:lvl4pPr>
      <a:lvl5pPr marL="1141413" indent="-227013" algn="l" rtl="0" eaLnBrk="0" fontAlgn="base" hangingPunct="0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5pPr>
      <a:lvl6pPr marL="1598613" indent="-227013" algn="l" rtl="0" fontAlgn="base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6pPr>
      <a:lvl7pPr marL="2055813" indent="-227013" algn="l" rtl="0" fontAlgn="base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7pPr>
      <a:lvl8pPr marL="2513013" indent="-227013" algn="l" rtl="0" fontAlgn="base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8pPr>
      <a:lvl9pPr marL="2970213" indent="-227013" algn="l" rtl="0" fontAlgn="base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C/C++ </a:t>
            </a:r>
            <a:r>
              <a:rPr lang="en-US" dirty="0" smtClean="0"/>
              <a:t>Compilation Stages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122238"/>
            <a:ext cx="7754937" cy="427037"/>
          </a:xfrm>
        </p:spPr>
        <p:txBody>
          <a:bodyPr/>
          <a:lstStyle/>
          <a:p>
            <a:r>
              <a:rPr lang="en-US" dirty="0" smtClean="0"/>
              <a:t>C/C++ </a:t>
            </a:r>
            <a:r>
              <a:rPr lang="en-US" dirty="0" smtClean="0"/>
              <a:t>Preprocessor </a:t>
            </a:r>
            <a:r>
              <a:rPr lang="en-US" dirty="0" smtClean="0"/>
              <a:t>– #</a:t>
            </a:r>
            <a:r>
              <a:rPr lang="en-US" dirty="0" smtClean="0"/>
              <a:t>warning, #error, #pragma, #line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#warning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Usage – generates compilation warning on the line on which is placed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r>
              <a:rPr lang="en-US" dirty="0" smtClean="0"/>
              <a:t>#error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Usage – generates compilation error on the line on which is placed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pragma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Usage – special compiler directives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r>
              <a:rPr lang="en-US" dirty="0" smtClean="0"/>
              <a:t>#line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Usage – changes the line number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969696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6257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200400"/>
            <a:ext cx="66008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343400"/>
            <a:ext cx="3781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5638800"/>
            <a:ext cx="3419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C/C++ </a:t>
            </a:r>
            <a:r>
              <a:rPr lang="en-US" dirty="0" smtClean="0"/>
              <a:t>Preprocessor – Advanced Macro Tricks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Tokens (##) – Paste together two things between is ##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Object creation, complex macro creation, etc.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r>
              <a:rPr lang="en-US" dirty="0" smtClean="0"/>
              <a:t>String-</a:t>
            </a:r>
            <a:r>
              <a:rPr lang="en-US" dirty="0" err="1" smtClean="0"/>
              <a:t>izing</a:t>
            </a:r>
            <a:r>
              <a:rPr lang="en-US" dirty="0" smtClean="0"/>
              <a:t>  Tokens (#) – Converts the token to string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Debugging, complex macro creation, etc.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Useful </a:t>
            </a:r>
            <a:r>
              <a:rPr lang="en-US" dirty="0" smtClean="0"/>
              <a:t>macros</a:t>
            </a:r>
          </a:p>
          <a:p>
            <a:pPr marL="569913" lvl="1" indent="-342900">
              <a:buFont typeface="Wingdings" pitchFamily="2" charset="2"/>
              <a:buChar char="Ø"/>
            </a:pPr>
            <a:r>
              <a:rPr lang="en-US" dirty="0" smtClean="0"/>
              <a:t>__FILE__</a:t>
            </a:r>
            <a:endParaRPr lang="en-US" dirty="0" smtClean="0"/>
          </a:p>
          <a:p>
            <a:pPr marL="569913" lvl="1" indent="-342900">
              <a:buFont typeface="Wingdings" pitchFamily="2" charset="2"/>
              <a:buChar char="Ø"/>
            </a:pPr>
            <a:r>
              <a:rPr lang="en-US" dirty="0" smtClean="0"/>
              <a:t>__LINE__</a:t>
            </a:r>
            <a:endParaRPr lang="en-US" dirty="0" smtClean="0"/>
          </a:p>
          <a:p>
            <a:pPr marL="569913" lvl="1" indent="-342900">
              <a:buFont typeface="Wingdings" pitchFamily="2" charset="2"/>
              <a:buChar char="Ø"/>
            </a:pPr>
            <a:r>
              <a:rPr lang="en-US" dirty="0" smtClean="0"/>
              <a:t>__TIMESTAMP__</a:t>
            </a:r>
            <a:endParaRPr lang="en-US" dirty="0" smtClean="0"/>
          </a:p>
          <a:p>
            <a:pPr marL="569913" lvl="1" indent="-342900">
              <a:buFont typeface="Wingdings" pitchFamily="2" charset="2"/>
              <a:buChar char="Ø"/>
            </a:pPr>
            <a:r>
              <a:rPr lang="en-US" dirty="0" smtClean="0"/>
              <a:t>__PRETTY_FUNCTION__ </a:t>
            </a:r>
            <a:r>
              <a:rPr lang="en-US" dirty="0" smtClean="0"/>
              <a:t>- is this a real macro?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74676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124200"/>
            <a:ext cx="5353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1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C/C++ Preprocessor – the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it look?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C/C++ Compiler + 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263" y="950913"/>
            <a:ext cx="8499475" cy="649287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C Compiler – is a complex program which receives already pre-processed file and generates object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44780" y="2217420"/>
            <a:ext cx="914400" cy="304800"/>
          </a:xfrm>
          <a:prstGeom prst="round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Arial" charset="0"/>
                <a:cs typeface="Arial" charset="0"/>
              </a:rPr>
              <a:t>Source.i</a:t>
            </a:r>
            <a:endParaRPr lang="en-US" sz="1400" dirty="0" smtClean="0">
              <a:latin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107180" y="2217420"/>
            <a:ext cx="929640" cy="304800"/>
          </a:xfrm>
          <a:prstGeom prst="round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Source.s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729740" y="2072640"/>
            <a:ext cx="1676400" cy="609600"/>
          </a:xfrm>
          <a:prstGeom prst="ellipse">
            <a:avLst/>
          </a:prstGeom>
          <a:solidFill>
            <a:srgbClr val="FF66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Compiler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5699760" y="2057400"/>
            <a:ext cx="1676400" cy="609600"/>
          </a:xfrm>
          <a:prstGeom prst="ellipse">
            <a:avLst/>
          </a:prstGeom>
          <a:solidFill>
            <a:srgbClr val="FF66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Assembler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1135380" y="2255520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3482340" y="2255520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5113020" y="2255520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7437120" y="2232660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8039100" y="2202180"/>
            <a:ext cx="929640" cy="304800"/>
          </a:xfrm>
          <a:prstGeom prst="round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Source.o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304800" y="1600200"/>
            <a:ext cx="84994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333333"/>
              </a:buClr>
              <a:buSzTx/>
              <a:buFont typeface="Wingdings 2" pitchFamily="18" charset="2"/>
              <a:buChar char="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Compilation process flow: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04800" y="3352800"/>
            <a:ext cx="84994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333333"/>
              </a:buClr>
              <a:buSzTx/>
              <a:buFont typeface="Wingdings 2" pitchFamily="18" charset="2"/>
              <a:buChar char="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Compiler – translates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“C” source code to another source code called assembler. The compiler is strongly specific for the platform you develop for</a:t>
            </a:r>
          </a:p>
          <a:p>
            <a:pPr marL="685800" lvl="1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Char char="Ø"/>
              <a:defRPr/>
            </a:pPr>
            <a:r>
              <a:rPr lang="en-US" kern="0" dirty="0" smtClean="0">
                <a:solidFill>
                  <a:srgbClr val="333333"/>
                </a:solidFill>
              </a:rPr>
              <a:t>Cross compiler</a:t>
            </a:r>
          </a:p>
          <a:p>
            <a:pPr marL="685800" lvl="1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Char char="Ø"/>
              <a:defRPr/>
            </a:pP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Compiler options (example)</a:t>
            </a:r>
          </a:p>
          <a:p>
            <a:pPr marL="685800" lvl="1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Char char="Ø"/>
              <a:defRPr/>
            </a:pPr>
            <a:r>
              <a:rPr lang="en-US" kern="0" dirty="0" smtClean="0">
                <a:solidFill>
                  <a:srgbClr val="333333"/>
                </a:solidFill>
              </a:rPr>
              <a:t>Intermediate genereted files – list file, debug file, etc.</a:t>
            </a:r>
            <a:endParaRPr kumimoji="0" lang="en-US" b="0" i="0" u="none" strike="noStrike" kern="0" cap="none" spc="0" normalizeH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333333"/>
              </a:buClr>
              <a:buSzTx/>
              <a:buFont typeface="Wingdings 2" pitchFamily="18" charset="2"/>
              <a:buChar char=""/>
              <a:tabLst/>
              <a:defRPr/>
            </a:pPr>
            <a:r>
              <a:rPr lang="en-US" kern="0" baseline="0" dirty="0" smtClean="0">
                <a:solidFill>
                  <a:srgbClr val="333333"/>
                </a:solidFill>
              </a:rPr>
              <a:t>Assembler</a:t>
            </a:r>
            <a:r>
              <a:rPr lang="en-US" kern="0" dirty="0" smtClean="0">
                <a:solidFill>
                  <a:srgbClr val="333333"/>
                </a:solidFill>
              </a:rPr>
              <a:t> – translates the assembler source code to compiled object file. The assembler is strongly specific for the platform you develop for.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158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  <p:bldP spid="6" grpId="0" build="allAtOnce" animBg="1"/>
      <p:bldP spid="13" grpId="0" build="allAtOnce" animBg="1"/>
      <p:bldP spid="14" grpId="0" build="allAtOnce" animBg="1"/>
      <p:bldP spid="16" grpId="0" animBg="1"/>
      <p:bldP spid="17" grpId="0" animBg="1"/>
      <p:bldP spid="18" grpId="0" animBg="1"/>
      <p:bldP spid="19" grpId="0" animBg="1"/>
      <p:bldP spid="20" grpId="0" build="allAtOnce" animBg="1"/>
      <p:bldP spid="22" grpId="0" build="allAtOnce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263" y="1789113"/>
            <a:ext cx="6307137" cy="3087687"/>
          </a:xfrm>
        </p:spPr>
        <p:txBody>
          <a:bodyPr/>
          <a:lstStyle/>
          <a:p>
            <a:r>
              <a:rPr lang="en-US" dirty="0" smtClean="0"/>
              <a:t>Object file contains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machine compiled code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data for use by the code at runtime – stack info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relocation information(symbols) – a list of the places that have to be fixed up when the linker changes the addresses of the object code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names of variables and functions for linking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debugging information(optional)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969696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086600" y="1981200"/>
            <a:ext cx="1752600" cy="3276600"/>
            <a:chOff x="7086600" y="1981200"/>
            <a:chExt cx="1752600" cy="3276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7086600" y="1981200"/>
              <a:ext cx="1752600" cy="3276600"/>
            </a:xfrm>
            <a:prstGeom prst="rect">
              <a:avLst/>
            </a:prstGeom>
            <a:solidFill>
              <a:schemeClr val="accent1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File.o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239000" y="2438400"/>
              <a:ext cx="1447800" cy="381000"/>
            </a:xfrm>
            <a:prstGeom prst="rect">
              <a:avLst/>
            </a:prstGeom>
            <a:solidFill>
              <a:srgbClr val="92D050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Header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239000" y="2895600"/>
              <a:ext cx="1447800" cy="381000"/>
            </a:xfrm>
            <a:prstGeom prst="rect">
              <a:avLst/>
            </a:prstGeom>
            <a:solidFill>
              <a:srgbClr val="FFFF00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.TEXT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239000" y="3352800"/>
              <a:ext cx="1447800" cy="381000"/>
            </a:xfrm>
            <a:prstGeom prst="rect">
              <a:avLst/>
            </a:prstGeom>
            <a:solidFill>
              <a:srgbClr val="00B0F0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.DATA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239000" y="3810000"/>
              <a:ext cx="1447800" cy="381000"/>
            </a:xfrm>
            <a:prstGeom prst="rect">
              <a:avLst/>
            </a:prstGeom>
            <a:solidFill>
              <a:srgbClr val="0070C0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.BSS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239000" y="4267200"/>
              <a:ext cx="1447800" cy="381000"/>
            </a:xfrm>
            <a:prstGeom prst="rect">
              <a:avLst/>
            </a:prstGeom>
            <a:solidFill>
              <a:srgbClr val="7030A0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Debug</a:t>
              </a: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info (optional)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239000" y="4724400"/>
              <a:ext cx="1447800" cy="381000"/>
            </a:xfrm>
            <a:prstGeom prst="rect">
              <a:avLst/>
            </a:prstGeom>
            <a:solidFill>
              <a:srgbClr val="FF0000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Symbols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Linker + Library 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2263" y="950913"/>
            <a:ext cx="8499475" cy="4383087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Linker – is a program which assembles all compiled object files to create an executable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Merges and arranges the memory sections from compiled object files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Arranges objects in program’s address space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Adjusts code and data in the program to reflect assigned addresses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Replaces symbols with real data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Takes and composes needed objects from Library to put where needed (Library Manager)</a:t>
            </a:r>
          </a:p>
          <a:p>
            <a:pPr>
              <a:spcBef>
                <a:spcPts val="1000"/>
              </a:spcBef>
            </a:pPr>
            <a:endParaRPr lang="en-US" dirty="0" smtClean="0"/>
          </a:p>
          <a:p>
            <a:pPr>
              <a:spcBef>
                <a:spcPts val="1000"/>
              </a:spcBef>
            </a:pPr>
            <a:r>
              <a:rPr lang="en-US" dirty="0" smtClean="0"/>
              <a:t>Linker Script – the ld command language (DF3525.ld example)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Release </a:t>
            </a:r>
            <a:r>
              <a:rPr lang="en-US" dirty="0" err="1" smtClean="0"/>
              <a:t>vs</a:t>
            </a:r>
            <a:r>
              <a:rPr lang="en-US" dirty="0" smtClean="0"/>
              <a:t> Debug</a:t>
            </a:r>
          </a:p>
        </p:txBody>
      </p:sp>
    </p:spTree>
    <p:extLst>
      <p:ext uri="{BB962C8B-B14F-4D97-AF65-F5344CB8AC3E}">
        <p14:creationId xmlns:p14="http://schemas.microsoft.com/office/powerpoint/2010/main" val="20561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1C1C1C"/>
                </a:solidFill>
              </a:rPr>
              <a:t>Page </a:t>
            </a:r>
            <a:fld id="{0D9E4E08-76C7-46AB-945C-973357CB8164}" type="slidenum">
              <a:rPr lang="en-US" smtClean="0">
                <a:solidFill>
                  <a:srgbClr val="1C1C1C"/>
                </a:solidFill>
              </a:rPr>
              <a:pPr eaLnBrk="1" hangingPunct="1"/>
              <a:t>16</a:t>
            </a:fld>
            <a:endParaRPr lang="en-US" smtClean="0">
              <a:solidFill>
                <a:srgbClr val="1C1C1C"/>
              </a:solidFill>
            </a:endParaRPr>
          </a:p>
        </p:txBody>
      </p:sp>
      <p:sp>
        <p:nvSpPr>
          <p:cNvPr id="17413" name="Rectangle 16"/>
          <p:cNvSpPr>
            <a:spLocks noChangeArrowheads="1"/>
          </p:cNvSpPr>
          <p:nvPr/>
        </p:nvSpPr>
        <p:spPr bwMode="auto">
          <a:xfrm>
            <a:off x="6545263" y="6194425"/>
            <a:ext cx="2298700" cy="320675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414" name="Rectangle 17"/>
          <p:cNvSpPr>
            <a:spLocks noChangeArrowheads="1"/>
          </p:cNvSpPr>
          <p:nvPr/>
        </p:nvSpPr>
        <p:spPr bwMode="auto">
          <a:xfrm>
            <a:off x="304800" y="6194425"/>
            <a:ext cx="6129338" cy="320675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415" name="Text Box 20"/>
          <p:cNvSpPr txBox="1">
            <a:spLocks noChangeArrowheads="1"/>
          </p:cNvSpPr>
          <p:nvPr/>
        </p:nvSpPr>
        <p:spPr bwMode="white">
          <a:xfrm>
            <a:off x="6683375" y="6172200"/>
            <a:ext cx="20193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solidFill>
                  <a:srgbClr val="FFFFFF"/>
                </a:solidFill>
              </a:rPr>
              <a:t>www.visteon.com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078" y="1704975"/>
            <a:ext cx="3829844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Compilation process overview</a:t>
            </a:r>
          </a:p>
          <a:p>
            <a:r>
              <a:rPr lang="en-US" dirty="0" smtClean="0"/>
              <a:t>C/C++ Preprocessor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Directives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Conditional compilation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Macro tricks</a:t>
            </a:r>
          </a:p>
          <a:p>
            <a:r>
              <a:rPr lang="en-US" dirty="0" smtClean="0"/>
              <a:t>C/C++ Compiler + Assembler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Object file</a:t>
            </a:r>
          </a:p>
          <a:p>
            <a:r>
              <a:rPr lang="en-US" dirty="0" smtClean="0"/>
              <a:t>Linker </a:t>
            </a:r>
            <a:r>
              <a:rPr lang="bg-BG" dirty="0" smtClean="0"/>
              <a:t>+ </a:t>
            </a:r>
            <a:r>
              <a:rPr lang="en-US" dirty="0" smtClean="0"/>
              <a:t>Library manager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Linker Scripts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Debug </a:t>
            </a:r>
            <a:r>
              <a:rPr lang="en-US" dirty="0" err="1" smtClean="0"/>
              <a:t>vs</a:t>
            </a:r>
            <a:r>
              <a:rPr lang="en-US" dirty="0" smtClean="0"/>
              <a:t> Release</a:t>
            </a:r>
          </a:p>
        </p:txBody>
      </p:sp>
    </p:spTree>
    <p:extLst>
      <p:ext uri="{BB962C8B-B14F-4D97-AF65-F5344CB8AC3E}">
        <p14:creationId xmlns:p14="http://schemas.microsoft.com/office/powerpoint/2010/main" val="20561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Compilation Process Overview</a:t>
            </a:r>
            <a:endParaRPr lang="en-US" dirty="0"/>
          </a:p>
        </p:txBody>
      </p:sp>
      <p:pic>
        <p:nvPicPr>
          <p:cNvPr id="5" name="Content Placeholder 4" descr="software-problem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057400"/>
            <a:ext cx="1691720" cy="16986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1905000" y="2971800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14600" y="990600"/>
            <a:ext cx="1371600" cy="2438400"/>
            <a:chOff x="3124200" y="990600"/>
            <a:chExt cx="1371600" cy="24384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124200" y="2743200"/>
              <a:ext cx="1371600" cy="685800"/>
            </a:xfrm>
            <a:prstGeom prst="roundRect">
              <a:avLst/>
            </a:prstGeom>
            <a:solidFill>
              <a:schemeClr val="accent1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 smtClean="0"/>
                <a:t>Source.c</a:t>
              </a:r>
              <a:endParaRPr lang="en-US" dirty="0" smtClean="0"/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124200" y="990600"/>
              <a:ext cx="1371600" cy="381000"/>
            </a:xfrm>
            <a:prstGeom prst="roundRect">
              <a:avLst/>
            </a:prstGeom>
            <a:solidFill>
              <a:schemeClr val="accent1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  <a:cs typeface="Arial" charset="0"/>
                </a:rPr>
                <a:t>Header1.h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3124200" y="1447800"/>
              <a:ext cx="1371600" cy="381000"/>
            </a:xfrm>
            <a:prstGeom prst="roundRect">
              <a:avLst/>
            </a:prstGeom>
            <a:solidFill>
              <a:schemeClr val="accent1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  <a:cs typeface="Arial" charset="0"/>
                </a:rPr>
                <a:t>Header2.h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3124200" y="2286000"/>
              <a:ext cx="1371600" cy="381000"/>
            </a:xfrm>
            <a:prstGeom prst="roundRect">
              <a:avLst/>
            </a:prstGeom>
            <a:solidFill>
              <a:schemeClr val="accent1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 smtClean="0">
                  <a:latin typeface="Arial" charset="0"/>
                  <a:cs typeface="Arial" charset="0"/>
                </a:rPr>
                <a:t>HeaderN.h</a:t>
              </a:r>
              <a:endParaRPr lang="en-US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3810000" y="1828800"/>
              <a:ext cx="228600" cy="42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kern="0" dirty="0" smtClean="0">
                  <a:solidFill>
                    <a:srgbClr val="000000"/>
                  </a:solidFill>
                  <a:latin typeface="+mj-lt"/>
                  <a:ea typeface="+mj-ea"/>
                  <a:cs typeface="+mj-cs"/>
                </a:rPr>
                <a:t>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.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14" name="Right Arrow 13"/>
          <p:cNvSpPr/>
          <p:nvPr/>
        </p:nvSpPr>
        <p:spPr bwMode="auto">
          <a:xfrm>
            <a:off x="3962400" y="2971800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  <a:cs typeface="Arial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572000" y="2773680"/>
            <a:ext cx="1524000" cy="609600"/>
            <a:chOff x="4953000" y="2590800"/>
            <a:chExt cx="1524000" cy="609600"/>
          </a:xfrm>
        </p:grpSpPr>
        <p:sp>
          <p:nvSpPr>
            <p:cNvPr id="15" name="Oval 14"/>
            <p:cNvSpPr/>
            <p:nvPr/>
          </p:nvSpPr>
          <p:spPr bwMode="auto">
            <a:xfrm>
              <a:off x="4953000" y="2590800"/>
              <a:ext cx="1524000" cy="609600"/>
            </a:xfrm>
            <a:prstGeom prst="ellipse">
              <a:avLst/>
            </a:prstGeom>
            <a:solidFill>
              <a:srgbClr val="BEFC24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" name="Title 1"/>
            <p:cNvSpPr txBox="1">
              <a:spLocks/>
            </p:cNvSpPr>
            <p:nvPr/>
          </p:nvSpPr>
          <p:spPr bwMode="auto">
            <a:xfrm>
              <a:off x="5029200" y="2667000"/>
              <a:ext cx="1371600" cy="350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Preprocessor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4800" y="5638800"/>
            <a:ext cx="1524000" cy="609600"/>
            <a:chOff x="4953000" y="2590800"/>
            <a:chExt cx="1524000" cy="609600"/>
          </a:xfrm>
        </p:grpSpPr>
        <p:sp>
          <p:nvSpPr>
            <p:cNvPr id="22" name="Oval 21"/>
            <p:cNvSpPr/>
            <p:nvPr/>
          </p:nvSpPr>
          <p:spPr bwMode="auto">
            <a:xfrm>
              <a:off x="4953000" y="2590800"/>
              <a:ext cx="1524000" cy="609600"/>
            </a:xfrm>
            <a:prstGeom prst="ellipse">
              <a:avLst/>
            </a:prstGeom>
            <a:solidFill>
              <a:srgbClr val="FF6600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5029200" y="2727960"/>
              <a:ext cx="1371600" cy="350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Compiler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smtClean="0">
                  <a:solidFill>
                    <a:srgbClr val="000000"/>
                  </a:solidFill>
                  <a:latin typeface="+mj-lt"/>
                  <a:ea typeface="+mj-ea"/>
                  <a:cs typeface="+mj-cs"/>
                </a:rPr>
                <a:t>+ Assembler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94860" y="5623560"/>
            <a:ext cx="1524000" cy="609600"/>
            <a:chOff x="4953000" y="2590800"/>
            <a:chExt cx="1524000" cy="609600"/>
          </a:xfrm>
        </p:grpSpPr>
        <p:sp>
          <p:nvSpPr>
            <p:cNvPr id="25" name="Oval 24"/>
            <p:cNvSpPr/>
            <p:nvPr/>
          </p:nvSpPr>
          <p:spPr bwMode="auto">
            <a:xfrm>
              <a:off x="4953000" y="2590800"/>
              <a:ext cx="1524000" cy="609600"/>
            </a:xfrm>
            <a:prstGeom prst="ellipse">
              <a:avLst/>
            </a:prstGeom>
            <a:solidFill>
              <a:srgbClr val="993366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" name="Title 1"/>
            <p:cNvSpPr txBox="1">
              <a:spLocks/>
            </p:cNvSpPr>
            <p:nvPr/>
          </p:nvSpPr>
          <p:spPr bwMode="auto">
            <a:xfrm>
              <a:off x="5029200" y="2712403"/>
              <a:ext cx="1371600" cy="350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Linker</a:t>
              </a:r>
              <a:endParaRPr lang="en-US" sz="12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+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 Library Manager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30" name="Rounded Rectangle 29"/>
          <p:cNvSpPr/>
          <p:nvPr/>
        </p:nvSpPr>
        <p:spPr bwMode="auto">
          <a:xfrm>
            <a:off x="6781800" y="2743200"/>
            <a:ext cx="1371600" cy="685800"/>
          </a:xfrm>
          <a:prstGeom prst="round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Source.i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1" name="Right Arrow 30"/>
          <p:cNvSpPr/>
          <p:nvPr/>
        </p:nvSpPr>
        <p:spPr bwMode="auto">
          <a:xfrm>
            <a:off x="6172200" y="2971800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2514600" y="5562600"/>
            <a:ext cx="1371600" cy="685800"/>
          </a:xfrm>
          <a:prstGeom prst="round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Source.o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ight Arrow 34"/>
          <p:cNvSpPr/>
          <p:nvPr/>
        </p:nvSpPr>
        <p:spPr bwMode="auto">
          <a:xfrm>
            <a:off x="1905000" y="5814060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  <a:cs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709160" y="3619500"/>
            <a:ext cx="1371600" cy="1295400"/>
            <a:chOff x="3048000" y="4968240"/>
            <a:chExt cx="1371600" cy="1295400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3048000" y="4968240"/>
              <a:ext cx="1371600" cy="381000"/>
            </a:xfrm>
            <a:prstGeom prst="roundRect">
              <a:avLst/>
            </a:prstGeom>
            <a:solidFill>
              <a:schemeClr val="accent1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  <a:cs typeface="Arial" charset="0"/>
                </a:rPr>
                <a:t>Library1.o</a:t>
              </a: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3048000" y="5882640"/>
              <a:ext cx="1371600" cy="381000"/>
            </a:xfrm>
            <a:prstGeom prst="roundRect">
              <a:avLst/>
            </a:prstGeom>
            <a:solidFill>
              <a:schemeClr val="accent1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 smtClean="0">
                  <a:latin typeface="Arial" charset="0"/>
                  <a:cs typeface="Arial" charset="0"/>
                </a:rPr>
                <a:t>LibraryN.o</a:t>
              </a:r>
              <a:endParaRPr lang="en-US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9" name="Title 1"/>
            <p:cNvSpPr txBox="1">
              <a:spLocks/>
            </p:cNvSpPr>
            <p:nvPr/>
          </p:nvSpPr>
          <p:spPr bwMode="auto">
            <a:xfrm>
              <a:off x="3657600" y="5379403"/>
              <a:ext cx="228600" cy="42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kern="0" dirty="0" smtClean="0">
                  <a:solidFill>
                    <a:srgbClr val="000000"/>
                  </a:solidFill>
                  <a:latin typeface="+mj-lt"/>
                  <a:ea typeface="+mj-ea"/>
                  <a:cs typeface="+mj-cs"/>
                </a:rPr>
                <a:t>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.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55" name="Curved Down Arrow 54"/>
          <p:cNvSpPr/>
          <p:nvPr/>
        </p:nvSpPr>
        <p:spPr bwMode="auto">
          <a:xfrm rot="5400000">
            <a:off x="8191500" y="3238500"/>
            <a:ext cx="914400" cy="533400"/>
          </a:xfrm>
          <a:prstGeom prst="curvedDown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7" name="Curved Right Arrow 56"/>
          <p:cNvSpPr/>
          <p:nvPr/>
        </p:nvSpPr>
        <p:spPr bwMode="auto">
          <a:xfrm>
            <a:off x="228600" y="4572000"/>
            <a:ext cx="533400" cy="914400"/>
          </a:xfrm>
          <a:prstGeom prst="curved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9" name="Right Arrow 58"/>
          <p:cNvSpPr/>
          <p:nvPr/>
        </p:nvSpPr>
        <p:spPr bwMode="auto">
          <a:xfrm>
            <a:off x="6202680" y="5814060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6819900" y="5471160"/>
            <a:ext cx="1371600" cy="914400"/>
          </a:xfrm>
          <a:prstGeom prst="round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Debug/Release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Arial" charset="0"/>
                <a:cs typeface="Arial" charset="0"/>
              </a:rPr>
              <a:t>Executable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ight Arrow 39"/>
          <p:cNvSpPr/>
          <p:nvPr/>
        </p:nvSpPr>
        <p:spPr bwMode="auto">
          <a:xfrm>
            <a:off x="3985260" y="5806440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2" name="Right Arrow 41"/>
          <p:cNvSpPr/>
          <p:nvPr/>
        </p:nvSpPr>
        <p:spPr bwMode="auto">
          <a:xfrm rot="5400000">
            <a:off x="5090160" y="5143500"/>
            <a:ext cx="533400" cy="228600"/>
          </a:xfrm>
          <a:prstGeom prst="rightArrow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  <a:cs typeface="Arial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6200" y="1371600"/>
            <a:ext cx="1543093" cy="914400"/>
            <a:chOff x="2133600" y="4495800"/>
            <a:chExt cx="1543093" cy="914400"/>
          </a:xfrm>
        </p:grpSpPr>
        <p:sp>
          <p:nvSpPr>
            <p:cNvPr id="44" name="Explosion 2 43"/>
            <p:cNvSpPr/>
            <p:nvPr/>
          </p:nvSpPr>
          <p:spPr bwMode="auto">
            <a:xfrm>
              <a:off x="2133600" y="4495800"/>
              <a:ext cx="1447800" cy="914400"/>
            </a:xfrm>
            <a:prstGeom prst="irregularSeal2">
              <a:avLst/>
            </a:prstGeom>
            <a:solidFill>
              <a:srgbClr val="00B0F0"/>
            </a:solidFill>
            <a:ln w="158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5" name="Title 1"/>
            <p:cNvSpPr txBox="1">
              <a:spLocks/>
            </p:cNvSpPr>
            <p:nvPr/>
          </p:nvSpPr>
          <p:spPr bwMode="auto">
            <a:xfrm rot="20423220">
              <a:off x="2305093" y="4686941"/>
              <a:ext cx="1371600" cy="350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SW Guru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615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30" grpId="0" animBg="1"/>
      <p:bldP spid="31" grpId="0" animBg="1"/>
      <p:bldP spid="34" grpId="0" animBg="1"/>
      <p:bldP spid="35" grpId="0" animBg="1"/>
      <p:bldP spid="55" grpId="0" animBg="1"/>
      <p:bldP spid="57" grpId="0" animBg="1"/>
      <p:bldP spid="59" grpId="0" animBg="1"/>
      <p:bldP spid="60" grpId="0" build="allAtOnce" animBg="1"/>
      <p:bldP spid="40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C/C++ </a:t>
            </a:r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  <a:buFont typeface="Arial" pitchFamily="34" charset="0"/>
              <a:buChar char="•"/>
            </a:pPr>
            <a:r>
              <a:rPr lang="en-US" dirty="0" smtClean="0"/>
              <a:t>The C/C++ Preprocessing is the first step of the compilation process.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Provides own language – very powerful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Programs are easier to develop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Easy to read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Easy to modify</a:t>
            </a:r>
          </a:p>
          <a:p>
            <a:pPr>
              <a:spcBef>
                <a:spcPts val="1000"/>
              </a:spcBef>
              <a:buNone/>
            </a:pPr>
            <a:endParaRPr lang="en-US" dirty="0" smtClean="0"/>
          </a:p>
          <a:p>
            <a:pPr>
              <a:spcBef>
                <a:spcPts val="1000"/>
              </a:spcBef>
              <a:buFont typeface="Arial" pitchFamily="34" charset="0"/>
              <a:buChar char="•"/>
            </a:pPr>
            <a:r>
              <a:rPr lang="en-US" dirty="0" smtClean="0"/>
              <a:t>All preprocessor directives begin with #</a:t>
            </a:r>
          </a:p>
          <a:p>
            <a:pPr lvl="1">
              <a:spcBef>
                <a:spcPts val="1000"/>
              </a:spcBef>
              <a:buNone/>
            </a:pPr>
            <a:r>
              <a:rPr lang="en-US" dirty="0" smtClean="0">
                <a:solidFill>
                  <a:srgbClr val="0070C0"/>
                </a:solidFill>
              </a:rPr>
              <a:t>#include	</a:t>
            </a:r>
          </a:p>
          <a:p>
            <a:pPr lvl="1">
              <a:spcBef>
                <a:spcPts val="1000"/>
              </a:spcBef>
              <a:buNone/>
            </a:pPr>
            <a:r>
              <a:rPr lang="en-US" dirty="0" smtClean="0">
                <a:solidFill>
                  <a:srgbClr val="0070C0"/>
                </a:solidFill>
              </a:rPr>
              <a:t>#define	#</a:t>
            </a:r>
            <a:r>
              <a:rPr lang="en-US" dirty="0" err="1" smtClean="0">
                <a:solidFill>
                  <a:srgbClr val="0070C0"/>
                </a:solidFill>
              </a:rPr>
              <a:t>undef</a:t>
            </a:r>
            <a:r>
              <a:rPr lang="en-US" dirty="0" smtClean="0">
                <a:solidFill>
                  <a:srgbClr val="0070C0"/>
                </a:solidFill>
              </a:rPr>
              <a:t>		#</a:t>
            </a:r>
            <a:r>
              <a:rPr lang="en-US" dirty="0" err="1" smtClean="0">
                <a:solidFill>
                  <a:srgbClr val="0070C0"/>
                </a:solidFill>
              </a:rPr>
              <a:t>ifdef</a:t>
            </a:r>
            <a:r>
              <a:rPr lang="en-US" dirty="0" smtClean="0">
                <a:solidFill>
                  <a:srgbClr val="0070C0"/>
                </a:solidFill>
              </a:rPr>
              <a:t>		#</a:t>
            </a:r>
            <a:r>
              <a:rPr lang="en-US" dirty="0" err="1" smtClean="0">
                <a:solidFill>
                  <a:srgbClr val="0070C0"/>
                </a:solidFill>
              </a:rPr>
              <a:t>ifndef</a:t>
            </a:r>
            <a:r>
              <a:rPr lang="en-US" dirty="0" smtClean="0">
                <a:solidFill>
                  <a:srgbClr val="0070C0"/>
                </a:solidFill>
              </a:rPr>
              <a:t> 	</a:t>
            </a:r>
          </a:p>
          <a:p>
            <a:pPr lvl="1">
              <a:spcBef>
                <a:spcPts val="1000"/>
              </a:spcBef>
              <a:buNone/>
            </a:pPr>
            <a:r>
              <a:rPr lang="en-US" dirty="0" smtClean="0">
                <a:solidFill>
                  <a:srgbClr val="0070C0"/>
                </a:solidFill>
              </a:rPr>
              <a:t>#if		#else		#</a:t>
            </a:r>
            <a:r>
              <a:rPr lang="en-US" dirty="0" err="1" smtClean="0">
                <a:solidFill>
                  <a:srgbClr val="0070C0"/>
                </a:solidFill>
              </a:rPr>
              <a:t>elif</a:t>
            </a:r>
            <a:r>
              <a:rPr lang="en-US" dirty="0" smtClean="0">
                <a:solidFill>
                  <a:srgbClr val="0070C0"/>
                </a:solidFill>
              </a:rPr>
              <a:t>		#</a:t>
            </a:r>
            <a:r>
              <a:rPr lang="en-US" dirty="0" err="1" smtClean="0">
                <a:solidFill>
                  <a:srgbClr val="0070C0"/>
                </a:solidFill>
              </a:rPr>
              <a:t>endif</a:t>
            </a:r>
            <a:endParaRPr lang="en-US" dirty="0" smtClean="0">
              <a:solidFill>
                <a:srgbClr val="0070C0"/>
              </a:solidFill>
            </a:endParaRPr>
          </a:p>
          <a:p>
            <a:pPr lvl="1">
              <a:spcBef>
                <a:spcPts val="1000"/>
              </a:spcBef>
              <a:buNone/>
            </a:pPr>
            <a:r>
              <a:rPr lang="en-US" dirty="0" smtClean="0">
                <a:solidFill>
                  <a:srgbClr val="0070C0"/>
                </a:solidFill>
              </a:rPr>
              <a:t>#error		#</a:t>
            </a:r>
            <a:r>
              <a:rPr lang="en-US" dirty="0" err="1" smtClean="0">
                <a:solidFill>
                  <a:srgbClr val="0070C0"/>
                </a:solidFill>
              </a:rPr>
              <a:t>pragma</a:t>
            </a:r>
            <a:r>
              <a:rPr lang="en-US" dirty="0" smtClean="0">
                <a:solidFill>
                  <a:srgbClr val="0070C0"/>
                </a:solidFill>
              </a:rPr>
              <a:t>		#line		#warning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C/C++ Preprocessor - #include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  <a:buFont typeface="Arial" pitchFamily="34" charset="0"/>
              <a:buChar char="•"/>
            </a:pPr>
            <a:r>
              <a:rPr lang="en-US" dirty="0" smtClean="0"/>
              <a:t>#include – the directive includes file into code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include file types – what kind of files can be included?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#include &lt;file&gt;</a:t>
            </a:r>
          </a:p>
          <a:p>
            <a:pPr lvl="2">
              <a:spcBef>
                <a:spcPts val="1000"/>
              </a:spcBef>
              <a:buNone/>
            </a:pPr>
            <a:endParaRPr lang="en-US" dirty="0" smtClean="0"/>
          </a:p>
          <a:p>
            <a:pPr lvl="1">
              <a:spcBef>
                <a:spcPts val="1000"/>
              </a:spcBef>
              <a:buNone/>
            </a:pPr>
            <a:endParaRPr lang="en-US" dirty="0" smtClean="0"/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#include “file”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endParaRPr lang="en-US" dirty="0" smtClean="0"/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endParaRPr lang="en-US" dirty="0" smtClean="0"/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#include position in the file – beginning, middle, end? Inside functions?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276600"/>
            <a:ext cx="31908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350" y="2162175"/>
            <a:ext cx="33718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61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C/C++ Preprocessor - #define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  <a:buFont typeface="Arial" pitchFamily="34" charset="0"/>
              <a:buChar char="•"/>
            </a:pPr>
            <a:r>
              <a:rPr lang="en-US" dirty="0" smtClean="0"/>
              <a:t>#define – substitutes a preprocessor macro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#define &lt;macro&gt; &lt;replacement name&gt;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endParaRPr lang="en-US" dirty="0" smtClean="0"/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endParaRPr lang="en-US" dirty="0" smtClean="0"/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Pros &amp; Cons of using #define macro?</a:t>
            </a:r>
          </a:p>
          <a:p>
            <a:pPr lvl="2">
              <a:spcBef>
                <a:spcPts val="1000"/>
              </a:spcBef>
              <a:buFont typeface="Wingdings" pitchFamily="2" charset="2"/>
              <a:buChar char="v"/>
            </a:pPr>
            <a:r>
              <a:rPr lang="en-US" dirty="0" smtClean="0"/>
              <a:t>Pros</a:t>
            </a:r>
          </a:p>
          <a:p>
            <a:pPr lvl="3">
              <a:spcBef>
                <a:spcPts val="1000"/>
              </a:spcBef>
              <a:buFont typeface="Wingdings" pitchFamily="2" charset="2"/>
              <a:buChar char="ü"/>
            </a:pPr>
            <a:r>
              <a:rPr lang="en-US" dirty="0" smtClean="0"/>
              <a:t>Easy to update</a:t>
            </a:r>
          </a:p>
          <a:p>
            <a:pPr lvl="3">
              <a:spcBef>
                <a:spcPts val="1000"/>
              </a:spcBef>
              <a:buFont typeface="Wingdings" pitchFamily="2" charset="2"/>
              <a:buChar char="ü"/>
            </a:pPr>
            <a:r>
              <a:rPr lang="en-US" dirty="0" smtClean="0"/>
              <a:t>Good readability – eliminates magic numbers</a:t>
            </a:r>
          </a:p>
          <a:p>
            <a:pPr lvl="3">
              <a:spcBef>
                <a:spcPts val="1000"/>
              </a:spcBef>
              <a:buFont typeface="Wingdings" pitchFamily="2" charset="2"/>
              <a:buChar char="ü"/>
            </a:pPr>
            <a:r>
              <a:rPr lang="en-US" dirty="0" smtClean="0"/>
              <a:t>Easy to port – the code itself is not updated, only the macro</a:t>
            </a:r>
          </a:p>
          <a:p>
            <a:pPr lvl="2">
              <a:spcBef>
                <a:spcPts val="1000"/>
              </a:spcBef>
              <a:buFont typeface="Wingdings" pitchFamily="2" charset="2"/>
              <a:buChar char="v"/>
            </a:pPr>
            <a:r>
              <a:rPr lang="en-US" dirty="0" smtClean="0"/>
              <a:t>Cons</a:t>
            </a:r>
          </a:p>
          <a:p>
            <a:pPr lvl="3">
              <a:spcBef>
                <a:spcPts val="1000"/>
              </a:spcBef>
              <a:buFontTx/>
              <a:buChar char="-"/>
            </a:pPr>
            <a:r>
              <a:rPr lang="en-US" dirty="0" smtClean="0"/>
              <a:t>Possible side effects</a:t>
            </a:r>
          </a:p>
          <a:p>
            <a:pPr lvl="3">
              <a:spcBef>
                <a:spcPts val="1000"/>
              </a:spcBef>
              <a:buFontTx/>
              <a:buChar char="-"/>
            </a:pPr>
            <a:r>
              <a:rPr lang="en-US" dirty="0" smtClean="0"/>
              <a:t>Hard to debug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Multiline macros (\)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615" y="1828800"/>
            <a:ext cx="883398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61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C/C++ </a:t>
            </a:r>
            <a:r>
              <a:rPr lang="en-US" dirty="0" smtClean="0"/>
              <a:t>Preprocessor - #</a:t>
            </a:r>
            <a:r>
              <a:rPr lang="en-US" dirty="0" err="1" smtClean="0"/>
              <a:t>undef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  <a:buFont typeface="Arial" pitchFamily="34" charset="0"/>
              <a:buChar char="•"/>
            </a:pPr>
            <a:r>
              <a:rPr lang="en-US" dirty="0" smtClean="0"/>
              <a:t>#undef – command which undefines a macro</a:t>
            </a:r>
          </a:p>
          <a:p>
            <a:pPr marL="569913" lvl="1" indent="-342900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It is used when it is needed to define a different value to an already defined macro. A macro must be undefined before being redefined to a different value</a:t>
            </a:r>
          </a:p>
          <a:p>
            <a:pPr marL="569913" lvl="1" indent="-342900"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 smtClean="0"/>
              <a:t>It is used as a key – defined, not defined to enable/disable some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438400"/>
            <a:ext cx="5647912" cy="152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114800"/>
            <a:ext cx="70199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61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C/C++ </a:t>
            </a:r>
            <a:r>
              <a:rPr lang="en-US" dirty="0" smtClean="0"/>
              <a:t>Preprocessor – Conditional compilation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compilation – feature which provides the possibility to choose which lines of code to be compiled and which not.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Enables code configuration during development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Enables code configuration during compilation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Enables debug specific checks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Enables headers guards</a:t>
            </a:r>
          </a:p>
          <a:p>
            <a:r>
              <a:rPr lang="en-US" dirty="0" smtClean="0"/>
              <a:t>Preprocessor directives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#</a:t>
            </a:r>
            <a:r>
              <a:rPr lang="en-US" dirty="0" err="1" smtClean="0"/>
              <a:t>ifdef</a:t>
            </a:r>
            <a:r>
              <a:rPr lang="en-US" dirty="0" smtClean="0"/>
              <a:t> &lt;identifier&gt; – is true only when the identifier is already defined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/>
              <a:t>#if defined(&lt;identifier&gt;) – is equivalent to #</a:t>
            </a:r>
            <a:r>
              <a:rPr lang="en-US" dirty="0" err="1" smtClean="0"/>
              <a:t>ifdef</a:t>
            </a:r>
            <a:r>
              <a:rPr lang="en-US" dirty="0" smtClean="0"/>
              <a:t>. Brackets are optional.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&lt;identifier&gt; – is true only when the identifier is NOT already defined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/>
              <a:t>#if !defined(&lt;identifier&gt;) – is equivalent to #</a:t>
            </a:r>
            <a:r>
              <a:rPr lang="en-US" dirty="0" err="1" smtClean="0"/>
              <a:t>ifndef</a:t>
            </a:r>
            <a:r>
              <a:rPr lang="en-US" dirty="0" smtClean="0"/>
              <a:t>. Brackets are optional.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#if &lt;constant-expression&gt; - is ‘if’ statement for the preprocessor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#</a:t>
            </a:r>
            <a:r>
              <a:rPr lang="en-US" dirty="0" err="1" smtClean="0"/>
              <a:t>elif</a:t>
            </a:r>
            <a:r>
              <a:rPr lang="en-US" dirty="0" smtClean="0"/>
              <a:t> &lt;constant-expression&gt; is ‘else if’ statement for the preprocessor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#else – is ‘else’ statement for the preprocessor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#</a:t>
            </a:r>
            <a:r>
              <a:rPr lang="en-US" dirty="0" err="1" smtClean="0"/>
              <a:t>endif</a:t>
            </a:r>
            <a:r>
              <a:rPr lang="en-US" dirty="0" smtClean="0"/>
              <a:t> – each of the above constructions must end with #</a:t>
            </a:r>
            <a:r>
              <a:rPr lang="en-US" dirty="0" err="1" smtClean="0"/>
              <a:t>endif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1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C/C++ </a:t>
            </a:r>
            <a:r>
              <a:rPr lang="en-US" dirty="0" smtClean="0"/>
              <a:t>Preprocessor – Conditional compilation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322263" y="950913"/>
            <a:ext cx="8499475" cy="529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>
                <a:srgbClr val="333333"/>
              </a:buClr>
              <a:buSzTx/>
              <a:buFont typeface="Wingdings 2" pitchFamily="18" charset="2"/>
              <a:buChar char="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Usage</a:t>
            </a:r>
          </a:p>
          <a:p>
            <a:pPr marL="685800" lvl="1" indent="-22860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Char char="Ø"/>
            </a:pPr>
            <a:r>
              <a:rPr lang="en-US" kern="0" dirty="0" smtClean="0">
                <a:solidFill>
                  <a:srgbClr val="333333"/>
                </a:solidFill>
              </a:rPr>
              <a:t>#</a:t>
            </a:r>
            <a:r>
              <a:rPr lang="en-US" kern="0" dirty="0" err="1" smtClean="0">
                <a:solidFill>
                  <a:srgbClr val="333333"/>
                </a:solidFill>
              </a:rPr>
              <a:t>ifdef</a:t>
            </a:r>
            <a:r>
              <a:rPr lang="en-US" kern="0" dirty="0" smtClean="0">
                <a:solidFill>
                  <a:srgbClr val="333333"/>
                </a:solidFill>
              </a:rPr>
              <a:t>, #</a:t>
            </a:r>
            <a:r>
              <a:rPr lang="en-US" kern="0" dirty="0" err="1" smtClean="0">
                <a:solidFill>
                  <a:srgbClr val="333333"/>
                </a:solidFill>
              </a:rPr>
              <a:t>ifndef</a:t>
            </a:r>
            <a:r>
              <a:rPr lang="en-US" kern="0" dirty="0" smtClean="0">
                <a:solidFill>
                  <a:srgbClr val="333333"/>
                </a:solidFill>
              </a:rPr>
              <a:t>, #if, #else, #</a:t>
            </a:r>
            <a:r>
              <a:rPr lang="en-US" kern="0" dirty="0" err="1" smtClean="0">
                <a:solidFill>
                  <a:srgbClr val="333333"/>
                </a:solidFill>
              </a:rPr>
              <a:t>endif</a:t>
            </a:r>
            <a:endParaRPr lang="en-US" kern="0" dirty="0" smtClean="0">
              <a:solidFill>
                <a:srgbClr val="333333"/>
              </a:solidFill>
            </a:endParaRPr>
          </a:p>
          <a:p>
            <a:pPr marL="685800" lvl="1" indent="-22860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Char char="Ø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685800" lvl="1" indent="-22860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Char char="Ø"/>
            </a:pPr>
            <a:endParaRPr lang="en-US" kern="0" dirty="0" smtClean="0">
              <a:solidFill>
                <a:srgbClr val="333333"/>
              </a:solidFill>
            </a:endParaRPr>
          </a:p>
          <a:p>
            <a:pPr marL="685800" lvl="1" indent="-22860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Char char="Ø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685800" lvl="1" indent="-22860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Char char="Ø"/>
            </a:pPr>
            <a:endParaRPr lang="en-US" kern="0" dirty="0" smtClean="0">
              <a:solidFill>
                <a:srgbClr val="333333"/>
              </a:solidFill>
            </a:endParaRPr>
          </a:p>
          <a:p>
            <a:pPr marL="685800" lvl="1" indent="-22860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Char char="Ø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685800" lvl="1" indent="-22860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Char char="Ø"/>
            </a:pPr>
            <a:r>
              <a:rPr lang="en-US" kern="0" dirty="0" smtClean="0">
                <a:solidFill>
                  <a:srgbClr val="333333"/>
                </a:solidFill>
              </a:rPr>
              <a:t>defined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74390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648200"/>
            <a:ext cx="64198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61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teon ">
  <a:themeElements>
    <a:clrScheme name="1_Visteon_Clean_T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EAEAEA"/>
      </a:accent1>
      <a:accent2>
        <a:srgbClr val="C0C0C0"/>
      </a:accent2>
      <a:accent3>
        <a:srgbClr val="FFFFFF"/>
      </a:accent3>
      <a:accent4>
        <a:srgbClr val="000000"/>
      </a:accent4>
      <a:accent5>
        <a:srgbClr val="F3F3F3"/>
      </a:accent5>
      <a:accent6>
        <a:srgbClr val="AEAEAE"/>
      </a:accent6>
      <a:hlink>
        <a:srgbClr val="4D4D4D"/>
      </a:hlink>
      <a:folHlink>
        <a:srgbClr val="F3901D"/>
      </a:folHlink>
    </a:clrScheme>
    <a:fontScheme name="1_Visteon_Clea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Visteon_Clean_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AEAEAE"/>
        </a:accent6>
        <a:hlink>
          <a:srgbClr val="4D4D4D"/>
        </a:hlink>
        <a:folHlink>
          <a:srgbClr val="F390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7988</TotalTime>
  <Words>822</Words>
  <Application>Microsoft Office PowerPoint</Application>
  <PresentationFormat>On-screen Show (4:3)</PresentationFormat>
  <Paragraphs>184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Wingdings</vt:lpstr>
      <vt:lpstr>Wingdings 2</vt:lpstr>
      <vt:lpstr>Visteon </vt:lpstr>
      <vt:lpstr>C/C++ Compilation Stages</vt:lpstr>
      <vt:lpstr> Agenda</vt:lpstr>
      <vt:lpstr> Compilation Process Overview</vt:lpstr>
      <vt:lpstr> C/C++ Preprocessor</vt:lpstr>
      <vt:lpstr> C/C++ Preprocessor - #include</vt:lpstr>
      <vt:lpstr> C/C++ Preprocessor - #define</vt:lpstr>
      <vt:lpstr> C/C++ Preprocessor - #undef</vt:lpstr>
      <vt:lpstr> C/C++ Preprocessor – Conditional compilation</vt:lpstr>
      <vt:lpstr> C/C++ Preprocessor – Conditional compilation</vt:lpstr>
      <vt:lpstr>C/C++ Preprocessor – #warning, #error, #pragma, #line</vt:lpstr>
      <vt:lpstr> C/C++ Preprocessor – Advanced Macro Tricks</vt:lpstr>
      <vt:lpstr> C/C++ Preprocessor – the output</vt:lpstr>
      <vt:lpstr> C/C++ Compiler + Assembler</vt:lpstr>
      <vt:lpstr>Object file</vt:lpstr>
      <vt:lpstr> Linker + Library Manager</vt:lpstr>
      <vt:lpstr>PowerPoint Presentation</vt:lpstr>
    </vt:vector>
  </TitlesOfParts>
  <Company>Visteon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C Compilation Stages</dc:subject>
  <dc:creator>Lukanov, Stanimir</dc:creator>
  <cp:lastModifiedBy>Lukanov, Stanimir Plamenov (S.)</cp:lastModifiedBy>
  <cp:revision>578</cp:revision>
  <dcterms:created xsi:type="dcterms:W3CDTF">2014-06-06T17:30:23Z</dcterms:created>
  <dcterms:modified xsi:type="dcterms:W3CDTF">2017-04-07T11:31:39Z</dcterms:modified>
</cp:coreProperties>
</file>