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5142-BF63-4A3C-A104-F8E91936142B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5514-62D0-401D-BE37-7C959434F6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ED1E8D1-AB62-4256-A26A-4F5FA60D9C6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9459" name="Slide Image Placeholder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Notes Placeholder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82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88324E-2CEE-451B-AA88-C3FB3010C02B}" type="slidenum">
              <a:rPr lang="en-US" smtClean="0">
                <a:solidFill>
                  <a:prstClr val="black"/>
                </a:solidFill>
              </a:rPr>
              <a:pPr eaLnBrk="1" hangingPunct="1"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3795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Notes Placeholder 6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659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8" y="-9101"/>
            <a:ext cx="12215675" cy="6876202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99200" y="6678050"/>
            <a:ext cx="537421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Strictly Private and Confidential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5073" y="5443207"/>
            <a:ext cx="11091431" cy="5445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spcBef>
                <a:spcPct val="0"/>
              </a:spcBef>
              <a:buFont typeface="Wingdings 2" pitchFamily="18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09602" y="4865357"/>
            <a:ext cx="11086901" cy="6699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algn="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24562D27-3A79-42F0-87F9-91357ED8DD1F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218" y="122238"/>
            <a:ext cx="2832100" cy="6102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122238"/>
            <a:ext cx="8297333" cy="6102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988EB624-FD54-4325-A47F-93DE359EA17B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5" y="122239"/>
            <a:ext cx="10001249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5" y="950914"/>
            <a:ext cx="5564716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50914"/>
            <a:ext cx="5564717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862D701F-C0D0-4147-8D94-2815B6851C0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DEE0E78D-3DCE-4F10-83E1-87C551BB7EE9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5" y="950914"/>
            <a:ext cx="5564716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50914"/>
            <a:ext cx="5564717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3A01E25-1105-493B-A5BD-82FB46DB4C8C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707E63C3-57BE-4F94-8976-0A4E1A7BC7E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EA85ED2-0521-4F1B-AA41-B4688A03FA10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52FA82AE-F571-4DB8-B1F2-0BD6296CA4F4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E0841218-2E1F-44D5-8C76-4EE25374F95A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0124844D-570C-4BA6-A7C5-C85BB8CB766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Visteon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8" y="38101"/>
            <a:ext cx="1758949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685" y="950914"/>
            <a:ext cx="11332633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29685" y="122239"/>
            <a:ext cx="973454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-19050" y="642938"/>
            <a:ext cx="10183284" cy="0"/>
          </a:xfrm>
          <a:prstGeom prst="line">
            <a:avLst/>
          </a:prstGeom>
          <a:noFill/>
          <a:ln w="28575">
            <a:solidFill>
              <a:srgbClr val="FF7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868" y="6581776"/>
            <a:ext cx="146261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F8DE1C28-F174-437F-8100-0535022441FE}" type="slidenum">
              <a:rPr lang="en-US">
                <a:solidFill>
                  <a:srgbClr val="96969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96334" y="6478588"/>
            <a:ext cx="11609917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5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455613" indent="-225425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§"/>
        <a:defRPr>
          <a:solidFill>
            <a:srgbClr val="333333"/>
          </a:solidFill>
          <a:latin typeface="+mn-lt"/>
          <a:cs typeface="+mn-cs"/>
        </a:defRPr>
      </a:lvl3pPr>
      <a:lvl4pPr marL="9128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cs typeface="+mn-cs"/>
        </a:defRPr>
      </a:lvl4pPr>
      <a:lvl5pPr marL="11414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m/url?sa=i&amp;rct=j&amp;q=&amp;esrc=s&amp;source=images&amp;cd=&amp;cad=rja&amp;uact=8&amp;ved=0ahUKEwizsq-N-ZnTAhXKVRoKHR3vDHUQjRwIBw&amp;url=http%3A%2F%2Fwww.funnyjunk.com%2Ffunny_pictures%2F3876310%2FHomework%2Bwhat%2Bhomework%2F&amp;psig=AFQjCNEfWAJLkUbj0JfIunPLALjO8RQ3sg&amp;ust=149191561233463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Run-time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Initialized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segment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Portion of virtual address space of a program, which contains the global and static variables that are initialized with nonzero values.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Every process running the same program has its own data segment.</a:t>
            </a:r>
          </a:p>
          <a:p>
            <a:pPr marL="512763" lvl="1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05400" y="40712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Global variables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44196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Arial" charset="0"/>
                <a:cs typeface="Arial" charset="0"/>
              </a:rPr>
              <a:t>int</a:t>
            </a:r>
            <a:r>
              <a:rPr lang="en-US" sz="1600" dirty="0">
                <a:latin typeface="Arial" charset="0"/>
                <a:cs typeface="Arial" charset="0"/>
              </a:rPr>
              <a:t> x = 10;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419600" y="4071203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4419600" y="4800600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 rot="16200000">
            <a:off x="4400874" y="41741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60789" y="446571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Initialized data - </a:t>
            </a:r>
            <a:r>
              <a:rPr lang="en-US" sz="1200" dirty="0">
                <a:solidFill>
                  <a:srgbClr val="FFC000"/>
                </a:solidFill>
              </a:rPr>
              <a:t>data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Uninitialized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>
                <a:solidFill>
                  <a:srgbClr val="FFC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segment</a:t>
            </a:r>
          </a:p>
          <a:p>
            <a:pPr lvl="1"/>
            <a:r>
              <a:rPr lang="en-US" dirty="0" smtClean="0"/>
              <a:t>Also called BSS segment (</a:t>
            </a:r>
            <a:r>
              <a:rPr lang="en-US" i="1" dirty="0" smtClean="0"/>
              <a:t>block started by symbol)</a:t>
            </a:r>
            <a:endParaRPr lang="en-US" dirty="0" smtClean="0"/>
          </a:p>
          <a:p>
            <a:pPr lvl="1"/>
            <a:r>
              <a:rPr lang="en-US" dirty="0" smtClean="0"/>
              <a:t>Data in this segment is initialized by the kernel to arithmetic 0 before execution</a:t>
            </a:r>
          </a:p>
          <a:p>
            <a:pPr lvl="1"/>
            <a:r>
              <a:rPr lang="en-US" dirty="0" smtClean="0"/>
              <a:t>BSS starts at the end of the data segment and contains all global and static variables, that are initialized to zero or do not have explicit initialization</a:t>
            </a:r>
          </a:p>
          <a:p>
            <a:pPr lvl="1"/>
            <a:r>
              <a:rPr lang="en-US" dirty="0" smtClean="0"/>
              <a:t>Each process running the same program has its own BSS area.</a:t>
            </a:r>
          </a:p>
          <a:p>
            <a:pPr lvl="1"/>
            <a:r>
              <a:rPr lang="en-US" dirty="0" smtClean="0"/>
              <a:t>For Linux/Unix – only variables that are initialized to a nonzero value occupy space in the executable’s disk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05400" y="40712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Global variables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44196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Arial" charset="0"/>
                <a:cs typeface="Arial" charset="0"/>
              </a:rPr>
              <a:t>int</a:t>
            </a:r>
            <a:r>
              <a:rPr lang="en-US" sz="1600" dirty="0">
                <a:latin typeface="Arial" charset="0"/>
                <a:cs typeface="Arial" charset="0"/>
              </a:rPr>
              <a:t> x = 10;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419600" y="4071203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4419600" y="4800600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 rot="16200000">
            <a:off x="4400874" y="41741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60789" y="446571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Initialized data - </a:t>
            </a:r>
            <a:r>
              <a:rPr lang="en-US" sz="1200" dirty="0">
                <a:solidFill>
                  <a:srgbClr val="FFC000"/>
                </a:solidFill>
              </a:rPr>
              <a:t>data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3461" y="411954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Uninitialized data - </a:t>
            </a:r>
            <a:r>
              <a:rPr lang="en-US" sz="1200" dirty="0">
                <a:solidFill>
                  <a:srgbClr val="FFC000"/>
                </a:solidFill>
              </a:rPr>
              <a:t>BSS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segment – examples with “size”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Heap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The area where memory, obtained by </a:t>
            </a:r>
            <a:r>
              <a:rPr lang="en-US" i="1" dirty="0" err="1" smtClean="0"/>
              <a:t>malloc</a:t>
            </a:r>
            <a:r>
              <a:rPr lang="en-US" i="1" dirty="0" smtClean="0"/>
              <a:t>, </a:t>
            </a:r>
            <a:r>
              <a:rPr lang="en-US" i="1" dirty="0" err="1" smtClean="0"/>
              <a:t>calloc</a:t>
            </a:r>
            <a:r>
              <a:rPr lang="en-US" i="1" dirty="0" smtClean="0"/>
              <a:t>, </a:t>
            </a:r>
            <a:r>
              <a:rPr lang="en-US" i="1" dirty="0" err="1" smtClean="0"/>
              <a:t>realloc</a:t>
            </a:r>
            <a:r>
              <a:rPr lang="en-US" i="1" dirty="0" smtClean="0"/>
              <a:t>, new (C++),</a:t>
            </a:r>
            <a:r>
              <a:rPr lang="en-US" dirty="0" smtClean="0"/>
              <a:t> comes from.</a:t>
            </a:r>
          </a:p>
          <a:p>
            <a:pPr lvl="1">
              <a:buFontTx/>
              <a:buChar char="-"/>
            </a:pPr>
            <a:r>
              <a:rPr lang="en-US" dirty="0" smtClean="0"/>
              <a:t>Everything on the heap is anonymous – you can access its parts only through a pointer</a:t>
            </a:r>
          </a:p>
          <a:p>
            <a:pPr lvl="1">
              <a:buFontTx/>
              <a:buChar char="-"/>
            </a:pPr>
            <a:r>
              <a:rPr lang="en-US" dirty="0" smtClean="0"/>
              <a:t>Begins at the end of the </a:t>
            </a:r>
            <a:r>
              <a:rPr lang="en-US" dirty="0" smtClean="0">
                <a:solidFill>
                  <a:srgbClr val="FFC000"/>
                </a:solidFill>
              </a:rPr>
              <a:t>BSS</a:t>
            </a:r>
            <a:r>
              <a:rPr lang="en-US" dirty="0" smtClean="0"/>
              <a:t> segment and grows to larger addresses from there.</a:t>
            </a:r>
          </a:p>
          <a:p>
            <a:pPr lvl="1">
              <a:buFontTx/>
              <a:buChar char="-"/>
            </a:pPr>
            <a:r>
              <a:rPr lang="en-US" dirty="0"/>
              <a:t>I</a:t>
            </a:r>
            <a:r>
              <a:rPr lang="en-US" dirty="0" smtClean="0"/>
              <a:t>t’s possible to give memory back to the system (the process address space becomes smaller), but it will be most probably allocated to other process again.</a:t>
            </a:r>
          </a:p>
          <a:p>
            <a:pPr lvl="1">
              <a:buFontTx/>
              <a:buChar char="-"/>
            </a:pPr>
            <a:r>
              <a:rPr lang="en-US" dirty="0" smtClean="0"/>
              <a:t>The end of the Heap is marked by a pointer, called </a:t>
            </a:r>
            <a:r>
              <a:rPr lang="en-US" i="1" dirty="0" smtClean="0"/>
              <a:t>break</a:t>
            </a:r>
            <a:r>
              <a:rPr lang="en-US" dirty="0" smtClean="0"/>
              <a:t>. Past it the address space cannot be referenced. This pointer could be moved by </a:t>
            </a:r>
            <a:r>
              <a:rPr lang="en-US" i="1" dirty="0" err="1" smtClean="0"/>
              <a:t>brk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sbrk</a:t>
            </a:r>
            <a:r>
              <a:rPr lang="en-US" dirty="0" smtClean="0"/>
              <a:t> system calls.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05400" y="52904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For heap growth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56388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Heap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419600" y="4551074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4419600" y="5280471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 rot="16200000">
            <a:off x="4400874" y="460787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Shared libraries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105400" y="4930328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Arial" charset="0"/>
                <a:cs typeface="Arial" charset="0"/>
              </a:rPr>
              <a:t>p</a:t>
            </a:r>
            <a:r>
              <a:rPr lang="en-US" sz="1400" dirty="0" err="1">
                <a:latin typeface="Arial" charset="0"/>
                <a:cs typeface="Arial" charset="0"/>
              </a:rPr>
              <a:t>rintf.o</a:t>
            </a:r>
            <a:r>
              <a:rPr lang="en-US" sz="1400" dirty="0">
                <a:latin typeface="Arial" charset="0"/>
                <a:cs typeface="Arial" charset="0"/>
              </a:rPr>
              <a:t> (lib*.so)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105400" y="45720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Arial" charset="0"/>
                <a:cs typeface="Arial" charset="0"/>
              </a:rPr>
              <a:t>malloc.o</a:t>
            </a:r>
            <a:r>
              <a:rPr lang="en-US" sz="1400" dirty="0">
                <a:latin typeface="Arial" charset="0"/>
                <a:cs typeface="Arial" charset="0"/>
              </a:rPr>
              <a:t> (lib*.so)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6858000" y="5638800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7391400" y="548090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b</a:t>
            </a:r>
            <a:r>
              <a:rPr lang="en-US" sz="1400" i="1" dirty="0" err="1"/>
              <a:t>rk</a:t>
            </a:r>
            <a:r>
              <a:rPr lang="en-US" sz="1400" i="1" dirty="0"/>
              <a:t>()</a:t>
            </a:r>
            <a:r>
              <a:rPr lang="en-US" sz="1400" dirty="0"/>
              <a:t> point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934200" y="4572000"/>
            <a:ext cx="0" cy="73932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7162800" y="4572001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Library functions if dynamically linked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64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Heap</a:t>
            </a:r>
            <a:r>
              <a:rPr lang="en-US" dirty="0"/>
              <a:t> </a:t>
            </a:r>
            <a:r>
              <a:rPr lang="en-US" dirty="0" smtClean="0"/>
              <a:t>– examples (explain memory allocation, memory leak)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0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  <a:p>
            <a:pPr lvl="1"/>
            <a:r>
              <a:rPr lang="en-US" dirty="0" smtClean="0"/>
              <a:t>The stack area contains the program stack – a LIFO structure, typically located in the higher parts of the memory. On x86 architecture it grows toward $0. On some new architectures it grows the opposite direction.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stack pointer</a:t>
            </a:r>
            <a:r>
              <a:rPr lang="en-US" dirty="0" smtClean="0"/>
              <a:t> tracks the top of the stack and its values is being pushed onto the stack.</a:t>
            </a:r>
          </a:p>
          <a:p>
            <a:pPr lvl="1"/>
            <a:r>
              <a:rPr lang="en-US" dirty="0" smtClean="0"/>
              <a:t>The set of values pushed for one function call is termed a </a:t>
            </a:r>
            <a:r>
              <a:rPr lang="en-US" i="1" dirty="0" smtClean="0"/>
              <a:t>stack frame</a:t>
            </a:r>
            <a:endParaRPr lang="en-US" dirty="0" smtClean="0"/>
          </a:p>
          <a:p>
            <a:pPr lvl="1"/>
            <a:r>
              <a:rPr lang="en-US" dirty="0" smtClean="0"/>
              <a:t>The stack holds local variables, temporary information, function parameters, return addresses and etc.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05400" y="52904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Local </a:t>
            </a:r>
            <a:r>
              <a:rPr lang="en-US" sz="1400" dirty="0" err="1">
                <a:latin typeface="Arial" charset="0"/>
                <a:cs typeface="Arial" charset="0"/>
              </a:rPr>
              <a:t>var</a:t>
            </a:r>
            <a:r>
              <a:rPr lang="en-US" sz="1400" dirty="0">
                <a:latin typeface="Arial" charset="0"/>
                <a:cs typeface="Arial" charset="0"/>
              </a:rPr>
              <a:t> for </a:t>
            </a:r>
            <a:r>
              <a:rPr lang="en-US" sz="1400" dirty="0" err="1">
                <a:latin typeface="Arial" charset="0"/>
                <a:cs typeface="Arial" charset="0"/>
              </a:rPr>
              <a:t>func</a:t>
            </a:r>
            <a:r>
              <a:rPr lang="en-US" sz="1400" dirty="0">
                <a:latin typeface="Arial" charset="0"/>
                <a:cs typeface="Arial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56388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For stack growth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419600" y="3810000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4419600" y="6019800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 rot="16200000">
            <a:off x="4400874" y="4700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Stack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105400" y="4930328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latin typeface="Arial" charset="0"/>
                <a:cs typeface="Arial" charset="0"/>
              </a:rPr>
              <a:t>Local </a:t>
            </a:r>
            <a:r>
              <a:rPr lang="en-US" sz="1300" dirty="0" err="1">
                <a:latin typeface="Arial" charset="0"/>
                <a:cs typeface="Arial" charset="0"/>
              </a:rPr>
              <a:t>var</a:t>
            </a:r>
            <a:r>
              <a:rPr lang="en-US" sz="1300" dirty="0">
                <a:latin typeface="Arial" charset="0"/>
                <a:cs typeface="Arial" charset="0"/>
              </a:rPr>
              <a:t> for main()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05400" y="4166340"/>
            <a:ext cx="1676400" cy="78666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Arial" charset="0"/>
                <a:cs typeface="Arial" charset="0"/>
              </a:rPr>
              <a:t>env</a:t>
            </a:r>
            <a:endParaRPr lang="en-US" sz="1400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Arial" charset="0"/>
                <a:cs typeface="Arial" charset="0"/>
              </a:rPr>
              <a:t>argv</a:t>
            </a:r>
            <a:endParaRPr lang="en-US" sz="1400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Arial" charset="0"/>
                <a:cs typeface="Arial" charset="0"/>
              </a:rPr>
              <a:t>argc</a:t>
            </a:r>
            <a:endParaRPr lang="en-US" sz="1400" dirty="0"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6858000" y="5638800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543800" y="540299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Stack pointer (ESP) points at the top of the stack and grows downward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105400" y="378534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System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849183" y="4992469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534983" y="4828402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main() frame pointer (EBP)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071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Stack </a:t>
            </a:r>
            <a:r>
              <a:rPr lang="en-US" dirty="0" smtClean="0"/>
              <a:t>– examples (overflow attacks, stack overflow, recursion </a:t>
            </a:r>
            <a:r>
              <a:rPr lang="en-US" smtClean="0"/>
              <a:t>vs iteration)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1C1C1C"/>
                </a:solidFill>
              </a:rPr>
              <a:t>Page </a:t>
            </a:r>
            <a:fld id="{0D9E4E08-76C7-46AB-945C-973357CB8164}" type="slidenum">
              <a:rPr lang="en-US" smtClean="0">
                <a:solidFill>
                  <a:srgbClr val="1C1C1C"/>
                </a:solidFill>
              </a:rPr>
              <a:pPr eaLnBrk="1" hangingPunct="1"/>
              <a:t>17</a:t>
            </a:fld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8069263" y="6194426"/>
            <a:ext cx="2298700" cy="320675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1828800" y="6194426"/>
            <a:ext cx="6129338" cy="32067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5" name="Text Box 20"/>
          <p:cNvSpPr txBox="1">
            <a:spLocks noChangeArrowheads="1"/>
          </p:cNvSpPr>
          <p:nvPr/>
        </p:nvSpPr>
        <p:spPr bwMode="white">
          <a:xfrm>
            <a:off x="8207375" y="6172200"/>
            <a:ext cx="201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www.visteon.com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78" y="1704975"/>
            <a:ext cx="3829844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08" y="916782"/>
            <a:ext cx="8440737" cy="5297487"/>
          </a:xfrm>
        </p:spPr>
        <p:txBody>
          <a:bodyPr/>
          <a:lstStyle/>
          <a:p>
            <a:pPr>
              <a:spcBef>
                <a:spcPts val="1500"/>
              </a:spcBef>
              <a:buNone/>
            </a:pPr>
            <a:r>
              <a:rPr lang="en-US" sz="2400" b="1" dirty="0"/>
              <a:t>Agenda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Program Loader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Program Segments</a:t>
            </a:r>
          </a:p>
          <a:p>
            <a:pPr marL="684213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/>
              <a:t>Text</a:t>
            </a:r>
          </a:p>
          <a:p>
            <a:pPr marL="687388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/>
              <a:t> </a:t>
            </a:r>
            <a:r>
              <a:rPr lang="en-US" sz="2400" b="1" dirty="0"/>
              <a:t>Initialized Data</a:t>
            </a:r>
          </a:p>
          <a:p>
            <a:pPr marL="687388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/>
              <a:t> </a:t>
            </a:r>
            <a:r>
              <a:rPr lang="en-US" sz="2400" b="1" dirty="0"/>
              <a:t>Uninitialized Data</a:t>
            </a:r>
          </a:p>
          <a:p>
            <a:pPr marL="687388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/>
              <a:t> Stack</a:t>
            </a:r>
          </a:p>
          <a:p>
            <a:pPr marL="687388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/>
              <a:t> </a:t>
            </a:r>
            <a:r>
              <a:rPr lang="en-US" sz="2400" b="1" dirty="0"/>
              <a:t>Heap</a:t>
            </a:r>
          </a:p>
          <a:p>
            <a:pPr>
              <a:spcBef>
                <a:spcPts val="1500"/>
              </a:spcBef>
              <a:buNone/>
            </a:pPr>
            <a:endParaRPr lang="en-US" sz="2400" b="1" dirty="0"/>
          </a:p>
          <a:p>
            <a:pPr>
              <a:spcBef>
                <a:spcPts val="1500"/>
              </a:spcBef>
              <a:buNone/>
            </a:pPr>
            <a:endParaRPr lang="en-US" sz="1600" dirty="0"/>
          </a:p>
          <a:p>
            <a:pPr marL="182880" indent="-182880">
              <a:spcBef>
                <a:spcPts val="1500"/>
              </a:spcBef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4267200" y="4495800"/>
            <a:ext cx="2743200" cy="1828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4400" y="720724"/>
            <a:ext cx="19050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Source code file – *.c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486400" y="1101724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10668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preprocessor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457700" y="1524000"/>
            <a:ext cx="23622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Preprocessed code file – *.i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5486400" y="1905000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19050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compiler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610100" y="2286000"/>
            <a:ext cx="20955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Assembly code file – *.s</a:t>
            </a:r>
          </a:p>
        </p:txBody>
      </p:sp>
      <p:sp>
        <p:nvSpPr>
          <p:cNvPr id="12" name="Down Arrow 11"/>
          <p:cNvSpPr/>
          <p:nvPr/>
        </p:nvSpPr>
        <p:spPr bwMode="auto">
          <a:xfrm>
            <a:off x="5486400" y="2667000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6499" y="26670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Assembler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3048000"/>
            <a:ext cx="18669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Object code file – *.o</a:t>
            </a:r>
          </a:p>
        </p:txBody>
      </p:sp>
      <p:sp>
        <p:nvSpPr>
          <p:cNvPr id="15" name="Down Arrow 14"/>
          <p:cNvSpPr/>
          <p:nvPr/>
        </p:nvSpPr>
        <p:spPr bwMode="auto">
          <a:xfrm>
            <a:off x="5486400" y="3429000"/>
            <a:ext cx="381000" cy="381000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81700" y="34290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Linker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91050" y="3844236"/>
            <a:ext cx="211455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Executable code – *.exe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24376" y="4572000"/>
            <a:ext cx="2257425" cy="304800"/>
          </a:xfrm>
          <a:prstGeom prst="rect">
            <a:avLst/>
          </a:prstGeom>
          <a:solidFill>
            <a:srgbClr val="00B0F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  <a:cs typeface="Arial" charset="0"/>
              </a:rPr>
              <a:t>Secondary storage (HDD)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638800" y="4149036"/>
            <a:ext cx="0" cy="34676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638800" y="4953000"/>
            <a:ext cx="0" cy="3048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981700" y="498080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Loader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457700" y="5410200"/>
            <a:ext cx="2400300" cy="814388"/>
          </a:xfrm>
          <a:prstGeom prst="rect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  <a:cs typeface="Arial" charset="0"/>
              </a:rPr>
              <a:t>Primary 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  <a:cs typeface="Arial" charset="0"/>
              </a:rPr>
              <a:t> (e.g. RAM)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>
            <a:off x="4019550" y="2805499"/>
            <a:ext cx="838200" cy="681550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110300" y="2667000"/>
            <a:ext cx="190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Relocation object code information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4019550" y="3619500"/>
            <a:ext cx="139065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097882" y="3420814"/>
            <a:ext cx="190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Other object files/modules</a:t>
            </a:r>
            <a:endParaRPr lang="en-US" sz="1200" dirty="0"/>
          </a:p>
        </p:txBody>
      </p:sp>
      <p:cxnSp>
        <p:nvCxnSpPr>
          <p:cNvPr id="35" name="Elbow Connector 34"/>
          <p:cNvCxnSpPr/>
          <p:nvPr/>
        </p:nvCxnSpPr>
        <p:spPr bwMode="auto">
          <a:xfrm flipV="1">
            <a:off x="4007132" y="3744102"/>
            <a:ext cx="850618" cy="675499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2097882" y="4188768"/>
            <a:ext cx="1909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Library files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7010400" y="3744102"/>
            <a:ext cx="1066800" cy="75169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8052167" y="35403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24" grpId="0"/>
      <p:bldP spid="25" grpId="0" animBg="1"/>
      <p:bldP spid="31" grpId="0"/>
      <p:bldP spid="34" grpId="0"/>
      <p:bldP spid="39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 Loader tasks: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Memory and access validation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Primary memory allocation for the program’s execution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Copying address space from </a:t>
            </a:r>
            <a:r>
              <a:rPr lang="en-US" dirty="0" smtClean="0">
                <a:solidFill>
                  <a:srgbClr val="0070C0"/>
                </a:solidFill>
              </a:rPr>
              <a:t>secondary</a:t>
            </a:r>
            <a:r>
              <a:rPr lang="en-US" dirty="0" smtClean="0">
                <a:solidFill>
                  <a:schemeClr val="tx1"/>
                </a:solidFill>
              </a:rPr>
              <a:t> to </a:t>
            </a:r>
            <a:r>
              <a:rPr lang="en-US" dirty="0" smtClean="0">
                <a:solidFill>
                  <a:srgbClr val="FFFF00"/>
                </a:solidFill>
              </a:rPr>
              <a:t>primary </a:t>
            </a:r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Copying the </a:t>
            </a:r>
            <a:r>
              <a:rPr lang="en-US" i="1" dirty="0" smtClean="0">
                <a:solidFill>
                  <a:schemeClr val="tx1"/>
                </a:solidFill>
              </a:rPr>
              <a:t>.text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i="1" dirty="0" smtClean="0">
                <a:solidFill>
                  <a:schemeClr val="tx1"/>
                </a:solidFill>
              </a:rPr>
              <a:t>.data </a:t>
            </a:r>
            <a:r>
              <a:rPr lang="en-US" dirty="0" smtClean="0">
                <a:solidFill>
                  <a:schemeClr val="tx1"/>
                </a:solidFill>
              </a:rPr>
              <a:t>sections from the executable into </a:t>
            </a:r>
            <a:r>
              <a:rPr lang="en-US" dirty="0" smtClean="0">
                <a:solidFill>
                  <a:srgbClr val="FFFF00"/>
                </a:solidFill>
              </a:rPr>
              <a:t>primary</a:t>
            </a:r>
            <a:r>
              <a:rPr lang="en-US" dirty="0" smtClean="0">
                <a:solidFill>
                  <a:schemeClr val="tx1"/>
                </a:solidFill>
              </a:rPr>
              <a:t> memory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Copying program command-line arguments on the stack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Initializing of registers: setting of the </a:t>
            </a:r>
            <a:r>
              <a:rPr lang="en-US" dirty="0" smtClean="0">
                <a:solidFill>
                  <a:srgbClr val="00B050"/>
                </a:solidFill>
              </a:rPr>
              <a:t>stack pointer </a:t>
            </a:r>
            <a:r>
              <a:rPr lang="en-US" dirty="0" smtClean="0">
                <a:solidFill>
                  <a:schemeClr val="tx1"/>
                </a:solidFill>
              </a:rPr>
              <a:t>to point the of the </a:t>
            </a:r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Jumps to start routine: entry point </a:t>
            </a:r>
            <a:r>
              <a:rPr lang="en-US" dirty="0" smtClean="0">
                <a:solidFill>
                  <a:srgbClr val="00B0F0"/>
                </a:solidFill>
              </a:rPr>
              <a:t>_start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Loader:</a:t>
            </a:r>
          </a:p>
          <a:p>
            <a:pPr lvl="1"/>
            <a:r>
              <a:rPr lang="en-US" dirty="0" smtClean="0"/>
              <a:t>Do a research for extra info; </a:t>
            </a:r>
          </a:p>
          <a:p>
            <a:pPr lvl="1"/>
            <a:r>
              <a:rPr lang="en-US" dirty="0" smtClean="0"/>
              <a:t>What are the OS dependencies and differences – how is Unix different from Windows;</a:t>
            </a:r>
          </a:p>
          <a:p>
            <a:pPr lvl="1"/>
            <a:r>
              <a:rPr lang="en-US" dirty="0" smtClean="0"/>
              <a:t>What’s special for the embedded systems;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969696"/>
              </a:solidFill>
            </a:endParaRPr>
          </a:p>
        </p:txBody>
      </p:sp>
      <p:pic>
        <p:nvPicPr>
          <p:cNvPr id="1026" name="Picture 2" descr="Резултат с изображение за homework what homewor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0"/>
            <a:ext cx="380047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Address space contains program </a:t>
            </a:r>
            <a:r>
              <a:rPr lang="en-US" dirty="0" smtClean="0">
                <a:solidFill>
                  <a:srgbClr val="7030A0"/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stack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sections (these three sections form the so called </a:t>
            </a:r>
            <a:r>
              <a:rPr lang="en-US" i="1" dirty="0" smtClean="0"/>
              <a:t>memory layout</a:t>
            </a:r>
            <a:r>
              <a:rPr lang="en-US" dirty="0" smtClean="0"/>
              <a:t>).</a:t>
            </a:r>
          </a:p>
          <a:p>
            <a:pPr marL="512763" lvl="1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Heap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/>
              <a:t>dynamic data segment. Dynamically allocated memory is allocated at run-time instead of compile/link time.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The process is an instance of a program - the OS has loaded the .exe file, arranged it to have access to its </a:t>
            </a:r>
            <a:r>
              <a:rPr lang="en-US" i="1" dirty="0" err="1" smtClean="0"/>
              <a:t>cmd</a:t>
            </a:r>
            <a:r>
              <a:rPr lang="en-US" dirty="0" smtClean="0"/>
              <a:t> arguments (and environment variables). The program is running.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A process has the following memory allocated areas: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969696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62277"/>
              </p:ext>
            </p:extLst>
          </p:nvPr>
        </p:nvGraphicFramePr>
        <p:xfrm>
          <a:off x="3051174" y="3810000"/>
          <a:ext cx="609600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Executable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file section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Address space segment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Program memory segment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.text</a:t>
                      </a:r>
                      <a:endParaRPr lang="en-US" dirty="0"/>
                    </a:p>
                  </a:txBody>
                  <a:tcPr>
                    <a:solidFill>
                      <a:srgbClr val="B88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>
                    <a:solidFill>
                      <a:srgbClr val="B88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>
                    <a:solidFill>
                      <a:srgbClr val="B889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Initialized 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bss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8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Segments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86400" y="5029200"/>
            <a:ext cx="1143000" cy="1066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  <a:cs typeface="Arial" charset="0"/>
              </a:rPr>
              <a:t>OS Kernel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86400" y="4267200"/>
            <a:ext cx="1143000" cy="758221"/>
          </a:xfrm>
          <a:prstGeom prst="rect">
            <a:avLst/>
          </a:prstGeom>
          <a:solidFill>
            <a:srgbClr val="B889DB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3505199"/>
            <a:ext cx="1143000" cy="758221"/>
          </a:xfrm>
          <a:prstGeom prst="rect">
            <a:avLst/>
          </a:prstGeom>
          <a:solidFill>
            <a:srgbClr val="FFC0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745088"/>
            <a:ext cx="1143000" cy="758221"/>
          </a:xfrm>
          <a:prstGeom prst="rect">
            <a:avLst/>
          </a:prstGeom>
          <a:solidFill>
            <a:srgbClr val="FFC0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  <a:cs typeface="Arial" charset="0"/>
              </a:rPr>
              <a:t>BSS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86400" y="838201"/>
            <a:ext cx="1143000" cy="19031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34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50"/>
                </a:solidFill>
                <a:latin typeface="Arial" charset="0"/>
                <a:cs typeface="Arial" charset="0"/>
              </a:rPr>
              <a:t>Stack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Heap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057900" y="1752600"/>
            <a:ext cx="0" cy="533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057900" y="1143000"/>
            <a:ext cx="0" cy="533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776762" y="429500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Instructions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6762" y="3571377"/>
            <a:ext cx="1681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Initialized data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776762" y="2754866"/>
            <a:ext cx="198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Uninitialized data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6762" y="1483558"/>
            <a:ext cx="198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Stack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572000" y="5025420"/>
            <a:ext cx="0" cy="10705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4572000" y="838200"/>
            <a:ext cx="0" cy="418722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 rot="16200000">
            <a:off x="3930133" y="53017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3930134" y="27109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54864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 memory address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9144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High</a:t>
            </a:r>
          </a:p>
          <a:p>
            <a:r>
              <a:rPr lang="en-US" sz="1000" dirty="0"/>
              <a:t>memory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19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Code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7030A0"/>
                </a:solidFill>
              </a:rPr>
              <a:t>text</a:t>
            </a:r>
            <a:r>
              <a:rPr lang="en-US" dirty="0" smtClean="0"/>
              <a:t> segment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The executable instructions reside here.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This region could be sharable – multiple running instances of the same program share their code if possible. 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This segment is often read-only in order to prevent the program from modifying itself.</a:t>
            </a:r>
          </a:p>
          <a:p>
            <a:pPr marL="512763" lvl="1" indent="-285750">
              <a:buFontTx/>
              <a:buChar char="-"/>
            </a:pPr>
            <a:endParaRPr lang="en-US" dirty="0" smtClean="0"/>
          </a:p>
          <a:p>
            <a:pPr marL="512763" lvl="1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53000" y="3657601"/>
            <a:ext cx="1676400" cy="947003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Arial" charset="0"/>
                <a:cs typeface="Arial" charset="0"/>
              </a:rPr>
              <a:t>m</a:t>
            </a:r>
            <a:r>
              <a:rPr lang="en-US" sz="1400" dirty="0" err="1">
                <a:latin typeface="Arial" charset="0"/>
                <a:cs typeface="Arial" charset="0"/>
              </a:rPr>
              <a:t>alloc.o</a:t>
            </a:r>
            <a:r>
              <a:rPr lang="en-US" sz="1400" dirty="0">
                <a:latin typeface="Arial" charset="0"/>
                <a:cs typeface="Arial" charset="0"/>
              </a:rPr>
              <a:t> (lib*.a)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Arial" charset="0"/>
                <a:cs typeface="Arial" charset="0"/>
              </a:rPr>
              <a:t>p</a:t>
            </a:r>
            <a:r>
              <a:rPr lang="en-US" sz="1400" dirty="0" err="1">
                <a:latin typeface="Arial" charset="0"/>
                <a:cs typeface="Arial" charset="0"/>
              </a:rPr>
              <a:t>rintf.o</a:t>
            </a:r>
            <a:r>
              <a:rPr lang="en-US" sz="1400" dirty="0">
                <a:latin typeface="Arial" charset="0"/>
                <a:cs typeface="Arial" charset="0"/>
              </a:rPr>
              <a:t> (lib*.a)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53000" y="46046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charset="0"/>
                <a:cs typeface="Arial" charset="0"/>
              </a:rPr>
              <a:t>f</a:t>
            </a:r>
            <a:r>
              <a:rPr lang="en-US" dirty="0" err="1">
                <a:latin typeface="Arial" charset="0"/>
                <a:cs typeface="Arial" charset="0"/>
              </a:rPr>
              <a:t>ile.o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000" y="49856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" charset="0"/>
                <a:cs typeface="Arial" charset="0"/>
              </a:rPr>
              <a:t>m</a:t>
            </a:r>
            <a:r>
              <a:rPr lang="en-US" dirty="0" err="1">
                <a:latin typeface="Arial" charset="0"/>
                <a:cs typeface="Arial" charset="0"/>
              </a:rPr>
              <a:t>ain.o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53000" y="53340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Startup routine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343400" y="3657600"/>
            <a:ext cx="533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 rot="16200000">
            <a:off x="3154343" y="442469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Text</a:t>
            </a:r>
          </a:p>
          <a:p>
            <a:pPr algn="ctr"/>
            <a:r>
              <a:rPr lang="en-US" sz="1400" dirty="0"/>
              <a:t>(compiled code, </a:t>
            </a:r>
            <a:r>
              <a:rPr lang="en-US" sz="1400" dirty="0" err="1"/>
              <a:t>a.out</a:t>
            </a:r>
            <a:r>
              <a:rPr lang="en-US" sz="1400" dirty="0"/>
              <a:t>)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858000" y="3657600"/>
            <a:ext cx="0" cy="914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696154" y="3853190"/>
            <a:ext cx="198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Library functions if statically linked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850141" y="5176103"/>
            <a:ext cx="8382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7543800" y="4876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return address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73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Code</a:t>
            </a:r>
            <a:r>
              <a:rPr lang="en-US" dirty="0"/>
              <a:t> – </a:t>
            </a:r>
            <a:r>
              <a:rPr lang="en-US" dirty="0">
                <a:solidFill>
                  <a:srgbClr val="7030A0"/>
                </a:solidFill>
              </a:rPr>
              <a:t>text</a:t>
            </a:r>
            <a:r>
              <a:rPr lang="en-US" dirty="0"/>
              <a:t> </a:t>
            </a:r>
            <a:r>
              <a:rPr lang="en-US" dirty="0" smtClean="0"/>
              <a:t>segment – example with “size” command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teon ">
  <a:themeElements>
    <a:clrScheme name="1_Visteon_Clean_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EAEAEA"/>
      </a:accent1>
      <a:accent2>
        <a:srgbClr val="C0C0C0"/>
      </a:accent2>
      <a:accent3>
        <a:srgbClr val="FFFFFF"/>
      </a:accent3>
      <a:accent4>
        <a:srgbClr val="000000"/>
      </a:accent4>
      <a:accent5>
        <a:srgbClr val="F3F3F3"/>
      </a:accent5>
      <a:accent6>
        <a:srgbClr val="AEAEAE"/>
      </a:accent6>
      <a:hlink>
        <a:srgbClr val="4D4D4D"/>
      </a:hlink>
      <a:folHlink>
        <a:srgbClr val="F3901D"/>
      </a:folHlink>
    </a:clrScheme>
    <a:fontScheme name="1_Visteon_Clea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Visteon_Clea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EAEAE"/>
        </a:accent6>
        <a:hlink>
          <a:srgbClr val="4D4D4D"/>
        </a:hlink>
        <a:folHlink>
          <a:srgbClr val="F390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937</Words>
  <Application>Microsoft Office PowerPoint</Application>
  <PresentationFormat>Widescreen</PresentationFormat>
  <Paragraphs>183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Visteon 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PowerPoint Presentation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Kamal, Amna (A.)</dc:creator>
  <cp:lastModifiedBy>Andreev, Desislav (D.)</cp:lastModifiedBy>
  <cp:revision>130</cp:revision>
  <dcterms:created xsi:type="dcterms:W3CDTF">2014-06-06T17:30:23Z</dcterms:created>
  <dcterms:modified xsi:type="dcterms:W3CDTF">2017-04-10T13:01:53Z</dcterms:modified>
</cp:coreProperties>
</file>