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C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B5C9-47B0-4DD6-8562-5E017CE45FF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438C-DF46-463F-90B1-C9A20D4B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B5C9-47B0-4DD6-8562-5E017CE45FF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438C-DF46-463F-90B1-C9A20D4B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6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B5C9-47B0-4DD6-8562-5E017CE45FF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438C-DF46-463F-90B1-C9A20D4B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7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B5C9-47B0-4DD6-8562-5E017CE45FF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438C-DF46-463F-90B1-C9A20D4B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B5C9-47B0-4DD6-8562-5E017CE45FF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438C-DF46-463F-90B1-C9A20D4B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9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B5C9-47B0-4DD6-8562-5E017CE45FF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438C-DF46-463F-90B1-C9A20D4B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3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B5C9-47B0-4DD6-8562-5E017CE45FF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438C-DF46-463F-90B1-C9A20D4B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1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B5C9-47B0-4DD6-8562-5E017CE45FF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438C-DF46-463F-90B1-C9A20D4B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1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B5C9-47B0-4DD6-8562-5E017CE45FF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438C-DF46-463F-90B1-C9A20D4B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5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B5C9-47B0-4DD6-8562-5E017CE45FF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438C-DF46-463F-90B1-C9A20D4B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4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B5C9-47B0-4DD6-8562-5E017CE45FF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438C-DF46-463F-90B1-C9A20D4B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3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8B5C9-47B0-4DD6-8562-5E017CE45FF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9438C-DF46-463F-90B1-C9A20D4B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mbeo.com/cost-of-living/region_rankings_current.jsp?region=150" TargetMode="External"/><Relationship Id="rId2" Type="http://schemas.openxmlformats.org/officeDocument/2006/relationships/hyperlink" Target="https://worldpopulationreview.com/continents/cities-in-europ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umbeo.com/crime/region_rankings_current.jsp?region=150" TargetMode="External"/><Relationship Id="rId5" Type="http://schemas.openxmlformats.org/officeDocument/2006/relationships/hyperlink" Target="https://www.numbeo.com/property-investment/region_rankings_current.jsp?region=150" TargetMode="External"/><Relationship Id="rId4" Type="http://schemas.openxmlformats.org/officeDocument/2006/relationships/hyperlink" Target="https://www.numbeo.com/cost-of-living/region_prices_by_city?itemId=105&amp;region=1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993" y="1122363"/>
            <a:ext cx="10719581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Chinese Restaurant Investment in Football-Popular European Cities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0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flavorful Chinese cuisine can be a great complement after watching an exciting live European football match in the stadium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Objective is to use data and K-mean clustering to classify 30 football-popular cities and determine which is favorable to make an investment decision to open a Chinese restaurant close to the local stadium</a:t>
            </a:r>
          </a:p>
          <a:p>
            <a:endParaRPr lang="en-US" sz="2000" dirty="0"/>
          </a:p>
          <a:p>
            <a:r>
              <a:rPr lang="en-US" sz="2000" dirty="0" smtClean="0"/>
              <a:t>Target </a:t>
            </a:r>
            <a:r>
              <a:rPr lang="en-US" sz="2000" dirty="0"/>
              <a:t>audience would be those who’re interested in investing in the project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995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Population </a:t>
            </a:r>
            <a:r>
              <a:rPr lang="en-US" sz="2000" dirty="0"/>
              <a:t>of the 30 cities will be used.</a:t>
            </a:r>
          </a:p>
          <a:p>
            <a:pPr lvl="1"/>
            <a:r>
              <a:rPr lang="en-US" sz="1800" dirty="0"/>
              <a:t>Milan, Munich, Hamburg, Berlin, Paris, Florence, London, Madrid, Amsterdam, </a:t>
            </a:r>
            <a:r>
              <a:rPr lang="en-US" sz="1800" dirty="0" smtClean="0"/>
              <a:t>Vienna, </a:t>
            </a:r>
            <a:r>
              <a:rPr lang="en-US" sz="1800" dirty="0"/>
              <a:t>Saint Petersburg, Kyiv, Moscow</a:t>
            </a:r>
            <a:r>
              <a:rPr lang="en-US" sz="1800" dirty="0" smtClean="0"/>
              <a:t>, </a:t>
            </a:r>
            <a:r>
              <a:rPr lang="en-US" sz="1800" dirty="0"/>
              <a:t>Turin, Rome, Naples, Leipzig, Toulouse, Liverpool, Manchester, Barcelona, Brussels, </a:t>
            </a:r>
            <a:r>
              <a:rPr lang="en-US" sz="1800" dirty="0" smtClean="0"/>
              <a:t>Athens, </a:t>
            </a:r>
            <a:r>
              <a:rPr lang="en-US" sz="1800" dirty="0"/>
              <a:t>Seville, Porto, Lisbon, Prague, Warsaw, </a:t>
            </a:r>
            <a:r>
              <a:rPr lang="en-US" sz="1800" dirty="0" smtClean="0"/>
              <a:t>Zagreb, Zurich</a:t>
            </a:r>
          </a:p>
          <a:p>
            <a:r>
              <a:rPr lang="en-US" sz="2000" dirty="0" smtClean="0"/>
              <a:t>Foursquare data will be used to explore the existing Chinese restaurants that are the closest to the local stadiums among the 30 cities.</a:t>
            </a:r>
            <a:endParaRPr lang="en-US" sz="1800" dirty="0" smtClean="0"/>
          </a:p>
          <a:p>
            <a:pPr lvl="1"/>
            <a:endParaRPr lang="en-US" sz="1800" dirty="0"/>
          </a:p>
          <a:p>
            <a:r>
              <a:rPr lang="en-US" sz="2000" dirty="0"/>
              <a:t>Cost of living, safety index, salary, restaurant index data of the 30 cities </a:t>
            </a:r>
            <a:r>
              <a:rPr lang="en-US" sz="2000" dirty="0" smtClean="0"/>
              <a:t>from </a:t>
            </a:r>
            <a:r>
              <a:rPr lang="en-US" sz="2000" dirty="0" err="1" smtClean="0"/>
              <a:t>Numbeo</a:t>
            </a:r>
            <a:r>
              <a:rPr lang="en-US" sz="2000" dirty="0" smtClean="0"/>
              <a:t> are referenced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491" y="4826465"/>
            <a:ext cx="9208829" cy="13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6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distance of the closest existing Chinese restaurant to the local stadium from Foursquare is used</a:t>
            </a:r>
          </a:p>
          <a:p>
            <a:pPr lvl="1"/>
            <a:r>
              <a:rPr lang="en-US" sz="1600" dirty="0" smtClean="0"/>
              <a:t>The higher this attribute the more favorable to an investment decision</a:t>
            </a:r>
          </a:p>
          <a:p>
            <a:pPr lvl="1"/>
            <a:endParaRPr lang="en-US" sz="1600" dirty="0"/>
          </a:p>
          <a:p>
            <a:r>
              <a:rPr lang="en-US" sz="2000" dirty="0" smtClean="0"/>
              <a:t>Population data and other data such as salary and cost of living from </a:t>
            </a:r>
            <a:r>
              <a:rPr lang="en-US" sz="2000" dirty="0" err="1" smtClean="0"/>
              <a:t>Numbeo</a:t>
            </a:r>
            <a:r>
              <a:rPr lang="en-US" sz="2000" dirty="0" smtClean="0"/>
              <a:t> are filtered down to the 30 cities of interest</a:t>
            </a:r>
          </a:p>
          <a:p>
            <a:pPr lvl="1"/>
            <a:r>
              <a:rPr lang="en-US" sz="1600" dirty="0" smtClean="0"/>
              <a:t>All data are merged to create a </a:t>
            </a:r>
            <a:r>
              <a:rPr lang="en-US" sz="1600" dirty="0" err="1" smtClean="0"/>
              <a:t>dataframe</a:t>
            </a:r>
            <a:r>
              <a:rPr lang="en-US" sz="1600" dirty="0" smtClean="0"/>
              <a:t> of 30 rows and 20 columns</a:t>
            </a:r>
          </a:p>
          <a:p>
            <a:endParaRPr lang="en-US" sz="2000" dirty="0" smtClean="0"/>
          </a:p>
          <a:p>
            <a:r>
              <a:rPr lang="en-US" sz="2000" dirty="0" smtClean="0"/>
              <a:t>12 columns/attributes are analyzed using K-mean clustering method</a:t>
            </a:r>
          </a:p>
          <a:p>
            <a:pPr lvl="1"/>
            <a:r>
              <a:rPr lang="en-US" sz="1600" dirty="0" smtClean="0"/>
              <a:t>Attributes for the classifications are: population</a:t>
            </a:r>
            <a:r>
              <a:rPr lang="en-US" sz="1600" dirty="0"/>
              <a:t>, safety index, distance to the stadium of the closest Chinese restaurant, local purchasing power index, gross rental yield city center, gross rental yield outside of center, 1/net salary, 1/rent index, 1/cost of living index, 1/groceries index, 1/restaurant price index, 1/crime index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Some attributes are reciprocals so all attributes will be clustered in proximity to desire</a:t>
            </a:r>
          </a:p>
          <a:p>
            <a:pPr lvl="1"/>
            <a:r>
              <a:rPr lang="en-US" sz="1600" dirty="0" smtClean="0"/>
              <a:t>All </a:t>
            </a:r>
            <a:r>
              <a:rPr lang="en-US" sz="1600" dirty="0"/>
              <a:t>attributes are normalized using preprocessing package from </a:t>
            </a:r>
            <a:r>
              <a:rPr lang="en-US" sz="1600" dirty="0" err="1"/>
              <a:t>sklearn</a:t>
            </a:r>
            <a:r>
              <a:rPr lang="en-US" sz="1600" dirty="0"/>
              <a:t> so every attribute weighs the same</a:t>
            </a:r>
          </a:p>
        </p:txBody>
      </p:sp>
    </p:spTree>
    <p:extLst>
      <p:ext uri="{BB962C8B-B14F-4D97-AF65-F5344CB8AC3E}">
        <p14:creationId xmlns:p14="http://schemas.microsoft.com/office/powerpoint/2010/main" val="362310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- </a:t>
            </a:r>
            <a:r>
              <a:rPr lang="en-US" dirty="0" smtClean="0"/>
              <a:t>Map with 30 Cities Classified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3933"/>
            <a:ext cx="7292926" cy="43782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5782" y="1488001"/>
            <a:ext cx="1111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2CEAC"/>
                </a:solidFill>
              </a:rPr>
              <a:t>Class 0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Class 1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Class 2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Class 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Class 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Analysis of 9 Attributes by Class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874" y="1250634"/>
            <a:ext cx="5402639" cy="505169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268974" y="1250633"/>
            <a:ext cx="5192152" cy="505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3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Class 1 Analysis by City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8603" y="2700997"/>
            <a:ext cx="476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1 cities: Moscow, Saint Petersburg and Kyiv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76984"/>
            <a:ext cx="4690403" cy="496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7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Among the 5 classes, class 1 which are Eastern European cities appear favorable to an investment decision</a:t>
            </a:r>
          </a:p>
          <a:p>
            <a:pPr lvl="1"/>
            <a:r>
              <a:rPr lang="en-US" sz="1600" dirty="0" smtClean="0"/>
              <a:t>High population</a:t>
            </a:r>
          </a:p>
          <a:p>
            <a:pPr lvl="1"/>
            <a:r>
              <a:rPr lang="en-US" sz="1600" dirty="0" smtClean="0"/>
              <a:t>High distance to the stadium from the existing closest Chinese restaurant</a:t>
            </a:r>
          </a:p>
          <a:p>
            <a:pPr lvl="1"/>
            <a:r>
              <a:rPr lang="en-US" sz="1600" dirty="0" smtClean="0"/>
              <a:t>Low salary, cost of living, restaurant price index and other cost consideration</a:t>
            </a:r>
          </a:p>
          <a:p>
            <a:pPr lvl="1"/>
            <a:r>
              <a:rPr lang="en-US" sz="1600" dirty="0" smtClean="0"/>
              <a:t>Moderate safety index</a:t>
            </a:r>
          </a:p>
          <a:p>
            <a:endParaRPr lang="en-US" sz="2000" b="1" u="sng" dirty="0" smtClean="0"/>
          </a:p>
          <a:p>
            <a:r>
              <a:rPr lang="en-US" sz="2000" b="1" u="sng" dirty="0" smtClean="0"/>
              <a:t>From class 1, Moscow is the winner with the same consideration above</a:t>
            </a:r>
          </a:p>
          <a:p>
            <a:endParaRPr lang="en-US" sz="2000" dirty="0" smtClean="0"/>
          </a:p>
          <a:p>
            <a:r>
              <a:rPr lang="en-US" sz="2000" dirty="0" smtClean="0"/>
              <a:t>This study and analysis can be significantly improved with the </a:t>
            </a:r>
            <a:r>
              <a:rPr lang="en-US" sz="2000" dirty="0"/>
              <a:t>data of the number of annual Chinese visitors </a:t>
            </a:r>
            <a:r>
              <a:rPr lang="en-US" sz="2000" dirty="0" smtClean="0"/>
              <a:t>and </a:t>
            </a:r>
            <a:r>
              <a:rPr lang="en-US" sz="2000" dirty="0"/>
              <a:t>estimated football fans in each </a:t>
            </a:r>
            <a:r>
              <a:rPr lang="en-US" sz="2000" dirty="0" smtClean="0"/>
              <a:t>city.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460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>
                <a:hlinkClick r:id="rId2"/>
              </a:rPr>
              <a:t>https://worldpopulationreview.com/continents/cities-in-europe</a:t>
            </a:r>
            <a:r>
              <a:rPr lang="en-US" sz="2000" u="sng" dirty="0" smtClean="0">
                <a:hlinkClick r:id="rId2"/>
              </a:rPr>
              <a:t>/</a:t>
            </a:r>
            <a:endParaRPr lang="en-US" sz="2000" u="sng" dirty="0" smtClean="0"/>
          </a:p>
          <a:p>
            <a:endParaRPr lang="en-US" sz="2000" u="sng" dirty="0"/>
          </a:p>
          <a:p>
            <a:r>
              <a:rPr lang="en-US" sz="2000" u="sng" dirty="0">
                <a:hlinkClick r:id="rId3"/>
              </a:rPr>
              <a:t>https://www.numbeo.com/cost-of-living/region_rankings_current.jsp?region=150</a:t>
            </a:r>
            <a:endParaRPr lang="en-US" sz="2000" dirty="0"/>
          </a:p>
          <a:p>
            <a:r>
              <a:rPr lang="en-US" sz="2000" u="sng" dirty="0">
                <a:hlinkClick r:id="rId4"/>
              </a:rPr>
              <a:t>https://www.numbeo.com/cost-of-living/region_prices_by_city?itemId=105&amp;region=150</a:t>
            </a:r>
            <a:endParaRPr lang="en-US" sz="2000" dirty="0"/>
          </a:p>
          <a:p>
            <a:r>
              <a:rPr lang="en-US" sz="2000" u="sng" dirty="0">
                <a:hlinkClick r:id="rId5"/>
              </a:rPr>
              <a:t>https://www.numbeo.com/property-investment/region_rankings_current.jsp?region=150</a:t>
            </a:r>
            <a:endParaRPr lang="en-US" sz="2000" dirty="0"/>
          </a:p>
          <a:p>
            <a:r>
              <a:rPr lang="en-US" sz="2000" u="sng" dirty="0">
                <a:hlinkClick r:id="rId6"/>
              </a:rPr>
              <a:t>https://www.numbeo.com/crime/region_rankings_current.jsp?region=150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297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500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Chinese Restaurant Investment in Football-Popular European Cities</vt:lpstr>
      <vt:lpstr>Introduction</vt:lpstr>
      <vt:lpstr>Data Descriptions</vt:lpstr>
      <vt:lpstr>Methodology</vt:lpstr>
      <vt:lpstr>Results - Map with 30 Cities Classified</vt:lpstr>
      <vt:lpstr>Results – Analysis of 9 Attributes by Class</vt:lpstr>
      <vt:lpstr>Results – Class 1 Analysis by City </vt:lpstr>
      <vt:lpstr>Discussions and Conclusions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Restaurant Investment in Football-Popular European Cities</dc:title>
  <dc:creator>Xing, Gary Lei</dc:creator>
  <cp:lastModifiedBy>Xing, Gary Lei</cp:lastModifiedBy>
  <cp:revision>9</cp:revision>
  <dcterms:created xsi:type="dcterms:W3CDTF">2020-05-08T03:45:04Z</dcterms:created>
  <dcterms:modified xsi:type="dcterms:W3CDTF">2020-05-08T04:14:26Z</dcterms:modified>
</cp:coreProperties>
</file>