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1"/>
  </p:notesMasterIdLst>
  <p:sldIdLst>
    <p:sldId id="256" r:id="rId2"/>
    <p:sldId id="271" r:id="rId3"/>
    <p:sldId id="270" r:id="rId4"/>
    <p:sldId id="272" r:id="rId5"/>
    <p:sldId id="273" r:id="rId6"/>
    <p:sldId id="274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2"/>
    <p:restoredTop sz="94643"/>
  </p:normalViewPr>
  <p:slideViewPr>
    <p:cSldViewPr snapToGrid="0" snapToObjects="1">
      <p:cViewPr>
        <p:scale>
          <a:sx n="105" d="100"/>
          <a:sy n="105" d="100"/>
        </p:scale>
        <p:origin x="1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977B5-52DF-4546-8635-C544804D0942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D73EF-02FF-2344-B669-4B705E445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1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D73EF-02FF-2344-B669-4B705E445D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00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D73EF-02FF-2344-B669-4B705E445D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37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D73EF-02FF-2344-B669-4B705E445D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29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D73EF-02FF-2344-B669-4B705E445D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12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Probably</a:t>
            </a:r>
            <a:r>
              <a:rPr lang="en-US" baseline="0" dirty="0" smtClean="0"/>
              <a:t> lead with, “so, how are we going to use this for symbolic music generation”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D73EF-02FF-2344-B669-4B705E445D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73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D73EF-02FF-2344-B669-4B705E445D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98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D73EF-02FF-2344-B669-4B705E445D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87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D73EF-02FF-2344-B669-4B705E445D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52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1764255"/>
            <a:ext cx="8574622" cy="154352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>
                <a:latin typeface="Apple Braille" charset="0"/>
                <a:ea typeface="Apple Braille" charset="0"/>
                <a:cs typeface="Apple Braille" charset="0"/>
              </a:rPr>
              <a:t>SeqGAN</a:t>
            </a:r>
            <a:r>
              <a:rPr lang="en-US" sz="4000" dirty="0" smtClean="0">
                <a:latin typeface="Apple Braille" charset="0"/>
                <a:ea typeface="Apple Braille" charset="0"/>
                <a:cs typeface="Apple Braille" charset="0"/>
              </a:rPr>
              <a:t> for Music Generation</a:t>
            </a:r>
            <a:endParaRPr lang="en-US" sz="4000" dirty="0">
              <a:latin typeface="Apple Braille" charset="0"/>
              <a:ea typeface="Apple Braille" charset="0"/>
              <a:cs typeface="Apple Braill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1888" y="3458385"/>
            <a:ext cx="6987645" cy="138853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pple Braille" charset="0"/>
                <a:ea typeface="Apple Braille" charset="0"/>
                <a:cs typeface="Apple Braille" charset="0"/>
              </a:rPr>
              <a:t>Benjamin Genchel</a:t>
            </a:r>
            <a:r>
              <a:rPr lang="en-US" baseline="30000" dirty="0" smtClean="0">
                <a:latin typeface="Apple Braille" charset="0"/>
                <a:ea typeface="Apple Braille" charset="0"/>
                <a:cs typeface="Apple Braille" charset="0"/>
              </a:rPr>
              <a:t>1</a:t>
            </a:r>
            <a:r>
              <a:rPr lang="en-US" dirty="0" smtClean="0">
                <a:latin typeface="Apple Braille" charset="0"/>
                <a:ea typeface="Apple Braille" charset="0"/>
                <a:cs typeface="Apple Braille" charset="0"/>
              </a:rPr>
              <a:t>, Ryan Rose</a:t>
            </a:r>
            <a:r>
              <a:rPr lang="en-US" baseline="30000" dirty="0" smtClean="0">
                <a:latin typeface="Apple Braille" charset="0"/>
                <a:ea typeface="Apple Braille" charset="0"/>
                <a:cs typeface="Apple Braille" charset="0"/>
              </a:rPr>
              <a:t>2</a:t>
            </a:r>
          </a:p>
          <a:p>
            <a:pPr algn="ctr"/>
            <a:r>
              <a:rPr lang="en-US" sz="1400" baseline="30000" dirty="0" smtClean="0">
                <a:latin typeface="Apple Braille" charset="0"/>
                <a:ea typeface="Apple Braille" charset="0"/>
                <a:cs typeface="Apple Braille" charset="0"/>
              </a:rPr>
              <a:t>1</a:t>
            </a:r>
            <a:r>
              <a:rPr lang="en-US" sz="1400" dirty="0" smtClean="0">
                <a:latin typeface="Apple Braille" charset="0"/>
                <a:ea typeface="Apple Braille" charset="0"/>
                <a:cs typeface="Apple Braille" charset="0"/>
              </a:rPr>
              <a:t> bgenchel3@gatech.edu</a:t>
            </a:r>
          </a:p>
          <a:p>
            <a:pPr algn="ctr"/>
            <a:r>
              <a:rPr lang="en-US" sz="1400" baseline="30000" dirty="0" smtClean="0">
                <a:latin typeface="Apple Braille" charset="0"/>
                <a:ea typeface="Apple Braille" charset="0"/>
                <a:cs typeface="Apple Braille" charset="0"/>
              </a:rPr>
              <a:t>2</a:t>
            </a:r>
            <a:r>
              <a:rPr lang="en-US" sz="1400" dirty="0" smtClean="0">
                <a:latin typeface="Apple Braille" charset="0"/>
                <a:ea typeface="Apple Braille" charset="0"/>
                <a:cs typeface="Apple Braille" charset="0"/>
              </a:rPr>
              <a:t> rrose37@gatech.edu</a:t>
            </a:r>
          </a:p>
          <a:p>
            <a:pPr algn="ctr"/>
            <a:endParaRPr lang="en-US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977" y="256032"/>
            <a:ext cx="2637421" cy="50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0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578" y="286154"/>
            <a:ext cx="9717254" cy="755724"/>
          </a:xfrm>
        </p:spPr>
        <p:txBody>
          <a:bodyPr/>
          <a:lstStyle/>
          <a:p>
            <a:pPr algn="l"/>
            <a:r>
              <a:rPr lang="en-US" dirty="0" smtClean="0">
                <a:latin typeface="Apple Braille" charset="0"/>
                <a:ea typeface="Apple Braille" charset="0"/>
                <a:cs typeface="Apple Braille" charset="0"/>
              </a:rPr>
              <a:t>Contents</a:t>
            </a:r>
            <a:endParaRPr lang="en-US" dirty="0">
              <a:latin typeface="Apple Braille" charset="0"/>
              <a:ea typeface="Apple Braille" charset="0"/>
              <a:cs typeface="Apple Braille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977" y="256032"/>
            <a:ext cx="2637421" cy="5074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33600" y="1235074"/>
            <a:ext cx="94366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What is </a:t>
            </a:r>
            <a:r>
              <a:rPr lang="en-US" sz="2000" dirty="0" err="1" smtClean="0"/>
              <a:t>SeqGAN</a:t>
            </a:r>
            <a:r>
              <a:rPr lang="en-US" sz="2000" dirty="0" smtClean="0"/>
              <a:t>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Why was it developed?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How does it work?</a:t>
            </a:r>
          </a:p>
          <a:p>
            <a:pPr marL="742950" lvl="1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err="1" smtClean="0"/>
              <a:t>SeqGAN</a:t>
            </a:r>
            <a:r>
              <a:rPr lang="en-US" sz="2000" dirty="0" smtClean="0"/>
              <a:t> for Music Generation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Inputs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Baseline</a:t>
            </a:r>
          </a:p>
          <a:p>
            <a:pPr marL="742950" lvl="1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Evaluation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Next Steps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57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578" y="286154"/>
            <a:ext cx="9717254" cy="755724"/>
          </a:xfrm>
        </p:spPr>
        <p:txBody>
          <a:bodyPr/>
          <a:lstStyle/>
          <a:p>
            <a:pPr algn="l"/>
            <a:r>
              <a:rPr lang="en-US" dirty="0" smtClean="0">
                <a:latin typeface="Apple Braille" charset="0"/>
                <a:ea typeface="Apple Braille" charset="0"/>
                <a:cs typeface="Apple Braille" charset="0"/>
              </a:rPr>
              <a:t>What/Why is </a:t>
            </a:r>
            <a:r>
              <a:rPr lang="en-US" dirty="0" err="1" smtClean="0">
                <a:latin typeface="Apple Braille" charset="0"/>
                <a:ea typeface="Apple Braille" charset="0"/>
                <a:cs typeface="Apple Braille" charset="0"/>
              </a:rPr>
              <a:t>SeqGAN</a:t>
            </a:r>
            <a:r>
              <a:rPr lang="en-US" dirty="0" smtClean="0">
                <a:latin typeface="Apple Braille" charset="0"/>
                <a:ea typeface="Apple Braille" charset="0"/>
                <a:cs typeface="Apple Braille" charset="0"/>
              </a:rPr>
              <a:t>?</a:t>
            </a:r>
            <a:endParaRPr lang="en-US" dirty="0">
              <a:latin typeface="Apple Braille" charset="0"/>
              <a:ea typeface="Apple Braille" charset="0"/>
              <a:cs typeface="Apple Braille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977" y="256032"/>
            <a:ext cx="2637421" cy="5074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33600" y="1235074"/>
            <a:ext cx="94366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DNN architecture aimed at solving the problem of using </a:t>
            </a:r>
            <a:r>
              <a:rPr lang="en-US" sz="2000" b="1" dirty="0" smtClean="0"/>
              <a:t>Generative Adversarial Networks </a:t>
            </a:r>
            <a:r>
              <a:rPr lang="en-US" sz="2000" dirty="0" smtClean="0"/>
              <a:t>(GAN) for sequence generation. 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Issues with standard GAN models in this domain: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b="1" dirty="0" smtClean="0"/>
              <a:t>Designed for continuous outputs </a:t>
            </a:r>
            <a:r>
              <a:rPr lang="mr-IN" sz="2000" dirty="0" smtClean="0"/>
              <a:t>–</a:t>
            </a:r>
            <a:r>
              <a:rPr lang="en-US" sz="2000" dirty="0" smtClean="0"/>
              <a:t> the loss from the discriminator is used to guide the generator to slightly adjust its output in a continuous space towards something more realistic. </a:t>
            </a:r>
            <a:r>
              <a:rPr lang="en-US" sz="2000" b="1" dirty="0" smtClean="0"/>
              <a:t>How to adjust ‘slightly’ when only certain values are allowed?</a:t>
            </a:r>
            <a:endParaRPr lang="en-US" sz="2000" dirty="0" smtClean="0"/>
          </a:p>
          <a:p>
            <a:pPr marL="742950" lvl="1" indent="-285750">
              <a:buFont typeface="Arial" charset="0"/>
              <a:buChar char="•"/>
            </a:pPr>
            <a:endParaRPr lang="en-US" sz="2000" b="1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000" b="1" dirty="0" smtClean="0"/>
              <a:t>Designed to evaluate a complete output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in sequence generation, a loss (and thus a discriminator judgement) is needed at each step of the generation. </a:t>
            </a:r>
            <a:r>
              <a:rPr lang="en-US" sz="2000" b="1" dirty="0" smtClean="0"/>
              <a:t>How can a discriminator make a judgement on the realism of something incomplete? </a:t>
            </a:r>
          </a:p>
          <a:p>
            <a:pPr marL="742950" lvl="1" indent="-285750">
              <a:buFont typeface="Arial" charset="0"/>
              <a:buChar char="•"/>
            </a:pPr>
            <a:endParaRPr lang="en-US" sz="2000" b="1" dirty="0"/>
          </a:p>
          <a:p>
            <a:pPr marL="285750" indent="-285750">
              <a:buFont typeface="Arial" charset="0"/>
              <a:buChar char="•"/>
            </a:pPr>
            <a:r>
              <a:rPr lang="en-US" sz="2000" b="1" dirty="0" err="1" smtClean="0"/>
              <a:t>SeqGAN</a:t>
            </a:r>
            <a:r>
              <a:rPr lang="en-US" sz="2000" b="1" dirty="0" smtClean="0"/>
              <a:t> </a:t>
            </a:r>
            <a:r>
              <a:rPr lang="en-US" sz="2000" dirty="0" smtClean="0"/>
              <a:t>solves these issues by treating the generator as a stochastic policy (probabilistically choosing ‘actions’ in an ‘environment’) in a reinforcement learning framework.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27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578" y="286154"/>
            <a:ext cx="9717254" cy="755724"/>
          </a:xfrm>
        </p:spPr>
        <p:txBody>
          <a:bodyPr/>
          <a:lstStyle/>
          <a:p>
            <a:pPr algn="l"/>
            <a:r>
              <a:rPr lang="en-US" dirty="0" smtClean="0">
                <a:latin typeface="Apple Braille" charset="0"/>
                <a:ea typeface="Apple Braille" charset="0"/>
                <a:cs typeface="Apple Braille" charset="0"/>
              </a:rPr>
              <a:t>How does </a:t>
            </a:r>
            <a:r>
              <a:rPr lang="en-US" dirty="0" err="1" smtClean="0">
                <a:latin typeface="Apple Braille" charset="0"/>
                <a:ea typeface="Apple Braille" charset="0"/>
                <a:cs typeface="Apple Braille" charset="0"/>
              </a:rPr>
              <a:t>SeqGAN</a:t>
            </a:r>
            <a:r>
              <a:rPr lang="en-US" dirty="0" smtClean="0">
                <a:latin typeface="Apple Braille" charset="0"/>
                <a:ea typeface="Apple Braille" charset="0"/>
                <a:cs typeface="Apple Braille" charset="0"/>
              </a:rPr>
              <a:t> work? </a:t>
            </a:r>
            <a:endParaRPr lang="en-US" dirty="0">
              <a:latin typeface="Apple Braille" charset="0"/>
              <a:ea typeface="Apple Braille" charset="0"/>
              <a:cs typeface="Apple Braille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977" y="256032"/>
            <a:ext cx="2637421" cy="5074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33600" y="1235074"/>
            <a:ext cx="94366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Generator </a:t>
            </a:r>
            <a:r>
              <a:rPr lang="mr-IN" sz="2000" dirty="0" smtClean="0"/>
              <a:t>–</a:t>
            </a:r>
            <a:r>
              <a:rPr lang="en-US" sz="2000" dirty="0" smtClean="0"/>
              <a:t> Long Short Term Memory Recurrent Neural Network (LSTM-RNN)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Discriminator </a:t>
            </a:r>
            <a:r>
              <a:rPr lang="mr-IN" sz="2000" dirty="0" smtClean="0"/>
              <a:t>–</a:t>
            </a:r>
            <a:r>
              <a:rPr lang="en-US" sz="2000" dirty="0" smtClean="0"/>
              <a:t> Convolutional Neural Network (CNN)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Need to provide a  reward (for a full sequence) at every time. How?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000" b="1" dirty="0" smtClean="0"/>
              <a:t>Monte Carlo Rollouts </a:t>
            </a:r>
            <a:r>
              <a:rPr lang="en-US" sz="2000" dirty="0" smtClean="0"/>
              <a:t>(Just like </a:t>
            </a:r>
            <a:r>
              <a:rPr lang="en-US" sz="2000" dirty="0" err="1" smtClean="0"/>
              <a:t>AlphaGo</a:t>
            </a:r>
            <a:r>
              <a:rPr lang="en-US" sz="2000" dirty="0" smtClean="0"/>
              <a:t>, which makes this project inherently successful by association) </a:t>
            </a:r>
            <a:r>
              <a:rPr lang="mr-IN" sz="2000" dirty="0" smtClean="0"/>
              <a:t>–</a:t>
            </a:r>
            <a:r>
              <a:rPr lang="en-US" sz="2000" dirty="0" smtClean="0"/>
              <a:t> at every intermediate time step, sample unknown tokens based on the current policy to create a full sequence.</a:t>
            </a:r>
          </a:p>
          <a:p>
            <a:pPr marL="742950" lvl="1" indent="-285750">
              <a:buFont typeface="Arial" charset="0"/>
              <a:buChar char="•"/>
            </a:pPr>
            <a:endParaRPr lang="en-US" sz="20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Current policy is modeled by the Generator </a:t>
            </a:r>
            <a:r>
              <a:rPr lang="en-US" sz="2000" i="1" dirty="0" smtClean="0"/>
              <a:t>G</a:t>
            </a:r>
            <a:r>
              <a:rPr lang="en-US" sz="2000" baseline="-25000" dirty="0" smtClean="0"/>
              <a:t>𝛳</a:t>
            </a:r>
          </a:p>
          <a:p>
            <a:pPr marL="742950" lvl="1" indent="-285750">
              <a:buFont typeface="Arial" charset="0"/>
              <a:buChar char="•"/>
            </a:pPr>
            <a:endParaRPr lang="en-US" sz="2000" dirty="0"/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Final action-value function is the average of Discriminator output from final sequence and all rollouts.</a:t>
            </a:r>
            <a:endParaRPr lang="en-US" sz="2000" dirty="0"/>
          </a:p>
          <a:p>
            <a:pPr marL="742950" lvl="1" indent="-285750">
              <a:buFont typeface="Arial" charset="0"/>
              <a:buChar char="•"/>
            </a:pPr>
            <a:endParaRPr lang="en-US" sz="2000" dirty="0" smtClean="0"/>
          </a:p>
          <a:p>
            <a:pPr marL="742950" lvl="1" indent="-285750">
              <a:buFont typeface="Arial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9026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578" y="286154"/>
            <a:ext cx="9717254" cy="755724"/>
          </a:xfrm>
        </p:spPr>
        <p:txBody>
          <a:bodyPr/>
          <a:lstStyle/>
          <a:p>
            <a:pPr algn="l"/>
            <a:r>
              <a:rPr lang="en-US" dirty="0" smtClean="0">
                <a:latin typeface="Apple Braille" charset="0"/>
                <a:ea typeface="Apple Braille" charset="0"/>
                <a:cs typeface="Apple Braille" charset="0"/>
              </a:rPr>
              <a:t>How does </a:t>
            </a:r>
            <a:r>
              <a:rPr lang="en-US" dirty="0" err="1" smtClean="0">
                <a:latin typeface="Apple Braille" charset="0"/>
                <a:ea typeface="Apple Braille" charset="0"/>
                <a:cs typeface="Apple Braille" charset="0"/>
              </a:rPr>
              <a:t>SeqGAN</a:t>
            </a:r>
            <a:r>
              <a:rPr lang="en-US" dirty="0" smtClean="0">
                <a:latin typeface="Apple Braille" charset="0"/>
                <a:ea typeface="Apple Braille" charset="0"/>
                <a:cs typeface="Apple Braille" charset="0"/>
              </a:rPr>
              <a:t> work? </a:t>
            </a:r>
            <a:endParaRPr lang="en-US" dirty="0">
              <a:latin typeface="Apple Braille" charset="0"/>
              <a:ea typeface="Apple Braille" charset="0"/>
              <a:cs typeface="Apple Braille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977" y="256032"/>
            <a:ext cx="2637421" cy="5074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33600" y="1259458"/>
            <a:ext cx="94366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Pre train Generator using MLE (standard sequence model procedure)</a:t>
            </a:r>
          </a:p>
          <a:p>
            <a:pPr marL="742950" lvl="1" indent="-285750">
              <a:buFont typeface="Arial" charset="0"/>
              <a:buChar char="•"/>
            </a:pPr>
            <a:endParaRPr lang="en-US" sz="20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Pre train Discriminator with Pre trained Generator</a:t>
            </a:r>
          </a:p>
          <a:p>
            <a:pPr marL="742950" lvl="1" indent="-285750">
              <a:buFont typeface="Arial" charset="0"/>
              <a:buChar char="•"/>
            </a:pPr>
            <a:endParaRPr lang="en-US" sz="20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000" dirty="0" err="1" smtClean="0"/>
              <a:t>Adversarially</a:t>
            </a:r>
            <a:r>
              <a:rPr lang="en-US" sz="2000" dirty="0" smtClean="0"/>
              <a:t> Train Generator and Discriminator using policy gradient updates</a:t>
            </a:r>
          </a:p>
          <a:p>
            <a:pPr marL="742950" lvl="1" indent="-285750">
              <a:buFont typeface="Arial" charset="0"/>
              <a:buChar char="•"/>
            </a:pPr>
            <a:endParaRPr lang="en-US" sz="2000" dirty="0" smtClean="0"/>
          </a:p>
          <a:p>
            <a:pPr marL="742950" lvl="1" indent="-285750">
              <a:buFont typeface="Arial" charset="0"/>
              <a:buChar char="•"/>
            </a:pPr>
            <a:endParaRPr lang="en-US" sz="2000" dirty="0" smtClean="0"/>
          </a:p>
        </p:txBody>
      </p:sp>
      <p:pic>
        <p:nvPicPr>
          <p:cNvPr id="1028" name="Picture 4" descr="https://lh3.googleusercontent.com/QzEGX_W5t5iERx9PK4sHvtx0YVjtrzXKQGN2ePnazFjpU4LzvFefZRl-2kh-Vrp5UJGap85xWkN2f-zYWq-695Zv3i0uZu8W0OUeiZZN550ssPnwilIsLSdx22cqe_1i4nZEn1Gnd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80" y="3236899"/>
            <a:ext cx="8644128" cy="318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64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578" y="286154"/>
            <a:ext cx="9717254" cy="755724"/>
          </a:xfrm>
        </p:spPr>
        <p:txBody>
          <a:bodyPr/>
          <a:lstStyle/>
          <a:p>
            <a:pPr algn="l"/>
            <a:r>
              <a:rPr lang="en-US" dirty="0" err="1" smtClean="0">
                <a:latin typeface="Apple Braille" charset="0"/>
                <a:ea typeface="Apple Braille" charset="0"/>
                <a:cs typeface="Apple Braille" charset="0"/>
              </a:rPr>
              <a:t>SeqGAN</a:t>
            </a:r>
            <a:r>
              <a:rPr lang="en-US" dirty="0" smtClean="0">
                <a:latin typeface="Apple Braille" charset="0"/>
                <a:ea typeface="Apple Braille" charset="0"/>
                <a:cs typeface="Apple Braille" charset="0"/>
              </a:rPr>
              <a:t> for Music</a:t>
            </a:r>
            <a:endParaRPr lang="en-US" dirty="0">
              <a:latin typeface="Apple Braille" charset="0"/>
              <a:ea typeface="Apple Braille" charset="0"/>
              <a:cs typeface="Apple Braille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977" y="256032"/>
            <a:ext cx="2637421" cy="5074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33600" y="1235074"/>
            <a:ext cx="94366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 Model music as a sequence of ticks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dirty="0" smtClean="0"/>
              <a:t>24 ticks per quarter note = 96 ticks per bar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dirty="0" smtClean="0"/>
              <a:t>1 tick = length 37 vector 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2000" dirty="0" smtClean="0"/>
              <a:t>36 note possibilities spanning 3 octaves + rest</a:t>
            </a:r>
          </a:p>
          <a:p>
            <a:pPr marL="742950" lvl="1" indent="-285750">
              <a:buFont typeface="Arial" charset="0"/>
              <a:buChar char="•"/>
            </a:pPr>
            <a:endParaRPr lang="en-US" sz="20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Add conditioning information by appending to each tick</a:t>
            </a:r>
          </a:p>
          <a:p>
            <a:pPr marL="742950" lvl="1" indent="-285750">
              <a:buFont typeface="Arial" charset="0"/>
              <a:buChar char="•"/>
            </a:pPr>
            <a:endParaRPr lang="en-US" sz="20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Train </a:t>
            </a:r>
            <a:r>
              <a:rPr lang="en-US" sz="2000" dirty="0" err="1" smtClean="0"/>
              <a:t>SeqGAN</a:t>
            </a:r>
            <a:r>
              <a:rPr lang="en-US" sz="2000" dirty="0" smtClean="0"/>
              <a:t> to generate music 4 to 8 bars at a time</a:t>
            </a:r>
          </a:p>
          <a:p>
            <a:pPr marL="742950" lvl="1" indent="-285750">
              <a:buFont typeface="Arial" charset="0"/>
              <a:buChar char="•"/>
            </a:pPr>
            <a:endParaRPr lang="en-US" sz="2000" dirty="0"/>
          </a:p>
          <a:p>
            <a:pPr marL="742950" lvl="1" indent="-285750">
              <a:buFont typeface="Arial" charset="0"/>
              <a:buChar char="•"/>
            </a:pPr>
            <a:r>
              <a:rPr lang="en-US" sz="2000" b="1" dirty="0" smtClean="0"/>
              <a:t>Original Paper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dirty="0" smtClean="0"/>
              <a:t>Trained on Nottingham Dataset ’sampling’ each song at 1 tick = 0.4 seconds.</a:t>
            </a:r>
          </a:p>
          <a:p>
            <a:pPr marL="1200150" lvl="2" indent="-285750">
              <a:buFont typeface="Arial" charset="0"/>
              <a:buChar char="•"/>
            </a:pPr>
            <a:endParaRPr lang="en-US" sz="20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sz="2000" dirty="0" smtClean="0"/>
              <a:t>Evaluated using BLEU score, and shown to perform better than standard MLE sequence learning, though not much information is provided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550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578" y="286154"/>
            <a:ext cx="9717254" cy="755724"/>
          </a:xfrm>
        </p:spPr>
        <p:txBody>
          <a:bodyPr/>
          <a:lstStyle/>
          <a:p>
            <a:pPr algn="l"/>
            <a:r>
              <a:rPr lang="en-US" dirty="0" smtClean="0">
                <a:latin typeface="Apple Braille" charset="0"/>
                <a:ea typeface="Apple Braille" charset="0"/>
                <a:cs typeface="Apple Braille" charset="0"/>
              </a:rPr>
              <a:t>Dataset</a:t>
            </a:r>
            <a:endParaRPr lang="en-US" dirty="0">
              <a:latin typeface="Apple Braille" charset="0"/>
              <a:ea typeface="Apple Braille" charset="0"/>
              <a:cs typeface="Apple Braille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977" y="256032"/>
            <a:ext cx="2637421" cy="5074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33600" y="1235074"/>
            <a:ext cx="94366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n-US" sz="2000" dirty="0"/>
              <a:t>200+ Bebop (Jazz, Late 1930s </a:t>
            </a:r>
            <a:r>
              <a:rPr lang="mr-IN" sz="2000" dirty="0"/>
              <a:t>–</a:t>
            </a:r>
            <a:r>
              <a:rPr lang="en-US" sz="2000" dirty="0"/>
              <a:t> 1970s) Lead Sheets</a:t>
            </a:r>
          </a:p>
          <a:p>
            <a:pPr lvl="1"/>
            <a:r>
              <a:rPr lang="en-US" sz="2000" dirty="0"/>
              <a:t>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dirty="0"/>
              <a:t>Originally in </a:t>
            </a:r>
            <a:r>
              <a:rPr lang="en-US" sz="2000" dirty="0" err="1"/>
              <a:t>musicXML</a:t>
            </a:r>
            <a:r>
              <a:rPr lang="en-US" sz="2000" dirty="0"/>
              <a:t> format, converted to tick format. </a:t>
            </a:r>
          </a:p>
          <a:p>
            <a:pPr marL="742950" lvl="1" indent="-285750">
              <a:buFont typeface="Arial" charset="0"/>
              <a:buChar char="•"/>
            </a:pPr>
            <a:endParaRPr lang="en-US" sz="2000" dirty="0"/>
          </a:p>
          <a:p>
            <a:pPr marL="742950" lvl="1" indent="-285750">
              <a:buFont typeface="Arial" charset="0"/>
              <a:buChar char="•"/>
            </a:pPr>
            <a:r>
              <a:rPr lang="en-US" sz="2000" dirty="0"/>
              <a:t>Why Lead Sheets?</a:t>
            </a:r>
          </a:p>
          <a:p>
            <a:pPr marL="1200150" lvl="2" indent="-285750">
              <a:buFont typeface="Arial" charset="0"/>
              <a:buChar char="•"/>
            </a:pPr>
            <a:endParaRPr lang="en-US" sz="2000" dirty="0"/>
          </a:p>
          <a:p>
            <a:pPr marL="1200150" lvl="2" indent="-285750">
              <a:buFont typeface="Arial" charset="0"/>
              <a:buChar char="•"/>
            </a:pPr>
            <a:r>
              <a:rPr lang="en-US" sz="2000" dirty="0"/>
              <a:t>Monophonic Melody + Chord Information</a:t>
            </a:r>
          </a:p>
          <a:p>
            <a:pPr marL="1200150" lvl="2" indent="-285750">
              <a:buFont typeface="Arial" charset="0"/>
              <a:buChar char="•"/>
            </a:pPr>
            <a:endParaRPr lang="en-US" sz="2000" dirty="0"/>
          </a:p>
          <a:p>
            <a:pPr marL="1657350" lvl="3" indent="-285750">
              <a:buFont typeface="Arial" charset="0"/>
              <a:buChar char="•"/>
            </a:pPr>
            <a:r>
              <a:rPr lang="en-US" sz="2000" dirty="0"/>
              <a:t>monophonic melody much easier to deal with both conceptually for us developers and practically for the network. </a:t>
            </a:r>
          </a:p>
          <a:p>
            <a:pPr marL="1657350" lvl="3" indent="-285750">
              <a:buFont typeface="Arial" charset="0"/>
              <a:buChar char="•"/>
            </a:pPr>
            <a:endParaRPr lang="en-US" sz="2000" dirty="0"/>
          </a:p>
          <a:p>
            <a:pPr marL="1657350" lvl="3" indent="-285750">
              <a:buFont typeface="Arial" charset="0"/>
              <a:buChar char="•"/>
            </a:pPr>
            <a:r>
              <a:rPr lang="en-US" sz="2000" dirty="0"/>
              <a:t>chord information gives useful musical context for notes.</a:t>
            </a:r>
          </a:p>
          <a:p>
            <a:pPr marL="742950" lvl="1" indent="-285750">
              <a:buFont typeface="Arial" charset="0"/>
              <a:buChar char="•"/>
            </a:pPr>
            <a:endParaRPr lang="en-US" sz="2000" dirty="0"/>
          </a:p>
          <a:p>
            <a:pPr marL="1200150" lvl="2" indent="-285750">
              <a:buFont typeface="Arial" charset="0"/>
              <a:buChar char="•"/>
            </a:pPr>
            <a:endParaRPr lang="en-US" sz="2000" dirty="0"/>
          </a:p>
          <a:p>
            <a:pPr marL="742950" lvl="1" indent="-285750">
              <a:buFont typeface="Arial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9775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578" y="286154"/>
            <a:ext cx="9717254" cy="755724"/>
          </a:xfrm>
        </p:spPr>
        <p:txBody>
          <a:bodyPr/>
          <a:lstStyle/>
          <a:p>
            <a:pPr algn="l"/>
            <a:r>
              <a:rPr lang="en-US" dirty="0" smtClean="0">
                <a:latin typeface="Apple Braille" charset="0"/>
                <a:ea typeface="Apple Braille" charset="0"/>
                <a:cs typeface="Apple Braille" charset="0"/>
              </a:rPr>
              <a:t>Current Progress</a:t>
            </a:r>
            <a:endParaRPr lang="en-US" dirty="0">
              <a:latin typeface="Apple Braille" charset="0"/>
              <a:ea typeface="Apple Braille" charset="0"/>
              <a:cs typeface="Apple Braille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977" y="256032"/>
            <a:ext cx="2637421" cy="5074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33600" y="1235074"/>
            <a:ext cx="943660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n-US" sz="2000" dirty="0"/>
              <a:t>Original model implemented and running.</a:t>
            </a:r>
          </a:p>
          <a:p>
            <a:pPr marL="742950" lvl="1" indent="-285750">
              <a:buFont typeface="Arial" charset="0"/>
              <a:buChar char="•"/>
            </a:pPr>
            <a:endParaRPr lang="en-US" sz="2000" dirty="0"/>
          </a:p>
          <a:p>
            <a:pPr marL="742950" lvl="1" indent="-285750">
              <a:buFont typeface="Arial" charset="0"/>
              <a:buChar char="•"/>
            </a:pPr>
            <a:r>
              <a:rPr lang="en-US" sz="2000" dirty="0"/>
              <a:t>Dataset half finished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dirty="0"/>
              <a:t>Transcribing 200 Lead Sheets from the Real Bebop Book</a:t>
            </a:r>
          </a:p>
          <a:p>
            <a:pPr marL="1200150" lvl="2" indent="-285750">
              <a:buFont typeface="Arial" charset="0"/>
              <a:buChar char="•"/>
            </a:pPr>
            <a:endParaRPr lang="en-US" sz="2000" dirty="0"/>
          </a:p>
          <a:p>
            <a:pPr marL="1200150" lvl="2" indent="-285750">
              <a:buFont typeface="Arial" charset="0"/>
              <a:buChar char="•"/>
            </a:pPr>
            <a:r>
              <a:rPr lang="en-US" sz="2000" dirty="0"/>
              <a:t>Supplementing with the Charlie Parker </a:t>
            </a:r>
            <a:r>
              <a:rPr lang="en-US" sz="2000" dirty="0" err="1"/>
              <a:t>Omnibook</a:t>
            </a:r>
            <a:endParaRPr lang="en-US" sz="2000" dirty="0"/>
          </a:p>
          <a:p>
            <a:pPr marL="1200150" lvl="2" indent="-285750">
              <a:buFont typeface="Arial" charset="0"/>
              <a:buChar char="•"/>
            </a:pPr>
            <a:endParaRPr lang="en-US" sz="2000" dirty="0"/>
          </a:p>
          <a:p>
            <a:pPr marL="742950" lvl="1" indent="-285750">
              <a:buFont typeface="Arial" charset="0"/>
              <a:buChar char="•"/>
            </a:pPr>
            <a:r>
              <a:rPr lang="en-US" sz="2000" dirty="0"/>
              <a:t>Data pipeline fully implemented and tested.</a:t>
            </a:r>
          </a:p>
          <a:p>
            <a:pPr marL="1200150" lvl="2" indent="-285750">
              <a:buFont typeface="Arial" charset="0"/>
              <a:buChar char="•"/>
            </a:pPr>
            <a:endParaRPr lang="en-US" sz="2000" dirty="0"/>
          </a:p>
          <a:p>
            <a:pPr marL="742950" lvl="1" indent="-285750">
              <a:buFont typeface="Arial" charset="0"/>
              <a:buChar char="•"/>
            </a:pPr>
            <a:endParaRPr lang="en-US" sz="2000" dirty="0"/>
          </a:p>
          <a:p>
            <a:pPr marL="1200150" lvl="2" indent="-285750">
              <a:buFont typeface="Arial" charset="0"/>
              <a:buChar char="•"/>
            </a:pPr>
            <a:endParaRPr lang="en-US" sz="2000" dirty="0"/>
          </a:p>
          <a:p>
            <a:pPr marL="1200150" lvl="2" indent="-285750">
              <a:buFont typeface="Arial" charset="0"/>
              <a:buChar char="•"/>
            </a:pPr>
            <a:endParaRPr lang="en-US" sz="2000" dirty="0"/>
          </a:p>
          <a:p>
            <a:pPr marL="742950" lvl="1" indent="-285750">
              <a:buFont typeface="Arial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60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578" y="286154"/>
            <a:ext cx="9717254" cy="755724"/>
          </a:xfrm>
        </p:spPr>
        <p:txBody>
          <a:bodyPr/>
          <a:lstStyle/>
          <a:p>
            <a:pPr algn="l"/>
            <a:r>
              <a:rPr lang="en-US" dirty="0" smtClean="0">
                <a:latin typeface="Apple Braille" charset="0"/>
                <a:ea typeface="Apple Braille" charset="0"/>
                <a:cs typeface="Apple Braille" charset="0"/>
              </a:rPr>
              <a:t>Next Steps</a:t>
            </a:r>
            <a:endParaRPr lang="en-US" dirty="0">
              <a:latin typeface="Apple Braille" charset="0"/>
              <a:ea typeface="Apple Braille" charset="0"/>
              <a:cs typeface="Apple Braille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977" y="256032"/>
            <a:ext cx="2637421" cy="5074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33600" y="1235074"/>
            <a:ext cx="94366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charset="0"/>
              <a:buChar char="•"/>
            </a:pPr>
            <a:r>
              <a:rPr lang="en-US" sz="2000" dirty="0"/>
              <a:t>Continue/Finish creating dataset</a:t>
            </a:r>
          </a:p>
          <a:p>
            <a:pPr marL="1200150" lvl="2" indent="-285750">
              <a:buFont typeface="Arial" charset="0"/>
              <a:buChar char="•"/>
            </a:pPr>
            <a:endParaRPr lang="en-US" sz="2000" dirty="0"/>
          </a:p>
          <a:p>
            <a:pPr marL="1200150" lvl="2" indent="-285750">
              <a:buFont typeface="Arial" charset="0"/>
              <a:buChar char="•"/>
            </a:pPr>
            <a:r>
              <a:rPr lang="en-US" sz="2000" dirty="0"/>
              <a:t>Confirm model results on Nottingham Dataset match up with original paper.</a:t>
            </a:r>
          </a:p>
          <a:p>
            <a:pPr marL="1200150" lvl="2" indent="-285750">
              <a:buFont typeface="Arial" charset="0"/>
              <a:buChar char="•"/>
            </a:pPr>
            <a:endParaRPr lang="en-US" sz="2000" dirty="0"/>
          </a:p>
          <a:p>
            <a:pPr marL="1200150" lvl="2" indent="-285750">
              <a:buFont typeface="Arial" charset="0"/>
              <a:buChar char="•"/>
            </a:pPr>
            <a:r>
              <a:rPr lang="en-US" sz="2000" dirty="0"/>
              <a:t>Adapt model for Bebop dataset.</a:t>
            </a:r>
          </a:p>
          <a:p>
            <a:pPr marL="1200150" lvl="2" indent="-285750">
              <a:buFont typeface="Arial" charset="0"/>
              <a:buChar char="•"/>
            </a:pPr>
            <a:endParaRPr lang="en-US" sz="2000" dirty="0"/>
          </a:p>
          <a:p>
            <a:pPr marL="1200150" lvl="2" indent="-285750">
              <a:buFont typeface="Arial" charset="0"/>
              <a:buChar char="•"/>
            </a:pPr>
            <a:r>
              <a:rPr lang="en-US" sz="2000" dirty="0"/>
              <a:t>Perform original evaluation on Bebop dataset.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2000" dirty="0"/>
              <a:t>BLEU Score.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2000" b="1" dirty="0"/>
              <a:t>MSE </a:t>
            </a:r>
            <a:r>
              <a:rPr lang="en-US" sz="2000" dirty="0"/>
              <a:t>(Mean Squared Error)</a:t>
            </a:r>
          </a:p>
          <a:p>
            <a:pPr marL="1657350" lvl="3" indent="-285750">
              <a:buFont typeface="Arial" charset="0"/>
              <a:buChar char="•"/>
            </a:pPr>
            <a:endParaRPr lang="en-US" sz="2000" b="1" dirty="0"/>
          </a:p>
          <a:p>
            <a:pPr marL="1200150" lvl="2" indent="-285750">
              <a:buFont typeface="Arial" charset="0"/>
              <a:buChar char="•"/>
            </a:pPr>
            <a:r>
              <a:rPr lang="en-US" sz="2000" dirty="0"/>
              <a:t>Perform Statistical Evaluation (Yang, </a:t>
            </a:r>
            <a:r>
              <a:rPr lang="en-US" sz="2000" dirty="0" err="1"/>
              <a:t>Lerch</a:t>
            </a:r>
            <a:r>
              <a:rPr lang="en-US" sz="2000" dirty="0"/>
              <a:t> 2018)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2000" dirty="0"/>
              <a:t>Compares distribution of generated data to training data along a number of different dimensions.</a:t>
            </a:r>
          </a:p>
          <a:p>
            <a:pPr marL="1657350" lvl="3" indent="-285750">
              <a:buFont typeface="Arial" charset="0"/>
              <a:buChar char="•"/>
            </a:pPr>
            <a:endParaRPr lang="en-US" sz="2000" dirty="0"/>
          </a:p>
          <a:p>
            <a:pPr marL="1200150" lvl="2" indent="-285750">
              <a:buFont typeface="Arial" charset="0"/>
              <a:buChar char="•"/>
            </a:pPr>
            <a:endParaRPr lang="en-US" sz="2000" dirty="0"/>
          </a:p>
          <a:p>
            <a:pPr marL="742950" lvl="1" indent="-285750">
              <a:buFont typeface="Arial" charset="0"/>
              <a:buChar char="•"/>
            </a:pPr>
            <a:endParaRPr lang="en-US" sz="2000" dirty="0"/>
          </a:p>
          <a:p>
            <a:pPr marL="1200150" lvl="2" indent="-285750">
              <a:buFont typeface="Arial" charset="0"/>
              <a:buChar char="•"/>
            </a:pPr>
            <a:endParaRPr lang="en-US" sz="2000" dirty="0"/>
          </a:p>
          <a:p>
            <a:pPr marL="742950" lvl="1" indent="-285750">
              <a:buFont typeface="Arial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6479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12302</TotalTime>
  <Words>599</Words>
  <Application>Microsoft Macintosh PowerPoint</Application>
  <PresentationFormat>Widescreen</PresentationFormat>
  <Paragraphs>107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Apple Braille</vt:lpstr>
      <vt:lpstr>Arial</vt:lpstr>
      <vt:lpstr>Calibri</vt:lpstr>
      <vt:lpstr>Corbel</vt:lpstr>
      <vt:lpstr>Mangal</vt:lpstr>
      <vt:lpstr>Parallax</vt:lpstr>
      <vt:lpstr>SeqGAN for Music Generation</vt:lpstr>
      <vt:lpstr>Contents</vt:lpstr>
      <vt:lpstr>What/Why is SeqGAN?</vt:lpstr>
      <vt:lpstr>How does SeqGAN work? </vt:lpstr>
      <vt:lpstr>How does SeqGAN work? </vt:lpstr>
      <vt:lpstr>SeqGAN for Music</vt:lpstr>
      <vt:lpstr>Dataset</vt:lpstr>
      <vt:lpstr>Current Progress</vt:lpstr>
      <vt:lpstr>Next Steps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Sheet Generation with Musically Interdependent Networks</dc:title>
  <dc:creator>Benjamin Genchel</dc:creator>
  <cp:lastModifiedBy>Benjamin Genchel</cp:lastModifiedBy>
  <cp:revision>47</cp:revision>
  <cp:lastPrinted>2018-08-19T23:09:51Z</cp:lastPrinted>
  <dcterms:created xsi:type="dcterms:W3CDTF">2018-08-19T17:44:01Z</dcterms:created>
  <dcterms:modified xsi:type="dcterms:W3CDTF">2018-10-15T18:44:51Z</dcterms:modified>
</cp:coreProperties>
</file>