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57" r:id="rId3"/>
    <p:sldId id="259" r:id="rId4"/>
    <p:sldId id="260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8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5" y="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66CDA-C917-4210-86A8-C7EEA5F8547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856B-3C7B-4955-A986-C783270A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deliver something comparable with traditional cloud products - - you would have to integrate 12-14 different products together. The MarkLogic Data Hub is not just a DB as a service - - it’s a fully integrated platform that integrates your data and delivers it to the business.</a:t>
            </a:r>
          </a:p>
          <a:p>
            <a:endParaRPr lang="en-US" dirty="0"/>
          </a:p>
          <a:p>
            <a:r>
              <a:rPr lang="en-US" b="1" dirty="0"/>
              <a:t>(TRANSITION): This drives better time to results and reduces complexity.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8EA56A-F1B3-4F1F-ACD0-DEC49C4A85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3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deliver something comparable with traditional cloud products - - you would have to integrate 12-14 different products together. The MarkLogic Data Hub is not just a DB as a service - - it’s a fully integrated platform that integrates your data and delivers it to the business.</a:t>
            </a:r>
          </a:p>
          <a:p>
            <a:endParaRPr lang="en-US" dirty="0"/>
          </a:p>
          <a:p>
            <a:r>
              <a:rPr lang="en-US" b="1" dirty="0"/>
              <a:t>(TRANSITION): This drives better time to results and reduces complexity.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8EA56A-F1B3-4F1F-ACD0-DEC49C4A85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04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39637" y="1413540"/>
            <a:ext cx="11094561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637" y="2098000"/>
            <a:ext cx="111006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A34C37-1728-5441-986E-41EEE900F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76" y="325567"/>
            <a:ext cx="149592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80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>
                        <a:alpha val="80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80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B3A27-725C-D242-BDA9-DE43BABC4D2F}"/>
              </a:ext>
            </a:extLst>
          </p:cNvPr>
          <p:cNvCxnSpPr>
            <a:cxnSpLocks/>
          </p:cNvCxnSpPr>
          <p:nvPr/>
        </p:nvCxnSpPr>
        <p:spPr>
          <a:xfrm>
            <a:off x="4175259" y="1468844"/>
            <a:ext cx="3841480" cy="0"/>
          </a:xfrm>
          <a:prstGeom prst="line">
            <a:avLst/>
          </a:prstGeom>
          <a:ln w="3175" cap="flat">
            <a:gradFill>
              <a:gsLst>
                <a:gs pos="80000">
                  <a:srgbClr val="FDFDFE">
                    <a:alpha val="10000"/>
                  </a:srgbClr>
                </a:gs>
                <a:gs pos="12000">
                  <a:srgbClr val="FAFAFD">
                    <a:alpha val="1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4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E3BBB5-3354-0144-9B76-6B8FE45E19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0398" y="1718550"/>
            <a:ext cx="11149124" cy="914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0" indent="0" algn="ctr">
              <a:buNone/>
              <a:defRPr sz="2000" b="1">
                <a:solidFill>
                  <a:srgbClr val="F8FBFD"/>
                </a:solidFill>
              </a:defRPr>
            </a:lvl2pPr>
            <a:lvl3pPr marL="0" indent="0" algn="ctr">
              <a:buNone/>
              <a:defRPr sz="1800">
                <a:solidFill>
                  <a:srgbClr val="F8FBFD"/>
                </a:solidFill>
              </a:defRPr>
            </a:lvl3pPr>
            <a:lvl4pPr marL="1289304" indent="0" algn="ctr">
              <a:buNone/>
              <a:defRPr/>
            </a:lvl4pPr>
            <a:lvl5pPr marL="0" indent="0" algn="ctr">
              <a:buNone/>
              <a:defRPr sz="1800">
                <a:solidFill>
                  <a:srgbClr val="F8FBF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CADA13-1832-4445-9DA3-6CC85ECA1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2919" y="790263"/>
            <a:ext cx="1677248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39637" y="1413540"/>
            <a:ext cx="11094561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637" y="2098000"/>
            <a:ext cx="111006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C3774E-5193-6245-8266-B2CDC6590E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101" y="329841"/>
            <a:ext cx="238070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79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EF72894-2A4E-924F-AECE-0489F6D87C18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B548FD-DA72-C147-9C67-87F805DA6D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BA5AD2A-681D-1243-83ED-78F707893E14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3D01B29-5AC8-5441-9B9D-CF870DCBE4BF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C225AC3-3F7D-6348-B27C-355930BA2DC2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FB17E8F-D8D4-0541-B27A-B40B518E4339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D1F3C1-6AA7-AD49-B51F-0B50899A0222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3E5C87-0B58-9246-8538-77865141066F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9637" y="1179441"/>
            <a:ext cx="11094561" cy="1174275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637" y="2444732"/>
            <a:ext cx="11094561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ADEC98-97C1-0F4D-832E-907A8A105F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101" y="329841"/>
            <a:ext cx="238070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97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- 3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B8E578F-8DE5-3D4A-B9AF-1A7FCE993A4D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DC9CBAF-D718-4048-A198-7921261B4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54FECF6-E8B0-4346-818F-A1A7A7079D03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405FC60-F815-274B-8B4F-1F7C3CC3B7C9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FABD1BC-9D89-F947-B5A8-1E4CF049AEF6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20B717C-C045-824C-9E77-5E98AA7DF3B6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0AA4EC-878B-4546-9263-8CD166643466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2E58D7-545F-5440-8213-E14E0B9A2F9B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9637" y="1097281"/>
            <a:ext cx="11094561" cy="167362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Long</a:t>
            </a:r>
            <a:br>
              <a:rPr lang="en-US" dirty="0"/>
            </a:br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637" y="2949294"/>
            <a:ext cx="11094561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6CD7EB-54AB-4C48-8271-39C171EF2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101" y="329841"/>
            <a:ext cx="238070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5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428A2959-BC70-5A4D-AC73-53F9858CB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0083" cy="687628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BEBE9DD-0762-9543-8DDE-9BAB0DA9B2A5}"/>
              </a:ext>
            </a:extLst>
          </p:cNvPr>
          <p:cNvGrpSpPr/>
          <p:nvPr/>
        </p:nvGrpSpPr>
        <p:grpSpPr>
          <a:xfrm>
            <a:off x="9413304" y="6559053"/>
            <a:ext cx="3487331" cy="130522"/>
            <a:chOff x="559455" y="6529917"/>
            <a:chExt cx="3481390" cy="13017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E99CEE5-7E2E-1849-B546-1C130E7C0878}"/>
                </a:ext>
              </a:extLst>
            </p:cNvPr>
            <p:cNvGrpSpPr/>
            <p:nvPr userDrawn="1"/>
          </p:nvGrpSpPr>
          <p:grpSpPr>
            <a:xfrm>
              <a:off x="559455" y="6529917"/>
              <a:ext cx="1039820" cy="130175"/>
              <a:chOff x="327680" y="5653617"/>
              <a:chExt cx="1039820" cy="130175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118321-62D5-C44E-991C-FAE6B4E4A50E}"/>
                  </a:ext>
                </a:extLst>
              </p:cNvPr>
              <p:cNvSpPr txBox="1"/>
              <p:nvPr userDrawn="1"/>
            </p:nvSpPr>
            <p:spPr>
              <a:xfrm>
                <a:off x="472823" y="5659403"/>
                <a:ext cx="89467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700" smtClean="0">
                    <a:solidFill>
                      <a:schemeClr val="bg1"/>
                    </a:solidFill>
                    <a:latin typeface="+mn-lt"/>
                    <a:cs typeface="Tahoma"/>
                  </a:rPr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December 2019</a:t>
                </a:fld>
                <a:endParaRPr lang="en-US" sz="700" dirty="0">
                  <a:solidFill>
                    <a:schemeClr val="bg1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49542BF-5AF0-9548-81D3-CD3EF938AB01}"/>
                  </a:ext>
                </a:extLst>
              </p:cNvPr>
              <p:cNvSpPr/>
              <p:nvPr userDrawn="1"/>
            </p:nvSpPr>
            <p:spPr>
              <a:xfrm>
                <a:off x="327680" y="5653617"/>
                <a:ext cx="825917" cy="130175"/>
              </a:xfrm>
              <a:prstGeom prst="rect">
                <a:avLst/>
              </a:prstGeom>
              <a:gradFill>
                <a:gsLst>
                  <a:gs pos="0">
                    <a:srgbClr val="A13F46"/>
                  </a:gs>
                  <a:gs pos="99001">
                    <a:srgbClr val="9A3C47"/>
                  </a:gs>
                </a:gsLst>
                <a:lin ang="0" scaled="0"/>
              </a:gra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8E623E-996A-3646-8B42-35BEA995A2F1}"/>
                </a:ext>
              </a:extLst>
            </p:cNvPr>
            <p:cNvSpPr txBox="1"/>
            <p:nvPr userDrawn="1"/>
          </p:nvSpPr>
          <p:spPr>
            <a:xfrm>
              <a:off x="758295" y="6535703"/>
              <a:ext cx="59358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r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chemeClr val="bg1"/>
                  </a:solidFill>
                  <a:latin typeface="+mn-lt"/>
                  <a:cs typeface="Tahoma"/>
                </a:rPr>
                <a:t>©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20778CA-03D6-2B45-AD0C-2B4723E26C1B}"/>
                </a:ext>
              </a:extLst>
            </p:cNvPr>
            <p:cNvSpPr txBox="1"/>
            <p:nvPr userDrawn="1"/>
          </p:nvSpPr>
          <p:spPr>
            <a:xfrm>
              <a:off x="1640976" y="6535703"/>
              <a:ext cx="239986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spc="10" baseline="0" dirty="0">
                  <a:solidFill>
                    <a:schemeClr val="bg1"/>
                  </a:solidFill>
                  <a:latin typeface="+mn-lt"/>
                  <a:cs typeface="Tahoma"/>
                </a:rPr>
                <a:t>MARKLOGIC CORPORATION</a:t>
              </a:r>
            </a:p>
          </p:txBody>
        </p: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5717" y="1192817"/>
            <a:ext cx="11094561" cy="49529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637" y="2382650"/>
            <a:ext cx="11094561" cy="3937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9637" y="1868589"/>
            <a:ext cx="11094561" cy="311956"/>
          </a:xfrm>
        </p:spPr>
        <p:txBody>
          <a:bodyPr/>
          <a:lstStyle>
            <a:lvl1pPr marL="114300" indent="0" algn="ctr">
              <a:buNone/>
              <a:defRPr lang="en-US" sz="2400" b="1" i="0" spc="0" smtClean="0">
                <a:solidFill>
                  <a:schemeClr val="bg1"/>
                </a:solidFill>
                <a:effectLst/>
              </a:defRPr>
            </a:lvl1pPr>
            <a:lvl2pPr marL="466344" indent="0">
              <a:buNone/>
              <a:defRPr>
                <a:solidFill>
                  <a:schemeClr val="accent1"/>
                </a:solidFill>
              </a:defRPr>
            </a:lvl2pPr>
            <a:lvl3pPr marL="868680" indent="0">
              <a:buNone/>
              <a:defRPr>
                <a:solidFill>
                  <a:schemeClr val="accent1"/>
                </a:solidFill>
              </a:defRPr>
            </a:lvl3pPr>
            <a:lvl4pPr marL="1289304" indent="0">
              <a:buNone/>
              <a:defRPr>
                <a:solidFill>
                  <a:schemeClr val="accent1"/>
                </a:solidFill>
              </a:defRPr>
            </a:lvl4pPr>
            <a:lvl5pPr marL="1709928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Lorem Ipsum is simply dummy text of the printing and typesetting industry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173584-7549-3D41-8D77-1EDD9BA64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101" y="329841"/>
            <a:ext cx="238070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71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B8F520B-4930-5F46-BB6D-B805FA51232F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DFA028B-279F-C140-A40C-DBFCA4FE5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16EC32E-4F61-8C46-96B2-70F0B7112D40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FACAE1B-9EF8-7946-876D-8A264BC8D1FE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BE5154-BCE8-3A47-82E8-23A908A9D664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EE3A04B-97AD-864A-9BAE-2FFB4F39DE47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2C04F7-E01D-BC4E-B926-370C8585AB19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76BCC9-1108-4043-8EDF-1FE8BD5F465E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949452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949452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146942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146948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6342318" y="405769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6342318" y="4297540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8553752" y="405770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8553752" y="4297543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2182503" y="2595455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4380000" y="2592903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575369" y="2595644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8786803" y="2595211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22889-DE4E-7C41-AB03-C1703E7BEE99}"/>
              </a:ext>
            </a:extLst>
          </p:cNvPr>
          <p:cNvSpPr txBox="1"/>
          <p:nvPr/>
        </p:nvSpPr>
        <p:spPr>
          <a:xfrm>
            <a:off x="12026810" y="7246961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0D983F-5964-5049-8691-37658522E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101" y="329841"/>
            <a:ext cx="2380700" cy="31007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C364601D-6258-4943-A302-64ADC8A6F0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885" y="1152144"/>
            <a:ext cx="11108068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04380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Webinar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3F65D3A-EFB4-6C40-8FF8-BFABFB74165A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FEFAA63-4675-1043-80C8-EC0D3B4357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32D7CD1-F1B4-2F4E-B382-BB0D15E568B9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EA1AF4A-143D-4249-9AB2-A8E0962DAAC0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7BC8F8A-80C5-004B-A76A-19C999231652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E6327DC-F75D-D44F-B57C-5D794626A79E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7FDB3C3-FDF5-014E-9A8F-9030A80E70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8E5AA19-51FA-6C4A-8982-4081C2FDFAF5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152144"/>
            <a:ext cx="11108068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0D9B607E-B3F7-A140-A2A4-8FD0468885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7017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12F70CB-7564-8B4E-996D-AF9B50E011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47017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63AABDF8-1F36-1B47-A3B2-5C1BD61545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44507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45238708-ECA3-8346-81F7-2C56C93AF6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44513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52F184B5-56C9-334A-BAC3-1E1774C913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9883" y="405769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8A883E20-3499-2942-80BA-E2E9F6A9509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39883" y="4297540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BB702F46-9643-E147-A151-847161953A1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80068" y="2595455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4384D790-FDCE-C248-BB08-B03EB6D14FA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477564" y="2592903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70" name="Picture Placeholder 2">
            <a:extLst>
              <a:ext uri="{FF2B5EF4-FFF2-40B4-BE49-F238E27FC236}">
                <a16:creationId xmlns:a16="http://schemas.microsoft.com/office/drawing/2014/main" id="{E3E3CD8E-3EDE-8D47-B1E8-5439ED3DE35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2934" y="2595644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E0E743-D2EF-9E4B-83A7-E099C3CA8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101" y="329841"/>
            <a:ext cx="238070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61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Webina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5657D01-2F64-1E4F-9089-080366A908E2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019D770-DC2F-6141-800C-EEADAF19BF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36A501B-E892-AE41-B6DC-8FB5FE66C2E1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FF538BE-DCA1-F143-98BD-A4921DAAB2FB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BED46E0-F08B-7E4A-8689-AE97095D1AFB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B120BF5-19BA-7148-A779-775E5C116CE4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7659927-1796-D14B-9EB7-C663B96D68E0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928796-3F38-DC49-ABAA-B20BDADFD5AB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637" y="1152144"/>
            <a:ext cx="11108068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39D4550-ACC4-7C41-9334-EDA8E3D0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44583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3F476FAD-2397-FD40-944D-769AA207E1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4583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A16D3F-15FD-0D4A-B0F9-FA529DF6B3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074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B6D9ABB-9C0C-0B43-B4F8-BEE5A980D3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2080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6127438-B8AA-764A-BFF6-805DB5B63671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77635" y="2595455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CA8CB734-68B6-1C44-8F3B-E327814EFB8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575131" y="2592903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6C6CE4-DEAE-C345-9159-47FDDB1F34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101" y="329841"/>
            <a:ext cx="238070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37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Webinar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644F7C8-ED36-2E4B-B95E-A23C25AE9183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A048D8-6FEF-A24C-88D1-687FF071B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F800C0B-87F0-4548-82A1-353F2D526E0A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F2B93B-6875-7848-BE86-604E4097E5A6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6E17740-7DA7-9947-8D3C-253EAA52893F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6167087-BC43-1C48-9CBB-1F872C552AF5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FE8DE70-EB1E-7848-96C9-49D735E94FA5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403377-FD75-FA43-AF1C-F1F1482C60E8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233904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233910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466962" y="2592903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637" y="1152144"/>
            <a:ext cx="11108068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5FEE15-4F1C-3A45-A19C-2E1C58B55A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101" y="329841"/>
            <a:ext cx="238070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62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7101B0-67DC-8040-925E-82471E7A3D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5771" y="0"/>
            <a:ext cx="12278701" cy="6858000"/>
          </a:xfrm>
          <a:prstGeom prst="rect">
            <a:avLst/>
          </a:prstGeom>
        </p:spPr>
      </p:pic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4C7B0AD5-A716-0C49-A69E-252CF94693F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59704" y="914780"/>
            <a:ext cx="11112171" cy="5021996"/>
          </a:xfrm>
        </p:spPr>
        <p:txBody>
          <a:bodyPr vert="horz" lIns="0" tIns="0" rIns="0" bIns="0" anchor="ctr" anchorCtr="0"/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9144" indent="0" algn="ctr">
              <a:lnSpc>
                <a:spcPts val="24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/>
                </a:solidFill>
              </a:defRPr>
            </a:lvl2pPr>
            <a:lvl3pPr marL="0" indent="0" algn="ctr">
              <a:lnSpc>
                <a:spcPts val="24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3pPr>
            <a:lvl4pPr marL="832104" indent="-365760" algn="ctr">
              <a:defRPr>
                <a:solidFill>
                  <a:srgbClr val="333E48"/>
                </a:solidFill>
              </a:defRPr>
            </a:lvl4pPr>
            <a:lvl5pPr marL="1234440" indent="-365760" algn="ctr"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E2A38A-5BB8-2B4B-842B-0E0A8003F8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EF72894-2A4E-924F-AECE-0489F6D87C18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B548FD-DA72-C147-9C67-87F805DA6D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BA5AD2A-681D-1243-83ED-78F707893E14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3D01B29-5AC8-5441-9B9D-CF870DCBE4BF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C225AC3-3F7D-6348-B27C-355930BA2DC2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FB17E8F-D8D4-0541-B27A-B40B518E4339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D1F3C1-6AA7-AD49-B51F-0B50899A0222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3E5C87-0B58-9246-8538-77865141066F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9637" y="1179441"/>
            <a:ext cx="11094561" cy="1174275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637" y="2444732"/>
            <a:ext cx="11094561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DAC208-E579-314B-ACB5-B033BF2B87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76" y="325567"/>
            <a:ext cx="149592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0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9B732-AC43-274D-AE7D-FC929218B3F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1D252D"/>
              </a:gs>
              <a:gs pos="99000">
                <a:srgbClr val="090C0F"/>
              </a:gs>
            </a:gsLst>
            <a:lin ang="5400000" scaled="0"/>
          </a:gradFill>
          <a:ln w="2540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 anchorCtr="0"/>
          <a:lstStyle/>
          <a:p>
            <a:pPr algn="l"/>
            <a:endParaRPr lang="en-US" sz="16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4C7B0AD5-A716-0C49-A69E-252CF94693F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59704" y="914780"/>
            <a:ext cx="11112171" cy="5021996"/>
          </a:xfrm>
        </p:spPr>
        <p:txBody>
          <a:bodyPr vert="horz" lIns="0" tIns="0" rIns="0" bIns="0" anchor="ctr" anchorCtr="0"/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9144" indent="0" algn="ctr">
              <a:lnSpc>
                <a:spcPts val="24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/>
                </a:solidFill>
              </a:defRPr>
            </a:lvl2pPr>
            <a:lvl3pPr marL="0" indent="0" algn="ctr">
              <a:lnSpc>
                <a:spcPts val="24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3pPr>
            <a:lvl4pPr marL="832104" indent="-365760" algn="ctr">
              <a:defRPr>
                <a:solidFill>
                  <a:srgbClr val="333E48"/>
                </a:solidFill>
              </a:defRPr>
            </a:lvl4pPr>
            <a:lvl5pPr marL="1234440" indent="-365760" algn="ctr"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E2A38A-5BB8-2B4B-842B-0E0A8003F83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5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44891" y="1568063"/>
            <a:ext cx="11131341" cy="4022721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 marL="1078992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 marL="1655064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 marL="1984248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F3C87-5338-444A-AF3A-7A95A9E5A99F}"/>
              </a:ext>
            </a:extLst>
          </p:cNvPr>
          <p:cNvSpPr txBox="1"/>
          <p:nvPr/>
        </p:nvSpPr>
        <p:spPr>
          <a:xfrm>
            <a:off x="3740636" y="90751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E9BE502-12B9-2D40-A49C-5BE36A2B6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933" y="603504"/>
            <a:ext cx="11090132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ED8223C-547C-064E-8596-C9FC9F37B3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5ACBF3-10BF-074E-BDE5-CF0F6A3A1EBD}"/>
              </a:ext>
            </a:extLst>
          </p:cNvPr>
          <p:cNvCxnSpPr/>
          <p:nvPr/>
        </p:nvCxnSpPr>
        <p:spPr>
          <a:xfrm>
            <a:off x="548239" y="1266593"/>
            <a:ext cx="11109192" cy="0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86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44891" y="2110505"/>
            <a:ext cx="11131341" cy="4022721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 marL="1078992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 marL="1655064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 marL="1984248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F3C87-5338-444A-AF3A-7A95A9E5A99F}"/>
              </a:ext>
            </a:extLst>
          </p:cNvPr>
          <p:cNvSpPr txBox="1"/>
          <p:nvPr/>
        </p:nvSpPr>
        <p:spPr>
          <a:xfrm>
            <a:off x="3740636" y="90751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E9BE502-12B9-2D40-A49C-5BE36A2B6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934" y="603504"/>
            <a:ext cx="11094561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BE354-819B-E543-8E05-35650DE66167}"/>
              </a:ext>
            </a:extLst>
          </p:cNvPr>
          <p:cNvSpPr txBox="1"/>
          <p:nvPr/>
        </p:nvSpPr>
        <p:spPr>
          <a:xfrm>
            <a:off x="403516" y="-1936376"/>
            <a:ext cx="11190866" cy="91440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0E83B82-BE59-8245-984F-B3768746F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783" y="1156915"/>
            <a:ext cx="11094561" cy="510521"/>
          </a:xfrm>
        </p:spPr>
        <p:txBody>
          <a:bodyPr/>
          <a:lstStyle>
            <a:lvl1pPr marL="0" marR="0" indent="0" algn="ctr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D252D"/>
              </a:buClr>
              <a:buSzPct val="90000"/>
              <a:buFont typeface="Wingdings" charset="2"/>
              <a:buNone/>
              <a:tabLst/>
              <a:defRPr sz="2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6344" indent="0">
              <a:buNone/>
              <a:defRPr/>
            </a:lvl2pPr>
          </a:lstStyle>
          <a:p>
            <a:pPr marL="0" marR="0" lvl="0" indent="0" algn="ctr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D252D"/>
              </a:buClr>
              <a:buSzPct val="90000"/>
              <a:buFont typeface="Wingdings" charset="2"/>
              <a:buNone/>
              <a:tabLst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a longer subtitle in this text box right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5AAAD35-7051-3D45-9D89-81171AD507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89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46BC1-ED80-F747-AD25-64B04057F3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933" y="603504"/>
            <a:ext cx="11090132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5E31-10D9-DB46-B8E9-AB4F8B279478}"/>
              </a:ext>
            </a:extLst>
          </p:cNvPr>
          <p:cNvSpPr txBox="1"/>
          <p:nvPr/>
        </p:nvSpPr>
        <p:spPr>
          <a:xfrm>
            <a:off x="3637282" y="82934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420624" indent="-342900" algn="l">
              <a:spcBef>
                <a:spcPts val="1000"/>
              </a:spcBef>
              <a:spcAft>
                <a:spcPts val="1000"/>
              </a:spcAft>
              <a:buClr>
                <a:srgbClr val="1D252D"/>
              </a:buClr>
              <a:buFont typeface="Wingdings" charset="2"/>
              <a:buChar char="§"/>
            </a:pPr>
            <a:endParaRPr lang="en-US" sz="2000" dirty="0">
              <a:solidFill>
                <a:srgbClr val="333E48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2D498E-6BD0-E944-A634-61A8F4622B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8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46BC1-ED80-F747-AD25-64B04057F3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933" y="603504"/>
            <a:ext cx="11090132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5E31-10D9-DB46-B8E9-AB4F8B279478}"/>
              </a:ext>
            </a:extLst>
          </p:cNvPr>
          <p:cNvSpPr txBox="1"/>
          <p:nvPr/>
        </p:nvSpPr>
        <p:spPr>
          <a:xfrm>
            <a:off x="3637282" y="82934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420624" indent="-342900" algn="l">
              <a:spcBef>
                <a:spcPts val="1000"/>
              </a:spcBef>
              <a:spcAft>
                <a:spcPts val="1000"/>
              </a:spcAft>
              <a:buClr>
                <a:srgbClr val="1D252D"/>
              </a:buClr>
              <a:buFont typeface="Wingdings" charset="2"/>
              <a:buChar char="§"/>
            </a:pPr>
            <a:endParaRPr lang="en-US" sz="2000" dirty="0">
              <a:solidFill>
                <a:srgbClr val="333E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602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FD5AF0-17A6-A942-B66F-B4C47ABEA5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783" y="603504"/>
            <a:ext cx="11094561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5248DC-9E9E-ED4C-9DF7-66461A1C603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8783" y="1152831"/>
            <a:ext cx="11094561" cy="509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D252D"/>
              </a:buClr>
              <a:buSzPct val="90000"/>
              <a:buFont typeface="Wingdings" charset="2"/>
              <a:buNone/>
              <a:tabLst/>
              <a:defRPr sz="2800" b="1" baseline="0">
                <a:solidFill>
                  <a:schemeClr val="bg1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/>
              <a:t>Add a longer subtitle in this text box right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05F4E71-67B6-F741-B2D8-739B2FF648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26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46BC1-ED80-F747-AD25-64B04057F3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934" y="603504"/>
            <a:ext cx="11094561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5E31-10D9-DB46-B8E9-AB4F8B279478}"/>
              </a:ext>
            </a:extLst>
          </p:cNvPr>
          <p:cNvSpPr txBox="1"/>
          <p:nvPr/>
        </p:nvSpPr>
        <p:spPr>
          <a:xfrm>
            <a:off x="3637282" y="82934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420624" indent="-342900" algn="l">
              <a:spcBef>
                <a:spcPts val="1000"/>
              </a:spcBef>
              <a:spcAft>
                <a:spcPts val="1000"/>
              </a:spcAft>
              <a:buClr>
                <a:srgbClr val="1D252D"/>
              </a:buClr>
              <a:buFont typeface="Wingdings" charset="2"/>
              <a:buChar char="§"/>
            </a:pPr>
            <a:endParaRPr lang="en-US" sz="2000" dirty="0">
              <a:solidFill>
                <a:srgbClr val="333E48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2D498E-6BD0-E944-A634-61A8F4622B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227AEA3-6B0A-1641-B28B-C910A1CC80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48783" y="1557868"/>
            <a:ext cx="11094561" cy="4284133"/>
          </a:xfrm>
        </p:spPr>
        <p:txBody>
          <a:bodyPr anchor="ctr" anchorCtr="0"/>
          <a:lstStyle>
            <a:lvl1pPr marL="11430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Diagram goes here</a:t>
            </a:r>
          </a:p>
        </p:txBody>
      </p:sp>
    </p:spTree>
    <p:extLst>
      <p:ext uri="{BB962C8B-B14F-4D97-AF65-F5344CB8AC3E}">
        <p14:creationId xmlns:p14="http://schemas.microsoft.com/office/powerpoint/2010/main" val="12479493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46BC1-ED80-F747-AD25-64B04057F3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933" y="603504"/>
            <a:ext cx="11090132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5E31-10D9-DB46-B8E9-AB4F8B279478}"/>
              </a:ext>
            </a:extLst>
          </p:cNvPr>
          <p:cNvSpPr txBox="1"/>
          <p:nvPr/>
        </p:nvSpPr>
        <p:spPr>
          <a:xfrm>
            <a:off x="3637282" y="82934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420624" indent="-342900" algn="l">
              <a:spcBef>
                <a:spcPts val="1000"/>
              </a:spcBef>
              <a:spcAft>
                <a:spcPts val="1000"/>
              </a:spcAft>
              <a:buClr>
                <a:srgbClr val="1D252D"/>
              </a:buClr>
              <a:buFont typeface="Wingdings" charset="2"/>
              <a:buChar char="§"/>
            </a:pPr>
            <a:endParaRPr lang="en-US" sz="2000" dirty="0">
              <a:solidFill>
                <a:srgbClr val="333E48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2D498E-6BD0-E944-A634-61A8F4622B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7F9A30-BDC3-814C-94D9-46E2DCC0DA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801" y="1549101"/>
            <a:ext cx="11090133" cy="44536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/>
              <a:t>// example using prototypes and ‘this’</a:t>
            </a:r>
            <a:br>
              <a:rPr lang="en-US" dirty="0"/>
            </a:br>
            <a:r>
              <a:rPr lang="en-US" dirty="0"/>
              <a:t>function DB(url) {</a:t>
            </a:r>
            <a:br>
              <a:rPr lang="en-US" dirty="0"/>
            </a:br>
            <a:r>
              <a:rPr lang="en-US" dirty="0"/>
              <a:t>    this.url = url;</a:t>
            </a:r>
            <a:br>
              <a:rPr lang="en-US" dirty="0"/>
            </a:br>
            <a:r>
              <a:rPr lang="en-US" dirty="0"/>
              <a:t>}</a:t>
            </a:r>
          </a:p>
          <a:p>
            <a:pPr lvl="0"/>
            <a:r>
              <a:rPr lang="en-US" dirty="0"/>
              <a:t>DB.prototype.info = function (callback) {</a:t>
            </a:r>
            <a:br>
              <a:rPr lang="en-US" dirty="0"/>
            </a:br>
            <a:r>
              <a:rPr lang="en-US" dirty="0"/>
              <a:t>    http.get(this.url + ”/info”, callback);</a:t>
            </a:r>
            <a:br>
              <a:rPr lang="en-US" dirty="0"/>
            </a:br>
            <a:r>
              <a:rPr lang="en-US" dirty="0"/>
              <a:t>};</a:t>
            </a:r>
          </a:p>
          <a:p>
            <a:pPr lvl="0"/>
            <a:r>
              <a:rPr lang="en-US" dirty="0"/>
              <a:t>async.parallel([</a:t>
            </a:r>
            <a:br>
              <a:rPr lang="en-US" dirty="0"/>
            </a:br>
            <a:r>
              <a:rPr lang="en-US" dirty="0"/>
              <a:t>    function (cb) {</a:t>
            </a:r>
            <a:br>
              <a:rPr lang="en-US" dirty="0"/>
            </a:br>
            <a:r>
              <a:rPr lang="en-US" dirty="0"/>
              <a:t>       new DB(”http://foo”).info(cb);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>]}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13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/>
        </p:nvSpPr>
        <p:spPr>
          <a:xfrm>
            <a:off x="4242029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2844" y="895350"/>
            <a:ext cx="5460390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A61424-EDC9-E547-99DB-3D9F5B16A0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5F6487-19E7-1A4B-A3F5-AD7258E639D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759" y="897466"/>
            <a:ext cx="4827258" cy="5020056"/>
          </a:xfrm>
        </p:spPr>
        <p:txBody>
          <a:bodyPr anchor="ctr" anchorCtr="0"/>
          <a:lstStyle>
            <a:lvl1pPr marL="11430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Diagram goes here</a:t>
            </a:r>
          </a:p>
        </p:txBody>
      </p:sp>
    </p:spTree>
    <p:extLst>
      <p:ext uri="{BB962C8B-B14F-4D97-AF65-F5344CB8AC3E}">
        <p14:creationId xmlns:p14="http://schemas.microsoft.com/office/powerpoint/2010/main" val="3573657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py Block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/>
        </p:nvSpPr>
        <p:spPr>
          <a:xfrm>
            <a:off x="4242029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2844" y="895350"/>
            <a:ext cx="5460390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A61424-EDC9-E547-99DB-3D9F5B16A0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5F6487-19E7-1A4B-A3F5-AD7258E639D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5195145" cy="6858000"/>
          </a:xfrm>
        </p:spPr>
        <p:txBody>
          <a:bodyPr anchor="ctr" anchorCtr="0"/>
          <a:lstStyle>
            <a:lvl1pPr marL="11430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Photo goes here</a:t>
            </a:r>
          </a:p>
        </p:txBody>
      </p:sp>
    </p:spTree>
    <p:extLst>
      <p:ext uri="{BB962C8B-B14F-4D97-AF65-F5344CB8AC3E}">
        <p14:creationId xmlns:p14="http://schemas.microsoft.com/office/powerpoint/2010/main" val="36524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- 3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B8E578F-8DE5-3D4A-B9AF-1A7FCE993A4D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DC9CBAF-D718-4048-A198-7921261B4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54FECF6-E8B0-4346-818F-A1A7A7079D03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405FC60-F815-274B-8B4F-1F7C3CC3B7C9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FABD1BC-9D89-F947-B5A8-1E4CF049AEF6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20B717C-C045-824C-9E77-5E98AA7DF3B6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0AA4EC-878B-4546-9263-8CD166643466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2E58D7-545F-5440-8213-E14E0B9A2F9B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9637" y="1097281"/>
            <a:ext cx="11094561" cy="167362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Long</a:t>
            </a:r>
            <a:br>
              <a:rPr lang="en-US" dirty="0"/>
            </a:br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637" y="2949294"/>
            <a:ext cx="11094561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6235AD-27D5-9A4E-B9EB-F4D3B76DF6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76" y="325567"/>
            <a:ext cx="149592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py Block &amp; Mobile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/>
        </p:nvSpPr>
        <p:spPr>
          <a:xfrm>
            <a:off x="4242029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2844" y="895350"/>
            <a:ext cx="5460390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A61424-EDC9-E547-99DB-3D9F5B16A0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  <p:sp>
        <p:nvSpPr>
          <p:cNvPr id="10" name="Picture Placeholder 33">
            <a:extLst>
              <a:ext uri="{FF2B5EF4-FFF2-40B4-BE49-F238E27FC236}">
                <a16:creationId xmlns:a16="http://schemas.microsoft.com/office/drawing/2014/main" id="{FADF7ADC-D34A-8949-B409-F09AD5B2D6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63777" y="1491505"/>
            <a:ext cx="2094547" cy="3685032"/>
          </a:xfrm>
        </p:spPr>
        <p:txBody>
          <a:bodyPr/>
          <a:lstStyle>
            <a:lvl1pPr marL="1143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Mobile Screenshot</a:t>
            </a:r>
          </a:p>
        </p:txBody>
      </p:sp>
    </p:spTree>
    <p:extLst>
      <p:ext uri="{BB962C8B-B14F-4D97-AF65-F5344CB8AC3E}">
        <p14:creationId xmlns:p14="http://schemas.microsoft.com/office/powerpoint/2010/main" val="38837174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py Block &amp; Responsive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/>
        </p:nvSpPr>
        <p:spPr>
          <a:xfrm>
            <a:off x="4242029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231358" y="895350"/>
            <a:ext cx="4331876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A61424-EDC9-E547-99DB-3D9F5B16A0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0379BA2A-46A9-E442-BA61-CF661E2361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7844" y="1957387"/>
            <a:ext cx="4368646" cy="2779776"/>
          </a:xfrm>
        </p:spPr>
        <p:txBody>
          <a:bodyPr/>
          <a:lstStyle>
            <a:lvl1pPr marL="1143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Screen shot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3C98ACF-15C7-EC49-9DFD-DCB662CD4D4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7280" y="3057525"/>
            <a:ext cx="1133770" cy="1995489"/>
          </a:xfrm>
        </p:spPr>
        <p:txBody>
          <a:bodyPr/>
          <a:lstStyle>
            <a:lvl1pPr marL="1143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Mobiles screen shot</a:t>
            </a:r>
          </a:p>
        </p:txBody>
      </p:sp>
    </p:spTree>
    <p:extLst>
      <p:ext uri="{BB962C8B-B14F-4D97-AF65-F5344CB8AC3E}">
        <p14:creationId xmlns:p14="http://schemas.microsoft.com/office/powerpoint/2010/main" val="11744974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2C0EB04-36AF-4D4B-9CEA-74A344CA6D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73663C3-54C2-0049-B0E2-1D289D37F39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673471" y="896112"/>
            <a:ext cx="4827258" cy="5020056"/>
          </a:xfrm>
        </p:spPr>
        <p:txBody>
          <a:bodyPr anchor="ctr" anchorCtr="0"/>
          <a:lstStyle>
            <a:lvl1pPr marL="114300" marR="0" indent="0" algn="ctr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114300" marR="0" lvl="0" indent="0" algn="ctr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Diagram goes here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CDBA83-E2EE-444D-9C3F-CC46C31FB00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1953" y="896112"/>
            <a:ext cx="5460390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307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2C0EB04-36AF-4D4B-9CEA-74A344CA6D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CDBA83-E2EE-444D-9C3F-CC46C31FB00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1953" y="896112"/>
            <a:ext cx="5460390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F22C2F-3306-C347-9D32-D45D3D855C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35916" y="882127"/>
            <a:ext cx="5013018" cy="505609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/>
              <a:t>// example using prototypes and ‘this’</a:t>
            </a:r>
            <a:br>
              <a:rPr lang="en-US" dirty="0"/>
            </a:br>
            <a:r>
              <a:rPr lang="en-US" dirty="0"/>
              <a:t>function DB(url) {</a:t>
            </a:r>
            <a:br>
              <a:rPr lang="en-US" dirty="0"/>
            </a:br>
            <a:r>
              <a:rPr lang="en-US" dirty="0"/>
              <a:t>    this.url = url;</a:t>
            </a:r>
            <a:br>
              <a:rPr lang="en-US" dirty="0"/>
            </a:br>
            <a:r>
              <a:rPr lang="en-US" dirty="0"/>
              <a:t>}</a:t>
            </a:r>
          </a:p>
          <a:p>
            <a:pPr lvl="0"/>
            <a:r>
              <a:rPr lang="en-US" dirty="0"/>
              <a:t>DB.prototype.info = function (callback) {</a:t>
            </a:r>
            <a:br>
              <a:rPr lang="en-US" dirty="0"/>
            </a:br>
            <a:r>
              <a:rPr lang="en-US" dirty="0"/>
              <a:t>    http.get(this.url + ”/info”, callback);</a:t>
            </a:r>
            <a:br>
              <a:rPr lang="en-US" dirty="0"/>
            </a:br>
            <a:r>
              <a:rPr lang="en-US" dirty="0"/>
              <a:t>};</a:t>
            </a:r>
          </a:p>
          <a:p>
            <a:pPr lvl="0"/>
            <a:r>
              <a:rPr lang="en-US" dirty="0"/>
              <a:t>async.parallel([</a:t>
            </a:r>
            <a:br>
              <a:rPr lang="en-US" dirty="0"/>
            </a:br>
            <a:r>
              <a:rPr lang="en-US" dirty="0"/>
              <a:t>    function (cb) {</a:t>
            </a:r>
            <a:br>
              <a:rPr lang="en-US" dirty="0"/>
            </a:br>
            <a:r>
              <a:rPr lang="en-US" dirty="0"/>
              <a:t>       new DB(”http://foo”).info(cb);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27205928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py Block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73663C3-54C2-0049-B0E2-1D289D37F39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673471" y="0"/>
            <a:ext cx="5518529" cy="6858000"/>
          </a:xfrm>
        </p:spPr>
        <p:txBody>
          <a:bodyPr anchor="ctr" anchorCtr="0"/>
          <a:lstStyle>
            <a:lvl1pPr marL="114300" marR="0" indent="0" algn="ctr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114300" marR="0" lvl="0" indent="0" algn="ctr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Photo goes here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CDBA83-E2EE-444D-9C3F-CC46C31FB00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1953" y="896112"/>
            <a:ext cx="5460390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8370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py Block &amp; Web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2C0EB04-36AF-4D4B-9CEA-74A344CA6D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CDBA83-E2EE-444D-9C3F-CC46C31FB00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1953" y="896112"/>
            <a:ext cx="4176827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D79D64F9-5B70-5D49-BF35-19787EA14F2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2017" y="1565564"/>
            <a:ext cx="7964062" cy="4433454"/>
          </a:xfrm>
        </p:spPr>
        <p:txBody>
          <a:bodyPr/>
          <a:lstStyle>
            <a:lvl1pPr marL="1143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42728778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/>
        </p:nvSpPr>
        <p:spPr>
          <a:xfrm>
            <a:off x="4242029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952B61-850F-5241-9CBE-77DB40C86F3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6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/>
        </p:nvSpPr>
        <p:spPr>
          <a:xfrm>
            <a:off x="4242029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7F8CD92-6003-8043-A746-5670B120A8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1"/>
            <a:ext cx="4573191" cy="6858000"/>
          </a:xfrm>
        </p:spPr>
        <p:txBody>
          <a:bodyPr anchor="ctr" anchorCtr="0"/>
          <a:lstStyle>
            <a:lvl1pPr marL="11430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712AD5EE-3109-3B4B-915C-6A7B37D097D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219745" y="914780"/>
            <a:ext cx="6328648" cy="5021996"/>
          </a:xfrm>
        </p:spPr>
        <p:txBody>
          <a:bodyPr vert="horz" lIns="0" tIns="0" rIns="0" bIns="0" anchor="ctr" anchorCtr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18288" indent="0">
              <a:lnSpc>
                <a:spcPct val="12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2pPr>
            <a:lvl3pPr marL="475488" indent="-365760">
              <a:lnSpc>
                <a:spcPct val="120000"/>
              </a:lnSpc>
              <a:buFont typeface="Wingdings" pitchFamily="2" charset="2"/>
              <a:buChar char="§"/>
              <a:defRPr sz="2000">
                <a:solidFill>
                  <a:schemeClr val="bg1"/>
                </a:solidFill>
              </a:defRPr>
            </a:lvl3pPr>
            <a:lvl4pPr marL="832104" indent="-365760">
              <a:lnSpc>
                <a:spcPct val="120000"/>
              </a:lnSpc>
              <a:defRPr sz="2000">
                <a:solidFill>
                  <a:schemeClr val="bg1"/>
                </a:solidFill>
              </a:defRPr>
            </a:lvl4pPr>
            <a:lvl5pPr marL="1234440" indent="-365760">
              <a:lnSpc>
                <a:spcPct val="120000"/>
              </a:lnSpc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7A2978B-9AF5-1C47-A35D-A0A3F4FFD1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972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/>
        </p:nvSpPr>
        <p:spPr>
          <a:xfrm>
            <a:off x="4242029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952B61-850F-5241-9CBE-77DB40C86F3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576" y="6120528"/>
            <a:ext cx="355851" cy="365760"/>
          </a:xfrm>
          <a:prstGeom prst="rect">
            <a:avLst/>
          </a:prstGeom>
        </p:spPr>
      </p:pic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8603AC85-D34A-6E4F-A1D4-BC69C2400DD4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145727" y="1691022"/>
            <a:ext cx="1900548" cy="189884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4768383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2639A652-DA3E-4547-978A-927E06ED27E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7604" y="883586"/>
            <a:ext cx="2364909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4DEEE83-A352-6041-9436-00B93C77142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2844" y="895350"/>
            <a:ext cx="5460390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7B6C8E31-CFBB-7D4B-B02A-A5A929B329D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49940" y="883586"/>
            <a:ext cx="2364909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8CD7212D-D46A-934F-A022-48BC3D59610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75020" y="2725301"/>
            <a:ext cx="2364909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B255CC6B-9654-084A-83F5-4DA4DDB6AA5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362858" y="2725301"/>
            <a:ext cx="2364909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3FB6E99-DAD9-E14F-A1D6-D0B5B3C0371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72437" y="4551519"/>
            <a:ext cx="2364909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9540F84-DAAB-9D49-BDDB-990CA56507F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60275" y="4551519"/>
            <a:ext cx="2364909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2535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428A2959-BC70-5A4D-AC73-53F9858CB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0083" cy="687628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BEBE9DD-0762-9543-8DDE-9BAB0DA9B2A5}"/>
              </a:ext>
            </a:extLst>
          </p:cNvPr>
          <p:cNvGrpSpPr/>
          <p:nvPr/>
        </p:nvGrpSpPr>
        <p:grpSpPr>
          <a:xfrm>
            <a:off x="9413304" y="6559053"/>
            <a:ext cx="3487331" cy="130522"/>
            <a:chOff x="559455" y="6529917"/>
            <a:chExt cx="3481390" cy="13017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E99CEE5-7E2E-1849-B546-1C130E7C0878}"/>
                </a:ext>
              </a:extLst>
            </p:cNvPr>
            <p:cNvGrpSpPr/>
            <p:nvPr userDrawn="1"/>
          </p:nvGrpSpPr>
          <p:grpSpPr>
            <a:xfrm>
              <a:off x="559455" y="6529917"/>
              <a:ext cx="1039820" cy="130175"/>
              <a:chOff x="327680" y="5653617"/>
              <a:chExt cx="1039820" cy="130175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118321-62D5-C44E-991C-FAE6B4E4A50E}"/>
                  </a:ext>
                </a:extLst>
              </p:cNvPr>
              <p:cNvSpPr txBox="1"/>
              <p:nvPr userDrawn="1"/>
            </p:nvSpPr>
            <p:spPr>
              <a:xfrm>
                <a:off x="472823" y="5659403"/>
                <a:ext cx="89467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700" smtClean="0">
                    <a:solidFill>
                      <a:schemeClr val="bg1"/>
                    </a:solidFill>
                    <a:latin typeface="+mn-lt"/>
                    <a:cs typeface="Tahoma"/>
                  </a:rPr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December 2019</a:t>
                </a:fld>
                <a:endParaRPr lang="en-US" sz="700" dirty="0">
                  <a:solidFill>
                    <a:schemeClr val="bg1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49542BF-5AF0-9548-81D3-CD3EF938AB01}"/>
                  </a:ext>
                </a:extLst>
              </p:cNvPr>
              <p:cNvSpPr/>
              <p:nvPr userDrawn="1"/>
            </p:nvSpPr>
            <p:spPr>
              <a:xfrm>
                <a:off x="327680" y="5653617"/>
                <a:ext cx="825917" cy="130175"/>
              </a:xfrm>
              <a:prstGeom prst="rect">
                <a:avLst/>
              </a:prstGeom>
              <a:gradFill>
                <a:gsLst>
                  <a:gs pos="0">
                    <a:srgbClr val="A13F46"/>
                  </a:gs>
                  <a:gs pos="99001">
                    <a:srgbClr val="9A3C47"/>
                  </a:gs>
                </a:gsLst>
                <a:lin ang="0" scaled="0"/>
              </a:gra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8E623E-996A-3646-8B42-35BEA995A2F1}"/>
                </a:ext>
              </a:extLst>
            </p:cNvPr>
            <p:cNvSpPr txBox="1"/>
            <p:nvPr userDrawn="1"/>
          </p:nvSpPr>
          <p:spPr>
            <a:xfrm>
              <a:off x="758295" y="6535703"/>
              <a:ext cx="59358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r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chemeClr val="bg1"/>
                  </a:solidFill>
                  <a:latin typeface="+mn-lt"/>
                  <a:cs typeface="Tahoma"/>
                </a:rPr>
                <a:t>©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20778CA-03D6-2B45-AD0C-2B4723E26C1B}"/>
                </a:ext>
              </a:extLst>
            </p:cNvPr>
            <p:cNvSpPr txBox="1"/>
            <p:nvPr userDrawn="1"/>
          </p:nvSpPr>
          <p:spPr>
            <a:xfrm>
              <a:off x="1640976" y="6535703"/>
              <a:ext cx="239986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spc="10" baseline="0" dirty="0">
                  <a:solidFill>
                    <a:schemeClr val="bg1"/>
                  </a:solidFill>
                  <a:latin typeface="+mn-lt"/>
                  <a:cs typeface="Tahoma"/>
                </a:rPr>
                <a:t>MARKLOGIC CORPORATION</a:t>
              </a:r>
            </a:p>
          </p:txBody>
        </p: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5717" y="1192817"/>
            <a:ext cx="11094561" cy="49529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637" y="2382650"/>
            <a:ext cx="11094561" cy="3937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9637" y="1868589"/>
            <a:ext cx="11094561" cy="311956"/>
          </a:xfrm>
        </p:spPr>
        <p:txBody>
          <a:bodyPr/>
          <a:lstStyle>
            <a:lvl1pPr marL="114300" indent="0" algn="ctr">
              <a:buNone/>
              <a:defRPr lang="en-US" sz="2400" b="1" i="0" spc="0" smtClean="0">
                <a:solidFill>
                  <a:schemeClr val="bg1"/>
                </a:solidFill>
                <a:effectLst/>
              </a:defRPr>
            </a:lvl1pPr>
            <a:lvl2pPr marL="466344" indent="0">
              <a:buNone/>
              <a:defRPr>
                <a:solidFill>
                  <a:schemeClr val="accent1"/>
                </a:solidFill>
              </a:defRPr>
            </a:lvl2pPr>
            <a:lvl3pPr marL="868680" indent="0">
              <a:buNone/>
              <a:defRPr>
                <a:solidFill>
                  <a:schemeClr val="accent1"/>
                </a:solidFill>
              </a:defRPr>
            </a:lvl3pPr>
            <a:lvl4pPr marL="1289304" indent="0">
              <a:buNone/>
              <a:defRPr>
                <a:solidFill>
                  <a:schemeClr val="accent1"/>
                </a:solidFill>
              </a:defRPr>
            </a:lvl4pPr>
            <a:lvl5pPr marL="1709928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Lorem Ipsum is simply dummy text of the printing and typesetting industry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71C1A2-3C95-E746-B69A-2E268BB085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76" y="325567"/>
            <a:ext cx="149592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360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C4686BA2-355E-DA4F-9BD0-D36B7BC4377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700844" y="1843706"/>
            <a:ext cx="3225365" cy="18114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Product illustration</a:t>
            </a:r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B7F165BA-0CFC-A448-802E-F61959C680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297327" y="1859748"/>
            <a:ext cx="3229036" cy="1795447"/>
          </a:xfrm>
          <a:effectLst/>
        </p:spPr>
        <p:txBody>
          <a:bodyPr>
            <a:normAutofit/>
          </a:bodyPr>
          <a:lstStyle>
            <a:lvl1pPr marL="0" marR="0" indent="0" algn="l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Product illustration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930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AEB2563C-85F0-E24A-857C-55F09EC1C7F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3883" y="1843706"/>
            <a:ext cx="3225365" cy="1811489"/>
          </a:xfrm>
          <a:effectLst/>
        </p:spPr>
        <p:txBody>
          <a:bodyPr>
            <a:normAutofit/>
          </a:bodyPr>
          <a:lstStyle>
            <a:lvl1pPr marL="0" marR="0" indent="0" algn="l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Product illustration</a:t>
            </a:r>
          </a:p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945164EA-8E68-5943-8630-66F9C632D30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16968" y="1851727"/>
            <a:ext cx="3225365" cy="18114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Product illustration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5299B0D-7AAB-DF4C-85C5-4D572B52A6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79822" y="1843706"/>
            <a:ext cx="3225365" cy="1811489"/>
          </a:xfrm>
          <a:effectLst/>
        </p:spPr>
        <p:txBody>
          <a:bodyPr>
            <a:normAutofit/>
          </a:bodyPr>
          <a:lstStyle>
            <a:lvl1pPr marL="0" marR="0" indent="0" algn="l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Product illustration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873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er Case Study -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5FA3DAE-19CC-4742-A221-DAD12A4B54E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329680" y="2236764"/>
            <a:ext cx="3000013" cy="3643532"/>
          </a:xfrm>
        </p:spPr>
        <p:txBody>
          <a:bodyPr/>
          <a:lstStyle>
            <a:lvl1pPr marL="365760" indent="-256032">
              <a:defRPr sz="1600">
                <a:solidFill>
                  <a:schemeClr val="bg1"/>
                </a:solidFill>
              </a:defRPr>
            </a:lvl1pPr>
            <a:lvl2pPr marL="758952" indent="-256032">
              <a:defRPr sz="1600">
                <a:solidFill>
                  <a:schemeClr val="bg1"/>
                </a:solidFill>
              </a:defRPr>
            </a:lvl2pPr>
            <a:lvl3pPr marL="1133856" indent="-219456">
              <a:defRPr sz="1600">
                <a:solidFill>
                  <a:schemeClr val="bg1"/>
                </a:solidFill>
              </a:defRPr>
            </a:lvl3pPr>
            <a:lvl4pPr marL="1472184" indent="-219456">
              <a:defRPr sz="1600">
                <a:solidFill>
                  <a:schemeClr val="bg1"/>
                </a:solidFill>
              </a:defRPr>
            </a:lvl4pPr>
            <a:lvl5pPr marL="1837944" indent="-219456"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31A8AB-65B5-EF49-BB50-43F697F668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987552"/>
            <a:ext cx="12191999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spc="-30" baseline="0">
                <a:solidFill>
                  <a:schemeClr val="bg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939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: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/>
        </p:nvSpPr>
        <p:spPr>
          <a:xfrm>
            <a:off x="4242029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46424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ed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83C3067-8198-E44D-92EF-04A86D2867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" y="616438"/>
            <a:ext cx="12192000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/>
        </p:nvSpPr>
        <p:spPr>
          <a:xfrm>
            <a:off x="4242029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663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B8F520B-4930-5F46-BB6D-B805FA51232F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DFA028B-279F-C140-A40C-DBFCA4FE5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16EC32E-4F61-8C46-96B2-70F0B7112D40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FACAE1B-9EF8-7946-876D-8A264BC8D1FE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BE5154-BCE8-3A47-82E8-23A908A9D664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EE3A04B-97AD-864A-9BAE-2FFB4F39DE47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2C04F7-E01D-BC4E-B926-370C8585AB19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76BCC9-1108-4043-8EDF-1FE8BD5F465E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949452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949452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146942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146948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6342318" y="405769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6342318" y="4297540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8553752" y="405770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8553752" y="4297543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2182503" y="2595455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4380000" y="2592903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575369" y="2595644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8786803" y="2595211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637" y="1179440"/>
            <a:ext cx="11108068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rgbClr val="FBFBFB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22889-DE4E-7C41-AB03-C1703E7BEE99}"/>
              </a:ext>
            </a:extLst>
          </p:cNvPr>
          <p:cNvSpPr txBox="1"/>
          <p:nvPr/>
        </p:nvSpPr>
        <p:spPr>
          <a:xfrm>
            <a:off x="12026810" y="7246961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sz="1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5F57DD-6BC0-F941-9B84-406032A3B2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76" y="325567"/>
            <a:ext cx="149592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3F65D3A-EFB4-6C40-8FF8-BFABFB74165A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FEFAA63-4675-1043-80C8-EC0D3B4357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32D7CD1-F1B4-2F4E-B382-BB0D15E568B9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EA1AF4A-143D-4249-9AB2-A8E0962DAAC0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7BC8F8A-80C5-004B-A76A-19C999231652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E6327DC-F75D-D44F-B57C-5D794626A79E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7FDB3C3-FDF5-014E-9A8F-9030A80E70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8E5AA19-51FA-6C4A-8982-4081C2FDFAF5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152144"/>
            <a:ext cx="11108068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0D9B607E-B3F7-A140-A2A4-8FD0468885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7017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12F70CB-7564-8B4E-996D-AF9B50E011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47017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63AABDF8-1F36-1B47-A3B2-5C1BD61545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44507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45238708-ECA3-8346-81F7-2C56C93AF6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44513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52F184B5-56C9-334A-BAC3-1E1774C913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9883" y="405769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8A883E20-3499-2942-80BA-E2E9F6A9509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39883" y="4297540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BB702F46-9643-E147-A151-847161953A1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80068" y="2595455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4384D790-FDCE-C248-BB08-B03EB6D14FA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477564" y="2592903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70" name="Picture Placeholder 2">
            <a:extLst>
              <a:ext uri="{FF2B5EF4-FFF2-40B4-BE49-F238E27FC236}">
                <a16:creationId xmlns:a16="http://schemas.microsoft.com/office/drawing/2014/main" id="{E3E3CD8E-3EDE-8D47-B1E8-5439ED3DE35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2934" y="2595644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885FE0-1129-F847-B450-833500F21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76" y="325567"/>
            <a:ext cx="149592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3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5657D01-2F64-1E4F-9089-080366A908E2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019D770-DC2F-6141-800C-EEADAF19BF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36A501B-E892-AE41-B6DC-8FB5FE66C2E1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FF538BE-DCA1-F143-98BD-A4921DAAB2FB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BED46E0-F08B-7E4A-8689-AE97095D1AFB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B120BF5-19BA-7148-A779-775E5C116CE4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7659927-1796-D14B-9EB7-C663B96D68E0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928796-3F38-DC49-ABAA-B20BDADFD5AB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637" y="1152144"/>
            <a:ext cx="11108068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39D4550-ACC4-7C41-9334-EDA8E3D0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44583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3F476FAD-2397-FD40-944D-769AA207E1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4583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A16D3F-15FD-0D4A-B0F9-FA529DF6B3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074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B6D9ABB-9C0C-0B43-B4F8-BEE5A980D3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2080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6127438-B8AA-764A-BFF6-805DB5B63671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77635" y="2595455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CA8CB734-68B6-1C44-8F3B-E327814EFB8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575131" y="2592903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8414A3-DF3C-0644-970C-E0761F9DA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76" y="325567"/>
            <a:ext cx="149592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644F7C8-ED36-2E4B-B95E-A23C25AE9183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A048D8-6FEF-A24C-88D1-687FF071B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F800C0B-87F0-4548-82A1-353F2D526E0A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F2B93B-6875-7848-BE86-604E4097E5A6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6E17740-7DA7-9947-8D3C-253EAA52893F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6167087-BC43-1C48-9CBB-1F872C552AF5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FE8DE70-EB1E-7848-96C9-49D735E94FA5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403377-FD75-FA43-AF1C-F1F1482C60E8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233904" y="4057695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233910" y="4297537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466962" y="2592903"/>
            <a:ext cx="1278365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637" y="1152144"/>
            <a:ext cx="11108068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B555B3-7E8B-6C42-8555-96285027F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76" y="325567"/>
            <a:ext cx="149592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- Cente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/>
        </p:nvGrpSpPr>
        <p:grpSpPr>
          <a:xfrm>
            <a:off x="0" y="0"/>
            <a:ext cx="1290063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65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15 December 2019</a:t>
                  </a:fld>
                  <a:endParaRPr lang="en-US" sz="70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39637" y="1839210"/>
            <a:ext cx="11094561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B3A27-725C-D242-BDA9-DE43BABC4D2F}"/>
              </a:ext>
            </a:extLst>
          </p:cNvPr>
          <p:cNvCxnSpPr>
            <a:cxnSpLocks/>
          </p:cNvCxnSpPr>
          <p:nvPr/>
        </p:nvCxnSpPr>
        <p:spPr>
          <a:xfrm>
            <a:off x="4175259" y="1468844"/>
            <a:ext cx="3841480" cy="0"/>
          </a:xfrm>
          <a:prstGeom prst="line">
            <a:avLst/>
          </a:prstGeom>
          <a:ln w="3175" cap="flat">
            <a:gradFill>
              <a:gsLst>
                <a:gs pos="80000">
                  <a:srgbClr val="FDFDFE">
                    <a:alpha val="10000"/>
                  </a:srgbClr>
                </a:gs>
                <a:gs pos="12000">
                  <a:srgbClr val="FAFAFD">
                    <a:alpha val="1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4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80CEC72-2CEC-CC41-AE8A-DE781A66E2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2919" y="790263"/>
            <a:ext cx="1677248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380" y="889000"/>
            <a:ext cx="11102850" cy="558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3385" y="1600202"/>
            <a:ext cx="11102845" cy="408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1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</p:sldLayoutIdLst>
  <p:txStyles>
    <p:titleStyle>
      <a:lvl1pPr algn="l" defTabSz="1172078" rtl="0" eaLnBrk="1" latinLnBrk="0" hangingPunct="1">
        <a:lnSpc>
          <a:spcPts val="4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571500" indent="-457200" algn="l" defTabSz="1172078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Wingdings" charset="2"/>
        <a:buChar char="§"/>
        <a:defRPr sz="2300" kern="1200">
          <a:solidFill>
            <a:schemeClr val="bg1"/>
          </a:solidFill>
          <a:latin typeface="+mj-lt"/>
          <a:ea typeface="+mn-ea"/>
          <a:cs typeface="Tahoma"/>
        </a:defRPr>
      </a:lvl1pPr>
      <a:lvl2pPr marL="1078992" indent="-457200" algn="l" defTabSz="1172078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Lucida Grande"/>
        <a:buChar char="-"/>
        <a:defRPr sz="2300" kern="1200">
          <a:solidFill>
            <a:schemeClr val="bg1"/>
          </a:solidFill>
          <a:latin typeface="+mj-lt"/>
          <a:ea typeface="+mn-ea"/>
          <a:cs typeface="Tahoma"/>
        </a:defRPr>
      </a:lvl2pPr>
      <a:lvl3pPr marL="1325880" indent="-457200" algn="l" defTabSz="1172078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Lucida Grande"/>
        <a:buChar char="-"/>
        <a:defRPr sz="2300" kern="1200">
          <a:solidFill>
            <a:schemeClr val="bg1"/>
          </a:solidFill>
          <a:latin typeface="+mj-lt"/>
          <a:ea typeface="+mn-ea"/>
          <a:cs typeface="Tahoma"/>
        </a:defRPr>
      </a:lvl3pPr>
      <a:lvl4pPr marL="1655064" indent="-457200" algn="l" defTabSz="1172078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Lucida Grande"/>
        <a:buChar char="-"/>
        <a:defRPr sz="2300" kern="1200">
          <a:solidFill>
            <a:schemeClr val="bg1"/>
          </a:solidFill>
          <a:latin typeface="+mj-lt"/>
          <a:ea typeface="+mn-ea"/>
          <a:cs typeface="Tahoma"/>
        </a:defRPr>
      </a:lvl4pPr>
      <a:lvl5pPr marL="1984248" indent="-457200" algn="l" defTabSz="1172078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Lucida Grande"/>
        <a:buChar char="-"/>
        <a:defRPr sz="2300" kern="1200">
          <a:solidFill>
            <a:schemeClr val="bg1"/>
          </a:solidFill>
          <a:latin typeface="+mj-lt"/>
          <a:ea typeface="+mn-ea"/>
          <a:cs typeface="Tahoma"/>
        </a:defRPr>
      </a:lvl5pPr>
      <a:lvl6pPr marL="2936300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365654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807219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4246748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39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78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17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156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195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234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273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312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owchart: Multidocument 52"/>
          <p:cNvSpPr/>
          <p:nvPr/>
        </p:nvSpPr>
        <p:spPr>
          <a:xfrm>
            <a:off x="639411" y="1528343"/>
            <a:ext cx="2276747" cy="1180769"/>
          </a:xfrm>
          <a:prstGeom prst="flowChartMultidocument">
            <a:avLst/>
          </a:prstGeom>
          <a:noFill/>
          <a:ln>
            <a:solidFill>
              <a:srgbClr val="4CF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schema1(100)</a:t>
            </a:r>
          </a:p>
          <a:p>
            <a:pPr algn="ctr"/>
            <a:endParaRPr lang="en-US" dirty="0"/>
          </a:p>
        </p:txBody>
      </p:sp>
      <p:sp>
        <p:nvSpPr>
          <p:cNvPr id="55" name="Flowchart: Multidocument 54"/>
          <p:cNvSpPr/>
          <p:nvPr/>
        </p:nvSpPr>
        <p:spPr>
          <a:xfrm>
            <a:off x="639411" y="2801876"/>
            <a:ext cx="2276747" cy="1180769"/>
          </a:xfrm>
          <a:prstGeom prst="flowChartMultidocument">
            <a:avLst/>
          </a:prstGeom>
          <a:noFill/>
          <a:ln>
            <a:solidFill>
              <a:srgbClr val="4CF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schema2(1000)</a:t>
            </a:r>
          </a:p>
          <a:p>
            <a:pPr algn="ctr"/>
            <a:endParaRPr lang="en-US" dirty="0"/>
          </a:p>
        </p:txBody>
      </p:sp>
      <p:sp>
        <p:nvSpPr>
          <p:cNvPr id="57" name="Flowchart: Multidocument 56"/>
          <p:cNvSpPr/>
          <p:nvPr/>
        </p:nvSpPr>
        <p:spPr>
          <a:xfrm>
            <a:off x="639411" y="4038304"/>
            <a:ext cx="2276747" cy="1180769"/>
          </a:xfrm>
          <a:prstGeom prst="flowChartMultidocument">
            <a:avLst/>
          </a:prstGeom>
          <a:noFill/>
          <a:ln>
            <a:solidFill>
              <a:srgbClr val="4CF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schema3(1000)</a:t>
            </a:r>
          </a:p>
          <a:p>
            <a:pPr algn="ctr"/>
            <a:endParaRPr lang="en-US" dirty="0"/>
          </a:p>
        </p:txBody>
      </p:sp>
      <p:sp>
        <p:nvSpPr>
          <p:cNvPr id="59" name="Flowchart: Multidocument 58"/>
          <p:cNvSpPr/>
          <p:nvPr/>
        </p:nvSpPr>
        <p:spPr>
          <a:xfrm>
            <a:off x="6599947" y="1986408"/>
            <a:ext cx="2276747" cy="1180769"/>
          </a:xfrm>
          <a:prstGeom prst="flowChartMultidocumen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schema1(100)</a:t>
            </a:r>
          </a:p>
          <a:p>
            <a:pPr algn="ctr"/>
            <a:endParaRPr lang="en-US" dirty="0"/>
          </a:p>
        </p:txBody>
      </p:sp>
      <p:sp>
        <p:nvSpPr>
          <p:cNvPr id="61" name="Flowchart: Multidocument 60"/>
          <p:cNvSpPr/>
          <p:nvPr/>
        </p:nvSpPr>
        <p:spPr>
          <a:xfrm>
            <a:off x="6599947" y="3222836"/>
            <a:ext cx="2276747" cy="1180769"/>
          </a:xfrm>
          <a:prstGeom prst="flowChartMultidocumen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schema2(1000)</a:t>
            </a:r>
          </a:p>
          <a:p>
            <a:pPr algn="ctr"/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3031452" y="1528343"/>
            <a:ext cx="584421" cy="3470744"/>
          </a:xfrm>
          <a:prstGeom prst="rightBrace">
            <a:avLst/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15873" y="2819766"/>
            <a:ext cx="2246244" cy="114498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77724" algn="l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persons collection</a:t>
            </a:r>
          </a:p>
          <a:p>
            <a:pPr marL="77724" algn="l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JSON documents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576409" y="2383309"/>
            <a:ext cx="2246244" cy="114498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77724" algn="l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people collection</a:t>
            </a:r>
          </a:p>
          <a:p>
            <a:pPr marL="77724" algn="l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XML documents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8991988" y="1930749"/>
            <a:ext cx="584421" cy="2328407"/>
          </a:xfrm>
          <a:prstGeom prst="rightBrace">
            <a:avLst/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81FE8F-9335-6744-834D-8E5EF39B87CC}"/>
              </a:ext>
            </a:extLst>
          </p:cNvPr>
          <p:cNvCxnSpPr>
            <a:cxnSpLocks/>
          </p:cNvCxnSpPr>
          <p:nvPr/>
        </p:nvCxnSpPr>
        <p:spPr>
          <a:xfrm flipH="1" flipV="1">
            <a:off x="87568" y="768944"/>
            <a:ext cx="4380368" cy="8100"/>
          </a:xfrm>
          <a:prstGeom prst="line">
            <a:avLst/>
          </a:prstGeom>
          <a:ln w="12700" cap="rnd" cmpd="sng">
            <a:gradFill>
              <a:gsLst>
                <a:gs pos="72000">
                  <a:srgbClr val="359285"/>
                </a:gs>
                <a:gs pos="0">
                  <a:srgbClr val="1D252D"/>
                </a:gs>
                <a:gs pos="100000">
                  <a:srgbClr val="4CFFDD"/>
                </a:gs>
              </a:gsLst>
              <a:lin ang="72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1891" y="196394"/>
            <a:ext cx="4403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Test Data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Setup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2746318" y="3962976"/>
            <a:ext cx="9216419" cy="645205"/>
            <a:chOff x="2746318" y="3962976"/>
            <a:chExt cx="9216419" cy="645205"/>
          </a:xfrm>
        </p:grpSpPr>
        <p:grpSp>
          <p:nvGrpSpPr>
            <p:cNvPr id="94" name="Group 93"/>
            <p:cNvGrpSpPr/>
            <p:nvPr/>
          </p:nvGrpSpPr>
          <p:grpSpPr>
            <a:xfrm>
              <a:off x="2746318" y="4039826"/>
              <a:ext cx="4271405" cy="568355"/>
              <a:chOff x="3505667" y="4059705"/>
              <a:chExt cx="4271405" cy="568355"/>
            </a:xfrm>
          </p:grpSpPr>
          <p:cxnSp>
            <p:nvCxnSpPr>
              <p:cNvPr id="39" name="Elbow Connector 38"/>
              <p:cNvCxnSpPr/>
              <p:nvPr/>
            </p:nvCxnSpPr>
            <p:spPr>
              <a:xfrm rot="10800000" flipV="1">
                <a:off x="3505667" y="4059705"/>
                <a:ext cx="4271405" cy="568355"/>
              </a:xfrm>
              <a:prstGeom prst="bentConnector3">
                <a:avLst>
                  <a:gd name="adj1" fmla="val 85934"/>
                </a:avLst>
              </a:prstGeom>
              <a:ln w="25400" cap="flat">
                <a:solidFill>
                  <a:schemeClr val="accent4">
                    <a:lumMod val="60000"/>
                    <a:lumOff val="40000"/>
                  </a:schemeClr>
                </a:solidFill>
                <a:headEnd type="none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3692474" y="4294544"/>
                <a:ext cx="326572" cy="276488"/>
              </a:xfrm>
              <a:prstGeom prst="ellipse">
                <a:avLst/>
              </a:prstGeom>
              <a:solidFill>
                <a:srgbClr val="283038"/>
              </a:solidFill>
              <a:ln w="12700" cmpd="sng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4</a:t>
                </a:r>
                <a:endParaRPr lang="en-US" sz="1200" b="1" dirty="0" smtClean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8052809" y="3962976"/>
              <a:ext cx="3909928" cy="425407"/>
              <a:chOff x="8052809" y="3962976"/>
              <a:chExt cx="3909928" cy="425407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8440309" y="3962976"/>
                <a:ext cx="3522428" cy="42540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 anchorCtr="0">
                <a:noAutofit/>
              </a:bodyPr>
              <a:lstStyle/>
              <a:p>
                <a:pPr marL="77724" algn="l">
                  <a:spcBef>
                    <a:spcPts val="1000"/>
                  </a:spcBef>
                  <a:spcAft>
                    <a:spcPts val="1000"/>
                  </a:spcAft>
                  <a:buClr>
                    <a:schemeClr val="bg1"/>
                  </a:buClr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Document Analysis performed in Task Server</a:t>
                </a: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8052809" y="4111895"/>
                <a:ext cx="326572" cy="276488"/>
              </a:xfrm>
              <a:prstGeom prst="ellipse">
                <a:avLst/>
              </a:prstGeom>
              <a:solidFill>
                <a:srgbClr val="283038"/>
              </a:solidFill>
              <a:ln w="12700" cmpd="sng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4</a:t>
                </a:r>
                <a:endParaRPr lang="en-US" sz="1200" b="1" dirty="0" smtClean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</p:grpSp>
      <p:sp>
        <p:nvSpPr>
          <p:cNvPr id="8" name="Flowchart: Magnetic Disk 7"/>
          <p:cNvSpPr/>
          <p:nvPr/>
        </p:nvSpPr>
        <p:spPr>
          <a:xfrm>
            <a:off x="3827230" y="959836"/>
            <a:ext cx="3745485" cy="4693298"/>
          </a:xfrm>
          <a:prstGeom prst="flowChartMagneticDisk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ultidocument 13"/>
          <p:cNvSpPr/>
          <p:nvPr/>
        </p:nvSpPr>
        <p:spPr>
          <a:xfrm>
            <a:off x="5138691" y="3437081"/>
            <a:ext cx="1115618" cy="1236365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ultidocument 15"/>
          <p:cNvSpPr/>
          <p:nvPr/>
        </p:nvSpPr>
        <p:spPr>
          <a:xfrm>
            <a:off x="6340437" y="3437081"/>
            <a:ext cx="1115618" cy="1236365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63564" y="3170394"/>
            <a:ext cx="1076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Collection2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5690" y="3170394"/>
            <a:ext cx="1076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Collection1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6565" y="3170394"/>
            <a:ext cx="1076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Collection3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4875508" y="4832894"/>
            <a:ext cx="1641984" cy="324862"/>
          </a:xfrm>
          <a:prstGeom prst="flowChartDocumen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Analysis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58897" y="2064449"/>
            <a:ext cx="1987420" cy="1376265"/>
          </a:xfrm>
          <a:prstGeom prst="rect">
            <a:avLst/>
          </a:prstGeom>
          <a:solidFill>
            <a:srgbClr val="283038"/>
          </a:solidFill>
          <a:ln w="25400" cmpd="sng"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 anchorCtr="0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Invoker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1076" y="4337517"/>
            <a:ext cx="2024220" cy="1315617"/>
          </a:xfrm>
          <a:prstGeom prst="rect">
            <a:avLst/>
          </a:prstGeom>
          <a:solidFill>
            <a:srgbClr val="283038"/>
          </a:solidFill>
          <a:ln w="25400" cmpd="sng"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 anchorCtr="0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Analyzer</a:t>
            </a:r>
          </a:p>
        </p:txBody>
      </p:sp>
      <p:sp>
        <p:nvSpPr>
          <p:cNvPr id="32" name="Flowchart: Multidocument 31"/>
          <p:cNvSpPr/>
          <p:nvPr/>
        </p:nvSpPr>
        <p:spPr>
          <a:xfrm>
            <a:off x="3953099" y="3437081"/>
            <a:ext cx="1115618" cy="1236365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Document 33"/>
          <p:cNvSpPr/>
          <p:nvPr/>
        </p:nvSpPr>
        <p:spPr>
          <a:xfrm>
            <a:off x="4784581" y="2606063"/>
            <a:ext cx="1641984" cy="324862"/>
          </a:xfrm>
          <a:prstGeom prst="flowChartDocumen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Analyzer </a:t>
            </a:r>
            <a:r>
              <a:rPr lang="en-US" sz="1100" b="1" dirty="0" err="1" smtClean="0">
                <a:solidFill>
                  <a:schemeClr val="bg1"/>
                </a:solidFill>
              </a:rPr>
              <a:t>Config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176819" y="1687369"/>
            <a:ext cx="740774" cy="4435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 anchorCtr="0"/>
          <a:lstStyle/>
          <a:p>
            <a:pPr algn="l"/>
            <a:endParaRPr lang="en-US" sz="1600" dirty="0" smtClean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947417" y="1412479"/>
            <a:ext cx="432041" cy="274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 anchorCtr="0"/>
          <a:lstStyle/>
          <a:p>
            <a:pPr algn="l"/>
            <a:endParaRPr lang="en-US" sz="1600" dirty="0" smtClean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741792" y="2413069"/>
            <a:ext cx="9220945" cy="796880"/>
            <a:chOff x="2741792" y="2413069"/>
            <a:chExt cx="9220945" cy="796880"/>
          </a:xfrm>
        </p:grpSpPr>
        <p:grpSp>
          <p:nvGrpSpPr>
            <p:cNvPr id="92" name="Group 91"/>
            <p:cNvGrpSpPr/>
            <p:nvPr/>
          </p:nvGrpSpPr>
          <p:grpSpPr>
            <a:xfrm>
              <a:off x="2741792" y="2413069"/>
              <a:ext cx="2038264" cy="351176"/>
              <a:chOff x="3505666" y="2437197"/>
              <a:chExt cx="2038264" cy="351176"/>
            </a:xfrm>
          </p:grpSpPr>
          <p:cxnSp>
            <p:nvCxnSpPr>
              <p:cNvPr id="50" name="Straight Arrow Connector 49"/>
              <p:cNvCxnSpPr>
                <a:stCxn id="34" idx="1"/>
                <a:endCxn id="4" idx="3"/>
              </p:cNvCxnSpPr>
              <p:nvPr/>
            </p:nvCxnSpPr>
            <p:spPr>
              <a:xfrm flipH="1" flipV="1">
                <a:off x="3505666" y="2772461"/>
                <a:ext cx="2038264" cy="15912"/>
              </a:xfrm>
              <a:prstGeom prst="straightConnector1">
                <a:avLst/>
              </a:prstGeom>
              <a:ln w="25400" cap="flat">
                <a:solidFill>
                  <a:schemeClr val="accent4">
                    <a:lumMod val="60000"/>
                    <a:lumOff val="40000"/>
                  </a:schemeClr>
                </a:solidFill>
                <a:headEnd type="none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980766" y="2437197"/>
                <a:ext cx="326572" cy="276488"/>
              </a:xfrm>
              <a:prstGeom prst="ellipse">
                <a:avLst/>
              </a:prstGeom>
              <a:solidFill>
                <a:srgbClr val="283038"/>
              </a:solidFill>
              <a:ln w="12700" cmpd="sng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2</a:t>
                </a:r>
                <a:endParaRPr lang="en-US" sz="1200" b="1" dirty="0" smtClean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8052809" y="2748333"/>
              <a:ext cx="3909928" cy="461616"/>
              <a:chOff x="8052809" y="2748333"/>
              <a:chExt cx="3909928" cy="46161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8052809" y="2933461"/>
                <a:ext cx="326572" cy="276488"/>
              </a:xfrm>
              <a:prstGeom prst="ellipse">
                <a:avLst/>
              </a:prstGeom>
              <a:solidFill>
                <a:srgbClr val="283038"/>
              </a:solidFill>
              <a:ln w="12700" cmpd="sng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2</a:t>
                </a:r>
                <a:endParaRPr lang="en-US" sz="1200" b="1" dirty="0" smtClean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440309" y="2748333"/>
                <a:ext cx="3522428" cy="42540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 anchorCtr="0">
                <a:noAutofit/>
              </a:bodyPr>
              <a:lstStyle/>
              <a:p>
                <a:pPr marL="77724" algn="l">
                  <a:spcBef>
                    <a:spcPts val="1000"/>
                  </a:spcBef>
                  <a:spcAft>
                    <a:spcPts val="1000"/>
                  </a:spcAft>
                  <a:buClr>
                    <a:schemeClr val="bg1"/>
                  </a:buClr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Invoker sets up the Analyzer using 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Config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file 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1752607" y="3440714"/>
            <a:ext cx="10210130" cy="896803"/>
            <a:chOff x="1752607" y="3440714"/>
            <a:chExt cx="10210130" cy="896803"/>
          </a:xfrm>
        </p:grpSpPr>
        <p:grpSp>
          <p:nvGrpSpPr>
            <p:cNvPr id="93" name="Group 92"/>
            <p:cNvGrpSpPr/>
            <p:nvPr/>
          </p:nvGrpSpPr>
          <p:grpSpPr>
            <a:xfrm>
              <a:off x="1752607" y="3440714"/>
              <a:ext cx="413279" cy="896803"/>
              <a:chOff x="2511956" y="3460593"/>
              <a:chExt cx="413279" cy="896803"/>
            </a:xfrm>
          </p:grpSpPr>
          <p:cxnSp>
            <p:nvCxnSpPr>
              <p:cNvPr id="27" name="Straight Arrow Connector 26"/>
              <p:cNvCxnSpPr>
                <a:stCxn id="6" idx="0"/>
                <a:endCxn id="4" idx="2"/>
              </p:cNvCxnSpPr>
              <p:nvPr/>
            </p:nvCxnSpPr>
            <p:spPr>
              <a:xfrm flipH="1" flipV="1">
                <a:off x="2511956" y="3460593"/>
                <a:ext cx="579" cy="896803"/>
              </a:xfrm>
              <a:prstGeom prst="straightConnector1">
                <a:avLst/>
              </a:prstGeom>
              <a:ln w="25400" cap="flat">
                <a:solidFill>
                  <a:schemeClr val="accent4">
                    <a:lumMod val="60000"/>
                    <a:lumOff val="40000"/>
                  </a:schemeClr>
                </a:solidFill>
                <a:headEnd type="arrow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598663" y="3758284"/>
                <a:ext cx="326572" cy="276488"/>
              </a:xfrm>
              <a:prstGeom prst="ellipse">
                <a:avLst/>
              </a:prstGeom>
              <a:solidFill>
                <a:srgbClr val="283038"/>
              </a:solidFill>
              <a:ln w="12700" cmpd="sng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3</a:t>
                </a:r>
                <a:endParaRPr lang="en-US" sz="1200" b="1" dirty="0" smtClean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8052809" y="3491912"/>
              <a:ext cx="3909928" cy="425407"/>
              <a:chOff x="8052809" y="3491912"/>
              <a:chExt cx="3909928" cy="425407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8052809" y="3522678"/>
                <a:ext cx="326572" cy="276488"/>
              </a:xfrm>
              <a:prstGeom prst="ellipse">
                <a:avLst/>
              </a:prstGeom>
              <a:solidFill>
                <a:srgbClr val="283038"/>
              </a:solidFill>
              <a:ln w="12700" cmpd="sng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3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440309" y="3491912"/>
                <a:ext cx="3522428" cy="42540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 anchorCtr="0">
                <a:noAutofit/>
              </a:bodyPr>
              <a:lstStyle/>
              <a:p>
                <a:pPr marL="77724" algn="l">
                  <a:spcBef>
                    <a:spcPts val="1000"/>
                  </a:spcBef>
                  <a:spcAft>
                    <a:spcPts val="1000"/>
                  </a:spcAft>
                  <a:buClr>
                    <a:schemeClr val="bg1"/>
                  </a:buClr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Analyzer is invoked 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233539" y="2284112"/>
            <a:ext cx="11729198" cy="468470"/>
            <a:chOff x="233539" y="2284112"/>
            <a:chExt cx="11729198" cy="468470"/>
          </a:xfrm>
        </p:grpSpPr>
        <p:grpSp>
          <p:nvGrpSpPr>
            <p:cNvPr id="91" name="Group 90"/>
            <p:cNvGrpSpPr/>
            <p:nvPr/>
          </p:nvGrpSpPr>
          <p:grpSpPr>
            <a:xfrm>
              <a:off x="233539" y="2397089"/>
              <a:ext cx="525357" cy="355493"/>
              <a:chOff x="256592" y="2416968"/>
              <a:chExt cx="1261654" cy="355493"/>
            </a:xfrm>
          </p:grpSpPr>
          <p:cxnSp>
            <p:nvCxnSpPr>
              <p:cNvPr id="82" name="Straight Arrow Connector 81"/>
              <p:cNvCxnSpPr>
                <a:endCxn id="4" idx="1"/>
              </p:cNvCxnSpPr>
              <p:nvPr/>
            </p:nvCxnSpPr>
            <p:spPr>
              <a:xfrm>
                <a:off x="256592" y="2761862"/>
                <a:ext cx="1261654" cy="10599"/>
              </a:xfrm>
              <a:prstGeom prst="straightConnector1">
                <a:avLst/>
              </a:prstGeom>
              <a:ln w="25400" cap="flat">
                <a:solidFill>
                  <a:schemeClr val="accent4">
                    <a:lumMod val="60000"/>
                    <a:lumOff val="40000"/>
                  </a:schemeClr>
                </a:solidFill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256592" y="2416968"/>
                <a:ext cx="754648" cy="276488"/>
              </a:xfrm>
              <a:prstGeom prst="ellipse">
                <a:avLst/>
              </a:prstGeom>
              <a:solidFill>
                <a:srgbClr val="283038"/>
              </a:solidFill>
              <a:ln w="12700" cmpd="sng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8052809" y="2284112"/>
              <a:ext cx="3909928" cy="425407"/>
              <a:chOff x="8052809" y="2284112"/>
              <a:chExt cx="3909928" cy="425407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052809" y="2344243"/>
                <a:ext cx="326572" cy="276488"/>
              </a:xfrm>
              <a:prstGeom prst="ellipse">
                <a:avLst/>
              </a:prstGeom>
              <a:solidFill>
                <a:srgbClr val="283038"/>
              </a:solidFill>
              <a:ln w="12700" cmpd="sng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1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440309" y="2284112"/>
                <a:ext cx="3522428" cy="42540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 anchorCtr="0">
                <a:noAutofit/>
              </a:bodyPr>
              <a:lstStyle/>
              <a:p>
                <a:pPr marL="77724" algn="l">
                  <a:spcBef>
                    <a:spcPts val="1000"/>
                  </a:spcBef>
                  <a:spcAft>
                    <a:spcPts val="1000"/>
                  </a:spcAft>
                  <a:buClr>
                    <a:schemeClr val="bg1"/>
                  </a:buClr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Invoker is called</a:t>
                </a:r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2765296" y="4673446"/>
            <a:ext cx="9197441" cy="425407"/>
            <a:chOff x="2765296" y="4673446"/>
            <a:chExt cx="9197441" cy="425407"/>
          </a:xfrm>
        </p:grpSpPr>
        <p:grpSp>
          <p:nvGrpSpPr>
            <p:cNvPr id="95" name="Group 94"/>
            <p:cNvGrpSpPr/>
            <p:nvPr/>
          </p:nvGrpSpPr>
          <p:grpSpPr>
            <a:xfrm>
              <a:off x="2765296" y="4694650"/>
              <a:ext cx="2110212" cy="300676"/>
              <a:chOff x="3524645" y="4714529"/>
              <a:chExt cx="2110212" cy="300676"/>
            </a:xfrm>
          </p:grpSpPr>
          <p:cxnSp>
            <p:nvCxnSpPr>
              <p:cNvPr id="54" name="Straight Arrow Connector 53"/>
              <p:cNvCxnSpPr>
                <a:stCxn id="6" idx="3"/>
                <a:endCxn id="3" idx="1"/>
              </p:cNvCxnSpPr>
              <p:nvPr/>
            </p:nvCxnSpPr>
            <p:spPr>
              <a:xfrm flipV="1">
                <a:off x="3524645" y="5015204"/>
                <a:ext cx="2110212" cy="1"/>
              </a:xfrm>
              <a:prstGeom prst="straightConnector1">
                <a:avLst/>
              </a:prstGeom>
              <a:ln w="25400" cap="flat">
                <a:solidFill>
                  <a:schemeClr val="accent4">
                    <a:lumMod val="60000"/>
                    <a:lumOff val="40000"/>
                  </a:schemeClr>
                </a:solidFill>
                <a:headEnd type="none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4127394" y="4714529"/>
                <a:ext cx="326572" cy="276488"/>
              </a:xfrm>
              <a:prstGeom prst="ellipse">
                <a:avLst/>
              </a:prstGeom>
              <a:solidFill>
                <a:srgbClr val="283038"/>
              </a:solidFill>
              <a:ln w="12700" cmpd="sng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5</a:t>
                </a:r>
                <a:endParaRPr lang="en-US" sz="1200" b="1" dirty="0" smtClean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8052809" y="4673446"/>
              <a:ext cx="3909928" cy="425407"/>
              <a:chOff x="8052809" y="4673446"/>
              <a:chExt cx="3909928" cy="425407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8052809" y="4701113"/>
                <a:ext cx="326572" cy="276488"/>
              </a:xfrm>
              <a:prstGeom prst="ellipse">
                <a:avLst/>
              </a:prstGeom>
              <a:solidFill>
                <a:srgbClr val="283038"/>
              </a:solidFill>
              <a:ln w="12700" cmpd="sng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5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440309" y="4673446"/>
                <a:ext cx="3522428" cy="42540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 anchorCtr="0">
                <a:noAutofit/>
              </a:bodyPr>
              <a:lstStyle/>
              <a:p>
                <a:pPr marL="77724" algn="l">
                  <a:spcBef>
                    <a:spcPts val="1000"/>
                  </a:spcBef>
                  <a:spcAft>
                    <a:spcPts val="1000"/>
                  </a:spcAft>
                  <a:buClr>
                    <a:schemeClr val="bg1"/>
                  </a:buClr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Analysis output is written</a:t>
                </a:r>
              </a:p>
            </p:txBody>
          </p:sp>
        </p:grp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081FE8F-9335-6744-834D-8E5EF39B87CC}"/>
              </a:ext>
            </a:extLst>
          </p:cNvPr>
          <p:cNvCxnSpPr>
            <a:cxnSpLocks/>
          </p:cNvCxnSpPr>
          <p:nvPr/>
        </p:nvCxnSpPr>
        <p:spPr>
          <a:xfrm flipH="1">
            <a:off x="87568" y="761346"/>
            <a:ext cx="11650502" cy="7598"/>
          </a:xfrm>
          <a:prstGeom prst="line">
            <a:avLst/>
          </a:prstGeom>
          <a:ln w="12700" cap="rnd" cmpd="sng">
            <a:gradFill>
              <a:gsLst>
                <a:gs pos="72000">
                  <a:srgbClr val="359285"/>
                </a:gs>
                <a:gs pos="0">
                  <a:srgbClr val="1D252D"/>
                </a:gs>
                <a:gs pos="100000">
                  <a:srgbClr val="4CFFDD"/>
                </a:gs>
              </a:gsLst>
              <a:lin ang="72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0704" y="122613"/>
            <a:ext cx="1176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Task Server Mode – Logic Flow / Architecture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479436" y="5383917"/>
            <a:ext cx="1702056" cy="1151796"/>
          </a:xfrm>
          <a:prstGeom prst="rect">
            <a:avLst/>
          </a:prstGeom>
          <a:solidFill>
            <a:srgbClr val="283038"/>
          </a:solidFill>
          <a:ln w="25400" cmpd="sng">
            <a:solidFill>
              <a:srgbClr val="4A555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 anchorCtr="0"/>
          <a:lstStyle/>
          <a:p>
            <a:pPr algn="l"/>
            <a:r>
              <a:rPr lang="en-US" sz="1600" dirty="0" err="1" smtClean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DataQ</a:t>
            </a:r>
            <a:r>
              <a:rPr lang="en-US" sz="1600" dirty="0" err="1" smtClean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uality</a:t>
            </a:r>
            <a:r>
              <a:rPr lang="en-US" sz="1600" dirty="0" smtClean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Tool </a:t>
            </a:r>
            <a:endParaRPr lang="en-US" sz="1600" dirty="0" smtClean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32" name="Elbow Connector 131"/>
          <p:cNvCxnSpPr>
            <a:stCxn id="130" idx="1"/>
            <a:endCxn id="3" idx="2"/>
          </p:cNvCxnSpPr>
          <p:nvPr/>
        </p:nvCxnSpPr>
        <p:spPr>
          <a:xfrm rot="10800000">
            <a:off x="5696500" y="5136279"/>
            <a:ext cx="2782936" cy="823536"/>
          </a:xfrm>
          <a:prstGeom prst="bentConnector2">
            <a:avLst/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1" y="942230"/>
            <a:ext cx="6042991" cy="48701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taskConfig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"collections":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people,persons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5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docCount</a:t>
            </a: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outputCollections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analysis,analysis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-output",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5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US" sz="1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100,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"threads": 10,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"query": {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andQuery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"queries": [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trueQuery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{}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uriPrefix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"/ml/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/analysis/data-hub-FINAL-"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62285" y="5876014"/>
            <a:ext cx="2719346" cy="41744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77724" algn="l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used only in ‘paths’ mode</a:t>
            </a:r>
          </a:p>
          <a:p>
            <a:pPr marL="77724" algn="l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200" b="1" dirty="0" smtClean="0">
                <a:solidFill>
                  <a:srgbClr val="00B0F0"/>
                </a:solidFill>
              </a:rPr>
              <a:t>used only with java analyzer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2407" y="564542"/>
            <a:ext cx="6069779" cy="33395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77724" algn="ctr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chemeClr val="bg1"/>
                </a:solidFill>
              </a:rPr>
              <a:t>Analyzer </a:t>
            </a:r>
            <a:r>
              <a:rPr lang="en-US" sz="2000" b="1" dirty="0" err="1" smtClean="0">
                <a:solidFill>
                  <a:schemeClr val="bg1"/>
                </a:solidFill>
              </a:rPr>
              <a:t>Config</a:t>
            </a:r>
            <a:r>
              <a:rPr lang="en-US" sz="2000" b="1" dirty="0" smtClean="0">
                <a:solidFill>
                  <a:schemeClr val="bg1"/>
                </a:solidFill>
              </a:rPr>
              <a:t> File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8291" y="568518"/>
            <a:ext cx="6143709" cy="33395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77724" algn="ctr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chemeClr val="bg1"/>
                </a:solidFill>
              </a:rPr>
              <a:t>Invoker </a:t>
            </a:r>
            <a:r>
              <a:rPr lang="en-US" sz="2000" b="1" dirty="0" err="1" smtClean="0">
                <a:solidFill>
                  <a:schemeClr val="bg1"/>
                </a:solidFill>
              </a:rPr>
              <a:t>Config</a:t>
            </a:r>
            <a:r>
              <a:rPr lang="en-US" sz="2000" b="1" dirty="0" smtClean="0">
                <a:solidFill>
                  <a:schemeClr val="bg1"/>
                </a:solidFill>
              </a:rPr>
              <a:t> Example (POST Body)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8293" y="943552"/>
            <a:ext cx="6143708" cy="48701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outputType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collection_level_paths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"collections" :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persons,people,others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configUri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"/analysis/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/task-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config.json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analyzerModule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":"/analyzer/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mlDatabaseAnalyzer.sjs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contentDb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"data-hub-FINAL",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modulesDb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"data-hub-MODULES",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"user": "</a:t>
            </a:r>
            <a:r>
              <a:rPr lang="en-US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bijug</a:t>
            </a: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77724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4310" y="6074797"/>
            <a:ext cx="5677231" cy="43732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77724" algn="l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</a:pPr>
            <a:r>
              <a:rPr lang="en-US" sz="1200" i="1" dirty="0" smtClean="0">
                <a:solidFill>
                  <a:schemeClr val="bg1"/>
                </a:solidFill>
              </a:rPr>
              <a:t>‘collections’ from invoker </a:t>
            </a:r>
            <a:r>
              <a:rPr lang="en-US" sz="1200" i="1" dirty="0" err="1" smtClean="0">
                <a:solidFill>
                  <a:schemeClr val="bg1"/>
                </a:solidFill>
              </a:rPr>
              <a:t>config</a:t>
            </a:r>
            <a:r>
              <a:rPr lang="en-US" sz="1200" i="1" dirty="0" smtClean="0">
                <a:solidFill>
                  <a:schemeClr val="bg1"/>
                </a:solidFill>
              </a:rPr>
              <a:t> and analyzer </a:t>
            </a:r>
            <a:r>
              <a:rPr lang="en-US" sz="1200" i="1" dirty="0" err="1" smtClean="0">
                <a:solidFill>
                  <a:schemeClr val="bg1"/>
                </a:solidFill>
              </a:rPr>
              <a:t>config</a:t>
            </a:r>
            <a:r>
              <a:rPr lang="en-US" sz="1200" i="1" dirty="0" smtClean="0">
                <a:solidFill>
                  <a:schemeClr val="bg1"/>
                </a:solidFill>
              </a:rPr>
              <a:t> are combined for the final query</a:t>
            </a:r>
          </a:p>
        </p:txBody>
      </p:sp>
    </p:spTree>
    <p:extLst>
      <p:ext uri="{BB962C8B-B14F-4D97-AF65-F5344CB8AC3E}">
        <p14:creationId xmlns:p14="http://schemas.microsoft.com/office/powerpoint/2010/main" val="39627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2545"/>
              </p:ext>
            </p:extLst>
          </p:nvPr>
        </p:nvGraphicFramePr>
        <p:xfrm>
          <a:off x="431111" y="1175349"/>
          <a:ext cx="11386268" cy="357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346">
                  <a:extLst>
                    <a:ext uri="{9D8B030D-6E8A-4147-A177-3AD203B41FA5}">
                      <a16:colId xmlns:a16="http://schemas.microsoft.com/office/drawing/2014/main" val="3240615616"/>
                    </a:ext>
                  </a:extLst>
                </a:gridCol>
                <a:gridCol w="8666922">
                  <a:extLst>
                    <a:ext uri="{9D8B030D-6E8A-4147-A177-3AD203B41FA5}">
                      <a16:colId xmlns:a16="http://schemas.microsoft.com/office/drawing/2014/main" val="1112262796"/>
                    </a:ext>
                  </a:extLst>
                </a:gridCol>
              </a:tblGrid>
              <a:tr h="404213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Format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830265"/>
                  </a:ext>
                </a:extLst>
              </a:tr>
              <a:tr h="6690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unique</a:t>
                      </a:r>
                      <a:r>
                        <a:rPr lang="en-US" sz="1400" baseline="0" dirty="0" smtClean="0"/>
                        <a:t> paths across all target documents</a:t>
                      </a:r>
                    </a:p>
                    <a:p>
                      <a:r>
                        <a:rPr lang="en-US" sz="1400" baseline="0" dirty="0" smtClean="0"/>
                        <a:t>popularity of each path</a:t>
                      </a:r>
                    </a:p>
                    <a:p>
                      <a:r>
                        <a:rPr lang="en-US" sz="1400" baseline="0" dirty="0" smtClean="0"/>
                        <a:t>random examples for each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87711"/>
                  </a:ext>
                </a:extLst>
              </a:tr>
              <a:tr h="66904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schema_paths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unique collection of paths across all target documents</a:t>
                      </a:r>
                    </a:p>
                    <a:p>
                      <a:r>
                        <a:rPr lang="en-US" sz="1400" baseline="0" dirty="0" smtClean="0"/>
                        <a:t>popularity for each collection of paths</a:t>
                      </a:r>
                    </a:p>
                    <a:p>
                      <a:r>
                        <a:rPr lang="en-US" sz="1400" baseline="0" dirty="0" smtClean="0"/>
                        <a:t>examples for each collection of paths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41638"/>
                  </a:ext>
                </a:extLst>
              </a:tr>
              <a:tr h="83384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collection_level_paths</a:t>
                      </a:r>
                      <a:r>
                        <a:rPr lang="en-US" sz="1400" dirty="0" smtClean="0"/>
                        <a:t> 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unique collection of paths for each target collection</a:t>
                      </a:r>
                    </a:p>
                    <a:p>
                      <a:r>
                        <a:rPr lang="en-US" sz="1400" baseline="0" dirty="0" smtClean="0"/>
                        <a:t>popularity at collection level</a:t>
                      </a:r>
                    </a:p>
                    <a:p>
                      <a:r>
                        <a:rPr lang="en-US" sz="1400" baseline="0" dirty="0" smtClean="0"/>
                        <a:t>Examples at collection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44855"/>
                  </a:ext>
                </a:extLst>
              </a:tr>
              <a:tr h="83384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collection_level_tree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720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Same as </a:t>
                      </a:r>
                      <a:r>
                        <a:rPr lang="en-US" sz="1400" i="0" dirty="0" err="1" smtClean="0"/>
                        <a:t>collection_level_paths</a:t>
                      </a:r>
                      <a:r>
                        <a:rPr lang="en-US" sz="1400" i="0" baseline="0" dirty="0" smtClean="0"/>
                        <a:t>, </a:t>
                      </a:r>
                      <a:r>
                        <a:rPr lang="en-US" sz="1400" baseline="0" dirty="0" smtClean="0"/>
                        <a:t>but paths converted to display friendly tree structure 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178366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81FE8F-9335-6744-834D-8E5EF39B87CC}"/>
              </a:ext>
            </a:extLst>
          </p:cNvPr>
          <p:cNvCxnSpPr>
            <a:cxnSpLocks/>
          </p:cNvCxnSpPr>
          <p:nvPr/>
        </p:nvCxnSpPr>
        <p:spPr>
          <a:xfrm flipH="1">
            <a:off x="87568" y="761346"/>
            <a:ext cx="11650502" cy="7598"/>
          </a:xfrm>
          <a:prstGeom prst="line">
            <a:avLst/>
          </a:prstGeom>
          <a:ln w="12700" cap="rnd" cmpd="sng">
            <a:gradFill>
              <a:gsLst>
                <a:gs pos="72000">
                  <a:srgbClr val="359285"/>
                </a:gs>
                <a:gs pos="0">
                  <a:srgbClr val="1D252D"/>
                </a:gs>
                <a:gs pos="100000">
                  <a:srgbClr val="4CFFDD"/>
                </a:gs>
              </a:gsLst>
              <a:lin ang="72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0704" y="122613"/>
            <a:ext cx="1176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Task Server Mode – Important configurations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312" y="345655"/>
            <a:ext cx="10886462" cy="585922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77724" algn="l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chemeClr val="bg1"/>
                </a:solidFill>
              </a:rPr>
              <a:t>Things to consider</a:t>
            </a:r>
          </a:p>
          <a:p>
            <a:pPr marL="420624" indent="-342900" algn="l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How fast the analyzer runs is determined by the target documents being analyzed. </a:t>
            </a:r>
            <a:r>
              <a:rPr lang="en-US" sz="2000" dirty="0">
                <a:solidFill>
                  <a:schemeClr val="bg1"/>
                </a:solidFill>
              </a:rPr>
              <a:t>C</a:t>
            </a:r>
            <a:r>
              <a:rPr lang="en-US" sz="2000" dirty="0" smtClean="0">
                <a:solidFill>
                  <a:schemeClr val="bg1"/>
                </a:solidFill>
              </a:rPr>
              <a:t>onstraint the query in Analyzer </a:t>
            </a:r>
            <a:r>
              <a:rPr lang="en-US" sz="2000" dirty="0" err="1" smtClean="0">
                <a:solidFill>
                  <a:schemeClr val="bg1"/>
                </a:solidFill>
              </a:rPr>
              <a:t>Config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to reduce the number of target documents to be analyzed </a:t>
            </a:r>
          </a:p>
          <a:p>
            <a:pPr marL="420624" indent="-342900" algn="l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Offload the target documents to be analyzed to a different non-operational database and run analyzer against it, preferably during non-business hours  </a:t>
            </a:r>
          </a:p>
          <a:p>
            <a:pPr marL="420624" indent="-342900" algn="l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Task Server mode, ensure to increase the Task server timeout as required.</a:t>
            </a:r>
          </a:p>
          <a:p>
            <a:pPr marL="420624" indent="-342900" algn="l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If the none of the output formats is usable, infer the schema in your way from the examples identified. There will be </a:t>
            </a:r>
            <a:r>
              <a:rPr lang="en-US" sz="2000" dirty="0" err="1" smtClean="0">
                <a:solidFill>
                  <a:schemeClr val="bg1"/>
                </a:solidFill>
              </a:rPr>
              <a:t>atleast</a:t>
            </a:r>
            <a:r>
              <a:rPr lang="en-US" sz="2000" dirty="0" smtClean="0">
                <a:solidFill>
                  <a:schemeClr val="bg1"/>
                </a:solidFill>
              </a:rPr>
              <a:t> one example per unique schema identified. </a:t>
            </a:r>
          </a:p>
          <a:p>
            <a:pPr marL="420624" indent="-342900" algn="l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 documents other than </a:t>
            </a:r>
            <a:r>
              <a:rPr lang="en-US" sz="2000" dirty="0" err="1" smtClean="0">
                <a:solidFill>
                  <a:schemeClr val="bg1"/>
                </a:solidFill>
              </a:rPr>
              <a:t>json</a:t>
            </a:r>
            <a:r>
              <a:rPr lang="en-US" sz="2000" dirty="0" smtClean="0">
                <a:solidFill>
                  <a:schemeClr val="bg1"/>
                </a:solidFill>
              </a:rPr>
              <a:t> and xml will be counted only in the stats portion output. No analysis is done. </a:t>
            </a:r>
          </a:p>
          <a:p>
            <a:pPr marL="77724" algn="l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marL="77724" algn="l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chemeClr val="bg1"/>
                </a:solidFill>
              </a:rPr>
              <a:t>Known issues:</a:t>
            </a:r>
          </a:p>
          <a:p>
            <a:pPr marL="420624" indent="-342900" algn="l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If same document is found in multiple collections to be analyzed, the popularity number is incorrect. (Ex. /1.json in coll1 &amp; coll2 and if both coll1 and coll2 are analyzed, the popularity will be 2 in each of coll1 and coll2 where it should be 1 each) </a:t>
            </a:r>
          </a:p>
        </p:txBody>
      </p:sp>
    </p:spTree>
    <p:extLst>
      <p:ext uri="{BB962C8B-B14F-4D97-AF65-F5344CB8AC3E}">
        <p14:creationId xmlns:p14="http://schemas.microsoft.com/office/powerpoint/2010/main" val="40409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MarkLogic - 2019">
      <a:dk1>
        <a:srgbClr val="141719"/>
      </a:dk1>
      <a:lt1>
        <a:srgbClr val="FFFFFF"/>
      </a:lt1>
      <a:dk2>
        <a:srgbClr val="D92231"/>
      </a:dk2>
      <a:lt2>
        <a:srgbClr val="F1F3F5"/>
      </a:lt2>
      <a:accent1>
        <a:srgbClr val="44499C"/>
      </a:accent1>
      <a:accent2>
        <a:srgbClr val="6068B2"/>
      </a:accent2>
      <a:accent3>
        <a:srgbClr val="6F79BD"/>
      </a:accent3>
      <a:accent4>
        <a:srgbClr val="00D3AB"/>
      </a:accent4>
      <a:accent5>
        <a:srgbClr val="838DC8"/>
      </a:accent5>
      <a:accent6>
        <a:srgbClr val="A5B0E3"/>
      </a:accent6>
      <a:hlink>
        <a:srgbClr val="6D7DE1"/>
      </a:hlink>
      <a:folHlink>
        <a:srgbClr val="6D7DE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83038"/>
        </a:solidFill>
        <a:ln w="25400" cmpd="sng">
          <a:solidFill>
            <a:srgbClr val="4A555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lIns="182880" tIns="182880" rIns="182880" bIns="182880" rtlCol="0" anchor="ctr" anchorCtr="0"/>
      <a:lstStyle>
        <a:defPPr algn="l">
          <a:defRPr sz="1600" dirty="0" smtClean="0">
            <a:solidFill>
              <a:schemeClr val="bg1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flat">
          <a:solidFill>
            <a:schemeClr val="tx1">
              <a:lumMod val="50000"/>
              <a:lumOff val="50000"/>
            </a:schemeClr>
          </a:solidFill>
          <a:tailEnd type="none" w="med" len="sm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 anchor="t" anchorCtr="0">
        <a:noAutofit/>
      </a:bodyPr>
      <a:lstStyle>
        <a:defPPr marL="420624" indent="-342900" algn="l">
          <a:spcBef>
            <a:spcPts val="1000"/>
          </a:spcBef>
          <a:spcAft>
            <a:spcPts val="1000"/>
          </a:spcAft>
          <a:buClr>
            <a:schemeClr val="bg1"/>
          </a:buClr>
          <a:buFont typeface="Wingdings" charset="2"/>
          <a:buChar char="§"/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oolkit-00-Template.potx" id="{CF0637C3-90D8-4E9C-B806-A7F94F1E507F}" vid="{58E4B6A1-5040-4676-8E31-518377D5EB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632</Words>
  <Application>Microsoft Office PowerPoint</Application>
  <PresentationFormat>Widescreen</PresentationFormat>
  <Paragraphs>102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Arial Narrow</vt:lpstr>
      <vt:lpstr>Calibri</vt:lpstr>
      <vt:lpstr>Consolas</vt:lpstr>
      <vt:lpstr>Courier New</vt:lpstr>
      <vt:lpstr>Lucida Grande</vt:lpstr>
      <vt:lpstr>Tahoma</vt:lpstr>
      <vt:lpstr>Wingdings</vt:lpstr>
      <vt:lpstr>1_blank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Biju George</dc:creator>
  <cp:lastModifiedBy>Biju George</cp:lastModifiedBy>
  <cp:revision>31</cp:revision>
  <dcterms:created xsi:type="dcterms:W3CDTF">2019-12-05T14:21:43Z</dcterms:created>
  <dcterms:modified xsi:type="dcterms:W3CDTF">2019-12-16T03:32:26Z</dcterms:modified>
</cp:coreProperties>
</file>