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4" r:id="rId3"/>
    <p:sldId id="263" r:id="rId4"/>
    <p:sldId id="262" r:id="rId5"/>
    <p:sldId id="259" r:id="rId6"/>
    <p:sldId id="261" r:id="rId7"/>
    <p:sldId id="256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BF0"/>
    <a:srgbClr val="D9D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 showGuides="1">
      <p:cViewPr varScale="1">
        <p:scale>
          <a:sx n="141" d="100"/>
          <a:sy n="141" d="100"/>
        </p:scale>
        <p:origin x="126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BA827-B71A-457B-AFEE-5740DAD838E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388A8-9376-4E62-B73A-BFB9B070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29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Page with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1A78D7-64DC-FDBC-8BBA-F56A67B0AB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70637F1-FE47-7815-C08C-DC1472F5B7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196" y="6285404"/>
            <a:ext cx="1035050" cy="262444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B7D3F0-BAF2-BD1A-D2F3-E5D01C6D41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58400" y="5954713"/>
            <a:ext cx="1768475" cy="533400"/>
          </a:xfrm>
        </p:spPr>
        <p:txBody>
          <a:bodyPr rIns="0" anchor="b" anchorCtr="0"/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 &amp; 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B94C32A-9126-9CD8-7EB6-A233013D71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368300"/>
            <a:ext cx="8548687" cy="1936750"/>
          </a:xfrm>
        </p:spPr>
        <p:txBody>
          <a:bodyPr/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Project Name (Two Level Text Box)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CB9068A-185A-3BDD-C399-6E90A20D6A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3538" y="2465388"/>
            <a:ext cx="8548687" cy="9636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Workshop # – Phase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53023B20-254D-1ACE-AF6C-7F371E0B1C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88438" y="368300"/>
            <a:ext cx="2738437" cy="12303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logo if necessary, all white. Ask marketing for help if you cannot recolor the logo!</a:t>
            </a:r>
          </a:p>
        </p:txBody>
      </p:sp>
    </p:spTree>
    <p:extLst>
      <p:ext uri="{BB962C8B-B14F-4D97-AF65-F5344CB8AC3E}">
        <p14:creationId xmlns:p14="http://schemas.microsoft.com/office/powerpoint/2010/main" val="357757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Agenda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D3F9-8435-8998-8217-E114A5AC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953EA-4DD0-CD52-B00E-E9955A01A7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CA2A6-D42E-202C-D419-E87E131BD3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185D3-6814-A194-ED2B-81A78CDC41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538" y="1069975"/>
            <a:ext cx="4684712" cy="47196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700"/>
              </a:spcBef>
              <a:buFont typeface="+mj-lt"/>
              <a:buNone/>
              <a:defRPr sz="4000" b="1"/>
            </a:lvl1pPr>
            <a:lvl2pPr marL="228600" indent="0">
              <a:lnSpc>
                <a:spcPct val="100000"/>
              </a:lnSpc>
              <a:spcBef>
                <a:spcPts val="700"/>
              </a:spcBef>
              <a:buFont typeface="+mj-lt"/>
              <a:buNone/>
              <a:defRPr/>
            </a:lvl2pPr>
            <a:lvl3pPr marL="457200" indent="0">
              <a:lnSpc>
                <a:spcPct val="100000"/>
              </a:lnSpc>
              <a:spcBef>
                <a:spcPts val="700"/>
              </a:spcBef>
              <a:buFont typeface="+mj-lt"/>
              <a:buNone/>
              <a:defRPr/>
            </a:lvl3pPr>
            <a:lvl4pPr marL="685800" indent="0">
              <a:lnSpc>
                <a:spcPct val="100000"/>
              </a:lnSpc>
              <a:spcBef>
                <a:spcPts val="700"/>
              </a:spcBef>
              <a:buFont typeface="+mj-lt"/>
              <a:buNone/>
              <a:defRPr/>
            </a:lvl4pPr>
            <a:lvl5pPr marL="914400" indent="0">
              <a:lnSpc>
                <a:spcPct val="100000"/>
              </a:lnSpc>
              <a:spcBef>
                <a:spcPts val="700"/>
              </a:spcBef>
              <a:buFont typeface="+mj-lt"/>
              <a:buNone/>
              <a:defRPr/>
            </a:lvl5pPr>
            <a:lvl6pPr marL="1143000" indent="0">
              <a:lnSpc>
                <a:spcPct val="100000"/>
              </a:lnSpc>
              <a:spcBef>
                <a:spcPts val="700"/>
              </a:spcBef>
              <a:buFont typeface="+mj-lt"/>
              <a:buNone/>
              <a:defRPr/>
            </a:lvl6pPr>
          </a:lstStyle>
          <a:p>
            <a:pPr lvl="0"/>
            <a:r>
              <a:rPr lang="en-US" dirty="0"/>
              <a:t>Item 1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Item 2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Item 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Item 4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BCC880-876A-6DEE-3B79-B97458C947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588" y="1069975"/>
            <a:ext cx="6618287" cy="4719638"/>
          </a:xfrm>
          <a:solidFill>
            <a:schemeClr val="accent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F6428E12-B59A-D121-42D1-9BA34642AF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28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x Agenda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D3F9-8435-8998-8217-E114A5AC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953EA-4DD0-CD52-B00E-E9955A01A7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CA2A6-D42E-202C-D419-E87E131BD3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BCC880-876A-6DEE-3B79-B97458C947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588" y="1069975"/>
            <a:ext cx="6618287" cy="4719638"/>
          </a:xfrm>
          <a:solidFill>
            <a:schemeClr val="accent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F6428E12-B59A-D121-42D1-9BA34642AF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9DD113E-7072-C22A-A17C-FA56EAC4F7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8" y="1069975"/>
            <a:ext cx="4684712" cy="4719638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/>
            </a:lvl1pPr>
            <a:lvl2pPr marL="457200" indent="-228600">
              <a:lnSpc>
                <a:spcPct val="100000"/>
              </a:lnSpc>
              <a:buFont typeface="+mj-lt"/>
              <a:buAutoNum type="alphaLcPeriod"/>
              <a:defRPr/>
            </a:lvl2pPr>
            <a:lvl3pPr marL="685800" indent="-228600">
              <a:lnSpc>
                <a:spcPct val="100000"/>
              </a:lnSpc>
              <a:buFont typeface="+mj-lt"/>
              <a:buAutoNum type="romanLcPeriod"/>
              <a:defRPr/>
            </a:lvl3pPr>
            <a:lvl4pPr marL="914400" indent="-228600">
              <a:lnSpc>
                <a:spcPct val="100000"/>
              </a:lnSpc>
              <a:buFont typeface="+mj-lt"/>
              <a:buAutoNum type="arabicPeriod"/>
              <a:defRPr/>
            </a:lvl4pPr>
            <a:lvl5pPr marL="1143000" indent="-228600">
              <a:lnSpc>
                <a:spcPct val="100000"/>
              </a:lnSpc>
              <a:buFont typeface="+mj-lt"/>
              <a:buAutoNum type="alphaLcPeriod"/>
              <a:defRPr/>
            </a:lvl5pPr>
            <a:lvl6pPr marL="1371600" indent="-228600">
              <a:lnSpc>
                <a:spcPct val="100000"/>
              </a:lnSpc>
              <a:buFont typeface="+mj-lt"/>
              <a:buAutoNum type="romanLcPeriod"/>
              <a:defRPr/>
            </a:lvl6pPr>
          </a:lstStyle>
          <a:p>
            <a:pPr lvl="0"/>
            <a:r>
              <a:rPr lang="en-US" dirty="0"/>
              <a:t>See instructions to the left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16C7D-6A8F-561F-18C1-30F2FDA108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247425" y="1069975"/>
            <a:ext cx="342490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3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x Agenda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4E8F-9247-1B8F-94F9-0815297C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A365E-4292-7AD3-A549-FE71A388F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0B8E7-0D31-8DB5-68D5-0FA78F328E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6EA300-E062-8351-B0FC-D6E5526354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538" y="1069975"/>
            <a:ext cx="2740025" cy="217404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771DAC3-FDFD-5FCE-DA45-CC5DBBF46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537" y="1381209"/>
            <a:ext cx="2740025" cy="2174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Time or Other Important Info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5346FBE-EFC4-CAA8-9489-6BF79A484A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1838" y="1069975"/>
            <a:ext cx="2740025" cy="217404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19831BF-EA27-7A1F-F430-2D00ADDDC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1837" y="1381209"/>
            <a:ext cx="2740025" cy="2174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Time or Other Important Info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5BA2617-A4B3-E5DE-85FA-651FCFC07FD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6154" y="1069975"/>
            <a:ext cx="2732421" cy="217404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E64F9E5-EFC1-5AE2-853C-F70BBC3D5F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6153" y="1381209"/>
            <a:ext cx="2732421" cy="2174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Time or Other Important Info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DAD2026-82C4-CFE7-2DD8-A948D31E4E2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00470" y="1069975"/>
            <a:ext cx="2719579" cy="217404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51E65B4-2055-7239-352D-27B96292AB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00469" y="1381209"/>
            <a:ext cx="2719579" cy="2174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Time or Other Important Info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8599759-88C5-63A6-9476-99ED0B0D63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3538" y="1763713"/>
            <a:ext cx="2740025" cy="402431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0EAF3EE-D7D1-732C-63CE-00A0D3DB8D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71838" y="1765301"/>
            <a:ext cx="2740025" cy="402431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A8557135-3C0A-DBDB-09D8-C7B576DDEA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82350" y="1762125"/>
            <a:ext cx="2740025" cy="402431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40D90A5-60C1-796E-D462-D91DD4134CA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00469" y="1762125"/>
            <a:ext cx="2740025" cy="402431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76A5A2AB-EBE1-E3E1-B441-35636F6BACB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349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4BCD-89F5-8D81-8F18-FECF4A32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CC393-C9E4-1000-8EFF-DCFF30989B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E38A2-1D2A-882C-1E58-AA158BDBC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4FE3D9-EBDB-5EBE-C0C1-3E4F526896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538" y="1069975"/>
            <a:ext cx="3714750" cy="52863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228600" indent="0">
              <a:buNone/>
              <a:defRPr>
                <a:solidFill>
                  <a:schemeClr val="tx2"/>
                </a:solidFill>
              </a:defRPr>
            </a:lvl2pPr>
            <a:lvl3pPr marL="457200" indent="0">
              <a:buNone/>
              <a:defRPr>
                <a:solidFill>
                  <a:schemeClr val="tx2"/>
                </a:solidFill>
              </a:defRPr>
            </a:lvl3pPr>
            <a:lvl4pPr marL="685800" indent="0">
              <a:buNone/>
              <a:defRPr>
                <a:solidFill>
                  <a:schemeClr val="tx2"/>
                </a:solidFill>
              </a:defRPr>
            </a:lvl4pPr>
            <a:lvl5pPr marL="9144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ABF9B7A-F61F-98F2-21F4-E2FA7034D3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0062" y="1069975"/>
            <a:ext cx="3714750" cy="52863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228600" indent="0">
              <a:buNone/>
              <a:defRPr>
                <a:solidFill>
                  <a:schemeClr val="tx2"/>
                </a:solidFill>
              </a:defRPr>
            </a:lvl2pPr>
            <a:lvl3pPr marL="457200" indent="0">
              <a:buNone/>
              <a:defRPr>
                <a:solidFill>
                  <a:schemeClr val="tx2"/>
                </a:solidFill>
              </a:defRPr>
            </a:lvl3pPr>
            <a:lvl4pPr marL="685800" indent="0">
              <a:buNone/>
              <a:defRPr>
                <a:solidFill>
                  <a:schemeClr val="tx2"/>
                </a:solidFill>
              </a:defRPr>
            </a:lvl4pPr>
            <a:lvl5pPr marL="9144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3A6A8B5-64B7-512F-C960-2F0B67247A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1800" y="1069975"/>
            <a:ext cx="3714750" cy="52863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228600" indent="0">
              <a:buNone/>
              <a:defRPr>
                <a:solidFill>
                  <a:schemeClr val="tx2"/>
                </a:solidFill>
              </a:defRPr>
            </a:lvl2pPr>
            <a:lvl3pPr marL="457200" indent="0">
              <a:buNone/>
              <a:defRPr>
                <a:solidFill>
                  <a:schemeClr val="tx2"/>
                </a:solidFill>
              </a:defRPr>
            </a:lvl3pPr>
            <a:lvl4pPr marL="685800" indent="0">
              <a:buNone/>
              <a:defRPr>
                <a:solidFill>
                  <a:schemeClr val="tx2"/>
                </a:solidFill>
              </a:defRPr>
            </a:lvl4pPr>
            <a:lvl5pPr marL="9144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B5BEF-0AB0-BA23-C715-68454FD1A2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8" y="1763713"/>
            <a:ext cx="3714750" cy="40243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Items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9CC2921-6EC2-CBB0-3C54-94A051DD87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1800" y="1763713"/>
            <a:ext cx="3714750" cy="40243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Items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3BBD137-043A-337B-C6FD-ED1737B33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0062" y="1763713"/>
            <a:ext cx="3714750" cy="40243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Items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D27560C4-ACB5-F283-84BE-789DDBCFF8E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9948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4BCD-89F5-8D81-8F18-FECF4A32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CC393-C9E4-1000-8EFF-DCFF30989B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E38A2-1D2A-882C-1E58-AA158BDBC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4FE3D9-EBDB-5EBE-C0C1-3E4F526896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538" y="3169068"/>
            <a:ext cx="3714750" cy="52863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228600" indent="0">
              <a:buNone/>
              <a:defRPr>
                <a:solidFill>
                  <a:schemeClr val="tx2"/>
                </a:solidFill>
              </a:defRPr>
            </a:lvl2pPr>
            <a:lvl3pPr marL="457200" indent="0">
              <a:buNone/>
              <a:defRPr>
                <a:solidFill>
                  <a:schemeClr val="tx2"/>
                </a:solidFill>
              </a:defRPr>
            </a:lvl3pPr>
            <a:lvl4pPr marL="685800" indent="0">
              <a:buNone/>
              <a:defRPr>
                <a:solidFill>
                  <a:schemeClr val="tx2"/>
                </a:solidFill>
              </a:defRPr>
            </a:lvl4pPr>
            <a:lvl5pPr marL="9144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ABF9B7A-F61F-98F2-21F4-E2FA7034D3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0062" y="3169068"/>
            <a:ext cx="3714750" cy="523457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228600" indent="0">
              <a:buNone/>
              <a:defRPr>
                <a:solidFill>
                  <a:schemeClr val="tx2"/>
                </a:solidFill>
              </a:defRPr>
            </a:lvl2pPr>
            <a:lvl3pPr marL="457200" indent="0">
              <a:buNone/>
              <a:defRPr>
                <a:solidFill>
                  <a:schemeClr val="tx2"/>
                </a:solidFill>
              </a:defRPr>
            </a:lvl3pPr>
            <a:lvl4pPr marL="685800" indent="0">
              <a:buNone/>
              <a:defRPr>
                <a:solidFill>
                  <a:schemeClr val="tx2"/>
                </a:solidFill>
              </a:defRPr>
            </a:lvl4pPr>
            <a:lvl5pPr marL="9144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3A6A8B5-64B7-512F-C960-2F0B67247A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1800" y="3169068"/>
            <a:ext cx="3714750" cy="523457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228600" indent="0">
              <a:buNone/>
              <a:defRPr>
                <a:solidFill>
                  <a:schemeClr val="tx2"/>
                </a:solidFill>
              </a:defRPr>
            </a:lvl2pPr>
            <a:lvl3pPr marL="457200" indent="0">
              <a:buNone/>
              <a:defRPr>
                <a:solidFill>
                  <a:schemeClr val="tx2"/>
                </a:solidFill>
              </a:defRPr>
            </a:lvl3pPr>
            <a:lvl4pPr marL="685800" indent="0">
              <a:buNone/>
              <a:defRPr>
                <a:solidFill>
                  <a:schemeClr val="tx2"/>
                </a:solidFill>
              </a:defRPr>
            </a:lvl4pPr>
            <a:lvl5pPr marL="9144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B5BEF-0AB0-BA23-C715-68454FD1A2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538" y="3857625"/>
            <a:ext cx="3714750" cy="193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Items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9CC2921-6EC2-CBB0-3C54-94A051DD87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1800" y="3857625"/>
            <a:ext cx="3714750" cy="193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Items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3BBD137-043A-337B-C6FD-ED1737B33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0062" y="3857625"/>
            <a:ext cx="3714750" cy="193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Items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D27560C4-ACB5-F283-84BE-789DDBCFF8E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628D0AF-D4F6-4B0E-3F15-6188673F91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63538" y="1069975"/>
            <a:ext cx="3714750" cy="1939925"/>
          </a:xfrm>
          <a:solidFill>
            <a:schemeClr val="accent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13B6092E-E89B-0D6E-D897-794EDB799E2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37830" y="1069975"/>
            <a:ext cx="3714750" cy="1939925"/>
          </a:xfrm>
          <a:solidFill>
            <a:schemeClr val="accent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FF944EDD-4E16-E044-1360-FD0EC3A61F4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0062" y="1069975"/>
            <a:ext cx="3714750" cy="1939925"/>
          </a:xfrm>
          <a:solidFill>
            <a:schemeClr val="accent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9531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ed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75CB8-50EC-B271-E0B7-D1A96B3084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77732-DD46-54F4-5674-F54899DED4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1135DC-B9D7-17BD-7A7D-B860A99012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5088" y="1069975"/>
            <a:ext cx="9525000" cy="4022725"/>
          </a:xfrm>
        </p:spPr>
        <p:txBody>
          <a:bodyPr rIns="0" anchor="ctr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“Quote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dolor,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sem. In </a:t>
            </a:r>
            <a:r>
              <a:rPr lang="en-US" dirty="0" err="1"/>
              <a:t>eu</a:t>
            </a:r>
            <a:r>
              <a:rPr lang="en-US" dirty="0"/>
              <a:t> libero non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vitae </a:t>
            </a:r>
            <a:r>
              <a:rPr lang="en-US" dirty="0" err="1"/>
              <a:t>quis</a:t>
            </a:r>
            <a:r>
              <a:rPr lang="en-US" dirty="0"/>
              <a:t> nisi. “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4A2DE3-61D1-B25B-2828-2B6983B351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5088" y="5256213"/>
            <a:ext cx="9525000" cy="533400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FB85909-EC5D-1759-B66B-9AAD93E00B9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8527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0604B-B2ED-CAB1-D81B-9F44BC8FD71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75CB8-50EC-B271-E0B7-D1A96B3084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77732-DD46-54F4-5674-F54899DED4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1135DC-B9D7-17BD-7A7D-B860A99012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5088" y="1069975"/>
            <a:ext cx="9525000" cy="4022725"/>
          </a:xfrm>
        </p:spPr>
        <p:txBody>
          <a:bodyPr rIns="0" anchor="ctr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“Quote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dolor,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sem. In </a:t>
            </a:r>
            <a:r>
              <a:rPr lang="en-US" dirty="0" err="1"/>
              <a:t>eu</a:t>
            </a:r>
            <a:r>
              <a:rPr lang="en-US" dirty="0"/>
              <a:t> libero non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vitae </a:t>
            </a:r>
            <a:r>
              <a:rPr lang="en-US" dirty="0" err="1"/>
              <a:t>quis</a:t>
            </a:r>
            <a:r>
              <a:rPr lang="en-US" dirty="0"/>
              <a:t> nisi. “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4A2DE3-61D1-B25B-2828-2B6983B351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5088" y="5256213"/>
            <a:ext cx="9525000" cy="533400"/>
          </a:xfr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68ADA90F-0740-B55F-2870-ABE2D7DFD3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1505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4759-B236-DD4E-B6E4-FA13F744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080DF-5F48-8DAF-0526-9CEA680840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DD6F8-D01C-5179-378C-3E933666B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13ADB86-9BD9-AF77-8D2A-CA6346F52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10E91C2-7AC2-4EEC-40D2-423CCA10BA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3537" y="5961943"/>
            <a:ext cx="5641975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7F9760BA-5B62-ECD3-CA23-AF15FB9B0B2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1740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2599-0397-1AA0-408D-7F36DA5D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C129B-47B8-950F-E850-4A68833E48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F6E91-466B-7477-A46A-10C67A783E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E718AE7-07A0-DB39-3F16-39D2EFB786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3538" y="1069975"/>
            <a:ext cx="5646737" cy="4719638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939989-4341-14E1-6494-BE53F70524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0138" y="1069975"/>
            <a:ext cx="5646737" cy="4719638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8B4C1-7F6E-0A72-3F5F-FE79D48E30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3537" y="5961943"/>
            <a:ext cx="5641975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4B7441-E5F2-90AF-ECF5-4F318AF5A4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84900" y="5961943"/>
            <a:ext cx="5641975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826894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9760-A7C8-6E25-C9B2-36A8F255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B8FA2-90FB-1226-2DF6-3885934AC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6F63A-762F-C3A2-F6BC-EAAFF4AE2E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18">
            <a:extLst>
              <a:ext uri="{FF2B5EF4-FFF2-40B4-BE49-F238E27FC236}">
                <a16:creationId xmlns:a16="http://schemas.microsoft.com/office/drawing/2014/main" id="{6F77E08E-28B4-E322-82CC-9AE710EC00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80136" y="1079605"/>
            <a:ext cx="5667376" cy="2084283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here to insert 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0B5C3D0D-8754-326B-A2F1-DFE0A6DB1D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6488" y="3355689"/>
            <a:ext cx="5661024" cy="1613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7" name="Picture Placeholder 18">
            <a:extLst>
              <a:ext uri="{FF2B5EF4-FFF2-40B4-BE49-F238E27FC236}">
                <a16:creationId xmlns:a16="http://schemas.microsoft.com/office/drawing/2014/main" id="{E4C18FDC-4336-6C17-1DE8-882C8491D5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84476" y="3692525"/>
            <a:ext cx="5667376" cy="2097089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here to insert picture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8F1AA46-BAB9-CCC6-8DE2-FD61C12D0E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6488" y="5961943"/>
            <a:ext cx="5661024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9" name="Picture Placeholder 18">
            <a:extLst>
              <a:ext uri="{FF2B5EF4-FFF2-40B4-BE49-F238E27FC236}">
                <a16:creationId xmlns:a16="http://schemas.microsoft.com/office/drawing/2014/main" id="{37A8DA64-91FC-F645-AD07-7BD8E4B7E37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3537" y="1079606"/>
            <a:ext cx="5641975" cy="4710008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here to insert picture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6AC45BC-6AFE-6FE2-D340-115A91755ED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3537" y="5961943"/>
            <a:ext cx="5641975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B84CFAE-7666-8735-1AB5-93CF6BEEAF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72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P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6F8692-4899-BEDB-C637-FC142A293F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70637F1-FE47-7815-C08C-DC1472F5B7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196" y="6285404"/>
            <a:ext cx="1035050" cy="262444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480E25-A478-7C7F-11BA-C582321ED1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368300"/>
            <a:ext cx="8548687" cy="1936750"/>
          </a:xfrm>
        </p:spPr>
        <p:txBody>
          <a:bodyPr/>
          <a:lstStyle>
            <a:lvl1pPr marL="0" indent="0">
              <a:buNone/>
              <a:defRPr sz="5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Project Name (Two Level Text Box)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B7D3F0-BAF2-BD1A-D2F3-E5D01C6D41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58400" y="5954713"/>
            <a:ext cx="1768475" cy="533400"/>
          </a:xfrm>
        </p:spPr>
        <p:txBody>
          <a:bodyPr rIns="0" anchor="b" anchorCtr="0"/>
          <a:lstStyle>
            <a:lvl1pPr marL="0" indent="0" algn="r">
              <a:buNone/>
              <a:defRPr sz="1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Date &amp;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5F350-5516-341F-5433-607C5F8CF8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3538" y="2465388"/>
            <a:ext cx="8548687" cy="9636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Workshop # – Phase</a:t>
            </a: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2AFABFF8-5BD2-CF80-6679-8CBDAF73AA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88438" y="368300"/>
            <a:ext cx="2738437" cy="12303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logo if necessary, all white. Ask marketing for help if you cannot recolor the logo!</a:t>
            </a:r>
          </a:p>
        </p:txBody>
      </p:sp>
    </p:spTree>
    <p:extLst>
      <p:ext uri="{BB962C8B-B14F-4D97-AF65-F5344CB8AC3E}">
        <p14:creationId xmlns:p14="http://schemas.microsoft.com/office/powerpoint/2010/main" val="3324792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E792-F4C7-512D-9057-F5D66199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B6D71-4BEC-FD49-C9CE-17934158F1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7FB40-FC52-359A-B088-715F348F9F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4EF8309-98A4-1D8D-30E7-37A4714EED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0138" y="1069975"/>
            <a:ext cx="5640387" cy="4719638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334EFC4-C79D-C96E-0FE8-EB60CEF84D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3538" y="1069975"/>
            <a:ext cx="4691062" cy="52863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228600" indent="0">
              <a:buNone/>
              <a:defRPr>
                <a:solidFill>
                  <a:schemeClr val="tx2"/>
                </a:solidFill>
              </a:defRPr>
            </a:lvl2pPr>
            <a:lvl3pPr marL="457200" indent="0">
              <a:buNone/>
              <a:defRPr>
                <a:solidFill>
                  <a:schemeClr val="tx2"/>
                </a:solidFill>
              </a:defRPr>
            </a:lvl3pPr>
            <a:lvl4pPr marL="685800" indent="0">
              <a:buNone/>
              <a:defRPr>
                <a:solidFill>
                  <a:schemeClr val="tx2"/>
                </a:solidFill>
              </a:defRPr>
            </a:lvl4pPr>
            <a:lvl5pPr marL="9144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5F4234-96F7-962A-C196-4E6FB7D0D2B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3538" y="1763713"/>
            <a:ext cx="4684712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80DC49B-3A93-9889-F2AC-F9CC656D69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6488" y="5961943"/>
            <a:ext cx="5661024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1980993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CB4E-B0EF-1AD1-B055-A49BFDBE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B885B-1A23-0499-62B1-9F6EDAF706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61D25-AB38-40FF-6DF6-613502BF7B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4C14A000-19F3-1AEA-22AE-2776094FF4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9890" y="1067594"/>
            <a:ext cx="2733674" cy="193119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F803097-9A38-D415-9FD5-95E86A4093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9890" y="3163888"/>
            <a:ext cx="2733674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016FAC7-25D3-6822-505F-6B6ECB63EF5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69890" y="3692525"/>
            <a:ext cx="2733674" cy="193119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54B8CF2D-1683-9E11-CD52-3F1183FE87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9890" y="5788819"/>
            <a:ext cx="2733674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F8DDE629-D3AE-C963-B906-B32AA055DFA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78189" y="1069975"/>
            <a:ext cx="2733674" cy="193119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A306B37-BB99-7648-F81C-F770907BDB7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78190" y="3166269"/>
            <a:ext cx="2733674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FB825B19-D464-9569-CD1B-9B09CC2765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71838" y="3694906"/>
            <a:ext cx="2733674" cy="193119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DF9BE43-87F6-BEA0-C673-0F44FD27922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71839" y="5791200"/>
            <a:ext cx="2733674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8586268E-9023-E355-F5AF-C72D04B063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186911" y="1068008"/>
            <a:ext cx="2733674" cy="193119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91E7AF8-2939-2E34-D157-F7C1F14ED8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6912" y="3164302"/>
            <a:ext cx="2733674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7506AFF-20DB-598A-6E02-48360F2D803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80560" y="3692939"/>
            <a:ext cx="2733674" cy="193119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DB68C23-1028-ED82-C3C3-3066B378DF2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80561" y="5789233"/>
            <a:ext cx="2733674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7C94E829-2CF5-7376-5BE0-705A5878411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094368" y="1061235"/>
            <a:ext cx="2733674" cy="193119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4931FD7F-1EF6-132A-4404-97FCE71B629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94369" y="3157529"/>
            <a:ext cx="2733674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A57C795C-07A7-9385-F2B5-799024A21A3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88017" y="3686166"/>
            <a:ext cx="2733674" cy="193119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2AC7515-68BA-4989-8F73-D1BFFFB93A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88018" y="5782460"/>
            <a:ext cx="2733674" cy="17225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50"/>
            </a:lvl1pPr>
          </a:lstStyle>
          <a:p>
            <a:pPr lvl="0"/>
            <a:r>
              <a:rPr lang="en-US" dirty="0"/>
              <a:t>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4142661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- Use Preset Light 1 Acc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E711-F7AD-41BE-86CA-26CD687B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E94FC-FDF4-0B80-E483-AEB7253455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90E9B-C5EA-2055-A2CD-635FA21AD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DC85F2FD-0F9C-DF49-2A97-9F60190222E7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Table Style Light 1, Accent 1 – More instructions to the left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B86953-517B-A1F9-AB4E-564BEE075E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5891" y="1031902"/>
            <a:ext cx="4252892" cy="16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17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60316E-73FD-89EF-DABA-B7B5F368E7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9480338-F8FD-3655-7E12-D81F8F03F2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196" y="6285404"/>
            <a:ext cx="1035050" cy="262444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29732AC-9161-2B95-67A8-67F2E20EE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368300"/>
            <a:ext cx="8548687" cy="1936750"/>
          </a:xfrm>
        </p:spPr>
        <p:txBody>
          <a:bodyPr/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 or other </a:t>
            </a:r>
            <a:br>
              <a:rPr lang="en-US" dirty="0"/>
            </a:br>
            <a:r>
              <a:rPr lang="en-US" dirty="0"/>
              <a:t>sign-off text.</a:t>
            </a:r>
          </a:p>
        </p:txBody>
      </p:sp>
    </p:spTree>
    <p:extLst>
      <p:ext uri="{BB962C8B-B14F-4D97-AF65-F5344CB8AC3E}">
        <p14:creationId xmlns:p14="http://schemas.microsoft.com/office/powerpoint/2010/main" val="913407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C94A7-258D-008F-7870-A3D68E495C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9480338-F8FD-3655-7E12-D81F8F03F2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196" y="6285404"/>
            <a:ext cx="1035050" cy="262444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29732AC-9161-2B95-67A8-67F2E20EE9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368300"/>
            <a:ext cx="8548687" cy="1936750"/>
          </a:xfrm>
        </p:spPr>
        <p:txBody>
          <a:bodyPr/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 or other </a:t>
            </a:r>
            <a:br>
              <a:rPr lang="en-US" dirty="0"/>
            </a:br>
            <a:r>
              <a:rPr lang="en-US" dirty="0"/>
              <a:t>sign-off text.</a:t>
            </a:r>
          </a:p>
        </p:txBody>
      </p:sp>
    </p:spTree>
    <p:extLst>
      <p:ext uri="{BB962C8B-B14F-4D97-AF65-F5344CB8AC3E}">
        <p14:creationId xmlns:p14="http://schemas.microsoft.com/office/powerpoint/2010/main" val="158333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P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8F381C-7929-1977-3FDE-571516B9B9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24F344-334D-43FF-FDC8-0EC91AFA68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538" y="798394"/>
            <a:ext cx="6623050" cy="27158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Workshop # - Phase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CAF3454-DA4F-BC9F-A88B-C390AC9CE2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538" y="368301"/>
            <a:ext cx="6623050" cy="382326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Project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C48635A-1FA1-AAB6-AFF1-3060EB91D4A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88438" y="368300"/>
            <a:ext cx="2738437" cy="12303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logo if necessary, all white. Ask marketing for help if you cannot recolor the logo!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3255273-56D5-19DF-B58C-25DAD22A72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196" y="6285404"/>
            <a:ext cx="1035050" cy="262444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14443B7-A60A-F126-707A-0AAD412AF9D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58400" y="5954713"/>
            <a:ext cx="1768475" cy="533400"/>
          </a:xfrm>
        </p:spPr>
        <p:txBody>
          <a:bodyPr rIns="0" anchor="b" anchorCtr="0"/>
          <a:lstStyle>
            <a:lvl1pPr marL="0" indent="0" algn="r">
              <a:buNone/>
              <a:defRPr sz="1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7773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2062AEE-A9D7-C803-BF91-E9EEBE6CA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3538" y="1598613"/>
            <a:ext cx="11456987" cy="4191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FCB60-CEB2-45F9-D725-00286AA45C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538" y="798394"/>
            <a:ext cx="6623050" cy="27158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Workshop # - Phase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E194A2D-E8B9-AECB-5168-A33FCFBAB1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3538" y="368301"/>
            <a:ext cx="6623050" cy="382326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Project Name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84C38EFA-D2C5-BDD9-7A55-BDF772074EA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088438" y="368300"/>
            <a:ext cx="2738437" cy="7000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if necessary.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5DFA254-B083-7DB5-04A4-A9882CFE12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951" y="6287761"/>
            <a:ext cx="1035050" cy="262444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43767830-F80D-B7B2-915C-CCFF3A9BAC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58400" y="5954713"/>
            <a:ext cx="1768475" cy="533400"/>
          </a:xfrm>
        </p:spPr>
        <p:txBody>
          <a:bodyPr rIns="0" anchor="b" anchorCtr="0"/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9039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460B-0C35-59F3-AB62-C34EEE90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7" y="341141"/>
            <a:ext cx="11463337" cy="5653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B28EE-B96B-6050-8D96-DC6340C34B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62B91-269F-510E-53C5-0D78A2039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A1938E-D05C-8075-BB42-6BA5B17F0A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303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B988-6A38-AB25-1B86-29019A32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7CB0-FDD6-6C47-1909-AD60E0F37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C2BA-A58E-3BBF-4CC3-32256E14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230D1-6090-D1D7-A917-6719286E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35B5AA8-82AF-BAE3-F555-F49B353360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355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EF864B-87CE-F68E-3CE2-62A7A85A83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4B2CB0DE-FEC0-675B-2529-DC9FC8AEEC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3D8FF-6ECC-3904-C69C-CBE021CD6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DD2B4-8801-7121-383B-8A77F4CAD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BB11E4E-422B-5C42-8226-A9DE9C738D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3537" y="368300"/>
            <a:ext cx="10656887" cy="3060700"/>
          </a:xfrm>
        </p:spPr>
        <p:txBody>
          <a:bodyPr/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Divider Title</a:t>
            </a:r>
          </a:p>
        </p:txBody>
      </p:sp>
    </p:spTree>
    <p:extLst>
      <p:ext uri="{BB962C8B-B14F-4D97-AF65-F5344CB8AC3E}">
        <p14:creationId xmlns:p14="http://schemas.microsoft.com/office/powerpoint/2010/main" val="82556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Small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2958A2-0E78-7B59-92C4-BE0F18A02B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89B08-60FA-E8D7-9D1E-ED2C2ECD43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FA83-7CE2-2E8B-8AE8-F97960C3AB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7B7B5754-3051-CCDD-8823-7C653A1352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8DD55B-55C2-6FA5-86FD-375972121C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3537" y="368300"/>
            <a:ext cx="10647363" cy="701675"/>
          </a:xfrm>
        </p:spPr>
        <p:txBody>
          <a:bodyPr/>
          <a:lstStyle>
            <a:lvl1pPr marL="0" indent="0">
              <a:buNone/>
              <a:defRPr sz="1050" b="0">
                <a:solidFill>
                  <a:schemeClr val="bg1"/>
                </a:solidFill>
              </a:defRPr>
            </a:lvl1pPr>
            <a:lvl2pPr marL="457200" indent="0">
              <a:buNone/>
              <a:defRPr sz="105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173028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707EF40-385A-D945-9783-CD0A461119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F74B9-6CA0-1530-525E-B04423333D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90D39-0D70-144B-46A6-C48775C2F5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62323C-F9DE-7F7F-17B0-BABA2B34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7" y="341141"/>
            <a:ext cx="11463337" cy="5653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53FC463E-5E91-7883-8A65-0632D705C6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537" y="6369544"/>
            <a:ext cx="619347" cy="1570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529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34D60-503D-3205-BD5E-DA4CEC26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7" y="341141"/>
            <a:ext cx="11463337" cy="5653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BC854-0C54-709E-B97E-CB4B3EBE4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537" y="1069975"/>
            <a:ext cx="11463337" cy="4719638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BFF0F-8102-070F-201B-A2F6DDFF1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0100" y="6292294"/>
            <a:ext cx="3703164" cy="223115"/>
          </a:xfrm>
          <a:prstGeom prst="rect">
            <a:avLst/>
          </a:prstGeom>
        </p:spPr>
        <p:txBody>
          <a:bodyPr vert="horz" wrap="none" lIns="0" tIns="0" rIns="0" bIns="0" rtlCol="0" anchor="b" anchorCtr="0">
            <a:normAutofit/>
          </a:bodyPr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Excel-lent Skills: Time-saving Techniques and Powerful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98848-6C69-DC9D-20A5-C0C82552C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0425" y="6292294"/>
            <a:ext cx="799624" cy="2231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BAC10B-0925-4A20-90D0-53C49F4F5D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6" r:id="rId3"/>
    <p:sldLayoutId id="2147483667" r:id="rId4"/>
    <p:sldLayoutId id="2147483661" r:id="rId5"/>
    <p:sldLayoutId id="2147483650" r:id="rId6"/>
    <p:sldLayoutId id="2147483662" r:id="rId7"/>
    <p:sldLayoutId id="2147483663" r:id="rId8"/>
    <p:sldLayoutId id="2147483664" r:id="rId9"/>
    <p:sldLayoutId id="2147483669" r:id="rId10"/>
    <p:sldLayoutId id="2147483668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7" r:id="rId17"/>
    <p:sldLayoutId id="2147483678" r:id="rId18"/>
    <p:sldLayoutId id="2147483676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userDrawn="1">
          <p15:clr>
            <a:srgbClr val="5ACBF0"/>
          </p15:clr>
        </p15:guide>
        <p15:guide id="2" userDrawn="1">
          <p15:clr>
            <a:srgbClr val="5ACBF0"/>
          </p15:clr>
        </p15:guide>
        <p15:guide id="3" orient="horz" pos="232" userDrawn="1">
          <p15:clr>
            <a:srgbClr val="C35EA4"/>
          </p15:clr>
        </p15:guide>
        <p15:guide id="4" orient="horz" pos="571" userDrawn="1">
          <p15:clr>
            <a:srgbClr val="C35EA4"/>
          </p15:clr>
        </p15:guide>
        <p15:guide id="5" orient="horz" pos="674" userDrawn="1">
          <p15:clr>
            <a:srgbClr val="F26B43"/>
          </p15:clr>
        </p15:guide>
        <p15:guide id="6" orient="horz" pos="1007" userDrawn="1">
          <p15:clr>
            <a:srgbClr val="F26B43"/>
          </p15:clr>
        </p15:guide>
        <p15:guide id="7" orient="horz" pos="1111" userDrawn="1">
          <p15:clr>
            <a:srgbClr val="F26B43"/>
          </p15:clr>
        </p15:guide>
        <p15:guide id="8" orient="horz" pos="1452" userDrawn="1">
          <p15:clr>
            <a:srgbClr val="F26B43"/>
          </p15:clr>
        </p15:guide>
        <p15:guide id="9" orient="horz" pos="1553" userDrawn="1">
          <p15:clr>
            <a:srgbClr val="F26B43"/>
          </p15:clr>
        </p15:guide>
        <p15:guide id="10" orient="horz" pos="1896" userDrawn="1">
          <p15:clr>
            <a:srgbClr val="F26B43"/>
          </p15:clr>
        </p15:guide>
        <p15:guide id="11" orient="horz" pos="1993" userDrawn="1">
          <p15:clr>
            <a:srgbClr val="F26B43"/>
          </p15:clr>
        </p15:guide>
        <p15:guide id="12" orient="horz" pos="2159" userDrawn="1">
          <p15:clr>
            <a:srgbClr val="5ACBF0"/>
          </p15:clr>
        </p15:guide>
        <p15:guide id="13" orient="horz" pos="2326" userDrawn="1">
          <p15:clr>
            <a:srgbClr val="F26B43"/>
          </p15:clr>
        </p15:guide>
        <p15:guide id="14" orient="horz" pos="2430" userDrawn="1">
          <p15:clr>
            <a:srgbClr val="F26B43"/>
          </p15:clr>
        </p15:guide>
        <p15:guide id="15" orient="horz" pos="2765" userDrawn="1">
          <p15:clr>
            <a:srgbClr val="F26B43"/>
          </p15:clr>
        </p15:guide>
        <p15:guide id="16" orient="horz" pos="2866" userDrawn="1">
          <p15:clr>
            <a:srgbClr val="F26B43"/>
          </p15:clr>
        </p15:guide>
        <p15:guide id="17" orient="horz" pos="3208" userDrawn="1">
          <p15:clr>
            <a:srgbClr val="F26B43"/>
          </p15:clr>
        </p15:guide>
        <p15:guide id="18" orient="horz" pos="3311" userDrawn="1">
          <p15:clr>
            <a:srgbClr val="F26B43"/>
          </p15:clr>
        </p15:guide>
        <p15:guide id="19" orient="horz" pos="3647" userDrawn="1">
          <p15:clr>
            <a:srgbClr val="F26B43"/>
          </p15:clr>
        </p15:guide>
        <p15:guide id="20" orient="horz" pos="3751" userDrawn="1">
          <p15:clr>
            <a:srgbClr val="C35EA4"/>
          </p15:clr>
        </p15:guide>
        <p15:guide id="21" orient="horz" pos="4087" userDrawn="1">
          <p15:clr>
            <a:srgbClr val="C35EA4"/>
          </p15:clr>
        </p15:guide>
        <p15:guide id="22" orient="horz" pos="2160" userDrawn="1">
          <p15:clr>
            <a:srgbClr val="F26B43"/>
          </p15:clr>
        </p15:guide>
        <p15:guide id="23" orient="horz" pos="4320" userDrawn="1">
          <p15:clr>
            <a:srgbClr val="5ACBF0"/>
          </p15:clr>
        </p15:guide>
        <p15:guide id="24" pos="229" userDrawn="1">
          <p15:clr>
            <a:srgbClr val="F26B43"/>
          </p15:clr>
        </p15:guide>
        <p15:guide id="25" pos="734" userDrawn="1">
          <p15:clr>
            <a:srgbClr val="F26B43"/>
          </p15:clr>
        </p15:guide>
        <p15:guide id="26" pos="841" userDrawn="1">
          <p15:clr>
            <a:srgbClr val="F26B43"/>
          </p15:clr>
        </p15:guide>
        <p15:guide id="27" pos="1346" userDrawn="1">
          <p15:clr>
            <a:srgbClr val="F26B43"/>
          </p15:clr>
        </p15:guide>
        <p15:guide id="28" pos="1450" userDrawn="1">
          <p15:clr>
            <a:srgbClr val="F26B43"/>
          </p15:clr>
        </p15:guide>
        <p15:guide id="29" pos="1955" userDrawn="1">
          <p15:clr>
            <a:srgbClr val="F26B43"/>
          </p15:clr>
        </p15:guide>
        <p15:guide id="30" pos="2061" userDrawn="1">
          <p15:clr>
            <a:srgbClr val="F26B43"/>
          </p15:clr>
        </p15:guide>
        <p15:guide id="31" pos="2569" userDrawn="1">
          <p15:clr>
            <a:srgbClr val="F26B43"/>
          </p15:clr>
        </p15:guide>
        <p15:guide id="32" pos="2670" userDrawn="1">
          <p15:clr>
            <a:srgbClr val="F26B43"/>
          </p15:clr>
        </p15:guide>
        <p15:guide id="33" pos="3180" userDrawn="1">
          <p15:clr>
            <a:srgbClr val="F26B43"/>
          </p15:clr>
        </p15:guide>
        <p15:guide id="34" pos="3281" userDrawn="1">
          <p15:clr>
            <a:srgbClr val="F26B43"/>
          </p15:clr>
        </p15:guide>
        <p15:guide id="35" pos="3786" userDrawn="1">
          <p15:clr>
            <a:srgbClr val="F26B43"/>
          </p15:clr>
        </p15:guide>
        <p15:guide id="36" pos="3841" userDrawn="1">
          <p15:clr>
            <a:srgbClr val="5ACBF0"/>
          </p15:clr>
        </p15:guide>
        <p15:guide id="37" pos="3893" userDrawn="1">
          <p15:clr>
            <a:srgbClr val="F26B43"/>
          </p15:clr>
        </p15:guide>
        <p15:guide id="38" pos="4401" userDrawn="1">
          <p15:clr>
            <a:srgbClr val="F26B43"/>
          </p15:clr>
        </p15:guide>
        <p15:guide id="39" pos="4504" userDrawn="1">
          <p15:clr>
            <a:srgbClr val="F26B43"/>
          </p15:clr>
        </p15:guide>
        <p15:guide id="40" pos="5012" userDrawn="1">
          <p15:clr>
            <a:srgbClr val="F26B43"/>
          </p15:clr>
        </p15:guide>
        <p15:guide id="41" pos="5113" userDrawn="1">
          <p15:clr>
            <a:srgbClr val="F26B43"/>
          </p15:clr>
        </p15:guide>
        <p15:guide id="42" pos="5618" userDrawn="1">
          <p15:clr>
            <a:srgbClr val="F26B43"/>
          </p15:clr>
        </p15:guide>
        <p15:guide id="43" pos="5725" userDrawn="1">
          <p15:clr>
            <a:srgbClr val="F26B43"/>
          </p15:clr>
        </p15:guide>
        <p15:guide id="44" pos="6232" userDrawn="1">
          <p15:clr>
            <a:srgbClr val="F26B43"/>
          </p15:clr>
        </p15:guide>
        <p15:guide id="45" pos="6336" userDrawn="1">
          <p15:clr>
            <a:srgbClr val="F26B43"/>
          </p15:clr>
        </p15:guide>
        <p15:guide id="46" pos="6841" userDrawn="1">
          <p15:clr>
            <a:srgbClr val="F26B43"/>
          </p15:clr>
        </p15:guide>
        <p15:guide id="47" pos="6936" userDrawn="1">
          <p15:clr>
            <a:srgbClr val="F26B43"/>
          </p15:clr>
        </p15:guide>
        <p15:guide id="48" pos="7450" userDrawn="1">
          <p15:clr>
            <a:srgbClr val="F26B43"/>
          </p15:clr>
        </p15:guide>
        <p15:guide id="49" pos="768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rocket flying through the air&#10;&#10;Description automatically generated">
            <a:extLst>
              <a:ext uri="{FF2B5EF4-FFF2-40B4-BE49-F238E27FC236}">
                <a16:creationId xmlns:a16="http://schemas.microsoft.com/office/drawing/2014/main" id="{A5649234-E82B-F5DE-A1CF-F42F36DB2B6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CF992-C6E7-7B0D-E1EC-5E7E1343D9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9D35B-B05A-8962-FD6F-369AB3DAD7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767844" y="5954712"/>
            <a:ext cx="2059032" cy="593135"/>
          </a:xfrm>
        </p:spPr>
        <p:txBody>
          <a:bodyPr/>
          <a:lstStyle/>
          <a:p>
            <a:r>
              <a:rPr lang="en-US" dirty="0"/>
              <a:t>Wednesday, March 20, 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296D6-621A-6C5A-E41B-8F0B06E308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Excel-lent Skills</a:t>
            </a:r>
          </a:p>
          <a:p>
            <a:r>
              <a:rPr lang="en-US" sz="2400" dirty="0"/>
              <a:t>Time-saving Techniques and Powerful Functions</a:t>
            </a:r>
          </a:p>
        </p:txBody>
      </p:sp>
    </p:spTree>
    <p:extLst>
      <p:ext uri="{BB962C8B-B14F-4D97-AF65-F5344CB8AC3E}">
        <p14:creationId xmlns:p14="http://schemas.microsoft.com/office/powerpoint/2010/main" val="364070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A819-1A29-64FD-DC26-78A24B79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FACB-31D8-452C-DBFF-0F31F30D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meant to be a full training or tutorial session, but rather to be an opportunity to share a few time-saving techniques and features of the program that may help you use Excel more effectively.</a:t>
            </a:r>
          </a:p>
          <a:p>
            <a:r>
              <a:rPr lang="en-US" dirty="0"/>
              <a:t>We won’t be covering much about basic data entry or formatting – it is assumed you already know these things.</a:t>
            </a:r>
          </a:p>
          <a:p>
            <a:r>
              <a:rPr lang="en-US" dirty="0"/>
              <a:t>Please feel free to ask questions or offer your best tips, tricks, and techniques at any time.</a:t>
            </a:r>
          </a:p>
          <a:p>
            <a:r>
              <a:rPr lang="en-US" dirty="0"/>
              <a:t>If you don’t feel like interjecting, log into the Teams meeting and post a comment.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About me:</a:t>
            </a:r>
          </a:p>
          <a:p>
            <a:pPr lvl="1"/>
            <a:r>
              <a:rPr lang="en-US" dirty="0"/>
              <a:t>Dan Howard – Architect + Computational Designer</a:t>
            </a:r>
          </a:p>
          <a:p>
            <a:pPr lvl="1"/>
            <a:r>
              <a:rPr lang="en-US" dirty="0"/>
              <a:t>I like learning shortcuts to do things faster!</a:t>
            </a:r>
          </a:p>
          <a:p>
            <a:pPr lvl="1"/>
            <a:r>
              <a:rPr lang="en-US" dirty="0"/>
              <a:t>Come talk to me about your challenging problems, data + data visualizations, automations, coding, or anything else!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B82AE-3C27-644E-C5C0-B43A25FC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0FBD3-CC55-3EC6-903A-04603C7F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t>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0D8CF5-350D-BDB5-DD9C-360E240B1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A7CEB7-6D0C-1986-82A5-81BA63CE41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Excel-lent Skills: Time-saving Techniques and Powerful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2B9DF1-017A-3F29-9492-3018886D8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49360-F3B2-C4FF-B583-5BBDACB799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Disclaimer + Invitation:</a:t>
            </a:r>
          </a:p>
          <a:p>
            <a:r>
              <a:rPr lang="en-US" dirty="0"/>
              <a:t>I am not an Excel expert, so there is a good chance that you know how to do things in Excel that I don’t. If you feel like have a better way to do something, please share in the Teams chat or demonstrate live.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0A1D24-BDB6-E065-6517-4D817E96C5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175A-969F-91A6-5BE4-3A475007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B1AB3-E92C-B193-1087-064DA37A9D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7102-7080-6C6F-B8C6-9FFF047DA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BD1C31C7-8D2B-7B38-F635-513A2A8531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" t="1" r="-103" b="18622"/>
          <a:stretch/>
        </p:blipFill>
        <p:spPr>
          <a:xfrm>
            <a:off x="5208588" y="906464"/>
            <a:ext cx="6618287" cy="5385830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E718003-39DA-A0E8-177F-1C85412037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F048D5F-3861-1781-7122-469AF97445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Autofill</a:t>
            </a:r>
          </a:p>
          <a:p>
            <a:r>
              <a:rPr lang="en-US" dirty="0"/>
              <a:t>Keyboard shortcuts for navigating and selecting</a:t>
            </a:r>
          </a:p>
          <a:p>
            <a:r>
              <a:rPr lang="en-US" dirty="0"/>
              <a:t>Formulas and Functions</a:t>
            </a:r>
          </a:p>
          <a:p>
            <a:r>
              <a:rPr lang="en-US" dirty="0"/>
              <a:t>Relative and Absolute Addressing</a:t>
            </a:r>
          </a:p>
          <a:p>
            <a:r>
              <a:rPr lang="en-US" dirty="0"/>
              <a:t>Naming Cells and Ranges</a:t>
            </a:r>
          </a:p>
          <a:p>
            <a:r>
              <a:rPr lang="en-US" dirty="0"/>
              <a:t>Tables and Filters</a:t>
            </a:r>
          </a:p>
          <a:p>
            <a:r>
              <a:rPr lang="en-US" dirty="0"/>
              <a:t>Conditional Formatting</a:t>
            </a:r>
          </a:p>
          <a:p>
            <a:r>
              <a:rPr lang="en-US" dirty="0"/>
              <a:t>Pivot Tables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43FF4C-98D2-1D89-765F-794F6987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Example </a:t>
            </a:r>
            <a:r>
              <a:rPr lang="en-US" b="0" dirty="0"/>
              <a:t>Slide Subtitle Example, Delete Before Using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E4B0C1-34D3-CAC1-2E42-975D5F0D4C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3537" y="906463"/>
            <a:ext cx="5646737" cy="692150"/>
          </a:xfrm>
        </p:spPr>
        <p:txBody>
          <a:bodyPr/>
          <a:lstStyle/>
          <a:p>
            <a:r>
              <a:rPr lang="en-US" sz="1600" dirty="0"/>
              <a:t>Software Tips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0B24728-B3FE-1533-A1C8-3AA8C937C7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0138" y="906463"/>
            <a:ext cx="5646736" cy="692150"/>
          </a:xfrm>
        </p:spPr>
        <p:txBody>
          <a:bodyPr/>
          <a:lstStyle/>
          <a:p>
            <a:r>
              <a:rPr lang="en-US" sz="1600" dirty="0"/>
              <a:t>Design Tips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3A11CA1-AF93-3AB9-9DE2-8F85457168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3537" y="1425203"/>
            <a:ext cx="5646737" cy="4362822"/>
          </a:xfrm>
        </p:spPr>
        <p:txBody>
          <a:bodyPr/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Picture Placeholders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400" dirty="0"/>
              <a:t>If you delete a photo from a gray image placeholder, the box will be moved to the front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400" dirty="0"/>
              <a:t>Right click the placeholder and select “send to back” to restore formatting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Numbered Lists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400" dirty="0"/>
              <a:t>Use the arrows in the paragraph section of your toolbar to manually navigate levels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400" dirty="0"/>
              <a:t>You can also use “Tab” to push a level further or “</a:t>
            </a:r>
            <a:r>
              <a:rPr lang="en-US" sz="1400" dirty="0" err="1"/>
              <a:t>Shift+Tab</a:t>
            </a:r>
            <a:r>
              <a:rPr lang="en-US" sz="1400" dirty="0"/>
              <a:t>” to go back a level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400" dirty="0"/>
              <a:t>If you’re having trouble, reset the slide or open the paragraph menu and set “Indentation &gt; Before Text” to 0</a:t>
            </a:r>
          </a:p>
          <a:p>
            <a:r>
              <a:rPr lang="en-US" sz="1400" dirty="0"/>
              <a:t>Footers</a:t>
            </a:r>
          </a:p>
          <a:p>
            <a:pPr lvl="1"/>
            <a:r>
              <a:rPr lang="en-US" sz="1400" dirty="0"/>
              <a:t>To add a footer, go to the “Insert” menu, click “Header and Footer,” then check both “Slide number” and “Footer”</a:t>
            </a:r>
          </a:p>
          <a:p>
            <a:pPr lvl="1"/>
            <a:r>
              <a:rPr lang="en-US" sz="1400" dirty="0"/>
              <a:t>Type your client and project name into the box under “Footer” and click “Apply to all”</a:t>
            </a:r>
          </a:p>
          <a:p>
            <a:pPr lvl="1"/>
            <a:r>
              <a:rPr lang="en-US" sz="1400" dirty="0"/>
              <a:t>Your footer will only show up on slides that have the footer built into </a:t>
            </a:r>
            <a:r>
              <a:rPr lang="en-US" sz="1400"/>
              <a:t>the slide master. </a:t>
            </a:r>
            <a:endParaRPr lang="en-US" sz="1400" dirty="0"/>
          </a:p>
          <a:p>
            <a:pPr marL="228600" lvl="1" indent="0">
              <a:buNone/>
            </a:pPr>
            <a:r>
              <a:rPr lang="en-US" sz="1400" dirty="0"/>
              <a:t>	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90534D3-12A0-97A1-97F8-DBC5B23704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0138" y="1425202"/>
            <a:ext cx="5646736" cy="4735961"/>
          </a:xfrm>
        </p:spPr>
        <p:txBody>
          <a:bodyPr/>
          <a:lstStyle/>
          <a:p>
            <a:r>
              <a:rPr lang="en-US" sz="1400" dirty="0"/>
              <a:t>Using Color</a:t>
            </a:r>
          </a:p>
          <a:p>
            <a:pPr lvl="1"/>
            <a:r>
              <a:rPr lang="en-US" sz="1400" dirty="0"/>
              <a:t>Red should be used for things that are important, like subtitles and summaries, not captions, lists, or other body text</a:t>
            </a:r>
          </a:p>
          <a:p>
            <a:pPr lvl="1"/>
            <a:r>
              <a:rPr lang="en-US" sz="1400" dirty="0"/>
              <a:t>Other colors should only be used when necessary to convey information, not for flair or design purposes</a:t>
            </a:r>
          </a:p>
          <a:p>
            <a:r>
              <a:rPr lang="en-US" sz="1400" dirty="0"/>
              <a:t>Titles and Captions</a:t>
            </a:r>
          </a:p>
          <a:p>
            <a:pPr lvl="1"/>
            <a:r>
              <a:rPr lang="en-US" sz="1400" dirty="0"/>
              <a:t>Bold the main title or caption</a:t>
            </a:r>
          </a:p>
          <a:p>
            <a:pPr lvl="1"/>
            <a:r>
              <a:rPr lang="en-US" sz="1400" dirty="0"/>
              <a:t>If needed, subtitles or </a:t>
            </a:r>
            <a:r>
              <a:rPr lang="en-US" sz="1400" dirty="0" err="1"/>
              <a:t>subcaptions</a:t>
            </a:r>
            <a:r>
              <a:rPr lang="en-US" sz="1400" dirty="0"/>
              <a:t> should be regular</a:t>
            </a:r>
          </a:p>
          <a:p>
            <a:pPr lvl="1"/>
            <a:r>
              <a:rPr lang="en-US" sz="1400" dirty="0"/>
              <a:t>Do not add “/” or “|” between the title and subtitle</a:t>
            </a:r>
          </a:p>
          <a:p>
            <a:r>
              <a:rPr lang="en-US" sz="1400" dirty="0"/>
              <a:t>Guides</a:t>
            </a:r>
          </a:p>
          <a:p>
            <a:pPr lvl="1"/>
            <a:r>
              <a:rPr lang="en-US" sz="1400" dirty="0"/>
              <a:t>Do your best to line up content with the guidelines</a:t>
            </a:r>
          </a:p>
          <a:p>
            <a:pPr lvl="1"/>
            <a:r>
              <a:rPr lang="en-US" sz="1400" dirty="0"/>
              <a:t>Blue guides are markers for the slide, showing the center, middle, and perimeter of the slide</a:t>
            </a:r>
          </a:p>
          <a:p>
            <a:pPr lvl="1"/>
            <a:r>
              <a:rPr lang="en-US" sz="1400" dirty="0"/>
              <a:t>Purple guides are markers for the margins, showing boundaries that content should not extend past if possible</a:t>
            </a:r>
          </a:p>
          <a:p>
            <a:pPr lvl="1"/>
            <a:r>
              <a:rPr lang="en-US" sz="1400" dirty="0"/>
              <a:t>Red guides are markers for the content, showing ways to space and size items</a:t>
            </a:r>
          </a:p>
          <a:p>
            <a:pPr lvl="1"/>
            <a:r>
              <a:rPr lang="en-US" sz="1400" dirty="0"/>
              <a:t>Use your best judgement when working with guides – find a balance of consistency and clearly illustrating a message</a:t>
            </a:r>
          </a:p>
          <a:p>
            <a:pPr lvl="1"/>
            <a:endParaRPr lang="en-US" sz="1200" dirty="0"/>
          </a:p>
          <a:p>
            <a:endParaRPr lang="en-US" sz="12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721DE30-5FB8-D5A2-1DF1-22399E8F1C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749D7-5F04-D1A7-AFDD-7820FCA1ED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Excel-lent Skills: Time-saving Techniques and Powerful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33D72-FB20-97B9-EE8C-D255B7A3E4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1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2189-0D99-1498-A1D3-B28B559F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21E88-907D-FEB0-D03F-FA1CF423A1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Excel-lent Skills: Time-saving Techniques and Powerful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3DBAA-AF36-BD03-F79A-D021B5432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DCD4F-CFA4-2B64-874C-3EEABBA49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4220B7-F8B2-6A26-A542-5CF1A5B10D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FE97F-254C-6A7B-E12E-D6109CE311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8763FEC-34C6-C268-FE8C-2A1980D745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4EFC68F-1A36-CFF5-1A00-66AD39EF86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F0D81EA-0258-176B-DD6A-7BE563A867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7F676E3-F8A6-14C8-67CA-F1ED58BA3A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366F5A-6F00-A59D-C664-AE19A31369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22CFFA0-EDB3-4017-EB0B-21CD9BD7DD0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BDE3E67-5074-206A-A81D-16D09CEE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75F8C-5C7D-BE9B-0104-5A10EB62C2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Excel-lent Skills: Time-saving Techniques and Powerful Functions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BFBF-52D8-A9DC-1B7C-4D88686973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AC10B-0925-4A20-90D0-53C49F4F5D6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157058-8A45-A6A6-BAC2-A0ADD2818A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5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CFA00-712E-543A-822A-72FADD0EE6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811D59-C28C-E23F-45FA-6759C0FC73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 - Ballinger with Tertiary Colors">
      <a:dk1>
        <a:srgbClr val="000000"/>
      </a:dk1>
      <a:lt1>
        <a:srgbClr val="FFFFFF"/>
      </a:lt1>
      <a:dk2>
        <a:srgbClr val="DA291C"/>
      </a:dk2>
      <a:lt2>
        <a:srgbClr val="D9D8D6"/>
      </a:lt2>
      <a:accent1>
        <a:srgbClr val="636569"/>
      </a:accent1>
      <a:accent2>
        <a:srgbClr val="FFB71B"/>
      </a:accent2>
      <a:accent3>
        <a:srgbClr val="0075C9"/>
      </a:accent3>
      <a:accent4>
        <a:srgbClr val="C017A2"/>
      </a:accent4>
      <a:accent5>
        <a:srgbClr val="3DAE2B"/>
      </a:accent5>
      <a:accent6>
        <a:srgbClr val="FF6B00"/>
      </a:accent6>
      <a:hlink>
        <a:srgbClr val="DA291C"/>
      </a:hlink>
      <a:folHlink>
        <a:srgbClr val="F5F5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335DD83-9359-4D59-BF7C-18257C8AA58E}" vid="{8AAA6259-F38F-4EC6-B700-ED411690A6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Ballinger 16x9 presentation template</Template>
  <TotalTime>1404</TotalTime>
  <Words>622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Meeting Purpose:</vt:lpstr>
      <vt:lpstr>PowerPoint Presentation</vt:lpstr>
      <vt:lpstr>Agenda</vt:lpstr>
      <vt:lpstr>Slide Title Example Slide Subtitle Example, Delete Before Using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Howard, Daniel</dc:creator>
  <cp:lastModifiedBy>Howard, Daniel</cp:lastModifiedBy>
  <cp:revision>3</cp:revision>
  <dcterms:created xsi:type="dcterms:W3CDTF">2024-03-18T20:30:55Z</dcterms:created>
  <dcterms:modified xsi:type="dcterms:W3CDTF">2024-03-19T20:19:50Z</dcterms:modified>
</cp:coreProperties>
</file>