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sldIdLst>
    <p:sldId id="256" r:id="rId2"/>
    <p:sldId id="258" r:id="rId3"/>
    <p:sldId id="261" r:id="rId4"/>
    <p:sldId id="311" r:id="rId5"/>
    <p:sldId id="260" r:id="rId6"/>
    <p:sldId id="262" r:id="rId7"/>
    <p:sldId id="269" r:id="rId8"/>
    <p:sldId id="312" r:id="rId9"/>
    <p:sldId id="270" r:id="rId10"/>
    <p:sldId id="313" r:id="rId11"/>
    <p:sldId id="271" r:id="rId12"/>
    <p:sldId id="275" r:id="rId13"/>
    <p:sldId id="263" r:id="rId14"/>
    <p:sldId id="267" r:id="rId15"/>
    <p:sldId id="276" r:id="rId16"/>
    <p:sldId id="264" r:id="rId17"/>
    <p:sldId id="266" r:id="rId18"/>
    <p:sldId id="272" r:id="rId19"/>
    <p:sldId id="273" r:id="rId20"/>
    <p:sldId id="274" r:id="rId21"/>
    <p:sldId id="265" r:id="rId22"/>
    <p:sldId id="297" r:id="rId23"/>
    <p:sldId id="277" r:id="rId24"/>
    <p:sldId id="278" r:id="rId25"/>
    <p:sldId id="280" r:id="rId26"/>
    <p:sldId id="281" r:id="rId27"/>
    <p:sldId id="282" r:id="rId28"/>
    <p:sldId id="298" r:id="rId29"/>
    <p:sldId id="299" r:id="rId30"/>
    <p:sldId id="284" r:id="rId31"/>
    <p:sldId id="285" r:id="rId32"/>
    <p:sldId id="286" r:id="rId33"/>
    <p:sldId id="287" r:id="rId34"/>
    <p:sldId id="288" r:id="rId35"/>
    <p:sldId id="300" r:id="rId36"/>
    <p:sldId id="301" r:id="rId37"/>
    <p:sldId id="289" r:id="rId38"/>
    <p:sldId id="302" r:id="rId39"/>
    <p:sldId id="303" r:id="rId40"/>
    <p:sldId id="304" r:id="rId41"/>
    <p:sldId id="290" r:id="rId42"/>
    <p:sldId id="292" r:id="rId43"/>
    <p:sldId id="291" r:id="rId44"/>
    <p:sldId id="306" r:id="rId45"/>
    <p:sldId id="307" r:id="rId46"/>
    <p:sldId id="305" r:id="rId47"/>
    <p:sldId id="310" r:id="rId48"/>
    <p:sldId id="293" r:id="rId49"/>
    <p:sldId id="308" r:id="rId50"/>
    <p:sldId id="309" r:id="rId51"/>
    <p:sldId id="294" r:id="rId52"/>
    <p:sldId id="295" r:id="rId53"/>
    <p:sldId id="296" r:id="rId54"/>
    <p:sldId id="283" r:id="rId55"/>
    <p:sldId id="279" r:id="rId56"/>
    <p:sldId id="257" r:id="rId57"/>
    <p:sldId id="314" r:id="rId58"/>
    <p:sldId id="315" r:id="rId5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07" autoAdjust="0"/>
    <p:restoredTop sz="60321" autoAdjust="0"/>
  </p:normalViewPr>
  <p:slideViewPr>
    <p:cSldViewPr snapToGrid="0">
      <p:cViewPr varScale="1">
        <p:scale>
          <a:sx n="47" d="100"/>
          <a:sy n="47" d="100"/>
        </p:scale>
        <p:origin x="13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9BAAC8-16DC-4FCB-8D08-B2077B1DD0CA}" type="datetimeFigureOut">
              <a:rPr lang="en-US" smtClean="0"/>
              <a:t>10/24/2024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C8DF20-B35A-4C8E-A3A9-F729D7FC4650}" type="slidenum">
              <a:rPr lang="en-US" smtClean="0"/>
              <a:t>‹#›</a:t>
            </a:fld>
            <a:endParaRPr lang="en-US"/>
          </a:p>
        </p:txBody>
      </p:sp>
    </p:spTree>
    <p:extLst>
      <p:ext uri="{BB962C8B-B14F-4D97-AF65-F5344CB8AC3E}">
        <p14:creationId xmlns:p14="http://schemas.microsoft.com/office/powerpoint/2010/main" val="1072761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www.sciencedirect.com/topics/agricultural-and-biological-sciences/poisson-distribu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www.sciencedirect.com/topics/agricultural-and-biological-sciences/binomial-distribu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mtClean="0"/>
              <a:t>You have </a:t>
            </a:r>
            <a:r>
              <a:rPr lang="en-US" dirty="0" smtClean="0"/>
              <a:t>talked through a variety of modeling frameworks and specific types thus far and many of those have been hierarchical models</a:t>
            </a:r>
          </a:p>
          <a:p>
            <a:pPr marL="171450" indent="-171450">
              <a:buFontTx/>
              <a:buChar char="-"/>
            </a:pPr>
            <a:r>
              <a:rPr lang="en-US" dirty="0" smtClean="0"/>
              <a:t>This lecture is going to focus on a couple of other examples of hierarchical model</a:t>
            </a:r>
          </a:p>
          <a:p>
            <a:pPr marL="171450" indent="-171450">
              <a:buFontTx/>
              <a:buChar char="-"/>
            </a:pPr>
            <a:r>
              <a:rPr lang="en-US" dirty="0" smtClean="0"/>
              <a:t>All require auxiliary information to estimate detection</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a:t>
            </a:fld>
            <a:endParaRPr lang="en-US"/>
          </a:p>
        </p:txBody>
      </p:sp>
    </p:spTree>
    <p:extLst>
      <p:ext uri="{BB962C8B-B14F-4D97-AF65-F5344CB8AC3E}">
        <p14:creationId xmlns:p14="http://schemas.microsoft.com/office/powerpoint/2010/main" val="1515256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it’s the variation in counts over time that allows you to estimate p separately – we’re assuming all of that variation in counts is coming from imperfect detection because the pop is closed</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17</a:t>
            </a:fld>
            <a:endParaRPr lang="en-US"/>
          </a:p>
        </p:txBody>
      </p:sp>
    </p:spTree>
    <p:extLst>
      <p:ext uri="{BB962C8B-B14F-4D97-AF65-F5344CB8AC3E}">
        <p14:creationId xmlns:p14="http://schemas.microsoft.com/office/powerpoint/2010/main" val="3377914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Relative abundance – the number</a:t>
            </a:r>
            <a:r>
              <a:rPr lang="en-US" baseline="0" dirty="0" smtClean="0"/>
              <a:t> of individuals multiplied by an unknown constant like detection</a:t>
            </a:r>
          </a:p>
          <a:p>
            <a:pPr marL="171450" indent="-171450">
              <a:buFontTx/>
              <a:buChar char="-"/>
            </a:pPr>
            <a:r>
              <a:rPr lang="en-US" baseline="0" dirty="0" smtClean="0"/>
              <a:t>If that detection is the same across areas, the ratio of relative abundances is the same as the ratio of absolute abundances so you can compare abundance of one site RELATIVE to another</a:t>
            </a:r>
          </a:p>
          <a:p>
            <a:pPr marL="171450" indent="-171450">
              <a:buFontTx/>
              <a:buChar char="-"/>
            </a:pPr>
            <a:r>
              <a:rPr lang="en-US" baseline="0" dirty="0" smtClean="0"/>
              <a:t>Poisson regression explains patterns but does not necessarily represent the ecological data generating process underlying repeated counts</a:t>
            </a:r>
          </a:p>
          <a:p>
            <a:pPr marL="171450" indent="-171450">
              <a:buFontTx/>
              <a:buChar char="-"/>
            </a:pPr>
            <a:r>
              <a:rPr lang="en-US" baseline="0" dirty="0" smtClean="0"/>
              <a:t>N-mixture models were developed based on data generating process – absolute abundance is Poisson distributed and observed data are binomial with the only variation in counts due to detection</a:t>
            </a:r>
          </a:p>
          <a:p>
            <a:pPr marL="171450" indent="-171450">
              <a:buFontTx/>
              <a:buChar char="-"/>
            </a:pPr>
            <a:r>
              <a:rPr lang="en-US" baseline="0" dirty="0" smtClean="0"/>
              <a:t>Many of peoples’ issues with these models stems from the fact that the likelihood contains an infinite sum – you’re summing over the latent abundance states (</a:t>
            </a:r>
            <a:r>
              <a:rPr lang="en-US" baseline="0" dirty="0" err="1" smtClean="0"/>
              <a:t>N_it</a:t>
            </a:r>
            <a:r>
              <a:rPr lang="en-US" baseline="0" dirty="0" smtClean="0"/>
              <a:t>)</a:t>
            </a:r>
          </a:p>
          <a:p>
            <a:pPr marL="628650" lvl="1" indent="-171450">
              <a:buFontTx/>
              <a:buChar char="-"/>
            </a:pPr>
            <a:r>
              <a:rPr lang="en-US" baseline="0" dirty="0" smtClean="0"/>
              <a:t>in practice, you replace infinity with some large constant K, which you have to determine by trial and error</a:t>
            </a:r>
          </a:p>
          <a:p>
            <a:pPr marL="628650" lvl="1" indent="-171450">
              <a:buFontTx/>
              <a:buChar char="-"/>
            </a:pPr>
            <a:r>
              <a:rPr lang="en-US" baseline="0" dirty="0" smtClean="0"/>
              <a:t>At super low abundance or detection probabilities, there are no values of K where these estimates become stable – rather, as K increases, so does abundance estimate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18</a:t>
            </a:fld>
            <a:endParaRPr lang="en-US"/>
          </a:p>
        </p:txBody>
      </p:sp>
    </p:spTree>
    <p:extLst>
      <p:ext uri="{BB962C8B-B14F-4D97-AF65-F5344CB8AC3E}">
        <p14:creationId xmlns:p14="http://schemas.microsoft.com/office/powerpoint/2010/main" val="31559093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Marc </a:t>
            </a:r>
            <a:r>
              <a:rPr lang="en-US" dirty="0" err="1" smtClean="0"/>
              <a:t>Kery</a:t>
            </a:r>
            <a:r>
              <a:rPr lang="en-US" dirty="0" smtClean="0"/>
              <a:t> of the Swiss Ornithological</a:t>
            </a:r>
            <a:r>
              <a:rPr lang="en-US" baseline="0" dirty="0" smtClean="0"/>
              <a:t> Institute tested some of these doubts with a bunch of real life empirical datasets from Swiss Breeding Bird Atlas (2318 1-km2 quadrats) surveyed 2-3 times per breeding season, 2012-2016</a:t>
            </a:r>
          </a:p>
          <a:p>
            <a:pPr marL="171450" indent="-171450">
              <a:buFontTx/>
              <a:buChar char="-"/>
            </a:pPr>
            <a:r>
              <a:rPr lang="en-US" baseline="0" dirty="0" smtClean="0"/>
              <a:t>Published just 4 months after the Barker paper</a:t>
            </a:r>
          </a:p>
          <a:p>
            <a:pPr marL="171450" indent="-171450">
              <a:buFontTx/>
              <a:buChar char="-"/>
            </a:pPr>
            <a:r>
              <a:rPr lang="en-US" baseline="0" dirty="0" smtClean="0"/>
              <a:t>They had capture histories for each territory within a quadrat so it was akin to a mark recapture analysis</a:t>
            </a:r>
          </a:p>
          <a:p>
            <a:pPr marL="171450" indent="-171450">
              <a:buFontTx/>
              <a:buChar char="-"/>
            </a:pPr>
            <a:r>
              <a:rPr lang="en-US" baseline="0" dirty="0" smtClean="0"/>
              <a:t>They collapsed this information down to fit the N mix model, essentially getting rid of individual identity, to see whether they lost parameter </a:t>
            </a:r>
            <a:r>
              <a:rPr lang="en-US" baseline="0" dirty="0" err="1" smtClean="0"/>
              <a:t>identifiability</a:t>
            </a:r>
            <a:endParaRPr lang="en-US" baseline="0" dirty="0" smtClean="0"/>
          </a:p>
          <a:p>
            <a:pPr marL="171450" indent="-171450">
              <a:buFontTx/>
              <a:buChar char="-"/>
            </a:pPr>
            <a:r>
              <a:rPr lang="en-US" baseline="0" dirty="0" smtClean="0"/>
              <a:t>Did not have any issues with Poisson, but you did have to go in and alter that K value for models using a NB</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19</a:t>
            </a:fld>
            <a:endParaRPr lang="en-US"/>
          </a:p>
        </p:txBody>
      </p:sp>
    </p:spTree>
    <p:extLst>
      <p:ext uri="{BB962C8B-B14F-4D97-AF65-F5344CB8AC3E}">
        <p14:creationId xmlns:p14="http://schemas.microsoft.com/office/powerpoint/2010/main" val="3079423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If the closur</a:t>
            </a:r>
            <a:r>
              <a:rPr lang="en-US" baseline="0" dirty="0" smtClean="0"/>
              <a:t>e assumption is violated, the model basically interprets changes in observed counts as detections or </a:t>
            </a:r>
            <a:r>
              <a:rPr lang="en-US" baseline="0" dirty="0" err="1" smtClean="0"/>
              <a:t>nondetections</a:t>
            </a:r>
            <a:r>
              <a:rPr lang="en-US" baseline="0" dirty="0" smtClean="0"/>
              <a:t> rather than changes in population abundance – these changes then lead to a low estimate of p and thus an increased estimate of N, leading to abundance that’s biased high</a:t>
            </a:r>
          </a:p>
          <a:p>
            <a:pPr marL="171450" indent="-171450">
              <a:buFontTx/>
              <a:buChar char="-"/>
            </a:pPr>
            <a:r>
              <a:rPr lang="en-US" baseline="0" dirty="0" smtClean="0"/>
              <a:t>There are a lot of assumptions that are harder to relax than with mark recapture models</a:t>
            </a:r>
          </a:p>
          <a:p>
            <a:pPr marL="171450" indent="-171450">
              <a:buFontTx/>
              <a:buChar char="-"/>
            </a:pPr>
            <a:r>
              <a:rPr lang="en-US" baseline="0" dirty="0" smtClean="0"/>
              <a:t>You have to know what these assumptions are and whether you’re violating them, and really just use a better methodology if you need reliable estimates of abundance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20</a:t>
            </a:fld>
            <a:endParaRPr lang="en-US"/>
          </a:p>
        </p:txBody>
      </p:sp>
    </p:spTree>
    <p:extLst>
      <p:ext uri="{BB962C8B-B14F-4D97-AF65-F5344CB8AC3E}">
        <p14:creationId xmlns:p14="http://schemas.microsoft.com/office/powerpoint/2010/main" val="2419871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Disparate data sets is somewhat subjective</a:t>
            </a:r>
          </a:p>
          <a:p>
            <a:pPr marL="171450" indent="-171450">
              <a:buFontTx/>
              <a:buChar char="-"/>
            </a:pPr>
            <a:r>
              <a:rPr lang="en-US" dirty="0" smtClean="0"/>
              <a:t>In practice, in your code, you are essentially linking separate </a:t>
            </a:r>
            <a:r>
              <a:rPr lang="en-US" dirty="0" err="1" smtClean="0"/>
              <a:t>submodels</a:t>
            </a:r>
            <a:r>
              <a:rPr lang="en-US" dirty="0" smtClean="0"/>
              <a:t> by calling parameters the same name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24</a:t>
            </a:fld>
            <a:endParaRPr lang="en-US"/>
          </a:p>
        </p:txBody>
      </p:sp>
    </p:spTree>
    <p:extLst>
      <p:ext uri="{BB962C8B-B14F-4D97-AF65-F5344CB8AC3E}">
        <p14:creationId xmlns:p14="http://schemas.microsoft.com/office/powerpoint/2010/main" val="31724316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 Going to go through the basic steps of one of the more common integrated models</a:t>
            </a:r>
          </a:p>
          <a:p>
            <a:endParaRPr lang="en-US" dirty="0" smtClean="0"/>
          </a:p>
          <a:p>
            <a:r>
              <a:rPr lang="en-US" dirty="0" err="1" smtClean="0"/>
              <a:t>Zipkin</a:t>
            </a:r>
            <a:r>
              <a:rPr lang="en-US" dirty="0" smtClean="0"/>
              <a:t> and Saunders 2018 DAG</a:t>
            </a:r>
          </a:p>
          <a:p>
            <a:r>
              <a:rPr lang="en-US" dirty="0" smtClean="0"/>
              <a:t>- These are common data types – do not HAVE</a:t>
            </a:r>
            <a:r>
              <a:rPr lang="en-US" baseline="0" dirty="0" smtClean="0"/>
              <a:t> to be these types</a:t>
            </a:r>
            <a:endParaRPr lang="en-US" dirty="0" smtClean="0"/>
          </a:p>
          <a:p>
            <a:pPr marL="171450" indent="-171450">
              <a:buFontTx/>
              <a:buChar char="-"/>
            </a:pPr>
            <a:r>
              <a:rPr lang="en-US" baseline="0" dirty="0" smtClean="0"/>
              <a:t>Blue diamonds are data</a:t>
            </a:r>
          </a:p>
          <a:p>
            <a:pPr marL="171450" indent="-171450">
              <a:buFontTx/>
              <a:buChar char="-"/>
            </a:pPr>
            <a:r>
              <a:rPr lang="en-US" baseline="0" dirty="0" smtClean="0"/>
              <a:t>Purple rectangles are demographic parameters</a:t>
            </a:r>
          </a:p>
          <a:p>
            <a:pPr marL="171450" indent="-171450">
              <a:buFontTx/>
              <a:buChar char="-"/>
            </a:pPr>
            <a:r>
              <a:rPr lang="en-US" baseline="0" dirty="0" smtClean="0"/>
              <a:t>Green rectangles are observation parameters</a:t>
            </a:r>
          </a:p>
          <a:p>
            <a:pPr marL="171450" indent="-171450">
              <a:buFontTx/>
              <a:buChar char="-"/>
            </a:pPr>
            <a:r>
              <a:rPr lang="en-US" baseline="0" dirty="0" smtClean="0"/>
              <a:t>Dotted lines are </a:t>
            </a:r>
            <a:r>
              <a:rPr lang="en-US" baseline="0" dirty="0" err="1" smtClean="0"/>
              <a:t>submodels</a:t>
            </a:r>
            <a:endParaRPr lang="en-US" baseline="0" dirty="0" smtClean="0"/>
          </a:p>
          <a:p>
            <a:pPr marL="171450" indent="-171450">
              <a:buFontTx/>
              <a:buChar char="-"/>
            </a:pPr>
            <a:r>
              <a:rPr lang="en-US" baseline="0" dirty="0" smtClean="0"/>
              <a:t>W = immigration</a:t>
            </a:r>
          </a:p>
          <a:p>
            <a:pPr marL="171450" indent="-171450">
              <a:buFontTx/>
              <a:buChar char="-"/>
            </a:pPr>
            <a:r>
              <a:rPr lang="en-US" baseline="0" dirty="0" smtClean="0"/>
              <a:t>Sig2 – observation error on count data</a:t>
            </a:r>
          </a:p>
          <a:p>
            <a:pPr marL="171450" indent="-171450">
              <a:buFontTx/>
              <a:buChar char="-"/>
            </a:pPr>
            <a:r>
              <a:rPr lang="en-US" baseline="0" dirty="0" smtClean="0"/>
              <a:t>D = recovery rate of dead individuals</a:t>
            </a:r>
          </a:p>
          <a:p>
            <a:pPr marL="171450" indent="-171450">
              <a:buFontTx/>
              <a:buChar char="-"/>
            </a:pPr>
            <a:r>
              <a:rPr lang="en-US" baseline="0" dirty="0" smtClean="0"/>
              <a:t>P = encounter rate for telemetry data</a:t>
            </a:r>
          </a:p>
          <a:p>
            <a:pPr marL="171450" indent="-171450">
              <a:buFontTx/>
              <a:buChar char="-"/>
            </a:pPr>
            <a:endParaRPr lang="en-US" baseline="0" dirty="0" smtClean="0"/>
          </a:p>
          <a:p>
            <a:pPr marL="171450" indent="-171450">
              <a:buFontTx/>
              <a:buChar char="-"/>
            </a:pPr>
            <a:r>
              <a:rPr lang="en-US" baseline="0" dirty="0" smtClean="0"/>
              <a:t>Main people – Marc </a:t>
            </a:r>
            <a:r>
              <a:rPr lang="en-US" baseline="0" dirty="0" err="1" smtClean="0"/>
              <a:t>Kery</a:t>
            </a:r>
            <a:r>
              <a:rPr lang="en-US" baseline="0" dirty="0" smtClean="0"/>
              <a:t> and Michael Schaub, </a:t>
            </a:r>
            <a:r>
              <a:rPr lang="en-US" baseline="0" dirty="0" err="1" smtClean="0"/>
              <a:t>Fitsum</a:t>
            </a:r>
            <a:r>
              <a:rPr lang="en-US" baseline="0" dirty="0" smtClean="0"/>
              <a:t> </a:t>
            </a:r>
            <a:r>
              <a:rPr lang="en-US" baseline="0" dirty="0" err="1" smtClean="0"/>
              <a:t>Abadi</a:t>
            </a:r>
            <a:r>
              <a:rPr lang="en-US" baseline="0" dirty="0" smtClean="0"/>
              <a:t>, Elise </a:t>
            </a:r>
            <a:r>
              <a:rPr lang="en-US" baseline="0" dirty="0" err="1" smtClean="0"/>
              <a:t>Zipkin</a:t>
            </a:r>
            <a:r>
              <a:rPr lang="en-US" baseline="0" dirty="0" smtClean="0"/>
              <a:t> and students – IPM book</a:t>
            </a:r>
          </a:p>
          <a:p>
            <a:pPr marL="171450" indent="-171450">
              <a:buFontTx/>
              <a:buChar char="-"/>
            </a:pPr>
            <a:r>
              <a:rPr lang="en-US" baseline="0" dirty="0" smtClean="0"/>
              <a:t>What’s nice – you can share information from each </a:t>
            </a:r>
            <a:r>
              <a:rPr lang="en-US" baseline="0" dirty="0" err="1" smtClean="0"/>
              <a:t>submodel</a:t>
            </a:r>
            <a:r>
              <a:rPr lang="en-US" baseline="0" dirty="0" smtClean="0"/>
              <a:t> to more precisely estimate parameters while also accounting for multiple sources of uncertainty</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25</a:t>
            </a:fld>
            <a:endParaRPr lang="en-US"/>
          </a:p>
        </p:txBody>
      </p:sp>
    </p:spTree>
    <p:extLst>
      <p:ext uri="{BB962C8B-B14F-4D97-AF65-F5344CB8AC3E}">
        <p14:creationId xmlns:p14="http://schemas.microsoft.com/office/powerpoint/2010/main" val="24165962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In</a:t>
            </a:r>
            <a:r>
              <a:rPr lang="en-US" baseline="0" dirty="0" smtClean="0"/>
              <a:t> the heuristic we just saw, the parameter of interest shared among all </a:t>
            </a:r>
            <a:r>
              <a:rPr lang="en-US" baseline="0" dirty="0" err="1" smtClean="0"/>
              <a:t>submodels</a:t>
            </a:r>
            <a:r>
              <a:rPr lang="en-US" baseline="0" dirty="0" smtClean="0"/>
              <a:t> was abundance</a:t>
            </a:r>
          </a:p>
          <a:p>
            <a:pPr marL="171450" indent="-171450">
              <a:buFontTx/>
              <a:buChar char="-"/>
            </a:pPr>
            <a:r>
              <a:rPr lang="en-US" baseline="0" dirty="0" smtClean="0"/>
              <a:t>What is actually linking all of those </a:t>
            </a:r>
            <a:r>
              <a:rPr lang="en-US" baseline="0" dirty="0" err="1" smtClean="0"/>
              <a:t>submodels</a:t>
            </a:r>
            <a:r>
              <a:rPr lang="en-US" baseline="0" dirty="0" smtClean="0"/>
              <a:t>?</a:t>
            </a:r>
          </a:p>
          <a:p>
            <a:pPr marL="171450" indent="-171450">
              <a:buFontTx/>
              <a:buChar char="-"/>
            </a:pPr>
            <a:r>
              <a:rPr lang="en-US" baseline="0" dirty="0" smtClean="0"/>
              <a:t>The underlying commonality between all </a:t>
            </a:r>
            <a:r>
              <a:rPr lang="en-US" baseline="0" dirty="0" err="1" smtClean="0"/>
              <a:t>submodels</a:t>
            </a:r>
            <a:r>
              <a:rPr lang="en-US" baseline="0" dirty="0" smtClean="0"/>
              <a:t> is the population model</a:t>
            </a:r>
          </a:p>
          <a:p>
            <a:pPr marL="171450" indent="-171450">
              <a:buFontTx/>
              <a:buChar char="-"/>
            </a:pPr>
            <a:r>
              <a:rPr lang="en-US" baseline="0" dirty="0" smtClean="0"/>
              <a:t>Can be as simple as this basic balance equation you learn in some of your earliest days of pop </a:t>
            </a:r>
            <a:r>
              <a:rPr lang="en-US" baseline="0" dirty="0" err="1" smtClean="0"/>
              <a:t>dy</a:t>
            </a:r>
            <a:r>
              <a:rPr lang="en-US" baseline="0" dirty="0" smtClean="0"/>
              <a:t> classes</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26</a:t>
            </a:fld>
            <a:endParaRPr lang="en-US"/>
          </a:p>
        </p:txBody>
      </p:sp>
    </p:spTree>
    <p:extLst>
      <p:ext uri="{BB962C8B-B14F-4D97-AF65-F5344CB8AC3E}">
        <p14:creationId xmlns:p14="http://schemas.microsoft.com/office/powerpoint/2010/main" val="15590282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How complex this model gets depends on your questions</a:t>
            </a:r>
            <a:r>
              <a:rPr lang="en-US" baseline="0" dirty="0" smtClean="0"/>
              <a:t> of interest, the complexity of the organism’s life cycle, and the quantity and quality of data – can it support lots of heterogeneity (differences in age and sex classes, time trends, etc.)</a:t>
            </a:r>
          </a:p>
          <a:p>
            <a:pPr marL="171450" indent="-171450">
              <a:buFontTx/>
              <a:buChar char="-"/>
            </a:pPr>
            <a:r>
              <a:rPr lang="en-US" baseline="0" dirty="0" smtClean="0"/>
              <a:t>Usually REALLY helps to start out with a life cycle diagram, which we’ll get to</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27</a:t>
            </a:fld>
            <a:endParaRPr lang="en-US"/>
          </a:p>
        </p:txBody>
      </p:sp>
    </p:spTree>
    <p:extLst>
      <p:ext uri="{BB962C8B-B14F-4D97-AF65-F5344CB8AC3E}">
        <p14:creationId xmlns:p14="http://schemas.microsoft.com/office/powerpoint/2010/main" val="115284191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Brief aside on SSM</a:t>
            </a:r>
          </a:p>
          <a:p>
            <a:pPr marL="171450" indent="-171450">
              <a:buFontTx/>
              <a:buChar char="-"/>
            </a:pPr>
            <a:r>
              <a:rPr lang="en-US" dirty="0" smtClean="0"/>
              <a:t>The state part of this process is your population model – what we just went over</a:t>
            </a:r>
          </a:p>
          <a:p>
            <a:pPr marL="171450" indent="-171450">
              <a:buFontTx/>
              <a:buChar char="-"/>
            </a:pPr>
            <a:r>
              <a:rPr lang="en-US" dirty="0" smtClean="0"/>
              <a:t>Basically separating out the variation in your observed counts into one contribution from the underlying true dynamics</a:t>
            </a:r>
            <a:r>
              <a:rPr lang="en-US" baseline="0" dirty="0" smtClean="0"/>
              <a:t> of the state (N or population model) and another contribution from an observation process</a:t>
            </a:r>
          </a:p>
          <a:p>
            <a:pPr marL="628650" lvl="1" indent="-171450">
              <a:buFontTx/>
              <a:buChar char="-"/>
            </a:pPr>
            <a:r>
              <a:rPr lang="en-US" baseline="0" dirty="0" err="1" smtClean="0"/>
              <a:t>Obs</a:t>
            </a:r>
            <a:r>
              <a:rPr lang="en-US" baseline="0" dirty="0" smtClean="0"/>
              <a:t> process describes how an </a:t>
            </a:r>
            <a:r>
              <a:rPr lang="en-US" baseline="0" dirty="0" err="1" smtClean="0"/>
              <a:t>obs</a:t>
            </a:r>
            <a:r>
              <a:rPr lang="en-US" baseline="0" dirty="0" smtClean="0"/>
              <a:t> at time t is linked with the true state at that time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28</a:t>
            </a:fld>
            <a:endParaRPr lang="en-US"/>
          </a:p>
        </p:txBody>
      </p:sp>
    </p:spTree>
    <p:extLst>
      <p:ext uri="{BB962C8B-B14F-4D97-AF65-F5344CB8AC3E}">
        <p14:creationId xmlns:p14="http://schemas.microsoft.com/office/powerpoint/2010/main" val="1728272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baseline="0" dirty="0" smtClean="0"/>
              <a:t>J is </a:t>
            </a:r>
            <a:r>
              <a:rPr lang="en-US" baseline="0" dirty="0" err="1" smtClean="0"/>
              <a:t>juv</a:t>
            </a:r>
            <a:r>
              <a:rPr lang="en-US" baseline="0" dirty="0" smtClean="0"/>
              <a:t>, A is adult</a:t>
            </a:r>
          </a:p>
          <a:p>
            <a:pPr marL="171450" indent="-171450">
              <a:buFontTx/>
              <a:buChar char="-"/>
            </a:pPr>
            <a:r>
              <a:rPr lang="en-US" baseline="0" dirty="0" smtClean="0"/>
              <a:t>My notation is not consistent among slides so don’t let it freak you out</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29</a:t>
            </a:fld>
            <a:endParaRPr lang="en-US"/>
          </a:p>
        </p:txBody>
      </p:sp>
    </p:spTree>
    <p:extLst>
      <p:ext uri="{BB962C8B-B14F-4D97-AF65-F5344CB8AC3E}">
        <p14:creationId xmlns:p14="http://schemas.microsoft.com/office/powerpoint/2010/main" val="3772956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Original goal – estimate abundance from point counts alone</a:t>
            </a:r>
          </a:p>
          <a:p>
            <a:pPr marL="171450" indent="-171450">
              <a:buFontTx/>
              <a:buChar char="-"/>
            </a:pPr>
            <a:r>
              <a:rPr lang="en-US" dirty="0" smtClean="0"/>
              <a:t>Mixture of distributions – underlying abundance is distributed</a:t>
            </a:r>
            <a:r>
              <a:rPr lang="en-US" baseline="0" dirty="0" smtClean="0"/>
              <a:t> as a Poisson</a:t>
            </a:r>
          </a:p>
          <a:p>
            <a:pPr marL="628650" lvl="1" indent="-171450">
              <a:buFontTx/>
              <a:buChar char="-"/>
            </a:pPr>
            <a:r>
              <a:rPr lang="en-US" baseline="0" dirty="0" smtClean="0"/>
              <a:t>Count data are distributed binomial </a:t>
            </a:r>
          </a:p>
          <a:p>
            <a:pPr marL="171450" lvl="0" indent="-171450">
              <a:buFontTx/>
              <a:buChar char="-"/>
            </a:pPr>
            <a:r>
              <a:rPr lang="en-US" baseline="0" dirty="0" smtClean="0"/>
              <a:t>Constant detection – across individuals – no trap happiness or shyness incorporated</a:t>
            </a:r>
          </a:p>
          <a:p>
            <a:pPr marL="628650" lvl="1" indent="-171450">
              <a:buFontTx/>
              <a:buChar char="-"/>
            </a:pPr>
            <a:r>
              <a:rPr lang="en-US" baseline="0" dirty="0" smtClean="0"/>
              <a:t>you can put covariates on it or allow it to vary temporally</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a:t>
            </a:fld>
            <a:endParaRPr lang="en-US"/>
          </a:p>
        </p:txBody>
      </p:sp>
    </p:spTree>
    <p:extLst>
      <p:ext uri="{BB962C8B-B14F-4D97-AF65-F5344CB8AC3E}">
        <p14:creationId xmlns:p14="http://schemas.microsoft.com/office/powerpoint/2010/main" val="19564175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The</a:t>
            </a:r>
            <a:r>
              <a:rPr lang="en-US" baseline="0" dirty="0" smtClean="0"/>
              <a:t> fact that you have distributions here for both the state process and the observation process means these processes are stochastic</a:t>
            </a:r>
          </a:p>
          <a:p>
            <a:pPr marL="171450" indent="-171450">
              <a:buFontTx/>
              <a:buChar char="-"/>
            </a:pPr>
            <a:r>
              <a:rPr lang="en-US" baseline="0" dirty="0" smtClean="0"/>
              <a:t>This makes the model a hierarchical model</a:t>
            </a:r>
          </a:p>
          <a:p>
            <a:pPr marL="628650" lvl="1" indent="-171450">
              <a:buFontTx/>
              <a:buChar char="-"/>
            </a:pPr>
            <a:r>
              <a:rPr lang="en-US" baseline="0" dirty="0" smtClean="0"/>
              <a:t>The latent states N represent random effects</a:t>
            </a:r>
          </a:p>
        </p:txBody>
      </p:sp>
      <p:sp>
        <p:nvSpPr>
          <p:cNvPr id="4" name="Slide Number Placeholder 3"/>
          <p:cNvSpPr>
            <a:spLocks noGrp="1"/>
          </p:cNvSpPr>
          <p:nvPr>
            <p:ph type="sldNum" sz="quarter" idx="10"/>
          </p:nvPr>
        </p:nvSpPr>
        <p:spPr/>
        <p:txBody>
          <a:bodyPr/>
          <a:lstStyle/>
          <a:p>
            <a:fld id="{BEC8DF20-B35A-4C8E-A3A9-F729D7FC4650}" type="slidenum">
              <a:rPr lang="en-US" smtClean="0"/>
              <a:t>30</a:t>
            </a:fld>
            <a:endParaRPr lang="en-US"/>
          </a:p>
        </p:txBody>
      </p:sp>
    </p:spTree>
    <p:extLst>
      <p:ext uri="{BB962C8B-B14F-4D97-AF65-F5344CB8AC3E}">
        <p14:creationId xmlns:p14="http://schemas.microsoft.com/office/powerpoint/2010/main" val="42687624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Shorthand to represent the likelihood of a CJS model</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31</a:t>
            </a:fld>
            <a:endParaRPr lang="en-US"/>
          </a:p>
        </p:txBody>
      </p:sp>
    </p:spTree>
    <p:extLst>
      <p:ext uri="{BB962C8B-B14F-4D97-AF65-F5344CB8AC3E}">
        <p14:creationId xmlns:p14="http://schemas.microsoft.com/office/powerpoint/2010/main" val="140680492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N1 is separated out because you have to estimate</a:t>
            </a:r>
            <a:r>
              <a:rPr lang="en-US" baseline="0" dirty="0" smtClean="0"/>
              <a:t> the first year’s population size separately</a:t>
            </a:r>
          </a:p>
          <a:p>
            <a:pPr marL="628650" lvl="1" indent="-171450">
              <a:buFontTx/>
              <a:buChar char="-"/>
            </a:pPr>
            <a:r>
              <a:rPr lang="en-US" baseline="0" dirty="0" smtClean="0"/>
              <a:t>The likelihood for the later years use a Markovian process – </a:t>
            </a:r>
            <a:r>
              <a:rPr lang="en-US" baseline="0" dirty="0" err="1" smtClean="0"/>
              <a:t>Nt</a:t>
            </a:r>
            <a:r>
              <a:rPr lang="en-US" baseline="0" dirty="0" smtClean="0"/>
              <a:t> times this projection matrix to get Nt+1 – can’t do that with the first year</a:t>
            </a:r>
          </a:p>
          <a:p>
            <a:pPr marL="171450" lvl="0" indent="-171450">
              <a:buFontTx/>
              <a:buChar char="-"/>
            </a:pPr>
            <a:r>
              <a:rPr lang="en-US" baseline="0" dirty="0" smtClean="0"/>
              <a:t>Point out common parameters across likelihoods</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33</a:t>
            </a:fld>
            <a:endParaRPr lang="en-US"/>
          </a:p>
        </p:txBody>
      </p:sp>
    </p:spTree>
    <p:extLst>
      <p:ext uri="{BB962C8B-B14F-4D97-AF65-F5344CB8AC3E}">
        <p14:creationId xmlns:p14="http://schemas.microsoft.com/office/powerpoint/2010/main" val="27420404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Local recruits are locally-born, surviving individuals that return to the study area. Surviving adults are at least 2 years old and were present in the study area in the previous year already. Finally, immigrants are born outside of the study area, at least 1 year old and never reproduced in the study area before (but we assume nothing about any earlier reproductive events elsewhere).</a:t>
            </a:r>
          </a:p>
          <a:p>
            <a:endParaRPr lang="en-US" sz="1200" b="0" i="0" u="none" strike="noStrike" kern="1200" baseline="0" dirty="0" smtClean="0">
              <a:solidFill>
                <a:schemeClr val="tx1"/>
              </a:solidFill>
              <a:latin typeface="+mn-lt"/>
              <a:ea typeface="+mn-ea"/>
              <a:cs typeface="+mn-cs"/>
            </a:endParaRPr>
          </a:p>
          <a:p>
            <a:r>
              <a:rPr lang="en-US" sz="1200" b="0" i="0" u="none" strike="noStrike" kern="1200" baseline="0" dirty="0" smtClean="0">
                <a:solidFill>
                  <a:schemeClr val="tx1"/>
                </a:solidFill>
                <a:latin typeface="+mn-lt"/>
                <a:ea typeface="+mn-ea"/>
                <a:cs typeface="+mn-cs"/>
              </a:rPr>
              <a:t>We must make a number of decisions, e.g., decide how many age classes or which states we want to include,</a:t>
            </a:r>
          </a:p>
          <a:p>
            <a:r>
              <a:rPr lang="en-US" sz="1200" b="0" i="0" u="none" strike="noStrike" kern="1200" baseline="0" dirty="0" smtClean="0">
                <a:solidFill>
                  <a:schemeClr val="tx1"/>
                </a:solidFill>
                <a:latin typeface="+mn-lt"/>
                <a:ea typeface="+mn-ea"/>
                <a:cs typeface="+mn-cs"/>
              </a:rPr>
              <a:t>whether to base the model on a pre- or </a:t>
            </a:r>
            <a:r>
              <a:rPr lang="en-US" sz="1200" b="0" i="0" u="none" strike="noStrike" kern="1200" baseline="0" dirty="0" err="1" smtClean="0">
                <a:solidFill>
                  <a:schemeClr val="tx1"/>
                </a:solidFill>
                <a:latin typeface="+mn-lt"/>
                <a:ea typeface="+mn-ea"/>
                <a:cs typeface="+mn-cs"/>
              </a:rPr>
              <a:t>postbreeding</a:t>
            </a:r>
            <a:r>
              <a:rPr lang="en-US" sz="1200" b="0" i="0" u="none" strike="noStrike" kern="1200" baseline="0" dirty="0" smtClean="0">
                <a:solidFill>
                  <a:schemeClr val="tx1"/>
                </a:solidFill>
                <a:latin typeface="+mn-lt"/>
                <a:ea typeface="+mn-ea"/>
                <a:cs typeface="+mn-cs"/>
              </a:rPr>
              <a:t> “census,” whether to model females only or also include males, and</a:t>
            </a:r>
          </a:p>
          <a:p>
            <a:r>
              <a:rPr lang="en-US" sz="1200" b="0" i="0" u="none" strike="noStrike" kern="1200" baseline="0" dirty="0" smtClean="0">
                <a:solidFill>
                  <a:schemeClr val="tx1"/>
                </a:solidFill>
                <a:latin typeface="+mn-lt"/>
                <a:ea typeface="+mn-ea"/>
                <a:cs typeface="+mn-cs"/>
              </a:rPr>
              <a:t>whether to include demographic and environmental </a:t>
            </a:r>
            <a:r>
              <a:rPr lang="en-US" sz="1200" b="0" i="0" u="none" strike="noStrike" kern="1200" baseline="0" dirty="0" err="1" smtClean="0">
                <a:solidFill>
                  <a:schemeClr val="tx1"/>
                </a:solidFill>
                <a:latin typeface="+mn-lt"/>
                <a:ea typeface="+mn-ea"/>
                <a:cs typeface="+mn-cs"/>
              </a:rPr>
              <a:t>stochasticity</a:t>
            </a:r>
            <a:r>
              <a:rPr lang="en-US" sz="1200" b="0" i="0" u="none" strike="noStrike" kern="1200" baseline="0" dirty="0" smtClean="0">
                <a:solidFill>
                  <a:schemeClr val="tx1"/>
                </a:solidFill>
                <a:latin typeface="+mn-lt"/>
                <a:ea typeface="+mn-ea"/>
                <a:cs typeface="+mn-cs"/>
              </a:rPr>
              <a:t> (i.e., variability) or density dependence.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34</a:t>
            </a:fld>
            <a:endParaRPr lang="en-US"/>
          </a:p>
        </p:txBody>
      </p:sp>
    </p:spTree>
    <p:extLst>
      <p:ext uri="{BB962C8B-B14F-4D97-AF65-F5344CB8AC3E}">
        <p14:creationId xmlns:p14="http://schemas.microsoft.com/office/powerpoint/2010/main" val="13741657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Local recruits are locally-born, surviving individuals that return to the study area. Surviving adults are at least 2 years old and were present in the study area in the previous year already. Finally, immigrants are born outside of the study area, at least 1 year old and never reproduced in the study area before (but we assume nothing about any earlier reproductive events elsewhere).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35</a:t>
            </a:fld>
            <a:endParaRPr lang="en-US"/>
          </a:p>
        </p:txBody>
      </p:sp>
    </p:spTree>
    <p:extLst>
      <p:ext uri="{BB962C8B-B14F-4D97-AF65-F5344CB8AC3E}">
        <p14:creationId xmlns:p14="http://schemas.microsoft.com/office/powerpoint/2010/main" val="11904098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Local recruits are locally-born, surviving individuals that return to the study area. Surviving adults are at least 2 years old and were present in the study area in the previous year already. Finally, immigrants are born outside of the study area, at least 1 year old and never reproduced in the study area before (but we assume nothing about any earlier reproductive events elsewhere).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36</a:t>
            </a:fld>
            <a:endParaRPr lang="en-US"/>
          </a:p>
        </p:txBody>
      </p:sp>
    </p:spTree>
    <p:extLst>
      <p:ext uri="{BB962C8B-B14F-4D97-AF65-F5344CB8AC3E}">
        <p14:creationId xmlns:p14="http://schemas.microsoft.com/office/powerpoint/2010/main" val="3024055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err="1" smtClean="0"/>
              <a:t>Censused</a:t>
            </a:r>
            <a:r>
              <a:rPr lang="en-US" baseline="0" dirty="0" smtClean="0"/>
              <a:t> at start of May</a:t>
            </a:r>
          </a:p>
          <a:p>
            <a:pPr marL="171450" indent="-171450">
              <a:buFontTx/>
              <a:buChar char="-"/>
            </a:pPr>
            <a:r>
              <a:rPr lang="en-US" baseline="0" dirty="0" smtClean="0"/>
              <a:t>Pre-breeding census</a:t>
            </a:r>
          </a:p>
          <a:p>
            <a:pPr marL="171450" indent="-171450">
              <a:buFontTx/>
              <a:buChar char="-"/>
            </a:pPr>
            <a:r>
              <a:rPr lang="en-US" baseline="0" dirty="0" smtClean="0"/>
              <a:t>Point out which matrix elements match with life cycle diagram</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37</a:t>
            </a:fld>
            <a:endParaRPr lang="en-US"/>
          </a:p>
        </p:txBody>
      </p:sp>
    </p:spTree>
    <p:extLst>
      <p:ext uri="{BB962C8B-B14F-4D97-AF65-F5344CB8AC3E}">
        <p14:creationId xmlns:p14="http://schemas.microsoft.com/office/powerpoint/2010/main" val="274047384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How we actually write out that matrix</a:t>
            </a:r>
            <a:r>
              <a:rPr lang="en-US" baseline="0" dirty="0" smtClean="0"/>
              <a:t> multiplication and then eventually code it</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38</a:t>
            </a:fld>
            <a:endParaRPr lang="en-US"/>
          </a:p>
        </p:txBody>
      </p:sp>
    </p:spTree>
    <p:extLst>
      <p:ext uri="{BB962C8B-B14F-4D97-AF65-F5344CB8AC3E}">
        <p14:creationId xmlns:p14="http://schemas.microsoft.com/office/powerpoint/2010/main" val="182250517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Gave them </a:t>
            </a:r>
            <a:r>
              <a:rPr lang="en-US" dirty="0" err="1" smtClean="0"/>
              <a:t>stochasticity</a:t>
            </a:r>
            <a:r>
              <a:rPr lang="en-US" dirty="0" smtClean="0"/>
              <a:t> – treating this</a:t>
            </a:r>
            <a:r>
              <a:rPr lang="en-US" baseline="0" dirty="0" smtClean="0"/>
              <a:t> latent state as a random variable</a:t>
            </a:r>
          </a:p>
          <a:p>
            <a:pPr marL="171450" indent="-171450">
              <a:buFontTx/>
              <a:buChar char="-"/>
            </a:pPr>
            <a:r>
              <a:rPr lang="en-US" baseline="0" dirty="0" smtClean="0"/>
              <a:t>We can also give them demographic </a:t>
            </a:r>
            <a:r>
              <a:rPr lang="en-US" baseline="0" dirty="0" err="1" smtClean="0"/>
              <a:t>stochasticity</a:t>
            </a:r>
            <a:r>
              <a:rPr lang="en-US" baseline="0" dirty="0" smtClean="0"/>
              <a:t> by treating f (productivity) and phi (survival) as random variables pulled from distributions</a:t>
            </a:r>
            <a:endParaRPr lang="en-US" dirty="0" smtClean="0"/>
          </a:p>
          <a:p>
            <a:pPr marL="171450" indent="-171450">
              <a:buFontTx/>
              <a:buChar char="-"/>
            </a:pPr>
            <a:r>
              <a:rPr lang="en-US" dirty="0" smtClean="0"/>
              <a:t>Have</a:t>
            </a:r>
            <a:r>
              <a:rPr lang="en-US" baseline="0" dirty="0" smtClean="0"/>
              <a:t> different options for modeling temporal variability</a:t>
            </a:r>
          </a:p>
          <a:p>
            <a:pPr marL="628650" lvl="1" indent="-171450">
              <a:buFontTx/>
              <a:buChar char="-"/>
            </a:pPr>
            <a:r>
              <a:rPr lang="en-US" baseline="0" dirty="0" smtClean="0"/>
              <a:t>Fixed or random time effects</a:t>
            </a:r>
          </a:p>
          <a:p>
            <a:pPr marL="628650" lvl="1" indent="-171450">
              <a:buFontTx/>
              <a:buChar char="-"/>
            </a:pPr>
            <a:r>
              <a:rPr lang="en-US" baseline="0" dirty="0" smtClean="0"/>
              <a:t>With or without correlation among demographic rates (</a:t>
            </a:r>
            <a:r>
              <a:rPr lang="en-US" baseline="0" dirty="0" err="1" smtClean="0"/>
              <a:t>eg</a:t>
            </a:r>
            <a:r>
              <a:rPr lang="en-US" baseline="0" dirty="0" smtClean="0"/>
              <a:t> across age/stage classes)</a:t>
            </a:r>
          </a:p>
          <a:p>
            <a:pPr marL="628650" lvl="1" indent="-171450">
              <a:buFontTx/>
              <a:buChar char="-"/>
            </a:pPr>
            <a:r>
              <a:rPr lang="en-US" baseline="0" dirty="0" smtClean="0"/>
              <a:t>We’re using uncorrelated random effects</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39</a:t>
            </a:fld>
            <a:endParaRPr lang="en-US"/>
          </a:p>
        </p:txBody>
      </p:sp>
    </p:spTree>
    <p:extLst>
      <p:ext uri="{BB962C8B-B14F-4D97-AF65-F5344CB8AC3E}">
        <p14:creationId xmlns:p14="http://schemas.microsoft.com/office/powerpoint/2010/main" val="136478018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the state-space model</a:t>
            </a:r>
          </a:p>
          <a:p>
            <a:pPr marL="171450" indent="-171450">
              <a:buFontTx/>
              <a:buChar char="-"/>
            </a:pPr>
            <a:r>
              <a:rPr lang="en-US" dirty="0" smtClean="0"/>
              <a:t>Top </a:t>
            </a:r>
            <a:r>
              <a:rPr lang="en-US" dirty="0" smtClean="0"/>
              <a:t>row of code </a:t>
            </a:r>
            <a:r>
              <a:rPr lang="en-US" dirty="0" smtClean="0"/>
              <a:t>is juveniles, bottom is adults</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40</a:t>
            </a:fld>
            <a:endParaRPr lang="en-US"/>
          </a:p>
        </p:txBody>
      </p:sp>
    </p:spTree>
    <p:extLst>
      <p:ext uri="{BB962C8B-B14F-4D97-AF65-F5344CB8AC3E}">
        <p14:creationId xmlns:p14="http://schemas.microsoft.com/office/powerpoint/2010/main" val="32925845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What makes this a hierarchical model?</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6</a:t>
            </a:fld>
            <a:endParaRPr lang="en-US"/>
          </a:p>
        </p:txBody>
      </p:sp>
    </p:spTree>
    <p:extLst>
      <p:ext uri="{BB962C8B-B14F-4D97-AF65-F5344CB8AC3E}">
        <p14:creationId xmlns:p14="http://schemas.microsoft.com/office/powerpoint/2010/main" val="240361095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sig is observation error but also residual</a:t>
            </a:r>
            <a:r>
              <a:rPr lang="en-US" baseline="0" dirty="0" smtClean="0"/>
              <a:t> error of IPM (from lack of fit of the process model)</a:t>
            </a:r>
          </a:p>
          <a:p>
            <a:pPr marL="171450" indent="-171450">
              <a:buFontTx/>
              <a:buChar char="-"/>
            </a:pPr>
            <a:r>
              <a:rPr lang="en-US" baseline="0" dirty="0" smtClean="0"/>
              <a:t>Could stop here and try to estimate everything from single time series of counts</a:t>
            </a:r>
          </a:p>
          <a:p>
            <a:pPr marL="171450" indent="-171450">
              <a:buFontTx/>
              <a:buChar char="-"/>
            </a:pPr>
            <a:r>
              <a:rPr lang="en-US" baseline="0" dirty="0" smtClean="0"/>
              <a:t>Most parameters would not be separately estimable – estimates would strongly depend on chosen priors</a:t>
            </a:r>
          </a:p>
          <a:p>
            <a:pPr marL="628650" lvl="1" indent="-171450">
              <a:buFontTx/>
              <a:buChar char="-"/>
            </a:pPr>
            <a:r>
              <a:rPr lang="en-US" baseline="0" dirty="0" smtClean="0"/>
              <a:t>Must add demographic info to render them estimable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41</a:t>
            </a:fld>
            <a:endParaRPr lang="en-US"/>
          </a:p>
        </p:txBody>
      </p:sp>
    </p:spTree>
    <p:extLst>
      <p:ext uri="{BB962C8B-B14F-4D97-AF65-F5344CB8AC3E}">
        <p14:creationId xmlns:p14="http://schemas.microsoft.com/office/powerpoint/2010/main" val="29683250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 Age and year are indexing tricks in JAGS, so your f estimates are going to be a matrix of productivities with row corresponding to </a:t>
            </a:r>
            <a:r>
              <a:rPr lang="en-US" dirty="0" err="1" smtClean="0"/>
              <a:t>juv</a:t>
            </a:r>
            <a:r>
              <a:rPr lang="en-US" dirty="0" smtClean="0"/>
              <a:t> and adults and column</a:t>
            </a:r>
            <a:r>
              <a:rPr lang="en-US" baseline="0" dirty="0" smtClean="0"/>
              <a:t> corresponding to year</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42</a:t>
            </a:fld>
            <a:endParaRPr lang="en-US"/>
          </a:p>
        </p:txBody>
      </p:sp>
    </p:spTree>
    <p:extLst>
      <p:ext uri="{BB962C8B-B14F-4D97-AF65-F5344CB8AC3E}">
        <p14:creationId xmlns:p14="http://schemas.microsoft.com/office/powerpoint/2010/main" val="34526461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Typical CH is </a:t>
            </a:r>
            <a:r>
              <a:rPr lang="en-US" dirty="0" smtClean="0"/>
              <a:t>101110 </a:t>
            </a:r>
            <a:r>
              <a:rPr lang="en-US" dirty="0" smtClean="0"/>
              <a:t>for an individual</a:t>
            </a:r>
          </a:p>
          <a:p>
            <a:pPr marL="171450" indent="-171450">
              <a:buFontTx/>
              <a:buChar char="-"/>
            </a:pPr>
            <a:r>
              <a:rPr lang="en-US" dirty="0" smtClean="0"/>
              <a:t>This is condensing them down into cohorts for a given year</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43</a:t>
            </a:fld>
            <a:endParaRPr lang="en-US"/>
          </a:p>
        </p:txBody>
      </p:sp>
    </p:spTree>
    <p:extLst>
      <p:ext uri="{BB962C8B-B14F-4D97-AF65-F5344CB8AC3E}">
        <p14:creationId xmlns:p14="http://schemas.microsoft.com/office/powerpoint/2010/main" val="74234408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48</a:t>
            </a:fld>
            <a:endParaRPr lang="en-US"/>
          </a:p>
        </p:txBody>
      </p:sp>
    </p:spTree>
    <p:extLst>
      <p:ext uri="{BB962C8B-B14F-4D97-AF65-F5344CB8AC3E}">
        <p14:creationId xmlns:p14="http://schemas.microsoft.com/office/powerpoint/2010/main" val="369097185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is the state-space model</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49</a:t>
            </a:fld>
            <a:endParaRPr lang="en-US"/>
          </a:p>
        </p:txBody>
      </p:sp>
    </p:spTree>
    <p:extLst>
      <p:ext uri="{BB962C8B-B14F-4D97-AF65-F5344CB8AC3E}">
        <p14:creationId xmlns:p14="http://schemas.microsoft.com/office/powerpoint/2010/main" val="164028551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Datasets stemming from different</a:t>
            </a:r>
            <a:r>
              <a:rPr lang="en-US" baseline="0" dirty="0" smtClean="0"/>
              <a:t> pops can bias vital rate estimates</a:t>
            </a:r>
          </a:p>
          <a:p>
            <a:pPr marL="171450" indent="-171450">
              <a:buFontTx/>
              <a:buChar char="-"/>
            </a:pPr>
            <a:r>
              <a:rPr lang="en-US" baseline="0" dirty="0" smtClean="0"/>
              <a:t>Example – count breeding ducks, band migrating ducks</a:t>
            </a:r>
            <a:endParaRPr lang="en-US" dirty="0" smtClean="0"/>
          </a:p>
          <a:p>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50</a:t>
            </a:fld>
            <a:endParaRPr lang="en-US"/>
          </a:p>
        </p:txBody>
      </p:sp>
    </p:spTree>
    <p:extLst>
      <p:ext uri="{BB962C8B-B14F-4D97-AF65-F5344CB8AC3E}">
        <p14:creationId xmlns:p14="http://schemas.microsoft.com/office/powerpoint/2010/main" val="14805959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51</a:t>
            </a:fld>
            <a:endParaRPr lang="en-US"/>
          </a:p>
        </p:txBody>
      </p:sp>
    </p:spTree>
    <p:extLst>
      <p:ext uri="{BB962C8B-B14F-4D97-AF65-F5344CB8AC3E}">
        <p14:creationId xmlns:p14="http://schemas.microsoft.com/office/powerpoint/2010/main" val="297077763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Recently integrated community models have become popular</a:t>
            </a:r>
          </a:p>
          <a:p>
            <a:pPr marL="171450" indent="-171450">
              <a:buFontTx/>
              <a:buChar char="-"/>
            </a:pPr>
            <a:r>
              <a:rPr lang="en-US" dirty="0" smtClean="0"/>
              <a:t>Pull information</a:t>
            </a:r>
            <a:r>
              <a:rPr lang="en-US" baseline="0" dirty="0" smtClean="0"/>
              <a:t> from commonly detected species to inform rarely detected species – important to understand underlying assumptions about data</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55</a:t>
            </a:fld>
            <a:endParaRPr lang="en-US"/>
          </a:p>
        </p:txBody>
      </p:sp>
    </p:spTree>
    <p:extLst>
      <p:ext uri="{BB962C8B-B14F-4D97-AF65-F5344CB8AC3E}">
        <p14:creationId xmlns:p14="http://schemas.microsoft.com/office/powerpoint/2010/main" val="217660261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This has become so common and we’ve really entered the era of “BIG DATA”</a:t>
            </a:r>
          </a:p>
          <a:p>
            <a:pPr marL="171450" indent="-171450">
              <a:buFontTx/>
              <a:buChar char="-"/>
            </a:pPr>
            <a:r>
              <a:rPr lang="en-US" dirty="0" smtClean="0"/>
              <a:t>Often the</a:t>
            </a:r>
            <a:r>
              <a:rPr lang="en-US" baseline="0" dirty="0" smtClean="0"/>
              <a:t> methods and applications are developed before ways to validate them</a:t>
            </a:r>
          </a:p>
          <a:p>
            <a:pPr marL="171450" indent="-171450">
              <a:buFontTx/>
              <a:buChar char="-"/>
            </a:pPr>
            <a:r>
              <a:rPr lang="en-US" baseline="0" dirty="0" smtClean="0"/>
              <a:t>Probably hear this a lot, but no statistics are going to make up for poor sampling</a:t>
            </a:r>
          </a:p>
          <a:p>
            <a:pPr marL="171450" indent="-171450">
              <a:buFontTx/>
              <a:buChar char="-"/>
            </a:pPr>
            <a:r>
              <a:rPr lang="en-US" baseline="0" dirty="0" smtClean="0"/>
              <a:t>Sometimes the hard-won, small dataset specific to a certain study site is more valuable than the </a:t>
            </a:r>
            <a:r>
              <a:rPr lang="en-US" baseline="0" dirty="0" err="1" smtClean="0"/>
              <a:t>eBird</a:t>
            </a:r>
            <a:r>
              <a:rPr lang="en-US" baseline="0" dirty="0" smtClean="0"/>
              <a:t> continent wide dataset if it’s sampled rigorously</a:t>
            </a:r>
          </a:p>
          <a:p>
            <a:pPr marL="171450" indent="-171450">
              <a:buFontTx/>
              <a:buChar char="-"/>
            </a:pP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56</a:t>
            </a:fld>
            <a:endParaRPr lang="en-US"/>
          </a:p>
        </p:txBody>
      </p:sp>
    </p:spTree>
    <p:extLst>
      <p:ext uri="{BB962C8B-B14F-4D97-AF65-F5344CB8AC3E}">
        <p14:creationId xmlns:p14="http://schemas.microsoft.com/office/powerpoint/2010/main" val="267091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Right now lambda</a:t>
            </a:r>
            <a:r>
              <a:rPr lang="en-US" baseline="0" dirty="0" smtClean="0"/>
              <a:t> and p do not have any subscripts – you’re making the assumption that they don’t vary by site or time</a:t>
            </a:r>
          </a:p>
          <a:p>
            <a:pPr marL="171450" indent="-171450">
              <a:buFontTx/>
              <a:buChar char="-"/>
            </a:pPr>
            <a:r>
              <a:rPr lang="en-US" baseline="0" dirty="0" smtClean="0"/>
              <a:t>In the original model, </a:t>
            </a:r>
            <a:r>
              <a:rPr lang="en-US" baseline="0" dirty="0" err="1" smtClean="0"/>
              <a:t>Royle</a:t>
            </a:r>
            <a:r>
              <a:rPr lang="en-US" baseline="0" dirty="0" smtClean="0"/>
              <a:t> called this </a:t>
            </a:r>
            <a:r>
              <a:rPr lang="en-US" baseline="0" dirty="0" err="1" smtClean="0"/>
              <a:t>N_i</a:t>
            </a:r>
            <a:r>
              <a:rPr lang="en-US" baseline="0" dirty="0" smtClean="0"/>
              <a:t>, the site level abundance, a random effect with a Poisson prior distribution</a:t>
            </a:r>
          </a:p>
          <a:p>
            <a:pPr marL="171450" indent="-171450">
              <a:buFontTx/>
              <a:buChar char="-"/>
            </a:pPr>
            <a:r>
              <a:rPr lang="en-US" baseline="0" dirty="0" smtClean="0"/>
              <a:t>By using a Poisson here, you’re assuming that individuals are distributed in space completely at random and independently</a:t>
            </a:r>
          </a:p>
          <a:p>
            <a:pPr marL="171450" indent="-171450">
              <a:buFontTx/>
              <a:buChar char="-"/>
            </a:pPr>
            <a:r>
              <a:rPr lang="en-US" baseline="0" dirty="0" smtClean="0"/>
              <a:t>We’ll see later that you can use other distributions to model the variation in abundance, including negative binomial, which allows for extra variation</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7</a:t>
            </a:fld>
            <a:endParaRPr lang="en-US"/>
          </a:p>
        </p:txBody>
      </p:sp>
    </p:spTree>
    <p:extLst>
      <p:ext uri="{BB962C8B-B14F-4D97-AF65-F5344CB8AC3E}">
        <p14:creationId xmlns:p14="http://schemas.microsoft.com/office/powerpoint/2010/main" val="38832128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Can include site level covariates (</a:t>
            </a:r>
            <a:r>
              <a:rPr lang="en-US" dirty="0" err="1" smtClean="0"/>
              <a:t>i</a:t>
            </a:r>
            <a:r>
              <a:rPr lang="en-US" dirty="0" smtClean="0"/>
              <a:t>) on lambda and site</a:t>
            </a:r>
            <a:r>
              <a:rPr lang="en-US" baseline="0" dirty="0" smtClean="0"/>
              <a:t> AND occasion level covariates on p</a:t>
            </a:r>
          </a:p>
          <a:p>
            <a:pPr marL="628650" lvl="1" indent="-171450">
              <a:buFontTx/>
              <a:buChar char="-"/>
            </a:pPr>
            <a:r>
              <a:rPr lang="en-US" baseline="0" dirty="0" smtClean="0"/>
              <a:t>Site level could be the same for both or different</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9</a:t>
            </a:fld>
            <a:endParaRPr lang="en-US"/>
          </a:p>
        </p:txBody>
      </p:sp>
    </p:spTree>
    <p:extLst>
      <p:ext uri="{BB962C8B-B14F-4D97-AF65-F5344CB8AC3E}">
        <p14:creationId xmlns:p14="http://schemas.microsoft.com/office/powerpoint/2010/main" val="411391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alpha</a:t>
            </a:r>
            <a:r>
              <a:rPr lang="en-US" sz="1200" b="0" i="0" kern="1200" dirty="0" smtClean="0">
                <a:solidFill>
                  <a:schemeClr val="tx1"/>
                </a:solidFill>
                <a:effectLst/>
                <a:latin typeface="+mn-lt"/>
                <a:ea typeface="+mn-ea"/>
                <a:cs typeface="+mn-cs"/>
              </a:rPr>
              <a:t> and </a:t>
            </a:r>
            <a:r>
              <a:rPr lang="en-US" dirty="0" smtClean="0"/>
              <a:t>beta</a:t>
            </a:r>
            <a:r>
              <a:rPr lang="en-US" sz="1200" b="0" i="0" kern="1200" dirty="0" smtClean="0">
                <a:solidFill>
                  <a:schemeClr val="tx1"/>
                </a:solidFill>
                <a:effectLst/>
                <a:latin typeface="+mn-lt"/>
                <a:ea typeface="+mn-ea"/>
                <a:cs typeface="+mn-cs"/>
              </a:rPr>
              <a:t> are vectors containing the intercept and slope coefficients, </a:t>
            </a:r>
            <a:r>
              <a:rPr lang="en-US" dirty="0" smtClean="0"/>
              <a:t>XN</a:t>
            </a:r>
            <a:r>
              <a:rPr lang="en-US" sz="1200" b="0" i="0" kern="1200" dirty="0" smtClean="0">
                <a:solidFill>
                  <a:schemeClr val="tx1"/>
                </a:solidFill>
                <a:effectLst/>
                <a:latin typeface="+mn-lt"/>
                <a:ea typeface="+mn-ea"/>
                <a:cs typeface="+mn-cs"/>
              </a:rPr>
              <a:t> is a matrix with one row per site and one column per covariate (including a column of 1’s for the intercept), and </a:t>
            </a:r>
            <a:r>
              <a:rPr lang="en-US" dirty="0" err="1" smtClean="0"/>
              <a:t>Xp</a:t>
            </a:r>
            <a:r>
              <a:rPr lang="en-US" sz="1200" b="0" i="0" kern="1200" dirty="0" smtClean="0">
                <a:solidFill>
                  <a:schemeClr val="tx1"/>
                </a:solidFill>
                <a:effectLst/>
                <a:latin typeface="+mn-lt"/>
                <a:ea typeface="+mn-ea"/>
                <a:cs typeface="+mn-cs"/>
              </a:rPr>
              <a:t> is a 3-d array with dimensions </a:t>
            </a:r>
            <a:r>
              <a:rPr lang="en-US" sz="1200" b="0" i="0" u="none" strike="noStrike" kern="1200" dirty="0" err="1" smtClean="0">
                <a:solidFill>
                  <a:schemeClr val="tx1"/>
                </a:solidFill>
                <a:effectLst/>
                <a:latin typeface="+mn-lt"/>
                <a:ea typeface="+mn-ea"/>
                <a:cs typeface="+mn-cs"/>
              </a:rPr>
              <a:t>K×x×JK×x×J</a:t>
            </a:r>
            <a:r>
              <a:rPr lang="en-US" sz="1200" b="0" i="0" kern="1200" dirty="0" smtClean="0">
                <a:solidFill>
                  <a:schemeClr val="tx1"/>
                </a:solidFill>
                <a:effectLst/>
                <a:latin typeface="+mn-lt"/>
                <a:ea typeface="+mn-ea"/>
                <a:cs typeface="+mn-cs"/>
              </a:rPr>
              <a:t> (where </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is the number of covariates in the detection model, including the intercept).</a:t>
            </a:r>
          </a:p>
          <a:p>
            <a:endParaRPr lang="en-US" sz="1200" b="0" i="0" kern="1200" dirty="0" smtClean="0">
              <a:solidFill>
                <a:schemeClr val="tx1"/>
              </a:solidFill>
              <a:effectLst/>
              <a:latin typeface="+mn-lt"/>
              <a:ea typeface="+mn-ea"/>
              <a:cs typeface="+mn-cs"/>
            </a:endParaRPr>
          </a:p>
          <a:p>
            <a:pPr marL="171450" indent="-171450">
              <a:buFontTx/>
              <a:buChar char="-"/>
            </a:pPr>
            <a:r>
              <a:rPr lang="en-US" sz="1200" b="0" i="0" kern="1200" dirty="0" smtClean="0">
                <a:solidFill>
                  <a:schemeClr val="tx1"/>
                </a:solidFill>
                <a:effectLst/>
                <a:latin typeface="+mn-lt"/>
                <a:ea typeface="+mn-ea"/>
                <a:cs typeface="+mn-cs"/>
              </a:rPr>
              <a:t>Coding with a vector of coefficients and a matrix of covariates is super useful</a:t>
            </a:r>
          </a:p>
          <a:p>
            <a:pPr marL="171450" indent="-171450">
              <a:buFontTx/>
              <a:buChar char="-"/>
            </a:pPr>
            <a:r>
              <a:rPr lang="en-US" sz="1200" b="0" i="0" kern="1200" dirty="0" smtClean="0">
                <a:solidFill>
                  <a:schemeClr val="tx1"/>
                </a:solidFill>
                <a:effectLst/>
                <a:latin typeface="+mn-lt"/>
                <a:ea typeface="+mn-ea"/>
                <a:cs typeface="+mn-cs"/>
              </a:rPr>
              <a:t>Speeds up model fitting</a:t>
            </a:r>
          </a:p>
          <a:p>
            <a:pPr marL="171450" indent="-171450">
              <a:buFontTx/>
              <a:buChar char="-"/>
            </a:pPr>
            <a:r>
              <a:rPr lang="en-US" sz="1200" b="0" i="0" kern="1200" dirty="0" smtClean="0">
                <a:solidFill>
                  <a:schemeClr val="tx1"/>
                </a:solidFill>
                <a:effectLst/>
                <a:latin typeface="+mn-lt"/>
                <a:ea typeface="+mn-ea"/>
                <a:cs typeface="+mn-cs"/>
              </a:rPr>
              <a:t>Easily remove or</a:t>
            </a:r>
            <a:r>
              <a:rPr lang="en-US" sz="1200" b="0" i="0" kern="1200" baseline="0" dirty="0" smtClean="0">
                <a:solidFill>
                  <a:schemeClr val="tx1"/>
                </a:solidFill>
                <a:effectLst/>
                <a:latin typeface="+mn-lt"/>
                <a:ea typeface="+mn-ea"/>
                <a:cs typeface="+mn-cs"/>
              </a:rPr>
              <a:t> add covariates without having to change your model code each time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10</a:t>
            </a:fld>
            <a:endParaRPr lang="en-US"/>
          </a:p>
        </p:txBody>
      </p:sp>
    </p:spTree>
    <p:extLst>
      <p:ext uri="{BB962C8B-B14F-4D97-AF65-F5344CB8AC3E}">
        <p14:creationId xmlns:p14="http://schemas.microsoft.com/office/powerpoint/2010/main" val="36112834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smtClean="0"/>
              <a:t>Open or dynamic N-mixture model</a:t>
            </a:r>
          </a:p>
          <a:p>
            <a:pPr marL="171450" indent="-171450">
              <a:buFontTx/>
              <a:buChar char="-"/>
            </a:pPr>
            <a:r>
              <a:rPr lang="en-US" dirty="0" smtClean="0"/>
              <a:t>2011 paper</a:t>
            </a:r>
          </a:p>
          <a:p>
            <a:pPr marL="171450" indent="-171450">
              <a:buFontTx/>
              <a:buChar char="-"/>
            </a:pPr>
            <a:r>
              <a:rPr lang="en-US" dirty="0" smtClean="0"/>
              <a:t>Literally didn’t know what</a:t>
            </a:r>
            <a:r>
              <a:rPr lang="en-US" baseline="0" dirty="0" smtClean="0"/>
              <a:t> this was until making this lecture even though I semi pretended to during my PhD</a:t>
            </a:r>
            <a:endParaRPr lang="en-US" dirty="0" smtClean="0"/>
          </a:p>
          <a:p>
            <a:pPr marL="171450" indent="-171450">
              <a:buFontTx/>
              <a:buChar char="-"/>
            </a:pPr>
            <a:r>
              <a:rPr lang="en-US" dirty="0" smtClean="0"/>
              <a:t>This is being used now pretty regularly – IMBCR data</a:t>
            </a:r>
          </a:p>
          <a:p>
            <a:pPr marL="171450" indent="-171450">
              <a:buFontTx/>
              <a:buChar char="-"/>
            </a:pPr>
            <a:r>
              <a:rPr lang="en-US" dirty="0" err="1" smtClean="0"/>
              <a:t>Royle</a:t>
            </a:r>
            <a:r>
              <a:rPr lang="en-US" dirty="0" smtClean="0"/>
              <a:t> model allows for temporary emigration as long as the </a:t>
            </a:r>
            <a:r>
              <a:rPr lang="en-US" dirty="0" err="1" smtClean="0"/>
              <a:t>superpopulations</a:t>
            </a:r>
            <a:r>
              <a:rPr lang="en-US" dirty="0" smtClean="0"/>
              <a:t> are unaffected</a:t>
            </a:r>
          </a:p>
          <a:p>
            <a:pPr marL="628650" lvl="1" indent="-171450">
              <a:buFontTx/>
              <a:buChar char="-"/>
            </a:pPr>
            <a:r>
              <a:rPr lang="en-US" dirty="0" smtClean="0"/>
              <a:t>You have your sampled sites, but some animals’ home ranges overlap those sites and are considered a </a:t>
            </a:r>
            <a:r>
              <a:rPr lang="en-US" dirty="0" err="1" smtClean="0"/>
              <a:t>superpop</a:t>
            </a:r>
            <a:r>
              <a:rPr lang="en-US" dirty="0" smtClean="0"/>
              <a:t> – works well during a period of known inactivity (breeding season)</a:t>
            </a:r>
          </a:p>
          <a:p>
            <a:pPr marL="628650" lvl="1" indent="-171450">
              <a:buFontTx/>
              <a:buChar char="-"/>
            </a:pPr>
            <a:r>
              <a:rPr lang="en-US" dirty="0" smtClean="0"/>
              <a:t>However if we have additions or deletions (primarily deaths) during that period, it hugely biases total abundance</a:t>
            </a:r>
          </a:p>
          <a:p>
            <a:pPr marL="171450" lvl="0" indent="-171450">
              <a:buFontTx/>
              <a:buChar char="-"/>
            </a:pPr>
            <a:r>
              <a:rPr lang="en-US" dirty="0" smtClean="0"/>
              <a:t>What we’re doing here with the open model is giving </a:t>
            </a:r>
            <a:r>
              <a:rPr lang="en-US" dirty="0" err="1" smtClean="0"/>
              <a:t>N_it</a:t>
            </a:r>
            <a:r>
              <a:rPr lang="en-US" dirty="0" smtClean="0"/>
              <a:t>, site and time specific abundance, the Markov property</a:t>
            </a:r>
          </a:p>
          <a:p>
            <a:pPr marL="628650" lvl="1" indent="-171450">
              <a:buFontTx/>
              <a:buChar char="-"/>
            </a:pPr>
            <a:r>
              <a:rPr lang="en-US" dirty="0" smtClean="0"/>
              <a:t>Only depends</a:t>
            </a:r>
            <a:r>
              <a:rPr lang="en-US" baseline="0" dirty="0" smtClean="0"/>
              <a:t> on N_i,t-1, site level abundance at the previous occasion</a:t>
            </a:r>
          </a:p>
          <a:p>
            <a:pPr marL="628650" lvl="1" indent="-171450">
              <a:buFontTx/>
              <a:buChar char="-"/>
            </a:pPr>
            <a:r>
              <a:rPr lang="en-US" baseline="0" dirty="0" smtClean="0"/>
              <a:t>Less restrictive than assuming abundance is equal across time OR that abundance at t is independent of time at t+1</a:t>
            </a:r>
          </a:p>
          <a:p>
            <a:pPr marL="628650" lvl="1" indent="-171450">
              <a:buFontTx/>
              <a:buChar char="-"/>
            </a:pPr>
            <a:r>
              <a:rPr lang="en-US" baseline="0" dirty="0" smtClean="0"/>
              <a:t>That N_i,1 is the initial spatial distribution of animals to sites, so we still use a Poisson (or NB)</a:t>
            </a:r>
          </a:p>
          <a:p>
            <a:pPr marL="171450" lvl="0" indent="-171450">
              <a:buFontTx/>
              <a:buChar char="-"/>
            </a:pPr>
            <a:r>
              <a:rPr lang="en-US" baseline="0" dirty="0" smtClean="0"/>
              <a:t>We then model </a:t>
            </a:r>
            <a:r>
              <a:rPr lang="en-US" baseline="0" dirty="0" err="1" smtClean="0"/>
              <a:t>N_it</a:t>
            </a:r>
            <a:r>
              <a:rPr lang="en-US" baseline="0" dirty="0" smtClean="0"/>
              <a:t>, as the sum of these two random variables, </a:t>
            </a:r>
            <a:r>
              <a:rPr lang="en-US" baseline="0" dirty="0" err="1" smtClean="0"/>
              <a:t>S_it</a:t>
            </a:r>
            <a:r>
              <a:rPr lang="en-US" baseline="0" dirty="0" smtClean="0"/>
              <a:t> and </a:t>
            </a:r>
            <a:r>
              <a:rPr lang="en-US" baseline="0" dirty="0" err="1" smtClean="0"/>
              <a:t>G_it</a:t>
            </a:r>
            <a:endParaRPr lang="en-US" baseline="0" dirty="0" smtClean="0"/>
          </a:p>
          <a:p>
            <a:pPr marL="628650" lvl="1" indent="-171450">
              <a:buFontTx/>
              <a:buChar char="-"/>
            </a:pPr>
            <a:r>
              <a:rPr lang="en-US" baseline="0" dirty="0" err="1" smtClean="0"/>
              <a:t>S_it</a:t>
            </a:r>
            <a:r>
              <a:rPr lang="en-US" baseline="0" dirty="0" smtClean="0"/>
              <a:t> is the animals in site </a:t>
            </a:r>
            <a:r>
              <a:rPr lang="en-US" baseline="0" dirty="0" err="1" smtClean="0"/>
              <a:t>i</a:t>
            </a:r>
            <a:r>
              <a:rPr lang="en-US" baseline="0" dirty="0" smtClean="0"/>
              <a:t> at time t who survived in that site since t-1</a:t>
            </a:r>
          </a:p>
          <a:p>
            <a:pPr marL="628650" lvl="1" indent="-171450">
              <a:buFontTx/>
              <a:buChar char="-"/>
            </a:pPr>
            <a:r>
              <a:rPr lang="en-US" baseline="0" dirty="0" err="1" smtClean="0"/>
              <a:t>G_it</a:t>
            </a:r>
            <a:r>
              <a:rPr lang="en-US" baseline="0" dirty="0" smtClean="0"/>
              <a:t> denotes gains at site </a:t>
            </a:r>
            <a:r>
              <a:rPr lang="en-US" baseline="0" dirty="0" err="1" smtClean="0"/>
              <a:t>i</a:t>
            </a:r>
            <a:r>
              <a:rPr lang="en-US" baseline="0" dirty="0" smtClean="0"/>
              <a:t> since t-1</a:t>
            </a:r>
          </a:p>
          <a:p>
            <a:pPr marL="628650" lvl="1" indent="-171450">
              <a:buFontTx/>
              <a:buChar char="-"/>
            </a:pPr>
            <a:r>
              <a:rPr lang="en-US" dirty="0" smtClean="0"/>
              <a:t>Phi, then, is survival, and gamma</a:t>
            </a:r>
            <a:r>
              <a:rPr lang="en-US" baseline="0" dirty="0" smtClean="0"/>
              <a:t> is the arrival rate</a:t>
            </a:r>
          </a:p>
          <a:p>
            <a:pPr marL="628650" lvl="1" indent="-171450">
              <a:buFontTx/>
              <a:buChar char="-"/>
            </a:pPr>
            <a:r>
              <a:rPr lang="en-US" baseline="0" dirty="0" smtClean="0"/>
              <a:t>It’s also implying that arrival rate may depend on N_i,t-1 because it’s the product</a:t>
            </a:r>
          </a:p>
          <a:p>
            <a:pPr marL="628650" lvl="1" indent="-171450">
              <a:buFontTx/>
              <a:buChar char="-"/>
            </a:pPr>
            <a:r>
              <a:rPr lang="en-US" baseline="0" dirty="0" smtClean="0"/>
              <a:t>CANNOT distinguish between deaths and emigrants or births and immigrants because individual identity is not recorded</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11</a:t>
            </a:fld>
            <a:endParaRPr lang="en-US"/>
          </a:p>
        </p:txBody>
      </p:sp>
    </p:spTree>
    <p:extLst>
      <p:ext uri="{BB962C8B-B14F-4D97-AF65-F5344CB8AC3E}">
        <p14:creationId xmlns:p14="http://schemas.microsoft.com/office/powerpoint/2010/main" val="31909427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3) Other distributions</a:t>
            </a:r>
          </a:p>
          <a:p>
            <a:r>
              <a:rPr lang="en-US" sz="1200" b="0" i="0" kern="1200" dirty="0" smtClean="0">
                <a:solidFill>
                  <a:schemeClr val="tx1"/>
                </a:solidFill>
                <a:effectLst/>
                <a:latin typeface="+mn-lt"/>
                <a:ea typeface="+mn-ea"/>
                <a:cs typeface="+mn-cs"/>
              </a:rPr>
              <a:t>negative binomial, zero-inflated Poisson, multinomial</a:t>
            </a:r>
          </a:p>
          <a:p>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12</a:t>
            </a:fld>
            <a:endParaRPr lang="en-US"/>
          </a:p>
        </p:txBody>
      </p:sp>
    </p:spTree>
    <p:extLst>
      <p:ext uri="{BB962C8B-B14F-4D97-AF65-F5344CB8AC3E}">
        <p14:creationId xmlns:p14="http://schemas.microsoft.com/office/powerpoint/2010/main" val="2102627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if the species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belongs or not to the assemblage </a:t>
            </a:r>
            <a:r>
              <a:rPr lang="en-US" sz="1200" b="0" i="1" kern="1200" dirty="0" smtClean="0">
                <a:solidFill>
                  <a:schemeClr val="tx1"/>
                </a:solidFill>
                <a:effectLst/>
                <a:latin typeface="+mn-lt"/>
                <a:ea typeface="+mn-ea"/>
                <a:cs typeface="+mn-cs"/>
              </a:rPr>
              <a:t>w,</a:t>
            </a:r>
            <a:r>
              <a:rPr lang="en-US" sz="1200" b="0" i="0" kern="1200" dirty="0" smtClean="0">
                <a:solidFill>
                  <a:schemeClr val="tx1"/>
                </a:solidFill>
                <a:effectLst/>
                <a:latin typeface="+mn-lt"/>
                <a:ea typeface="+mn-ea"/>
                <a:cs typeface="+mn-cs"/>
              </a:rPr>
              <a:t> was modelled as a Bernoulli process. The latent abundance </a:t>
            </a:r>
            <a:r>
              <a:rPr lang="en-US" sz="1200" b="0" i="1" kern="1200" dirty="0" smtClean="0">
                <a:solidFill>
                  <a:schemeClr val="tx1"/>
                </a:solidFill>
                <a:effectLst/>
                <a:latin typeface="+mn-lt"/>
                <a:ea typeface="+mn-ea"/>
                <a:cs typeface="+mn-cs"/>
              </a:rPr>
              <a:t>N</a:t>
            </a:r>
            <a:r>
              <a:rPr lang="en-US" sz="1200" b="0" i="0" kern="1200" dirty="0" smtClean="0">
                <a:solidFill>
                  <a:schemeClr val="tx1"/>
                </a:solidFill>
                <a:effectLst/>
                <a:latin typeface="+mn-lt"/>
                <a:ea typeface="+mn-ea"/>
                <a:cs typeface="+mn-cs"/>
              </a:rPr>
              <a:t> of species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at plot </a:t>
            </a:r>
            <a:r>
              <a:rPr lang="en-US" sz="1200" b="0" i="1"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was modelled as a </a:t>
            </a:r>
            <a:r>
              <a:rPr lang="en-US" sz="1200" b="0" i="0" kern="1200" dirty="0" smtClean="0">
                <a:solidFill>
                  <a:schemeClr val="tx1"/>
                </a:solidFill>
                <a:effectLst/>
                <a:latin typeface="+mn-lt"/>
                <a:ea typeface="+mn-ea"/>
                <a:cs typeface="+mn-cs"/>
                <a:hlinkClick r:id="rId3" tooltip="Learn more about Poisson distribution from ScienceDirect's AI-generated Topic Pages"/>
              </a:rPr>
              <a:t>Poisson distribution</a:t>
            </a:r>
            <a:r>
              <a:rPr lang="en-US" sz="1200" b="0" i="0" kern="1200" dirty="0" smtClean="0">
                <a:solidFill>
                  <a:schemeClr val="tx1"/>
                </a:solidFill>
                <a:effectLst/>
                <a:latin typeface="+mn-lt"/>
                <a:ea typeface="+mn-ea"/>
                <a:cs typeface="+mn-cs"/>
              </a:rPr>
              <a:t>, using the log link. The repeated counts </a:t>
            </a:r>
            <a:r>
              <a:rPr lang="en-US" sz="1200" b="0" i="1" kern="1200" dirty="0" smtClean="0">
                <a:solidFill>
                  <a:schemeClr val="tx1"/>
                </a:solidFill>
                <a:effectLst/>
                <a:latin typeface="+mn-lt"/>
                <a:ea typeface="+mn-ea"/>
                <a:cs typeface="+mn-cs"/>
              </a:rPr>
              <a:t>y</a:t>
            </a:r>
            <a:r>
              <a:rPr lang="en-US" sz="1200" b="0" i="0" kern="1200" dirty="0" smtClean="0">
                <a:solidFill>
                  <a:schemeClr val="tx1"/>
                </a:solidFill>
                <a:effectLst/>
                <a:latin typeface="+mn-lt"/>
                <a:ea typeface="+mn-ea"/>
                <a:cs typeface="+mn-cs"/>
              </a:rPr>
              <a:t> of species </a:t>
            </a:r>
            <a:r>
              <a:rPr lang="en-US" sz="1200" b="0" i="1" kern="1200" dirty="0" smtClean="0">
                <a:solidFill>
                  <a:schemeClr val="tx1"/>
                </a:solidFill>
                <a:effectLst/>
                <a:latin typeface="+mn-lt"/>
                <a:ea typeface="+mn-ea"/>
                <a:cs typeface="+mn-cs"/>
              </a:rPr>
              <a:t>k</a:t>
            </a:r>
            <a:r>
              <a:rPr lang="en-US" sz="1200" b="0" i="0" kern="1200" dirty="0" smtClean="0">
                <a:solidFill>
                  <a:schemeClr val="tx1"/>
                </a:solidFill>
                <a:effectLst/>
                <a:latin typeface="+mn-lt"/>
                <a:ea typeface="+mn-ea"/>
                <a:cs typeface="+mn-cs"/>
              </a:rPr>
              <a:t> at plot </a:t>
            </a:r>
            <a:r>
              <a:rPr lang="en-US" sz="1200" b="0" i="1"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during replicate </a:t>
            </a:r>
            <a:r>
              <a:rPr lang="en-US" sz="1200" b="0" i="1" kern="1200" dirty="0" smtClean="0">
                <a:solidFill>
                  <a:schemeClr val="tx1"/>
                </a:solidFill>
                <a:effectLst/>
                <a:latin typeface="+mn-lt"/>
                <a:ea typeface="+mn-ea"/>
                <a:cs typeface="+mn-cs"/>
              </a:rPr>
              <a:t>j</a:t>
            </a:r>
            <a:r>
              <a:rPr lang="en-US" sz="1200" b="0" i="0" kern="1200" dirty="0" smtClean="0">
                <a:solidFill>
                  <a:schemeClr val="tx1"/>
                </a:solidFill>
                <a:effectLst/>
                <a:latin typeface="+mn-lt"/>
                <a:ea typeface="+mn-ea"/>
                <a:cs typeface="+mn-cs"/>
              </a:rPr>
              <a:t> were used to model the detection process, as a </a:t>
            </a:r>
            <a:r>
              <a:rPr lang="en-US" sz="1200" b="0" i="0" kern="1200" dirty="0" smtClean="0">
                <a:solidFill>
                  <a:schemeClr val="tx1"/>
                </a:solidFill>
                <a:effectLst/>
                <a:latin typeface="+mn-lt"/>
                <a:ea typeface="+mn-ea"/>
                <a:cs typeface="+mn-cs"/>
                <a:hlinkClick r:id="rId4" tooltip="Learn more about binomial distribution from ScienceDirect's AI-generated Topic Pages"/>
              </a:rPr>
              <a:t>binomial distribution</a:t>
            </a:r>
            <a:r>
              <a:rPr lang="en-US" sz="1200" b="0" i="0" kern="1200" dirty="0" smtClean="0">
                <a:solidFill>
                  <a:schemeClr val="tx1"/>
                </a:solidFill>
                <a:effectLst/>
                <a:latin typeface="+mn-lt"/>
                <a:ea typeface="+mn-ea"/>
                <a:cs typeface="+mn-cs"/>
              </a:rPr>
              <a:t>, using logit link. </a:t>
            </a:r>
          </a:p>
          <a:p>
            <a:r>
              <a:rPr lang="en-US" sz="1200" b="0" i="0" kern="1200" dirty="0" smtClean="0">
                <a:solidFill>
                  <a:schemeClr val="tx1"/>
                </a:solidFill>
                <a:effectLst/>
                <a:latin typeface="+mn-lt"/>
                <a:ea typeface="+mn-ea"/>
                <a:cs typeface="+mn-cs"/>
              </a:rPr>
              <a:t>- DBH living trees, DBH dead trees, and volume of lying deadwood related to abundance</a:t>
            </a:r>
            <a:endParaRPr lang="en-US" dirty="0"/>
          </a:p>
        </p:txBody>
      </p:sp>
      <p:sp>
        <p:nvSpPr>
          <p:cNvPr id="4" name="Slide Number Placeholder 3"/>
          <p:cNvSpPr>
            <a:spLocks noGrp="1"/>
          </p:cNvSpPr>
          <p:nvPr>
            <p:ph type="sldNum" sz="quarter" idx="10"/>
          </p:nvPr>
        </p:nvSpPr>
        <p:spPr/>
        <p:txBody>
          <a:bodyPr/>
          <a:lstStyle/>
          <a:p>
            <a:fld id="{BEC8DF20-B35A-4C8E-A3A9-F729D7FC4650}" type="slidenum">
              <a:rPr lang="en-US" smtClean="0"/>
              <a:t>15</a:t>
            </a:fld>
            <a:endParaRPr lang="en-US"/>
          </a:p>
        </p:txBody>
      </p:sp>
    </p:spTree>
    <p:extLst>
      <p:ext uri="{BB962C8B-B14F-4D97-AF65-F5344CB8AC3E}">
        <p14:creationId xmlns:p14="http://schemas.microsoft.com/office/powerpoint/2010/main" val="20796125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36E65EF-ABFA-46F5-92B1-25D6A1E102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3839402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E65EF-ABFA-46F5-92B1-25D6A1E102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37345857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E65EF-ABFA-46F5-92B1-25D6A1E102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3280078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36E65EF-ABFA-46F5-92B1-25D6A1E102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589357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36E65EF-ABFA-46F5-92B1-25D6A1E1025E}" type="datetimeFigureOut">
              <a:rPr lang="en-US" smtClean="0"/>
              <a:t>10/24/2024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1473052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36E65EF-ABFA-46F5-92B1-25D6A1E1025E}"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11219029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36E65EF-ABFA-46F5-92B1-25D6A1E1025E}" type="datetimeFigureOut">
              <a:rPr lang="en-US" smtClean="0"/>
              <a:t>10/24/2024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1898714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36E65EF-ABFA-46F5-92B1-25D6A1E1025E}" type="datetimeFigureOut">
              <a:rPr lang="en-US" smtClean="0"/>
              <a:t>10/24/2024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743689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E65EF-ABFA-46F5-92B1-25D6A1E1025E}" type="datetimeFigureOut">
              <a:rPr lang="en-US" smtClean="0"/>
              <a:t>10/24/2024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3094411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6E65EF-ABFA-46F5-92B1-25D6A1E1025E}"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410798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36E65EF-ABFA-46F5-92B1-25D6A1E1025E}" type="datetimeFigureOut">
              <a:rPr lang="en-US" smtClean="0"/>
              <a:t>10/24/2024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AC1147-C8AA-4068-9385-EAD310D6319F}" type="slidenum">
              <a:rPr lang="en-US" smtClean="0"/>
              <a:t>‹#›</a:t>
            </a:fld>
            <a:endParaRPr lang="en-US"/>
          </a:p>
        </p:txBody>
      </p:sp>
    </p:spTree>
    <p:extLst>
      <p:ext uri="{BB962C8B-B14F-4D97-AF65-F5344CB8AC3E}">
        <p14:creationId xmlns:p14="http://schemas.microsoft.com/office/powerpoint/2010/main" val="2939492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6E65EF-ABFA-46F5-92B1-25D6A1E1025E}" type="datetimeFigureOut">
              <a:rPr lang="en-US" smtClean="0"/>
              <a:t>10/24/2024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AC1147-C8AA-4068-9385-EAD310D6319F}" type="slidenum">
              <a:rPr lang="en-US" smtClean="0"/>
              <a:t>‹#›</a:t>
            </a:fld>
            <a:endParaRPr lang="en-US"/>
          </a:p>
        </p:txBody>
      </p:sp>
    </p:spTree>
    <p:extLst>
      <p:ext uri="{BB962C8B-B14F-4D97-AF65-F5344CB8AC3E}">
        <p14:creationId xmlns:p14="http://schemas.microsoft.com/office/powerpoint/2010/main" val="40650490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4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2.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hyperlink" Target="https://www.youtube.com/watch?v=8pOyTjBFeOI"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N-Mixture Models</a:t>
            </a:r>
            <a:br>
              <a:rPr lang="en-US" dirty="0" smtClean="0"/>
            </a:br>
            <a:r>
              <a:rPr lang="en-US" dirty="0"/>
              <a:t/>
            </a:r>
            <a:br>
              <a:rPr lang="en-US" dirty="0"/>
            </a:br>
            <a:r>
              <a:rPr lang="en-US" dirty="0" smtClean="0"/>
              <a:t>Data Integration</a:t>
            </a:r>
            <a:endParaRPr lang="en-US" dirty="0"/>
          </a:p>
        </p:txBody>
      </p:sp>
      <p:sp>
        <p:nvSpPr>
          <p:cNvPr id="3" name="Subtitle 2"/>
          <p:cNvSpPr>
            <a:spLocks noGrp="1"/>
          </p:cNvSpPr>
          <p:nvPr>
            <p:ph type="subTitle" idx="1"/>
          </p:nvPr>
        </p:nvSpPr>
        <p:spPr>
          <a:xfrm>
            <a:off x="1524000" y="4166558"/>
            <a:ext cx="9144000" cy="1091242"/>
          </a:xfrm>
        </p:spPr>
        <p:txBody>
          <a:bodyPr/>
          <a:lstStyle/>
          <a:p>
            <a:r>
              <a:rPr lang="en-US" dirty="0" smtClean="0"/>
              <a:t>Casey Setash, Colorado Parks and Wildlife</a:t>
            </a:r>
          </a:p>
          <a:p>
            <a:r>
              <a:rPr lang="en-US" dirty="0" smtClean="0"/>
              <a:t>casey.setash@state.co.us</a:t>
            </a:r>
            <a:endParaRPr lang="en-US" dirty="0"/>
          </a:p>
        </p:txBody>
      </p:sp>
    </p:spTree>
    <p:extLst>
      <p:ext uri="{BB962C8B-B14F-4D97-AF65-F5344CB8AC3E}">
        <p14:creationId xmlns:p14="http://schemas.microsoft.com/office/powerpoint/2010/main" val="21673132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JAGS Code - Covariates</a:t>
            </a: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82368" y="1311627"/>
            <a:ext cx="4695278" cy="5341097"/>
          </a:xfrm>
          <a:prstGeom prst="rect">
            <a:avLst/>
          </a:prstGeom>
        </p:spPr>
      </p:pic>
    </p:spTree>
    <p:extLst>
      <p:ext uri="{BB962C8B-B14F-4D97-AF65-F5344CB8AC3E}">
        <p14:creationId xmlns:p14="http://schemas.microsoft.com/office/powerpoint/2010/main" val="21040177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 Extensions – </a:t>
            </a:r>
            <a:r>
              <a:rPr lang="en-US" dirty="0" err="1" smtClean="0"/>
              <a:t>Dail</a:t>
            </a:r>
            <a:r>
              <a:rPr lang="en-US" dirty="0" smtClean="0"/>
              <a:t>-Madsen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1">
                <a:normAutofit fontScale="92500" lnSpcReduction="10000"/>
              </a:bodyPr>
              <a:lstStyle/>
              <a:p>
                <a:pPr marL="0" indent="0">
                  <a:buNone/>
                </a:pPr>
                <a:r>
                  <a:rPr lang="en-US" dirty="0" smtClean="0"/>
                  <a:t>Observation Process: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 </m:t>
                    </m:r>
                    <m:r>
                      <m:rPr>
                        <m:sty m:val="p"/>
                      </m:rPr>
                      <a:rPr lang="en-US">
                        <a:latin typeface="Cambria Math" panose="02040503050406030204" pitchFamily="18" charset="0"/>
                      </a:rPr>
                      <m:t>binomial</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a14:m>
                <a:endParaRPr lang="en-US" dirty="0" smtClean="0"/>
              </a:p>
              <a:p>
                <a:pPr marL="0" indent="0" algn="ctr">
                  <a:buNone/>
                </a:pPr>
                <a:endParaRPr lang="en-US" dirty="0"/>
              </a:p>
              <a:p>
                <a:pPr marL="0" indent="0">
                  <a:buNone/>
                </a:pPr>
                <a:r>
                  <a:rPr lang="en-US" dirty="0" smtClean="0"/>
                  <a:t>State Process: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r>
                          <a:rPr lang="en-US" b="0" i="1" smtClean="0">
                            <a:latin typeface="Cambria Math" panose="02040503050406030204" pitchFamily="18" charset="0"/>
                          </a:rPr>
                          <m:t>,1</m:t>
                        </m:r>
                      </m:sub>
                    </m:sSub>
                  </m:oMath>
                </a14:m>
                <a:r>
                  <a:rPr lang="en-US" dirty="0"/>
                  <a:t> </a:t>
                </a:r>
                <a14:m>
                  <m:oMath xmlns:m="http://schemas.openxmlformats.org/officeDocument/2006/math">
                    <m:r>
                      <a:rPr lang="en-US" i="1">
                        <a:latin typeface="Cambria Math" panose="02040503050406030204" pitchFamily="18" charset="0"/>
                      </a:rPr>
                      <m:t>~</m:t>
                    </m:r>
                  </m:oMath>
                </a14:m>
                <a:r>
                  <a:rPr lang="en-US" dirty="0"/>
                  <a:t> </a:t>
                </a:r>
                <a:r>
                  <a:rPr lang="en-US" dirty="0" smtClean="0"/>
                  <a:t>Poisson(</a:t>
                </a:r>
                <a:r>
                  <a:rPr lang="el-GR" dirty="0" smtClean="0"/>
                  <a:t>λ</a:t>
                </a:r>
                <a:r>
                  <a:rPr lang="en-US" dirty="0" smtClean="0"/>
                  <a:t>)</a:t>
                </a:r>
              </a:p>
              <a:p>
                <a:pPr marL="0" indent="0">
                  <a:buNone/>
                </a:pPr>
                <a:endParaRPr lang="en-US" dirty="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endParaRPr lang="en-US" b="0" dirty="0" smtClean="0"/>
              </a:p>
              <a:p>
                <a:pPr marL="0" indent="0">
                  <a:buNone/>
                </a:pPr>
                <a:endParaRPr lang="en-US" b="0" dirty="0" smtClean="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𝑆</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m:t>
                    </m:r>
                    <m:r>
                      <m:rPr>
                        <m:sty m:val="p"/>
                      </m:rPr>
                      <a:rPr lang="en-US" b="0" i="0" smtClean="0">
                        <a:latin typeface="Cambria Math" panose="02040503050406030204" pitchFamily="18" charset="0"/>
                      </a:rPr>
                      <m:t>binomial</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−1, </m:t>
                        </m:r>
                      </m:sub>
                    </m:sSub>
                    <m:r>
                      <a:rPr lang="en-US" b="0" i="1" smtClean="0">
                        <a:latin typeface="Cambria Math" panose="02040503050406030204" pitchFamily="18" charset="0"/>
                      </a:rPr>
                      <m:t>ɸ)</m:t>
                    </m:r>
                  </m:oMath>
                </a14:m>
                <a:endParaRPr lang="en-US" dirty="0" smtClean="0"/>
              </a:p>
              <a:p>
                <a:pPr marL="0" indent="0">
                  <a:buNone/>
                </a:pPr>
                <a:endParaRPr lang="en-US" dirty="0" smtClean="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Poisson</m:t>
                    </m:r>
                    <m:r>
                      <a:rPr lang="en-US" b="0" i="1" smtClean="0">
                        <a:latin typeface="Cambria Math" panose="02040503050406030204" pitchFamily="18" charset="0"/>
                      </a:rPr>
                      <m:t>(</m:t>
                    </m:r>
                    <m:r>
                      <m:rPr>
                        <m:nor/>
                      </m:rPr>
                      <a:rPr lang="el-GR"/>
                      <m:t>γ</m:t>
                    </m:r>
                    <m:sSub>
                      <m:sSubPr>
                        <m:ctrlPr>
                          <a:rPr lang="el-GR"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oMath>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521"/>
                </a:stretch>
              </a:blipFill>
            </p:spPr>
            <p:txBody>
              <a:bodyPr/>
              <a:lstStyle/>
              <a:p>
                <a:r>
                  <a:rPr lang="en-US">
                    <a:noFill/>
                  </a:rPr>
                  <a:t> </a:t>
                </a:r>
              </a:p>
            </p:txBody>
          </p:sp>
        </mc:Fallback>
      </mc:AlternateContent>
    </p:spTree>
    <p:extLst>
      <p:ext uri="{BB962C8B-B14F-4D97-AF65-F5344CB8AC3E}">
        <p14:creationId xmlns:p14="http://schemas.microsoft.com/office/powerpoint/2010/main" val="37064479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 Extensions</a:t>
            </a:r>
            <a:endParaRPr lang="en-US" dirty="0"/>
          </a:p>
        </p:txBody>
      </p:sp>
      <p:sp>
        <p:nvSpPr>
          <p:cNvPr id="3" name="Content Placeholder 2"/>
          <p:cNvSpPr>
            <a:spLocks noGrp="1"/>
          </p:cNvSpPr>
          <p:nvPr>
            <p:ph idx="1"/>
          </p:nvPr>
        </p:nvSpPr>
        <p:spPr/>
        <p:txBody>
          <a:bodyPr numCol="1">
            <a:normAutofit lnSpcReduction="10000"/>
          </a:bodyPr>
          <a:lstStyle/>
          <a:p>
            <a:r>
              <a:rPr lang="en-US" dirty="0" smtClean="0"/>
              <a:t>Other distributions</a:t>
            </a:r>
          </a:p>
          <a:p>
            <a:pPr lvl="1"/>
            <a:r>
              <a:rPr lang="en-US" dirty="0" smtClean="0"/>
              <a:t>Negative binomial</a:t>
            </a:r>
          </a:p>
          <a:p>
            <a:pPr lvl="1"/>
            <a:r>
              <a:rPr lang="en-US" dirty="0" smtClean="0"/>
              <a:t>Zero-inflated Poisson</a:t>
            </a:r>
          </a:p>
          <a:p>
            <a:pPr lvl="1"/>
            <a:r>
              <a:rPr lang="en-US" dirty="0" smtClean="0"/>
              <a:t>Multinomial</a:t>
            </a:r>
          </a:p>
          <a:p>
            <a:pPr lvl="1"/>
            <a:endParaRPr lang="en-US" dirty="0"/>
          </a:p>
          <a:p>
            <a:r>
              <a:rPr lang="en-US" dirty="0" smtClean="0"/>
              <a:t>Integrated – known fate or distance</a:t>
            </a:r>
          </a:p>
          <a:p>
            <a:endParaRPr lang="en-US" dirty="0"/>
          </a:p>
          <a:p>
            <a:r>
              <a:rPr lang="en-US" dirty="0" smtClean="0"/>
              <a:t>Multiple age/sex “states”</a:t>
            </a:r>
          </a:p>
          <a:p>
            <a:endParaRPr lang="en-US" dirty="0"/>
          </a:p>
          <a:p>
            <a:r>
              <a:rPr lang="en-US" dirty="0" smtClean="0"/>
              <a:t>Spatial movement </a:t>
            </a:r>
            <a:r>
              <a:rPr lang="en-US" smtClean="0"/>
              <a:t>of animals </a:t>
            </a:r>
            <a:endParaRPr lang="en-US" dirty="0"/>
          </a:p>
        </p:txBody>
      </p:sp>
    </p:spTree>
    <p:extLst>
      <p:ext uri="{BB962C8B-B14F-4D97-AF65-F5344CB8AC3E}">
        <p14:creationId xmlns:p14="http://schemas.microsoft.com/office/powerpoint/2010/main" val="3675961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Coding Options</a:t>
            </a:r>
            <a:endParaRPr lang="en-US" dirty="0"/>
          </a:p>
        </p:txBody>
      </p:sp>
      <p:sp>
        <p:nvSpPr>
          <p:cNvPr id="3" name="Content Placeholder 2"/>
          <p:cNvSpPr>
            <a:spLocks noGrp="1"/>
          </p:cNvSpPr>
          <p:nvPr>
            <p:ph idx="1"/>
          </p:nvPr>
        </p:nvSpPr>
        <p:spPr/>
        <p:txBody>
          <a:bodyPr/>
          <a:lstStyle/>
          <a:p>
            <a:r>
              <a:rPr lang="en-US" dirty="0" smtClean="0"/>
              <a:t>Maximum Likelihood:</a:t>
            </a:r>
          </a:p>
          <a:p>
            <a:pPr lvl="1"/>
            <a:r>
              <a:rPr lang="en-US" dirty="0" smtClean="0"/>
              <a:t>Unmarked (Fiske and Chandler 2011) – </a:t>
            </a:r>
            <a:r>
              <a:rPr lang="en-US" dirty="0" err="1" smtClean="0"/>
              <a:t>pcount</a:t>
            </a:r>
            <a:r>
              <a:rPr lang="en-US" dirty="0" smtClean="0"/>
              <a:t> function</a:t>
            </a:r>
          </a:p>
          <a:p>
            <a:pPr lvl="1"/>
            <a:endParaRPr lang="en-US" dirty="0"/>
          </a:p>
          <a:p>
            <a:pPr lvl="1"/>
            <a:endParaRPr lang="en-US" dirty="0" smtClean="0"/>
          </a:p>
          <a:p>
            <a:r>
              <a:rPr lang="en-US" dirty="0" smtClean="0"/>
              <a:t>Bayesian Estimation:</a:t>
            </a:r>
          </a:p>
          <a:p>
            <a:pPr lvl="1"/>
            <a:r>
              <a:rPr lang="en-US" dirty="0" smtClean="0"/>
              <a:t>Specify yourself using JAGS, Nimble, INLA, or STAN</a:t>
            </a:r>
          </a:p>
          <a:p>
            <a:pPr lvl="1"/>
            <a:r>
              <a:rPr lang="en-US" dirty="0" err="1" smtClean="0"/>
              <a:t>ubms</a:t>
            </a:r>
            <a:r>
              <a:rPr lang="en-US" dirty="0" smtClean="0"/>
              <a:t> package (</a:t>
            </a:r>
            <a:r>
              <a:rPr lang="en-US" dirty="0" err="1" smtClean="0"/>
              <a:t>Kellner</a:t>
            </a:r>
            <a:r>
              <a:rPr lang="en-US" dirty="0" smtClean="0"/>
              <a:t> et al. 2022)</a:t>
            </a:r>
            <a:endParaRPr lang="en-US" dirty="0"/>
          </a:p>
        </p:txBody>
      </p:sp>
    </p:spTree>
    <p:extLst>
      <p:ext uri="{BB962C8B-B14F-4D97-AF65-F5344CB8AC3E}">
        <p14:creationId xmlns:p14="http://schemas.microsoft.com/office/powerpoint/2010/main" val="312663249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err="1" smtClean="0"/>
              <a:t>Basile</a:t>
            </a:r>
            <a:r>
              <a:rPr lang="en-US" dirty="0" smtClean="0"/>
              <a:t> et al. (2021) Ecological Indicators </a:t>
            </a:r>
          </a:p>
          <a:p>
            <a:r>
              <a:rPr lang="en-US" dirty="0"/>
              <a:t>Abundance, species richness and diversity of forest bird assemblages – The relative importance of habitat structures and landscape context</a:t>
            </a:r>
          </a:p>
          <a:p>
            <a:endParaRPr lang="en-US" dirty="0" smtClean="0"/>
          </a:p>
          <a:p>
            <a:r>
              <a:rPr lang="en-US" dirty="0" smtClean="0"/>
              <a:t>How does bird abundance respond to landscape context in forests of similar structure?</a:t>
            </a:r>
            <a:r>
              <a:rPr lang="en-US" dirty="0"/>
              <a:t/>
            </a:r>
            <a:br>
              <a:rPr lang="en-US" dirty="0"/>
            </a:br>
            <a:endParaRPr lang="en-US" dirty="0"/>
          </a:p>
        </p:txBody>
      </p:sp>
    </p:spTree>
    <p:extLst>
      <p:ext uri="{BB962C8B-B14F-4D97-AF65-F5344CB8AC3E}">
        <p14:creationId xmlns:p14="http://schemas.microsoft.com/office/powerpoint/2010/main" val="193061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smtClean="0"/>
              <a:t>Black Forest, SW Germany</a:t>
            </a:r>
          </a:p>
          <a:p>
            <a:r>
              <a:rPr lang="en-US" dirty="0" smtClean="0"/>
              <a:t>Point counts repeated up to 3 times per year in 126 one-ha plots</a:t>
            </a:r>
          </a:p>
          <a:p>
            <a:pPr lvl="1"/>
            <a:r>
              <a:rPr lang="en-US" dirty="0" smtClean="0"/>
              <a:t>Species divided up by feeding/nesting guilds</a:t>
            </a:r>
            <a:r>
              <a:rPr lang="en-US" dirty="0"/>
              <a:t/>
            </a:r>
            <a:br>
              <a:rPr lang="en-US" dirty="0"/>
            </a:br>
            <a:endParaRPr lang="en-US" dirty="0" smtClean="0"/>
          </a:p>
          <a:p>
            <a:r>
              <a:rPr lang="en-US" dirty="0"/>
              <a:t>1. Assemblage process: </a:t>
            </a:r>
            <a:r>
              <a:rPr lang="en-US" i="1" dirty="0" err="1"/>
              <a:t>w</a:t>
            </a:r>
            <a:r>
              <a:rPr lang="en-US" i="1" baseline="-25000" dirty="0" err="1"/>
              <a:t>k</a:t>
            </a:r>
            <a:r>
              <a:rPr lang="en-US" i="1" dirty="0"/>
              <a:t> ∼ Bernoulli</a:t>
            </a:r>
            <a:r>
              <a:rPr lang="en-US" dirty="0"/>
              <a:t>(</a:t>
            </a:r>
            <a:r>
              <a:rPr lang="el-GR" dirty="0"/>
              <a:t>Ω)</a:t>
            </a:r>
          </a:p>
          <a:p>
            <a:r>
              <a:rPr lang="el-GR" dirty="0"/>
              <a:t>2. </a:t>
            </a:r>
            <a:r>
              <a:rPr lang="en-US" dirty="0"/>
              <a:t>Single species abundance: </a:t>
            </a:r>
            <a:r>
              <a:rPr lang="en-US" i="1" dirty="0" err="1"/>
              <a:t>N</a:t>
            </a:r>
            <a:r>
              <a:rPr lang="en-US" i="1" baseline="-25000" dirty="0" err="1"/>
              <a:t>ik</a:t>
            </a:r>
            <a:r>
              <a:rPr lang="en-US" i="1" dirty="0" err="1"/>
              <a:t>|w</a:t>
            </a:r>
            <a:r>
              <a:rPr lang="en-US" i="1" baseline="-25000" dirty="0" err="1"/>
              <a:t>k</a:t>
            </a:r>
            <a:r>
              <a:rPr lang="en-US" i="1" dirty="0"/>
              <a:t> ∼ Poisson</a:t>
            </a:r>
            <a:r>
              <a:rPr lang="en-US" dirty="0"/>
              <a:t>(</a:t>
            </a:r>
            <a:r>
              <a:rPr lang="en-US" i="1" dirty="0" err="1"/>
              <a:t>w</a:t>
            </a:r>
            <a:r>
              <a:rPr lang="en-US" i="1" baseline="-25000" dirty="0" err="1"/>
              <a:t>k</a:t>
            </a:r>
            <a:r>
              <a:rPr lang="en-US" i="1" dirty="0"/>
              <a:t> </a:t>
            </a:r>
            <a:r>
              <a:rPr lang="el-GR" i="1" dirty="0"/>
              <a:t>λ</a:t>
            </a:r>
            <a:r>
              <a:rPr lang="en-US" i="1" baseline="-25000" dirty="0"/>
              <a:t>k</a:t>
            </a:r>
            <a:r>
              <a:rPr lang="en-US" dirty="0"/>
              <a:t>)</a:t>
            </a:r>
          </a:p>
          <a:p>
            <a:r>
              <a:rPr lang="en-US" dirty="0"/>
              <a:t>3. Detection process: </a:t>
            </a:r>
            <a:r>
              <a:rPr lang="en-US" i="1" dirty="0" err="1"/>
              <a:t>y</a:t>
            </a:r>
            <a:r>
              <a:rPr lang="en-US" i="1" baseline="-25000" dirty="0" err="1"/>
              <a:t>ijk</a:t>
            </a:r>
            <a:r>
              <a:rPr lang="en-US" i="1" dirty="0" err="1"/>
              <a:t>|N</a:t>
            </a:r>
            <a:r>
              <a:rPr lang="en-US" i="1" baseline="-25000" dirty="0" err="1"/>
              <a:t>ik</a:t>
            </a:r>
            <a:r>
              <a:rPr lang="en-US" dirty="0"/>
              <a:t> ∼ </a:t>
            </a:r>
            <a:r>
              <a:rPr lang="en-US" i="1" dirty="0"/>
              <a:t>Binomial</a:t>
            </a:r>
            <a:r>
              <a:rPr lang="en-US" dirty="0"/>
              <a:t>(</a:t>
            </a:r>
            <a:r>
              <a:rPr lang="en-US" i="1" dirty="0"/>
              <a:t>N</a:t>
            </a:r>
            <a:r>
              <a:rPr lang="en-US" i="1" baseline="-25000" dirty="0"/>
              <a:t>ik</a:t>
            </a:r>
            <a:r>
              <a:rPr lang="en-US" dirty="0"/>
              <a:t>, </a:t>
            </a:r>
            <a:r>
              <a:rPr lang="en-US" i="1" dirty="0" err="1"/>
              <a:t>p</a:t>
            </a:r>
            <a:r>
              <a:rPr lang="en-US" i="1" baseline="-25000" dirty="0" err="1"/>
              <a:t>ijk</a:t>
            </a:r>
            <a:r>
              <a:rPr lang="en-US" dirty="0" smtClean="0"/>
              <a:t>)</a:t>
            </a:r>
            <a:endParaRPr lang="en-US" dirty="0"/>
          </a:p>
          <a:p>
            <a:endParaRPr lang="en-US" dirty="0"/>
          </a:p>
          <a:p>
            <a:pPr marL="0" indent="0">
              <a:buNone/>
            </a:pPr>
            <a:r>
              <a:rPr lang="en-US" dirty="0" smtClean="0"/>
              <a:t>log(</a:t>
            </a:r>
            <a:r>
              <a:rPr lang="el-GR" i="1" dirty="0" smtClean="0"/>
              <a:t>λ</a:t>
            </a:r>
            <a:r>
              <a:rPr lang="en-US" i="1" baseline="-25000" dirty="0" smtClean="0"/>
              <a:t>k</a:t>
            </a:r>
            <a:r>
              <a:rPr lang="en-US" i="1" dirty="0" smtClean="0"/>
              <a:t>) = model coefficients*forest covariates</a:t>
            </a:r>
            <a:endParaRPr lang="en-US" dirty="0"/>
          </a:p>
        </p:txBody>
      </p:sp>
    </p:spTree>
    <p:extLst>
      <p:ext uri="{BB962C8B-B14F-4D97-AF65-F5344CB8AC3E}">
        <p14:creationId xmlns:p14="http://schemas.microsoft.com/office/powerpoint/2010/main" val="288651636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N-Mixture Models</a:t>
            </a:r>
            <a:endParaRPr lang="en-US" dirty="0"/>
          </a:p>
        </p:txBody>
      </p:sp>
      <p:sp>
        <p:nvSpPr>
          <p:cNvPr id="3" name="Content Placeholder 2"/>
          <p:cNvSpPr>
            <a:spLocks noGrp="1"/>
          </p:cNvSpPr>
          <p:nvPr>
            <p:ph idx="1"/>
          </p:nvPr>
        </p:nvSpPr>
        <p:spPr/>
        <p:txBody>
          <a:bodyPr numCol="2"/>
          <a:lstStyle/>
          <a:p>
            <a:r>
              <a:rPr lang="en-US" dirty="0" smtClean="0"/>
              <a:t>Pros</a:t>
            </a:r>
          </a:p>
          <a:p>
            <a:pPr lvl="1"/>
            <a:r>
              <a:rPr lang="en-US" dirty="0" smtClean="0"/>
              <a:t>Another option to estimate abundance when data are limited</a:t>
            </a:r>
          </a:p>
          <a:p>
            <a:pPr lvl="2"/>
            <a:r>
              <a:rPr lang="en-US" dirty="0" smtClean="0"/>
              <a:t>Count data are “cheap”</a:t>
            </a:r>
          </a:p>
          <a:p>
            <a:pPr lvl="1"/>
            <a:r>
              <a:rPr lang="en-US" dirty="0" smtClean="0"/>
              <a:t>Don’t need auxiliary info (distance, double observer, etc.)</a:t>
            </a:r>
          </a:p>
          <a:p>
            <a:pPr lvl="1"/>
            <a:r>
              <a:rPr lang="en-US" dirty="0" smtClean="0"/>
              <a:t>Easy to describe and implement the model</a:t>
            </a:r>
          </a:p>
          <a:p>
            <a:pPr lvl="1"/>
            <a:r>
              <a:rPr lang="en-US" dirty="0" smtClean="0"/>
              <a:t>Widely applicable to count datasets</a:t>
            </a:r>
          </a:p>
          <a:p>
            <a:pPr lvl="1"/>
            <a:endParaRPr lang="en-US" dirty="0"/>
          </a:p>
          <a:p>
            <a:pPr lvl="1"/>
            <a:endParaRPr lang="en-US" dirty="0" smtClean="0"/>
          </a:p>
          <a:p>
            <a:pPr lvl="1"/>
            <a:r>
              <a:rPr lang="en-US" sz="2800" dirty="0" smtClean="0"/>
              <a:t>Cons</a:t>
            </a:r>
          </a:p>
          <a:p>
            <a:pPr lvl="2"/>
            <a:r>
              <a:rPr lang="en-US" sz="2400" dirty="0" smtClean="0"/>
              <a:t>Trade-off between temporal replication and spatial replication</a:t>
            </a:r>
          </a:p>
          <a:p>
            <a:pPr lvl="2"/>
            <a:r>
              <a:rPr lang="en-US" sz="2400" dirty="0" smtClean="0"/>
              <a:t>Parameters may not be identifiable</a:t>
            </a:r>
          </a:p>
          <a:p>
            <a:pPr lvl="2"/>
            <a:r>
              <a:rPr lang="en-US" sz="2400" dirty="0" smtClean="0"/>
              <a:t>Sensitive to model assumption violations</a:t>
            </a:r>
            <a:endParaRPr lang="en-US" sz="2400" dirty="0"/>
          </a:p>
        </p:txBody>
      </p:sp>
    </p:spTree>
    <p:extLst>
      <p:ext uri="{BB962C8B-B14F-4D97-AF65-F5344CB8AC3E}">
        <p14:creationId xmlns:p14="http://schemas.microsoft.com/office/powerpoint/2010/main" val="36664870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Identifiability</a:t>
            </a:r>
            <a:endParaRPr lang="en-US" dirty="0"/>
          </a:p>
        </p:txBody>
      </p:sp>
      <p:sp>
        <p:nvSpPr>
          <p:cNvPr id="3" name="Content Placeholder 2"/>
          <p:cNvSpPr>
            <a:spLocks noGrp="1"/>
          </p:cNvSpPr>
          <p:nvPr>
            <p:ph idx="1"/>
          </p:nvPr>
        </p:nvSpPr>
        <p:spPr/>
        <p:txBody>
          <a:bodyPr>
            <a:normAutofit lnSpcReduction="10000"/>
          </a:bodyPr>
          <a:lstStyle/>
          <a:p>
            <a:r>
              <a:rPr lang="en-US" dirty="0" smtClean="0"/>
              <a:t>Definition reminder – the ability to estimate every parameter in a model individually rather than as the product of a smaller set of parameters</a:t>
            </a:r>
          </a:p>
          <a:p>
            <a:endParaRPr lang="en-US" dirty="0"/>
          </a:p>
          <a:p>
            <a:r>
              <a:rPr lang="en-US" dirty="0" smtClean="0"/>
              <a:t>Example: 	</a:t>
            </a:r>
          </a:p>
          <a:p>
            <a:pPr lvl="1"/>
            <a:r>
              <a:rPr lang="en-US" dirty="0" smtClean="0"/>
              <a:t>One sampling occasion (T=1)</a:t>
            </a:r>
          </a:p>
          <a:p>
            <a:pPr lvl="1"/>
            <a:r>
              <a:rPr lang="en-US" dirty="0" smtClean="0"/>
              <a:t>Observed counts are distributed as Poisson(p</a:t>
            </a:r>
            <a:r>
              <a:rPr lang="el-GR" dirty="0" smtClean="0"/>
              <a:t>λ</a:t>
            </a:r>
            <a:r>
              <a:rPr lang="en-US" dirty="0" smtClean="0"/>
              <a:t>)</a:t>
            </a:r>
          </a:p>
          <a:p>
            <a:pPr lvl="1"/>
            <a:r>
              <a:rPr lang="en-US" dirty="0" smtClean="0"/>
              <a:t>p and </a:t>
            </a:r>
            <a:r>
              <a:rPr lang="el-GR" dirty="0" smtClean="0"/>
              <a:t>λ</a:t>
            </a:r>
            <a:r>
              <a:rPr lang="en-US" dirty="0" smtClean="0"/>
              <a:t> are not identifiable</a:t>
            </a:r>
          </a:p>
          <a:p>
            <a:pPr lvl="1"/>
            <a:r>
              <a:rPr lang="en-US" dirty="0" smtClean="0"/>
              <a:t>Even when T=2 or 3, the likelihood surface that you are maximizing may be too flat – end up with infinite MLEs of expected abundance</a:t>
            </a:r>
          </a:p>
          <a:p>
            <a:pPr lvl="1"/>
            <a:r>
              <a:rPr lang="en-US" dirty="0" smtClean="0"/>
              <a:t>More occasions and including covariates on p and </a:t>
            </a:r>
            <a:r>
              <a:rPr lang="el-GR" dirty="0" smtClean="0"/>
              <a:t>λ</a:t>
            </a:r>
            <a:r>
              <a:rPr lang="en-US" dirty="0" smtClean="0"/>
              <a:t> can help</a:t>
            </a:r>
            <a:endParaRPr lang="en-US" dirty="0"/>
          </a:p>
        </p:txBody>
      </p:sp>
    </p:spTree>
    <p:extLst>
      <p:ext uri="{BB962C8B-B14F-4D97-AF65-F5344CB8AC3E}">
        <p14:creationId xmlns:p14="http://schemas.microsoft.com/office/powerpoint/2010/main" val="6864627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dirty="0" smtClean="0"/>
              <a:t>Barker et al. (2017)</a:t>
            </a:r>
          </a:p>
          <a:p>
            <a:pPr lvl="1"/>
            <a:r>
              <a:rPr lang="en-US" dirty="0" smtClean="0"/>
              <a:t>Need auxiliary information on p to estimate it separately</a:t>
            </a:r>
          </a:p>
          <a:p>
            <a:pPr lvl="1"/>
            <a:r>
              <a:rPr lang="en-US" dirty="0" smtClean="0"/>
              <a:t>Even if you assume p is constant, data can be generated by processes other than the N-mixture model</a:t>
            </a:r>
          </a:p>
          <a:p>
            <a:pPr lvl="1"/>
            <a:r>
              <a:rPr lang="en-US" dirty="0" smtClean="0"/>
              <a:t>Essentially estimating relative abundance</a:t>
            </a:r>
          </a:p>
          <a:p>
            <a:pPr lvl="1"/>
            <a:r>
              <a:rPr lang="en-US" dirty="0" smtClean="0"/>
              <a:t>Might as well just use Poisson regression</a:t>
            </a:r>
            <a:endParaRPr lang="en-US" dirty="0"/>
          </a:p>
        </p:txBody>
      </p:sp>
    </p:spTree>
    <p:extLst>
      <p:ext uri="{BB962C8B-B14F-4D97-AF65-F5344CB8AC3E}">
        <p14:creationId xmlns:p14="http://schemas.microsoft.com/office/powerpoint/2010/main" val="26040142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dirty="0" err="1" smtClean="0"/>
              <a:t>Kery</a:t>
            </a:r>
            <a:r>
              <a:rPr lang="en-US" dirty="0" smtClean="0"/>
              <a:t> (2017)</a:t>
            </a:r>
          </a:p>
          <a:p>
            <a:pPr lvl="1"/>
            <a:r>
              <a:rPr lang="en-US" dirty="0" smtClean="0"/>
              <a:t>Tested Barker et </a:t>
            </a:r>
            <a:r>
              <a:rPr lang="en-US" dirty="0" err="1" smtClean="0"/>
              <a:t>al’s</a:t>
            </a:r>
            <a:r>
              <a:rPr lang="en-US" dirty="0" smtClean="0"/>
              <a:t> doubts about </a:t>
            </a:r>
            <a:r>
              <a:rPr lang="en-US" dirty="0" err="1" smtClean="0"/>
              <a:t>identifiability</a:t>
            </a:r>
            <a:r>
              <a:rPr lang="en-US" dirty="0" smtClean="0"/>
              <a:t> with 137 bird datasets</a:t>
            </a:r>
          </a:p>
          <a:p>
            <a:pPr lvl="1"/>
            <a:r>
              <a:rPr lang="en-US" dirty="0" smtClean="0"/>
              <a:t>No issues for Poisson and ZIP N-mixture models</a:t>
            </a:r>
          </a:p>
          <a:p>
            <a:pPr lvl="1"/>
            <a:r>
              <a:rPr lang="en-US" dirty="0" smtClean="0"/>
              <a:t>Negative binomial models had issues for 25% of datasets</a:t>
            </a:r>
          </a:p>
          <a:p>
            <a:pPr lvl="1"/>
            <a:r>
              <a:rPr lang="en-US" dirty="0" smtClean="0"/>
              <a:t>Small sample sizes caused issues (&lt;267 sites)</a:t>
            </a:r>
          </a:p>
          <a:p>
            <a:pPr lvl="1"/>
            <a:r>
              <a:rPr lang="en-US" dirty="0" smtClean="0"/>
              <a:t>Covariates did not affect </a:t>
            </a:r>
            <a:r>
              <a:rPr lang="en-US" dirty="0" err="1" smtClean="0"/>
              <a:t>identifiability</a:t>
            </a:r>
            <a:endParaRPr lang="en-US" dirty="0"/>
          </a:p>
        </p:txBody>
      </p:sp>
    </p:spTree>
    <p:extLst>
      <p:ext uri="{BB962C8B-B14F-4D97-AF65-F5344CB8AC3E}">
        <p14:creationId xmlns:p14="http://schemas.microsoft.com/office/powerpoint/2010/main" val="13350766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Motivation: N-Mixture Models</a:t>
            </a:r>
            <a:endParaRPr lang="en-US" dirty="0"/>
          </a:p>
        </p:txBody>
      </p:sp>
      <p:sp>
        <p:nvSpPr>
          <p:cNvPr id="3" name="Content Placeholder 2"/>
          <p:cNvSpPr>
            <a:spLocks noGrp="1"/>
          </p:cNvSpPr>
          <p:nvPr>
            <p:ph idx="1"/>
          </p:nvPr>
        </p:nvSpPr>
        <p:spPr/>
        <p:txBody>
          <a:bodyPr/>
          <a:lstStyle/>
          <a:p>
            <a:r>
              <a:rPr lang="en-US" dirty="0" err="1" smtClean="0"/>
              <a:t>Royle</a:t>
            </a:r>
            <a:r>
              <a:rPr lang="en-US" dirty="0" smtClean="0"/>
              <a:t> 2004</a:t>
            </a:r>
          </a:p>
          <a:p>
            <a:r>
              <a:rPr lang="en-US" dirty="0" smtClean="0"/>
              <a:t>Another </a:t>
            </a:r>
            <a:r>
              <a:rPr lang="en-US" dirty="0"/>
              <a:t>example of a hierarchical model</a:t>
            </a:r>
          </a:p>
          <a:p>
            <a:r>
              <a:rPr lang="en-US" dirty="0" smtClean="0"/>
              <a:t>One of the ways to estimate abundance with imperfect detection</a:t>
            </a:r>
          </a:p>
          <a:p>
            <a:pPr lvl="1"/>
            <a:r>
              <a:rPr lang="en-US" dirty="0" smtClean="0"/>
              <a:t>Mark-Recapture</a:t>
            </a:r>
          </a:p>
          <a:p>
            <a:pPr lvl="1"/>
            <a:r>
              <a:rPr lang="en-US" dirty="0" smtClean="0"/>
              <a:t>Removal sampling</a:t>
            </a:r>
          </a:p>
          <a:p>
            <a:pPr lvl="1"/>
            <a:r>
              <a:rPr lang="en-US" dirty="0" smtClean="0"/>
              <a:t>Distance sampling</a:t>
            </a:r>
          </a:p>
          <a:p>
            <a:pPr lvl="1"/>
            <a:r>
              <a:rPr lang="en-US" dirty="0" smtClean="0"/>
              <a:t>Double observer</a:t>
            </a:r>
          </a:p>
          <a:p>
            <a:pPr lvl="1"/>
            <a:r>
              <a:rPr lang="en-US" dirty="0" smtClean="0"/>
              <a:t>N-mixture models</a:t>
            </a:r>
          </a:p>
          <a:p>
            <a:endParaRPr lang="en-US" dirty="0"/>
          </a:p>
        </p:txBody>
      </p:sp>
    </p:spTree>
    <p:extLst>
      <p:ext uri="{BB962C8B-B14F-4D97-AF65-F5344CB8AC3E}">
        <p14:creationId xmlns:p14="http://schemas.microsoft.com/office/powerpoint/2010/main" val="63928505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Controversy</a:t>
            </a:r>
            <a:endParaRPr lang="en-US" dirty="0"/>
          </a:p>
        </p:txBody>
      </p:sp>
      <p:sp>
        <p:nvSpPr>
          <p:cNvPr id="3" name="Content Placeholder 2"/>
          <p:cNvSpPr>
            <a:spLocks noGrp="1"/>
          </p:cNvSpPr>
          <p:nvPr>
            <p:ph idx="1"/>
          </p:nvPr>
        </p:nvSpPr>
        <p:spPr/>
        <p:txBody>
          <a:bodyPr/>
          <a:lstStyle/>
          <a:p>
            <a:r>
              <a:rPr lang="en-US" dirty="0" smtClean="0"/>
              <a:t>Link et al. (2018)</a:t>
            </a:r>
          </a:p>
          <a:p>
            <a:pPr lvl="1"/>
            <a:r>
              <a:rPr lang="en-US" dirty="0" smtClean="0"/>
              <a:t>N-mixture models are </a:t>
            </a:r>
            <a:r>
              <a:rPr lang="en-US" i="1" dirty="0" smtClean="0"/>
              <a:t>very</a:t>
            </a:r>
            <a:r>
              <a:rPr lang="en-US" dirty="0" smtClean="0"/>
              <a:t> sensitive to violation of assumptions</a:t>
            </a:r>
          </a:p>
          <a:p>
            <a:pPr lvl="1"/>
            <a:r>
              <a:rPr lang="en-US" dirty="0" smtClean="0"/>
              <a:t>Tested double counting, </a:t>
            </a:r>
            <a:r>
              <a:rPr lang="en-US" dirty="0" err="1" smtClean="0"/>
              <a:t>unmodeled</a:t>
            </a:r>
            <a:r>
              <a:rPr lang="en-US" dirty="0" smtClean="0"/>
              <a:t> variation in </a:t>
            </a:r>
            <a:r>
              <a:rPr lang="el-GR" dirty="0" smtClean="0"/>
              <a:t>λ</a:t>
            </a:r>
            <a:r>
              <a:rPr lang="en-US" dirty="0" smtClean="0"/>
              <a:t>, and </a:t>
            </a:r>
            <a:r>
              <a:rPr lang="en-US" dirty="0" err="1" smtClean="0"/>
              <a:t>unmodeled</a:t>
            </a:r>
            <a:r>
              <a:rPr lang="en-US" dirty="0" smtClean="0"/>
              <a:t> variation in p</a:t>
            </a:r>
          </a:p>
          <a:p>
            <a:pPr lvl="1"/>
            <a:r>
              <a:rPr lang="en-US" dirty="0"/>
              <a:t>Small violations have been shown to result in large biases in abundance estimates</a:t>
            </a:r>
          </a:p>
          <a:p>
            <a:pPr lvl="1"/>
            <a:r>
              <a:rPr lang="en-US" dirty="0"/>
              <a:t>Violations are hard to detect using goodness-of-fit tests</a:t>
            </a:r>
          </a:p>
          <a:p>
            <a:endParaRPr lang="en-US" dirty="0"/>
          </a:p>
        </p:txBody>
      </p:sp>
    </p:spTree>
    <p:extLst>
      <p:ext uri="{BB962C8B-B14F-4D97-AF65-F5344CB8AC3E}">
        <p14:creationId xmlns:p14="http://schemas.microsoft.com/office/powerpoint/2010/main" val="23891975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N-Mixture Models – Final Thoughts</a:t>
            </a:r>
            <a:endParaRPr lang="en-US" dirty="0"/>
          </a:p>
        </p:txBody>
      </p:sp>
      <p:sp>
        <p:nvSpPr>
          <p:cNvPr id="3" name="Content Placeholder 2"/>
          <p:cNvSpPr>
            <a:spLocks noGrp="1"/>
          </p:cNvSpPr>
          <p:nvPr>
            <p:ph idx="1"/>
          </p:nvPr>
        </p:nvSpPr>
        <p:spPr/>
        <p:txBody>
          <a:bodyPr/>
          <a:lstStyle/>
          <a:p>
            <a:pPr marL="0" indent="0">
              <a:buNone/>
            </a:pPr>
            <a:r>
              <a:rPr lang="en-US" dirty="0"/>
              <a:t>“We stress from the outset that, in principle, N-mixture models work: if the model is correct (an exact depiction of the data generating process), if the parameter values are not extreme, and if we have adequate data, the N-mixture models can be estimated with high precision</a:t>
            </a:r>
            <a:r>
              <a:rPr lang="en-US" dirty="0" smtClean="0"/>
              <a:t>.” </a:t>
            </a:r>
          </a:p>
          <a:p>
            <a:pPr marL="0" indent="0">
              <a:buNone/>
            </a:pPr>
            <a:endParaRPr lang="en-US" dirty="0" smtClean="0"/>
          </a:p>
          <a:p>
            <a:pPr marL="0" indent="0">
              <a:buNone/>
            </a:pPr>
            <a:r>
              <a:rPr lang="en-US" dirty="0" smtClean="0"/>
              <a:t>“</a:t>
            </a:r>
            <a:r>
              <a:rPr lang="en-US" dirty="0"/>
              <a:t>Our conclusion is that for estimating absolute abundance, there is no substitute for mark–recapture analysis: N-mixture modeling relies too heavily on questionable and poorly verifiable model assumptions</a:t>
            </a:r>
            <a:r>
              <a:rPr lang="en-US" dirty="0" smtClean="0"/>
              <a:t>.” </a:t>
            </a:r>
          </a:p>
          <a:p>
            <a:pPr marL="0" indent="0">
              <a:buNone/>
            </a:pPr>
            <a:r>
              <a:rPr lang="en-US" dirty="0" smtClean="0"/>
              <a:t>– Link et al. 2018, Ecology</a:t>
            </a:r>
            <a:endParaRPr lang="en-US" dirty="0"/>
          </a:p>
        </p:txBody>
      </p:sp>
    </p:spTree>
    <p:extLst>
      <p:ext uri="{BB962C8B-B14F-4D97-AF65-F5344CB8AC3E}">
        <p14:creationId xmlns:p14="http://schemas.microsoft.com/office/powerpoint/2010/main" val="33828847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3035" y="2812234"/>
            <a:ext cx="10515600" cy="1325563"/>
          </a:xfrm>
        </p:spPr>
        <p:txBody>
          <a:bodyPr/>
          <a:lstStyle/>
          <a:p>
            <a:pPr algn="ctr"/>
            <a:r>
              <a:rPr lang="en-US" dirty="0" smtClean="0"/>
              <a:t>SWITCHING GEARS</a:t>
            </a:r>
            <a:endParaRPr lang="en-US" dirty="0"/>
          </a:p>
        </p:txBody>
      </p:sp>
    </p:spTree>
    <p:extLst>
      <p:ext uri="{BB962C8B-B14F-4D97-AF65-F5344CB8AC3E}">
        <p14:creationId xmlns:p14="http://schemas.microsoft.com/office/powerpoint/2010/main" val="10617894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a:t>
            </a:r>
            <a:endParaRPr lang="en-US" dirty="0"/>
          </a:p>
        </p:txBody>
      </p:sp>
      <p:sp>
        <p:nvSpPr>
          <p:cNvPr id="3" name="Content Placeholder 2"/>
          <p:cNvSpPr>
            <a:spLocks noGrp="1"/>
          </p:cNvSpPr>
          <p:nvPr>
            <p:ph idx="1"/>
          </p:nvPr>
        </p:nvSpPr>
        <p:spPr/>
        <p:txBody>
          <a:bodyPr/>
          <a:lstStyle/>
          <a:p>
            <a:r>
              <a:rPr lang="en-US" dirty="0" smtClean="0"/>
              <a:t>Moving on!</a:t>
            </a:r>
          </a:p>
          <a:p>
            <a:r>
              <a:rPr lang="en-US" dirty="0" smtClean="0"/>
              <a:t>Other names: integrated models, data fusion, assimilation, combination</a:t>
            </a:r>
          </a:p>
          <a:p>
            <a:r>
              <a:rPr lang="en-US" dirty="0" smtClean="0"/>
              <a:t>Commonly heard terms: </a:t>
            </a:r>
          </a:p>
          <a:p>
            <a:pPr lvl="1"/>
            <a:r>
              <a:rPr lang="en-US" dirty="0" smtClean="0"/>
              <a:t>Integrated population model (IPM)</a:t>
            </a:r>
          </a:p>
          <a:p>
            <a:pPr lvl="1"/>
            <a:r>
              <a:rPr lang="en-US" dirty="0" smtClean="0"/>
              <a:t>Integrated species distribution model (</a:t>
            </a:r>
            <a:r>
              <a:rPr lang="en-US" dirty="0" err="1" smtClean="0"/>
              <a:t>iSDM</a:t>
            </a:r>
            <a:r>
              <a:rPr lang="en-US" dirty="0" smtClean="0"/>
              <a:t> or IDM)</a:t>
            </a:r>
          </a:p>
          <a:p>
            <a:pPr lvl="1"/>
            <a:r>
              <a:rPr lang="en-US" dirty="0" smtClean="0"/>
              <a:t>Integrated community model (ICM)</a:t>
            </a:r>
          </a:p>
          <a:p>
            <a:pPr lvl="1"/>
            <a:r>
              <a:rPr lang="en-US" dirty="0" smtClean="0"/>
              <a:t>Integrated dynamic N-mixture model</a:t>
            </a:r>
          </a:p>
          <a:p>
            <a:r>
              <a:rPr lang="en-US" dirty="0" smtClean="0"/>
              <a:t>Super trendy topic in the past several decades</a:t>
            </a:r>
            <a:endParaRPr lang="en-US" dirty="0"/>
          </a:p>
        </p:txBody>
      </p:sp>
    </p:spTree>
    <p:extLst>
      <p:ext uri="{BB962C8B-B14F-4D97-AF65-F5344CB8AC3E}">
        <p14:creationId xmlns:p14="http://schemas.microsoft.com/office/powerpoint/2010/main" val="83332845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type of hierarchical model</a:t>
            </a:r>
          </a:p>
          <a:p>
            <a:endParaRPr lang="en-US" dirty="0"/>
          </a:p>
          <a:p>
            <a:r>
              <a:rPr lang="en-US" dirty="0" smtClean="0"/>
              <a:t>Multiple disparate data sets that each contain information about a shared process with one or more shared parameters</a:t>
            </a:r>
          </a:p>
          <a:p>
            <a:endParaRPr lang="en-US" dirty="0"/>
          </a:p>
          <a:p>
            <a:r>
              <a:rPr lang="en-US" dirty="0" smtClean="0"/>
              <a:t>Combine the processes into a single model</a:t>
            </a:r>
          </a:p>
          <a:p>
            <a:pPr lvl="1"/>
            <a:r>
              <a:rPr lang="en-US" dirty="0" smtClean="0"/>
              <a:t>Identify shared parameters</a:t>
            </a:r>
          </a:p>
          <a:p>
            <a:pPr lvl="1"/>
            <a:r>
              <a:rPr lang="en-US" dirty="0" smtClean="0"/>
              <a:t>Write a model that links them based on the different data sets</a:t>
            </a:r>
          </a:p>
          <a:p>
            <a:pPr lvl="1"/>
            <a:endParaRPr lang="en-US" dirty="0"/>
          </a:p>
          <a:p>
            <a:r>
              <a:rPr lang="en-US" dirty="0" smtClean="0"/>
              <a:t>“…</a:t>
            </a:r>
            <a:r>
              <a:rPr lang="en-US" dirty="0" err="1" smtClean="0"/>
              <a:t>datastream</a:t>
            </a:r>
            <a:r>
              <a:rPr lang="en-US" dirty="0" smtClean="0"/>
              <a:t>-specific </a:t>
            </a:r>
            <a:r>
              <a:rPr lang="en-US" dirty="0"/>
              <a:t>observation </a:t>
            </a:r>
            <a:r>
              <a:rPr lang="en-US" dirty="0" err="1"/>
              <a:t>submodels</a:t>
            </a:r>
            <a:r>
              <a:rPr lang="en-US" dirty="0"/>
              <a:t> that inform a common ecological </a:t>
            </a:r>
            <a:r>
              <a:rPr lang="en-US" dirty="0" smtClean="0"/>
              <a:t>model” – Gilbert et al. 2021</a:t>
            </a:r>
            <a:endParaRPr lang="en-US" dirty="0"/>
          </a:p>
        </p:txBody>
      </p:sp>
      <p:pic>
        <p:nvPicPr>
          <p:cNvPr id="2050" name="Picture 2" descr="Integrated Population Models - 1st Edition | Elsevier Shop"/>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70135" y="365125"/>
            <a:ext cx="188595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72122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Population Model</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92830" y="1311818"/>
            <a:ext cx="7806339" cy="5895696"/>
          </a:xfrm>
        </p:spPr>
      </p:pic>
    </p:spTree>
    <p:extLst>
      <p:ext uri="{BB962C8B-B14F-4D97-AF65-F5344CB8AC3E}">
        <p14:creationId xmlns:p14="http://schemas.microsoft.com/office/powerpoint/2010/main" val="338819575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Integrated Population Model</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74829" cy="4351338"/>
              </a:xfrm>
            </p:spPr>
            <p:txBody>
              <a:bodyPr/>
              <a:lstStyle/>
              <a:p>
                <a:r>
                  <a:rPr lang="en-US" dirty="0" smtClean="0"/>
                  <a:t>Shared latent state: most commonly abundance</a:t>
                </a:r>
              </a:p>
              <a:p>
                <a:endParaRPr lang="en-US" dirty="0"/>
              </a:p>
              <a:p>
                <a:r>
                  <a:rPr lang="en-US" b="1" dirty="0" smtClean="0"/>
                  <a:t>Step 1: </a:t>
                </a:r>
                <a:r>
                  <a:rPr lang="en-US" dirty="0" smtClean="0"/>
                  <a:t>Set up a population model that links abundance and vital rates</a:t>
                </a:r>
              </a:p>
              <a:p>
                <a:pPr marL="0" indent="0">
                  <a:buNone/>
                </a:pPr>
                <a:endParaRPr lang="en-US" dirty="0"/>
              </a:p>
              <a:p>
                <a:pPr marL="0" indent="0">
                  <a:buNone/>
                </a:pPr>
                <a:r>
                  <a:rPr lang="en-US" dirty="0" smtClean="0"/>
                  <a:t>Most simple: Balance Equation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𝑡</m:t>
                        </m:r>
                      </m:sub>
                    </m:sSub>
                    <m:r>
                      <a:rPr lang="en-US" b="0" i="1" smtClean="0">
                        <a:latin typeface="Cambria Math" panose="02040503050406030204" pitchFamily="18" charset="0"/>
                      </a:rPr>
                      <m:t> (1+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smtClean="0"/>
              </a:p>
              <a:p>
                <a:pPr marL="0" indent="0">
                  <a:buNone/>
                </a:pPr>
                <a:r>
                  <a:rPr lang="en-US" dirty="0"/>
                  <a:t>	</a:t>
                </a:r>
                <a:r>
                  <a:rPr lang="en-US" dirty="0" smtClean="0"/>
                  <a:t>				</a:t>
                </a:r>
              </a:p>
              <a:p>
                <a:pPr marL="0" indent="0">
                  <a:buNone/>
                </a:pPr>
                <a:r>
                  <a:rPr lang="en-US" dirty="0"/>
                  <a:t>	</a:t>
                </a:r>
                <a:r>
                  <a:rPr lang="en-US" dirty="0" smtClean="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𝑡</m:t>
                        </m:r>
                      </m:sub>
                    </m:sSub>
                    <m:r>
                      <a:rPr lang="en-US" i="1">
                        <a:latin typeface="Cambria Math" panose="02040503050406030204" pitchFamily="18" charset="0"/>
                      </a:rPr>
                      <m:t> (1</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𝐵</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𝐷</m:t>
                        </m:r>
                      </m:e>
                      <m:sub>
                        <m:r>
                          <a:rPr lang="en-US" i="1">
                            <a:latin typeface="Cambria Math" panose="02040503050406030204" pitchFamily="18" charset="0"/>
                          </a:rPr>
                          <m:t>𝑡</m:t>
                        </m:r>
                      </m:sub>
                    </m:sSub>
                    <m:r>
                      <a:rPr lang="en-US" i="1">
                        <a:latin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74829" cy="4351338"/>
              </a:xfrm>
              <a:blipFill>
                <a:blip r:embed="rId3"/>
                <a:stretch>
                  <a:fillRect l="-1121" t="-2241"/>
                </a:stretch>
              </a:blipFill>
            </p:spPr>
            <p:txBody>
              <a:bodyPr/>
              <a:lstStyle/>
              <a:p>
                <a:r>
                  <a:rPr lang="en-US">
                    <a:noFill/>
                  </a:rPr>
                  <a:t> </a:t>
                </a:r>
              </a:p>
            </p:txBody>
          </p:sp>
        </mc:Fallback>
      </mc:AlternateContent>
      <p:sp>
        <p:nvSpPr>
          <p:cNvPr id="4" name="Right Brace 3"/>
          <p:cNvSpPr/>
          <p:nvPr/>
        </p:nvSpPr>
        <p:spPr>
          <a:xfrm rot="5400000">
            <a:off x="7907382" y="5036139"/>
            <a:ext cx="822960" cy="1571898"/>
          </a:xfrm>
          <a:prstGeom prst="rightBrace">
            <a:avLst/>
          </a:prstGeom>
          <a:ln w="127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Rectangle 5"/>
              <p:cNvSpPr/>
              <p:nvPr/>
            </p:nvSpPr>
            <p:spPr>
              <a:xfrm>
                <a:off x="7723337" y="6452019"/>
                <a:ext cx="14553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rPr>
                            <m:t>λ</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exp</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7723337" y="6452019"/>
                <a:ext cx="1455335" cy="369332"/>
              </a:xfrm>
              <a:prstGeom prst="rect">
                <a:avLst/>
              </a:prstGeom>
              <a:blipFill>
                <a:blip r:embed="rId4"/>
                <a:stretch>
                  <a:fillRect b="-13115"/>
                </a:stretch>
              </a:blipFill>
            </p:spPr>
            <p:txBody>
              <a:bodyPr/>
              <a:lstStyle/>
              <a:p>
                <a:r>
                  <a:rPr lang="en-US">
                    <a:noFill/>
                  </a:rPr>
                  <a:t> </a:t>
                </a:r>
              </a:p>
            </p:txBody>
          </p:sp>
        </mc:Fallback>
      </mc:AlternateContent>
      <p:pic>
        <p:nvPicPr>
          <p:cNvPr id="1026" name="Picture 2" descr="Integrated Population Models - 1st Edition | Elsevier Shop"/>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6592" y="329656"/>
            <a:ext cx="1885950" cy="2324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698024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Structured version of balance equations</a:t>
                </a:r>
              </a:p>
              <a:p>
                <a:pPr lvl="1"/>
                <a:r>
                  <a:rPr lang="en-US" dirty="0" smtClean="0"/>
                  <a:t>Matrix projection models (Caswell 2001) </a:t>
                </a:r>
              </a:p>
              <a:p>
                <a:pPr lvl="1"/>
                <a:r>
                  <a:rPr lang="en-US" dirty="0" smtClean="0"/>
                  <a:t>Integral projection models</a:t>
                </a:r>
              </a:p>
              <a:p>
                <a:pPr lvl="1"/>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𝑛</m:t>
                          </m:r>
                        </m:e>
                        <m:sub>
                          <m:r>
                            <a:rPr lang="en-US" sz="3600" b="0" i="1" smtClean="0">
                              <a:latin typeface="Cambria Math" panose="02040503050406030204" pitchFamily="18" charset="0"/>
                            </a:rPr>
                            <m:t>𝑡</m:t>
                          </m:r>
                          <m:r>
                            <a:rPr lang="en-US" sz="3600" b="0" i="1" smtClean="0">
                              <a:latin typeface="Cambria Math" panose="02040503050406030204" pitchFamily="18" charset="0"/>
                            </a:rPr>
                            <m:t>+1</m:t>
                          </m:r>
                        </m:sub>
                      </m:sSub>
                      <m:r>
                        <a:rPr lang="en-US" sz="3600" b="0" i="1" smtClean="0">
                          <a:latin typeface="Cambria Math" panose="02040503050406030204" pitchFamily="18" charset="0"/>
                        </a:rPr>
                        <m:t>=</m:t>
                      </m:r>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𝑨</m:t>
                          </m:r>
                        </m:e>
                        <m:sub>
                          <m:r>
                            <a:rPr lang="en-US" sz="3600" b="1" i="1" smtClean="0">
                              <a:latin typeface="Cambria Math" panose="02040503050406030204" pitchFamily="18" charset="0"/>
                            </a:rPr>
                            <m:t>𝒕</m:t>
                          </m:r>
                        </m:sub>
                      </m:sSub>
                      <m:sSub>
                        <m:sSubPr>
                          <m:ctrlPr>
                            <a:rPr lang="en-US" sz="3600" b="1" i="1" smtClean="0">
                              <a:latin typeface="Cambria Math" panose="02040503050406030204" pitchFamily="18" charset="0"/>
                            </a:rPr>
                          </m:ctrlPr>
                        </m:sSubPr>
                        <m:e>
                          <m:r>
                            <a:rPr lang="en-US" sz="3600" b="1" i="1" smtClean="0">
                              <a:latin typeface="Cambria Math" panose="02040503050406030204" pitchFamily="18" charset="0"/>
                            </a:rPr>
                            <m:t>𝒏</m:t>
                          </m:r>
                        </m:e>
                        <m:sub>
                          <m:r>
                            <a:rPr lang="en-US" sz="3600" b="1" i="1" smtClean="0">
                              <a:latin typeface="Cambria Math" panose="02040503050406030204" pitchFamily="18" charset="0"/>
                            </a:rPr>
                            <m:t>𝒕</m:t>
                          </m:r>
                        </m:sub>
                      </m:sSub>
                    </m:oMath>
                  </m:oMathPara>
                </a14:m>
                <a:endParaRPr lang="en-US" b="1" dirty="0" smtClean="0"/>
              </a:p>
              <a:p>
                <a:pPr marL="0" indent="0">
                  <a:buNone/>
                </a:pPr>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𝑨</m:t>
                          </m:r>
                        </m:e>
                        <m:sub>
                          <m:r>
                            <a:rPr lang="en-US" sz="3600" b="1" i="1">
                              <a:latin typeface="Cambria Math" panose="02040503050406030204" pitchFamily="18" charset="0"/>
                            </a:rPr>
                            <m:t>𝒕</m:t>
                          </m:r>
                        </m:sub>
                      </m:sSub>
                      <m:r>
                        <a:rPr lang="en-US" sz="3600" b="1" i="1" smtClean="0">
                          <a:latin typeface="Cambria Math" panose="02040503050406030204" pitchFamily="18" charset="0"/>
                        </a:rPr>
                        <m:t>=</m:t>
                      </m:r>
                      <m:d>
                        <m:dPr>
                          <m:begChr m:val="["/>
                          <m:endChr m:val="]"/>
                          <m:ctrlPr>
                            <a:rPr lang="en-US" sz="3600" b="1" i="1" smtClean="0">
                              <a:latin typeface="Cambria Math" panose="02040503050406030204" pitchFamily="18" charset="0"/>
                            </a:rPr>
                          </m:ctrlPr>
                        </m:dPr>
                        <m:e>
                          <m:m>
                            <m:mPr>
                              <m:mcs>
                                <m:mc>
                                  <m:mcPr>
                                    <m:count m:val="2"/>
                                    <m:mcJc m:val="center"/>
                                  </m:mcPr>
                                </m:mc>
                              </m:mcs>
                              <m:ctrlPr>
                                <a:rPr lang="en-US" sz="3600" i="1" smtClean="0">
                                  <a:latin typeface="Cambria Math" panose="02040503050406030204" pitchFamily="18" charset="0"/>
                                </a:rPr>
                              </m:ctrlPr>
                            </m:mPr>
                            <m:mr>
                              <m:e>
                                <m:sSub>
                                  <m:sSubPr>
                                    <m:ctrlPr>
                                      <a:rPr lang="en-US" sz="3600" i="1">
                                        <a:latin typeface="Cambria Math" panose="02040503050406030204" pitchFamily="18" charset="0"/>
                                      </a:rPr>
                                    </m:ctrlPr>
                                  </m:sSubPr>
                                  <m:e>
                                    <m:r>
                                      <a:rPr lang="en-US" sz="3600" b="0" i="1">
                                        <a:latin typeface="Cambria Math" panose="02040503050406030204" pitchFamily="18" charset="0"/>
                                      </a:rPr>
                                      <m:t>𝑓</m:t>
                                    </m:r>
                                  </m:e>
                                  <m:sub>
                                    <m:r>
                                      <a:rPr lang="en-US" sz="3600" b="0" i="1">
                                        <a:latin typeface="Cambria Math" panose="02040503050406030204" pitchFamily="18" charset="0"/>
                                      </a:rPr>
                                      <m:t>1</m:t>
                                    </m:r>
                                  </m:sub>
                                </m:sSub>
                              </m:e>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𝑓</m:t>
                                    </m:r>
                                  </m:e>
                                  <m:sub>
                                    <m:r>
                                      <a:rPr lang="en-US" sz="3600" b="0" i="1" smtClean="0">
                                        <a:latin typeface="Cambria Math" panose="02040503050406030204" pitchFamily="18" charset="0"/>
                                      </a:rPr>
                                      <m:t>2</m:t>
                                    </m:r>
                                  </m:sub>
                                </m:sSub>
                              </m:e>
                            </m:mr>
                            <m:mr>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𝑆</m:t>
                                    </m:r>
                                  </m:e>
                                  <m:sub>
                                    <m:r>
                                      <a:rPr lang="en-US" sz="3600" b="0" i="1" smtClean="0">
                                        <a:latin typeface="Cambria Math" panose="02040503050406030204" pitchFamily="18" charset="0"/>
                                      </a:rPr>
                                      <m:t>1</m:t>
                                    </m:r>
                                  </m:sub>
                                </m:sSub>
                              </m:e>
                              <m:e>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𝑆</m:t>
                                    </m:r>
                                  </m:e>
                                  <m:sub>
                                    <m:r>
                                      <a:rPr lang="en-US" sz="3600" b="0" i="1" smtClean="0">
                                        <a:latin typeface="Cambria Math" panose="02040503050406030204" pitchFamily="18" charset="0"/>
                                      </a:rPr>
                                      <m:t>2</m:t>
                                    </m:r>
                                  </m:sub>
                                </m:sSub>
                              </m:e>
                            </m:mr>
                          </m:m>
                        </m:e>
                      </m:d>
                    </m:oMath>
                  </m:oMathPara>
                </a14:m>
                <a:endParaRPr lang="en-US" sz="3600" b="1" i="1" dirty="0" smtClean="0">
                  <a:latin typeface="Cambria Math" panose="02040503050406030204" pitchFamily="18" charset="0"/>
                </a:endParaRPr>
              </a:p>
              <a:p>
                <a:pPr marL="0" indent="0">
                  <a:buNone/>
                </a:pPr>
                <a:endParaRPr lang="en-US" sz="3600" b="1" i="1"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sz="3600" b="1" i="1">
                              <a:latin typeface="Cambria Math" panose="02040503050406030204" pitchFamily="18" charset="0"/>
                            </a:rPr>
                          </m:ctrlPr>
                        </m:sSubPr>
                        <m:e>
                          <m:r>
                            <a:rPr lang="en-US" sz="3600" b="1" i="1">
                              <a:latin typeface="Cambria Math" panose="02040503050406030204" pitchFamily="18" charset="0"/>
                            </a:rPr>
                            <m:t>𝒏</m:t>
                          </m:r>
                        </m:e>
                        <m:sub>
                          <m:r>
                            <a:rPr lang="en-US" sz="3600" b="1" i="1">
                              <a:latin typeface="Cambria Math" panose="02040503050406030204" pitchFamily="18" charset="0"/>
                            </a:rPr>
                            <m:t>𝒕</m:t>
                          </m:r>
                        </m:sub>
                      </m:sSub>
                      <m:r>
                        <a:rPr lang="en-US" sz="3600" b="1" i="1" smtClean="0">
                          <a:latin typeface="Cambria Math" panose="02040503050406030204" pitchFamily="18" charset="0"/>
                        </a:rPr>
                        <m:t>=</m:t>
                      </m:r>
                      <m:d>
                        <m:dPr>
                          <m:begChr m:val="["/>
                          <m:endChr m:val="]"/>
                          <m:ctrlPr>
                            <a:rPr lang="en-US" sz="3600" b="1" i="1" smtClean="0">
                              <a:latin typeface="Cambria Math" panose="02040503050406030204" pitchFamily="18" charset="0"/>
                            </a:rPr>
                          </m:ctrlPr>
                        </m:dPr>
                        <m:e>
                          <m:m>
                            <m:mPr>
                              <m:mcs>
                                <m:mc>
                                  <m:mcPr>
                                    <m:count m:val="1"/>
                                    <m:mcJc m:val="center"/>
                                  </m:mcPr>
                                </m:mc>
                              </m:mcs>
                              <m:ctrlPr>
                                <a:rPr lang="en-US" sz="3600" i="1" smtClean="0">
                                  <a:latin typeface="Cambria Math" panose="02040503050406030204" pitchFamily="18" charset="0"/>
                                </a:rPr>
                              </m:ctrlPr>
                            </m:mPr>
                            <m:mr>
                              <m:e>
                                <m:sSub>
                                  <m:sSubPr>
                                    <m:ctrlPr>
                                      <a:rPr lang="en-US" sz="3600" i="1">
                                        <a:latin typeface="Cambria Math" panose="02040503050406030204" pitchFamily="18" charset="0"/>
                                      </a:rPr>
                                    </m:ctrlPr>
                                  </m:sSubPr>
                                  <m:e>
                                    <m:r>
                                      <a:rPr lang="en-US" sz="3600" b="0" i="1">
                                        <a:latin typeface="Cambria Math" panose="02040503050406030204" pitchFamily="18" charset="0"/>
                                      </a:rPr>
                                      <m:t>𝑛</m:t>
                                    </m:r>
                                  </m:e>
                                  <m:sub>
                                    <m:r>
                                      <a:rPr lang="en-US" sz="3600" b="0" i="1" smtClean="0">
                                        <a:latin typeface="Cambria Math" panose="02040503050406030204" pitchFamily="18" charset="0"/>
                                      </a:rPr>
                                      <m:t>1</m:t>
                                    </m:r>
                                  </m:sub>
                                </m:sSub>
                              </m:e>
                            </m:mr>
                            <m:mr>
                              <m:e>
                                <m:sSub>
                                  <m:sSubPr>
                                    <m:ctrlPr>
                                      <a:rPr lang="en-US" sz="3600" i="1">
                                        <a:latin typeface="Cambria Math" panose="02040503050406030204" pitchFamily="18" charset="0"/>
                                      </a:rPr>
                                    </m:ctrlPr>
                                  </m:sSubPr>
                                  <m:e>
                                    <m:r>
                                      <a:rPr lang="en-US" sz="3600" b="0" i="1">
                                        <a:latin typeface="Cambria Math" panose="02040503050406030204" pitchFamily="18" charset="0"/>
                                      </a:rPr>
                                      <m:t>𝑛</m:t>
                                    </m:r>
                                  </m:e>
                                  <m:sub>
                                    <m:r>
                                      <a:rPr lang="en-US" sz="3600" b="0" i="1" smtClean="0">
                                        <a:latin typeface="Cambria Math" panose="02040503050406030204" pitchFamily="18" charset="0"/>
                                      </a:rPr>
                                      <m:t>2</m:t>
                                    </m:r>
                                  </m:sub>
                                </m:sSub>
                              </m:e>
                            </m:mr>
                          </m:m>
                        </m:e>
                      </m:d>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696" t="-2801"/>
                </a:stretch>
              </a:blipFill>
            </p:spPr>
            <p:txBody>
              <a:bodyPr/>
              <a:lstStyle/>
              <a:p>
                <a:r>
                  <a:rPr lang="en-US">
                    <a:noFill/>
                  </a:rPr>
                  <a:t> </a:t>
                </a:r>
              </a:p>
            </p:txBody>
          </p:sp>
        </mc:Fallback>
      </mc:AlternateContent>
    </p:spTree>
    <p:extLst>
      <p:ext uri="{BB962C8B-B14F-4D97-AF65-F5344CB8AC3E}">
        <p14:creationId xmlns:p14="http://schemas.microsoft.com/office/powerpoint/2010/main" val="315440444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State-Space Models</a:t>
            </a:r>
            <a:endParaRPr lang="en-US" dirty="0"/>
          </a:p>
        </p:txBody>
      </p:sp>
      <p:sp>
        <p:nvSpPr>
          <p:cNvPr id="3" name="Content Placeholder 2"/>
          <p:cNvSpPr>
            <a:spLocks noGrp="1"/>
          </p:cNvSpPr>
          <p:nvPr>
            <p:ph idx="1"/>
          </p:nvPr>
        </p:nvSpPr>
        <p:spPr/>
        <p:txBody>
          <a:bodyPr/>
          <a:lstStyle/>
          <a:p>
            <a:r>
              <a:rPr lang="en-US" dirty="0" smtClean="0"/>
              <a:t>Hierarchical model</a:t>
            </a:r>
          </a:p>
          <a:p>
            <a:r>
              <a:rPr lang="en-US" dirty="0" smtClean="0"/>
              <a:t>Can decouple observation error from process variation of interest (e.g. environmental </a:t>
            </a:r>
            <a:r>
              <a:rPr lang="en-US" dirty="0" err="1" smtClean="0"/>
              <a:t>stochasticity</a:t>
            </a:r>
            <a:r>
              <a:rPr lang="en-US" dirty="0" smtClean="0"/>
              <a:t>)</a:t>
            </a:r>
          </a:p>
          <a:p>
            <a:r>
              <a:rPr lang="en-US" dirty="0" smtClean="0"/>
              <a:t>Key component of an IPM</a:t>
            </a:r>
          </a:p>
          <a:p>
            <a:r>
              <a:rPr lang="en-US" dirty="0" smtClean="0"/>
              <a:t>Two sets of equations:</a:t>
            </a:r>
          </a:p>
          <a:p>
            <a:pPr lvl="1"/>
            <a:r>
              <a:rPr lang="en-US" dirty="0" smtClean="0"/>
              <a:t>State process or process model – describes the development of the true state of a system over time</a:t>
            </a:r>
          </a:p>
          <a:p>
            <a:pPr lvl="1"/>
            <a:r>
              <a:rPr lang="en-US" dirty="0" smtClean="0"/>
              <a:t>Observation process – relates the true (latent) state to the observations (counts)</a:t>
            </a:r>
            <a:endParaRPr lang="en-US" dirty="0"/>
          </a:p>
        </p:txBody>
      </p:sp>
    </p:spTree>
    <p:extLst>
      <p:ext uri="{BB962C8B-B14F-4D97-AF65-F5344CB8AC3E}">
        <p14:creationId xmlns:p14="http://schemas.microsoft.com/office/powerpoint/2010/main" val="10669357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State-Space Likelihood in IPM</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92244" y="1469959"/>
            <a:ext cx="8407511" cy="5070178"/>
          </a:xfrm>
        </p:spPr>
      </p:pic>
    </p:spTree>
    <p:extLst>
      <p:ext uri="{BB962C8B-B14F-4D97-AF65-F5344CB8AC3E}">
        <p14:creationId xmlns:p14="http://schemas.microsoft.com/office/powerpoint/2010/main" val="349402598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Description</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Use: estimate abundance when mark-recapture is not feasible</a:t>
            </a:r>
          </a:p>
          <a:p>
            <a:pPr lvl="1"/>
            <a:r>
              <a:rPr lang="en-US" dirty="0" smtClean="0"/>
              <a:t>Originally built for sparse data (few sites, few occasions, small detection probability, some zeros)</a:t>
            </a:r>
          </a:p>
          <a:p>
            <a:r>
              <a:rPr lang="en-US" dirty="0" smtClean="0"/>
              <a:t>Data inputs: repeated counts at the same sites</a:t>
            </a:r>
          </a:p>
          <a:p>
            <a:endParaRPr lang="en-US" dirty="0"/>
          </a:p>
          <a:p>
            <a:r>
              <a:rPr lang="en-US" dirty="0" smtClean="0"/>
              <a:t>Assumptions:</a:t>
            </a:r>
          </a:p>
          <a:p>
            <a:pPr marL="914400" lvl="1" indent="-457200">
              <a:buFont typeface="+mj-lt"/>
              <a:buAutoNum type="arabicPeriod"/>
            </a:pPr>
            <a:r>
              <a:rPr lang="en-US" dirty="0"/>
              <a:t>Poisson and binomial distributions are true descriptions of state/observation </a:t>
            </a:r>
            <a:r>
              <a:rPr lang="en-US" dirty="0" smtClean="0"/>
              <a:t>processes</a:t>
            </a:r>
          </a:p>
          <a:p>
            <a:pPr lvl="2"/>
            <a:r>
              <a:rPr lang="en-US" dirty="0" smtClean="0"/>
              <a:t>Variation in counts within a site is due only to observer error</a:t>
            </a:r>
          </a:p>
          <a:p>
            <a:pPr lvl="2"/>
            <a:r>
              <a:rPr lang="en-US" dirty="0" smtClean="0"/>
              <a:t>All between-site variation stems from underlying abundance process</a:t>
            </a:r>
          </a:p>
          <a:p>
            <a:pPr marL="914400" lvl="1" indent="-457200">
              <a:buFont typeface="+mj-lt"/>
              <a:buAutoNum type="arabicPeriod"/>
            </a:pPr>
            <a:r>
              <a:rPr lang="en-US" dirty="0" smtClean="0"/>
              <a:t>Closed population with respect to births, deaths, and migration between occasions</a:t>
            </a:r>
          </a:p>
          <a:p>
            <a:pPr marL="914400" lvl="1" indent="-457200">
              <a:buFont typeface="+mj-lt"/>
              <a:buAutoNum type="arabicPeriod"/>
            </a:pPr>
            <a:r>
              <a:rPr lang="en-US" dirty="0"/>
              <a:t>Abundance at each site is random and independent of abundance at all other </a:t>
            </a:r>
            <a:r>
              <a:rPr lang="en-US" dirty="0" smtClean="0"/>
              <a:t>sites</a:t>
            </a:r>
          </a:p>
          <a:p>
            <a:pPr marL="914400" lvl="1" indent="-457200">
              <a:buFont typeface="+mj-lt"/>
              <a:buAutoNum type="arabicPeriod"/>
            </a:pPr>
            <a:r>
              <a:rPr lang="en-US" dirty="0" smtClean="0"/>
              <a:t>Constant detection probability, p, across individuals</a:t>
            </a:r>
          </a:p>
          <a:p>
            <a:pPr marL="914400" lvl="1" indent="-457200">
              <a:buFont typeface="+mj-lt"/>
              <a:buAutoNum type="arabicPeriod"/>
            </a:pPr>
            <a:r>
              <a:rPr lang="en-US" dirty="0" smtClean="0"/>
              <a:t>No double counting</a:t>
            </a:r>
            <a:endParaRPr lang="en-US" dirty="0"/>
          </a:p>
        </p:txBody>
      </p:sp>
    </p:spTree>
    <p:extLst>
      <p:ext uri="{BB962C8B-B14F-4D97-AF65-F5344CB8AC3E}">
        <p14:creationId xmlns:p14="http://schemas.microsoft.com/office/powerpoint/2010/main" val="22316051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Step 2: </a:t>
                </a:r>
                <a:r>
                  <a:rPr lang="en-US" dirty="0" smtClean="0"/>
                  <a:t>Define likelihoods for different datasets</a:t>
                </a:r>
              </a:p>
              <a:p>
                <a:endParaRPr lang="en-US" dirty="0"/>
              </a:p>
              <a:p>
                <a:r>
                  <a:rPr lang="en-US" dirty="0" smtClean="0"/>
                  <a:t>Counts: state-space model</a:t>
                </a:r>
              </a:p>
              <a:p>
                <a:endParaRPr lang="en-US" dirty="0" smtClean="0"/>
              </a:p>
              <a:p>
                <a:pPr marL="0" indent="0">
                  <a:buNone/>
                </a:pPr>
                <a:r>
                  <a:rPr lang="en-US" dirty="0" smtClean="0"/>
                  <a:t>State process: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Poisson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b="0" dirty="0" smtClean="0"/>
              </a:p>
              <a:p>
                <a:pPr marL="0" indent="0">
                  <a:buNone/>
                </a:pPr>
                <a:r>
                  <a:rPr lang="en-US" dirty="0" smtClean="0"/>
                  <a:t>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binomial</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smtClean="0"/>
              </a:p>
              <a:p>
                <a:pPr marL="0" indent="0">
                  <a:buNone/>
                </a:pPr>
                <a:endParaRPr lang="en-US" dirty="0"/>
              </a:p>
              <a:p>
                <a:pPr marL="0" indent="0">
                  <a:buNone/>
                </a:pPr>
                <a:r>
                  <a:rPr lang="en-US" dirty="0" smtClean="0"/>
                  <a:t>Observation Process: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𝑡</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normal</m:t>
                    </m:r>
                    <m:d>
                      <m:dPr>
                        <m:ctrlPr>
                          <a:rPr lang="en-US" b="0" i="1" smtClean="0">
                            <a:latin typeface="Cambria Math" panose="02040503050406030204" pitchFamily="18" charset="0"/>
                          </a:rPr>
                        </m:ctrlPr>
                      </m:dPr>
                      <m:e>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𝑗𝑢𝑣</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𝑎𝑑</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m:t>
                        </m:r>
                        <m:r>
                          <a:rPr lang="en-US" i="1">
                            <a:latin typeface="Cambria Math" panose="02040503050406030204" pitchFamily="18" charset="0"/>
                          </a:rPr>
                          <m:t>, </m:t>
                        </m:r>
                        <m:sSubSup>
                          <m:sSubSupPr>
                            <m:ctrlPr>
                              <a:rPr lang="en-US" i="1">
                                <a:latin typeface="Cambria Math" panose="02040503050406030204" pitchFamily="18" charset="0"/>
                              </a:rPr>
                            </m:ctrlPr>
                          </m:sSubSupPr>
                          <m:e>
                            <m:r>
                              <m:rPr>
                                <m:sty m:val="p"/>
                              </m:rPr>
                              <a:rPr lang="el-GR" i="1">
                                <a:latin typeface="Cambria Math" panose="02040503050406030204" pitchFamily="18" charset="0"/>
                              </a:rPr>
                              <m:t>σ</m:t>
                            </m:r>
                          </m:e>
                          <m:sub>
                            <m:r>
                              <a:rPr lang="en-US" i="1">
                                <a:latin typeface="Cambria Math" panose="02040503050406030204" pitchFamily="18" charset="0"/>
                              </a:rPr>
                              <m:t>𝑦</m:t>
                            </m:r>
                          </m:sub>
                          <m:sup>
                            <m:r>
                              <a:rPr lang="en-US" i="1">
                                <a:latin typeface="Cambria Math" panose="02040503050406030204" pitchFamily="18" charset="0"/>
                              </a:rPr>
                              <m:t>2</m:t>
                            </m:r>
                          </m:sup>
                        </m:sSubSup>
                      </m:e>
                    </m:d>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865326" y="600891"/>
                <a:ext cx="2629988" cy="2335768"/>
              </a:xfrm>
              <a:prstGeom prst="rect">
                <a:avLst/>
              </a:prstGeom>
              <a:noFill/>
            </p:spPr>
            <p:txBody>
              <a:bodyPr wrap="square" rtlCol="0">
                <a:spAutoFit/>
              </a:bodyPr>
              <a:lstStyle/>
              <a:p>
                <a:r>
                  <a:rPr lang="en-US" dirty="0" smtClean="0"/>
                  <a:t>S: survival</a:t>
                </a:r>
              </a:p>
              <a:p>
                <a:r>
                  <a:rPr lang="en-US" dirty="0" smtClean="0"/>
                  <a:t>F: productivity</a:t>
                </a:r>
              </a:p>
              <a:p>
                <a:r>
                  <a:rPr lang="en-US" dirty="0" err="1" smtClean="0"/>
                  <a:t>Njuv</a:t>
                </a:r>
                <a:r>
                  <a:rPr lang="en-US" dirty="0" smtClean="0"/>
                  <a:t>: pop size of juveniles</a:t>
                </a:r>
              </a:p>
              <a:p>
                <a:r>
                  <a:rPr lang="en-US" dirty="0" err="1" smtClean="0"/>
                  <a:t>Nad</a:t>
                </a:r>
                <a:r>
                  <a:rPr lang="en-US" dirty="0" smtClean="0"/>
                  <a:t>: pop size of adults</a:t>
                </a:r>
              </a:p>
              <a:p>
                <a14:m>
                  <m:oMath xmlns:m="http://schemas.openxmlformats.org/officeDocument/2006/math">
                    <m:sSubSup>
                      <m:sSubSupPr>
                        <m:ctrlPr>
                          <a:rPr lang="en-US" i="1">
                            <a:latin typeface="Cambria Math" panose="02040503050406030204" pitchFamily="18" charset="0"/>
                          </a:rPr>
                        </m:ctrlPr>
                      </m:sSubSupPr>
                      <m:e>
                        <m:r>
                          <m:rPr>
                            <m:sty m:val="p"/>
                          </m:rPr>
                          <a:rPr lang="el-GR" i="1">
                            <a:latin typeface="Cambria Math" panose="02040503050406030204" pitchFamily="18" charset="0"/>
                          </a:rPr>
                          <m:t>σ</m:t>
                        </m:r>
                      </m:e>
                      <m:sub>
                        <m:r>
                          <a:rPr lang="en-US" i="1">
                            <a:latin typeface="Cambria Math" panose="02040503050406030204" pitchFamily="18" charset="0"/>
                          </a:rPr>
                          <m:t>𝑦</m:t>
                        </m:r>
                      </m:sub>
                      <m:sup>
                        <m:r>
                          <a:rPr lang="en-US" i="1">
                            <a:latin typeface="Cambria Math" panose="02040503050406030204" pitchFamily="18" charset="0"/>
                          </a:rPr>
                          <m:t>2</m:t>
                        </m:r>
                      </m:sup>
                    </m:sSubSup>
                  </m:oMath>
                </a14:m>
                <a:r>
                  <a:rPr lang="en-US" dirty="0" smtClean="0"/>
                  <a:t>: census/residual error</a:t>
                </a:r>
              </a:p>
              <a:p>
                <a:endParaRPr lang="en-US" dirty="0"/>
              </a:p>
              <a:p>
                <a:r>
                  <a:rPr lang="en-US" dirty="0" smtClean="0"/>
                  <a:t>y: counts</a:t>
                </a:r>
              </a:p>
              <a:p>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865326" y="600891"/>
                <a:ext cx="2629988" cy="2335768"/>
              </a:xfrm>
              <a:prstGeom prst="rect">
                <a:avLst/>
              </a:prstGeom>
              <a:blipFill>
                <a:blip r:embed="rId4"/>
                <a:stretch>
                  <a:fillRect l="-1852" t="-1567" r="-1157"/>
                </a:stretch>
              </a:blipFill>
            </p:spPr>
            <p:txBody>
              <a:bodyPr/>
              <a:lstStyle/>
              <a:p>
                <a:r>
                  <a:rPr lang="en-US">
                    <a:noFill/>
                  </a:rPr>
                  <a:t> </a:t>
                </a:r>
              </a:p>
            </p:txBody>
          </p:sp>
        </mc:Fallback>
      </mc:AlternateContent>
    </p:spTree>
    <p:extLst>
      <p:ext uri="{BB962C8B-B14F-4D97-AF65-F5344CB8AC3E}">
        <p14:creationId xmlns:p14="http://schemas.microsoft.com/office/powerpoint/2010/main" val="21494784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Step 2: </a:t>
                </a:r>
                <a:r>
                  <a:rPr lang="en-US" dirty="0" smtClean="0"/>
                  <a:t>Define likelihoods for different datasets</a:t>
                </a:r>
              </a:p>
              <a:p>
                <a:endParaRPr lang="en-US" dirty="0"/>
              </a:p>
              <a:p>
                <a:r>
                  <a:rPr lang="en-US" dirty="0" smtClean="0"/>
                  <a:t>Capture-Recapture Data: CJS or multinomial</a:t>
                </a:r>
              </a:p>
              <a:p>
                <a:endParaRPr lang="en-US" dirty="0" smtClean="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𝐶𝐽𝑆</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𝑗𝑢𝑣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𝑎𝑑</m:t>
                          </m:r>
                        </m:sub>
                      </m:sSub>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r>
                        <m:rPr>
                          <m:sty m:val="p"/>
                        </m:rPr>
                        <a:rPr lang="en-US" b="0" i="0" smtClean="0">
                          <a:latin typeface="Cambria Math" panose="02040503050406030204" pitchFamily="18" charset="0"/>
                        </a:rPr>
                        <m:t>m</m:t>
                      </m:r>
                      <m:r>
                        <a:rPr lang="en-US" b="0" i="0"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p:cNvSpPr txBox="1"/>
          <p:nvPr/>
        </p:nvSpPr>
        <p:spPr>
          <a:xfrm>
            <a:off x="8865326" y="600891"/>
            <a:ext cx="2629988" cy="1477328"/>
          </a:xfrm>
          <a:prstGeom prst="rect">
            <a:avLst/>
          </a:prstGeom>
          <a:noFill/>
        </p:spPr>
        <p:txBody>
          <a:bodyPr wrap="square" rtlCol="0">
            <a:spAutoFit/>
          </a:bodyPr>
          <a:lstStyle/>
          <a:p>
            <a:r>
              <a:rPr lang="en-US" dirty="0" smtClean="0"/>
              <a:t>S: survival</a:t>
            </a:r>
          </a:p>
          <a:p>
            <a:r>
              <a:rPr lang="en-US" dirty="0" smtClean="0"/>
              <a:t>P: recapture probability</a:t>
            </a:r>
          </a:p>
          <a:p>
            <a:endParaRPr lang="en-US" dirty="0" smtClean="0"/>
          </a:p>
          <a:p>
            <a:r>
              <a:rPr lang="en-US" dirty="0" smtClean="0"/>
              <a:t>m: m-array</a:t>
            </a:r>
          </a:p>
          <a:p>
            <a:endParaRPr lang="en-US" dirty="0"/>
          </a:p>
        </p:txBody>
      </p:sp>
    </p:spTree>
    <p:extLst>
      <p:ext uri="{BB962C8B-B14F-4D97-AF65-F5344CB8AC3E}">
        <p14:creationId xmlns:p14="http://schemas.microsoft.com/office/powerpoint/2010/main" val="1516321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Step 2: </a:t>
                </a:r>
                <a:r>
                  <a:rPr lang="en-US" dirty="0" smtClean="0"/>
                  <a:t>Define likelihoods for different datasets</a:t>
                </a:r>
              </a:p>
              <a:p>
                <a:endParaRPr lang="en-US" dirty="0"/>
              </a:p>
              <a:p>
                <a:r>
                  <a:rPr lang="en-US" dirty="0" smtClean="0"/>
                  <a:t>Productivity Data: Poisson regression</a:t>
                </a:r>
              </a:p>
              <a:p>
                <a:endParaRPr lang="en-US" dirty="0" smtClean="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𝐽</m:t>
                      </m:r>
                      <m:r>
                        <a:rPr lang="en-US" b="0" i="1" smtClean="0">
                          <a:latin typeface="Cambria Math" panose="02040503050406030204" pitchFamily="18" charset="0"/>
                        </a:rPr>
                        <m:t> ~ </m:t>
                      </m:r>
                      <m:r>
                        <a:rPr lang="en-US" b="0" i="1" smtClean="0">
                          <a:latin typeface="Cambria Math" panose="02040503050406030204" pitchFamily="18" charset="0"/>
                        </a:rPr>
                        <m:t>𝑃𝑜𝑖𝑠𝑠𝑜𝑛</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m:oMathPara>
                </a14:m>
                <a:endParaRPr lang="en-US" dirty="0" smtClean="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𝐹</m:t>
                              </m:r>
                            </m:e>
                          </m:d>
                        </m:e>
                      </m:fun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l-GR" b="0" i="1" smtClean="0">
                              <a:latin typeface="Cambria Math" panose="02040503050406030204" pitchFamily="18" charset="0"/>
                            </a:rPr>
                            <m:t>β</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l-GR" i="1">
                              <a:latin typeface="Cambria Math" panose="02040503050406030204" pitchFamily="18" charset="0"/>
                            </a:rPr>
                            <m:t>β</m:t>
                          </m:r>
                        </m:e>
                        <m:sub>
                          <m:r>
                            <a:rPr lang="en-US" b="0" i="1" smtClean="0">
                              <a:latin typeface="Cambria Math" panose="02040503050406030204" pitchFamily="18" charset="0"/>
                            </a:rPr>
                            <m:t>1</m:t>
                          </m:r>
                        </m:sub>
                      </m:sSub>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p:cNvSpPr txBox="1"/>
          <p:nvPr/>
        </p:nvSpPr>
        <p:spPr>
          <a:xfrm>
            <a:off x="8865326" y="600891"/>
            <a:ext cx="2629988" cy="1200329"/>
          </a:xfrm>
          <a:prstGeom prst="rect">
            <a:avLst/>
          </a:prstGeom>
          <a:noFill/>
        </p:spPr>
        <p:txBody>
          <a:bodyPr wrap="square" rtlCol="0">
            <a:spAutoFit/>
          </a:bodyPr>
          <a:lstStyle/>
          <a:p>
            <a:r>
              <a:rPr lang="en-US" dirty="0" smtClean="0"/>
              <a:t>F: productivity</a:t>
            </a:r>
          </a:p>
          <a:p>
            <a:endParaRPr lang="en-US" dirty="0" smtClean="0"/>
          </a:p>
          <a:p>
            <a:r>
              <a:rPr lang="en-US" dirty="0" smtClean="0"/>
              <a:t>J: number of nestlings</a:t>
            </a:r>
          </a:p>
          <a:p>
            <a:endParaRPr lang="en-US" dirty="0"/>
          </a:p>
        </p:txBody>
      </p:sp>
    </p:spTree>
    <p:extLst>
      <p:ext uri="{BB962C8B-B14F-4D97-AF65-F5344CB8AC3E}">
        <p14:creationId xmlns:p14="http://schemas.microsoft.com/office/powerpoint/2010/main" val="18702681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Population Model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b="1" dirty="0" smtClean="0"/>
                  <a:t>Step 3: </a:t>
                </a:r>
                <a:r>
                  <a:rPr lang="en-US" dirty="0" smtClean="0"/>
                  <a:t>Put them all together into a joint likelihood</a:t>
                </a:r>
              </a:p>
              <a:p>
                <a:pPr marL="0" indent="0">
                  <a:buNone/>
                </a:pPr>
                <a:endParaRPr lang="en-US" dirty="0" smtClean="0"/>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𝐼𝑃𝑀</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𝑗𝑢𝑣</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𝑎𝑑</m:t>
                            </m:r>
                          </m:sub>
                        </m:sSub>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𝑃</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rPr>
                              <m:t>𝑦</m:t>
                            </m:r>
                          </m:sub>
                          <m:sup>
                            <m:r>
                              <a:rPr lang="en-US" b="0" i="1" smtClean="0">
                                <a:latin typeface="Cambria Math" panose="02040503050406030204" pitchFamily="18" charset="0"/>
                              </a:rPr>
                              <m:t>2</m:t>
                            </m:r>
                          </m:sup>
                        </m:sSubSup>
                      </m:e>
                      <m:e>
                        <m:r>
                          <m:rPr>
                            <m:sty m:val="p"/>
                          </m:rPr>
                          <a:rPr lang="en-US" b="0" i="0" smtClean="0">
                            <a:latin typeface="Cambria Math" panose="02040503050406030204" pitchFamily="18" charset="0"/>
                          </a:rPr>
                          <m:t>y</m:t>
                        </m:r>
                        <m:r>
                          <a:rPr lang="en-US" b="0" i="0" smtClean="0">
                            <a:latin typeface="Cambria Math" panose="02040503050406030204" pitchFamily="18" charset="0"/>
                          </a:rPr>
                          <m:t>,</m:t>
                        </m:r>
                        <m:r>
                          <m:rPr>
                            <m:sty m:val="p"/>
                          </m:rPr>
                          <a:rPr lang="en-US" b="0" i="0" smtClean="0">
                            <a:latin typeface="Cambria Math" panose="02040503050406030204" pitchFamily="18" charset="0"/>
                          </a:rPr>
                          <m:t>m</m:t>
                        </m:r>
                        <m:r>
                          <a:rPr lang="en-US" b="0" i="0" smtClean="0">
                            <a:latin typeface="Cambria Math" panose="02040503050406030204" pitchFamily="18" charset="0"/>
                          </a:rPr>
                          <m:t>,</m:t>
                        </m:r>
                        <m:r>
                          <m:rPr>
                            <m:sty m:val="p"/>
                          </m:rPr>
                          <a:rPr lang="en-US" b="0" i="0" smtClean="0">
                            <a:latin typeface="Cambria Math" panose="02040503050406030204" pitchFamily="18" charset="0"/>
                          </a:rPr>
                          <m:t>J</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oMath>
                </a14:m>
                <a:r>
                  <a:rPr lang="en-US" dirty="0"/>
                  <a:t>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𝜎</m:t>
                        </m:r>
                      </m:e>
                      <m:sub>
                        <m:r>
                          <a:rPr lang="en-US" i="1">
                            <a:latin typeface="Cambria Math" panose="02040503050406030204" pitchFamily="18" charset="0"/>
                          </a:rPr>
                          <m:t>𝑦</m:t>
                        </m:r>
                      </m:sub>
                      <m:sup>
                        <m:r>
                          <a:rPr lang="en-US" i="1">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𝑁</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𝑗𝑢𝑣</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𝑎𝑑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𝐶𝐽𝑆</m:t>
                        </m:r>
                      </m:sub>
                    </m:sSub>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𝑗𝑢𝑣</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𝑎𝑑</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m</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𝐿</m:t>
                        </m:r>
                      </m:e>
                      <m:sub>
                        <m:r>
                          <a:rPr lang="en-US" b="0" i="1" smtClean="0">
                            <a:latin typeface="Cambria Math" panose="02040503050406030204" pitchFamily="18" charset="0"/>
                            <a:ea typeface="Cambria Math" panose="02040503050406030204" pitchFamily="18" charset="0"/>
                          </a:rPr>
                          <m:t>𝑝</m:t>
                        </m:r>
                      </m:sub>
                    </m:sSub>
                    <m:r>
                      <a:rPr lang="en-US" b="0" i="1"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F</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J</m:t>
                    </m:r>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23952191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a:xfrm>
            <a:off x="838200" y="1692070"/>
            <a:ext cx="10515600" cy="4351338"/>
          </a:xfrm>
        </p:spPr>
        <p:txBody>
          <a:bodyPr/>
          <a:lstStyle/>
          <a:p>
            <a:r>
              <a:rPr lang="en-US" dirty="0" smtClean="0"/>
              <a:t>Woodchat Shrike</a:t>
            </a:r>
          </a:p>
          <a:p>
            <a:r>
              <a:rPr lang="en-US" dirty="0" smtClean="0"/>
              <a:t>Monitored for 34 years in Germany</a:t>
            </a:r>
          </a:p>
          <a:p>
            <a:r>
              <a:rPr lang="en-US" dirty="0" smtClean="0"/>
              <a:t>Nested in extensive orchards, ate large insects</a:t>
            </a:r>
          </a:p>
          <a:p>
            <a:r>
              <a:rPr lang="en-US" dirty="0" smtClean="0"/>
              <a:t>Long-term decline in Germany, France, and Switzerland</a:t>
            </a:r>
          </a:p>
          <a:p>
            <a:r>
              <a:rPr lang="en-US" dirty="0" smtClean="0"/>
              <a:t>Searched nesting territories</a:t>
            </a:r>
          </a:p>
          <a:p>
            <a:r>
              <a:rPr lang="en-US" dirty="0" smtClean="0"/>
              <a:t>Located nests, counted eggs, hatchlings, and fledglings</a:t>
            </a:r>
          </a:p>
          <a:p>
            <a:r>
              <a:rPr lang="en-US" dirty="0" smtClean="0"/>
              <a:t>Marked nestlings and adults with color bands</a:t>
            </a:r>
          </a:p>
        </p:txBody>
      </p:sp>
      <p:pic>
        <p:nvPicPr>
          <p:cNvPr id="3074" name="Picture 2" descr="Woodchat shrike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674044" y="147728"/>
            <a:ext cx="2335076" cy="350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5900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3492" y="2961731"/>
            <a:ext cx="9078592" cy="3896269"/>
          </a:xfrm>
          <a:prstGeom prst="rect">
            <a:avLst/>
          </a:prstGeom>
        </p:spPr>
      </p:pic>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a:xfrm>
            <a:off x="831669" y="1690688"/>
            <a:ext cx="10515600" cy="4351338"/>
          </a:xfrm>
        </p:spPr>
        <p:txBody>
          <a:bodyPr/>
          <a:lstStyle/>
          <a:p>
            <a:r>
              <a:rPr lang="en-US" dirty="0" smtClean="0"/>
              <a:t>Life cycle graph </a:t>
            </a:r>
          </a:p>
          <a:p>
            <a:r>
              <a:rPr lang="en-US" dirty="0" smtClean="0"/>
              <a:t>Pre-breeding census, female-based model</a:t>
            </a:r>
          </a:p>
          <a:p>
            <a:r>
              <a:rPr lang="en-US" dirty="0" smtClean="0"/>
              <a:t>Local recruits, surviving adults, immigrants</a:t>
            </a:r>
            <a:endParaRPr lang="en-US" dirty="0"/>
          </a:p>
        </p:txBody>
      </p:sp>
      <p:pic>
        <p:nvPicPr>
          <p:cNvPr id="3074" name="Picture 2" descr="Woodchat shrik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4044" y="147728"/>
            <a:ext cx="2335076" cy="35026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27712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17482" t="23447" r="41079" b="32074"/>
          <a:stretch/>
        </p:blipFill>
        <p:spPr>
          <a:xfrm>
            <a:off x="3030583" y="3875314"/>
            <a:ext cx="3762104" cy="1733006"/>
          </a:xfrm>
          <a:prstGeom prst="rect">
            <a:avLst/>
          </a:prstGeom>
        </p:spPr>
      </p:pic>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a:xfrm>
            <a:off x="831669" y="1690688"/>
            <a:ext cx="10515600" cy="4351338"/>
          </a:xfrm>
        </p:spPr>
        <p:txBody>
          <a:bodyPr/>
          <a:lstStyle/>
          <a:p>
            <a:r>
              <a:rPr lang="en-US" dirty="0" smtClean="0"/>
              <a:t>Life cycle graph </a:t>
            </a:r>
          </a:p>
          <a:p>
            <a:r>
              <a:rPr lang="en-US" dirty="0" smtClean="0"/>
              <a:t>Pre-breeding census, female-based model</a:t>
            </a:r>
          </a:p>
          <a:p>
            <a:r>
              <a:rPr lang="en-US" dirty="0" smtClean="0"/>
              <a:t>Local recruits, surviving adults</a:t>
            </a:r>
            <a:endParaRPr lang="en-US" dirty="0"/>
          </a:p>
        </p:txBody>
      </p:sp>
      <p:pic>
        <p:nvPicPr>
          <p:cNvPr id="3074" name="Picture 2" descr="Woodchat shrike - Wikipedia"/>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674044" y="147728"/>
            <a:ext cx="2335076" cy="3502614"/>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2519642">
            <a:off x="4516113" y="3536892"/>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7241355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p:txBody>
          <a:bodyPr/>
          <a:lstStyle/>
          <a:p>
            <a:r>
              <a:rPr lang="en-US" dirty="0" smtClean="0"/>
              <a:t>Population model</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482" t="23447" r="41079" b="32074"/>
          <a:stretch/>
        </p:blipFill>
        <p:spPr>
          <a:xfrm>
            <a:off x="7707085" y="674801"/>
            <a:ext cx="3762104" cy="1733006"/>
          </a:xfrm>
          <a:prstGeom prst="rect">
            <a:avLst/>
          </a:prstGeom>
        </p:spPr>
      </p:pic>
      <p:sp>
        <p:nvSpPr>
          <p:cNvPr id="6" name="Rectangle 5"/>
          <p:cNvSpPr/>
          <p:nvPr/>
        </p:nvSpPr>
        <p:spPr>
          <a:xfrm rot="2519642">
            <a:off x="9192615" y="336379"/>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322218" y="2597049"/>
                <a:ext cx="9417841" cy="19564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
                        </m:e>
                      </m:d>
                      <m:r>
                        <a:rPr lang="en-US" sz="4000" b="0" i="1" smtClean="0">
                          <a:latin typeface="Cambria Math" panose="02040503050406030204" pitchFamily="18" charset="0"/>
                        </a:rPr>
                        <m:t>=</m:t>
                      </m:r>
                      <m:d>
                        <m:dPr>
                          <m:begChr m:val="["/>
                          <m:endChr m:val="]"/>
                          <m:ctrlPr>
                            <a:rPr lang="en-US" sz="4000" i="1" smtClean="0">
                              <a:latin typeface="Cambria Math" panose="02040503050406030204" pitchFamily="18" charset="0"/>
                            </a:rPr>
                          </m:ctrlPr>
                        </m:dPr>
                        <m:e>
                          <m:m>
                            <m:mPr>
                              <m:mcs>
                                <m:mc>
                                  <m:mcPr>
                                    <m:count m:val="2"/>
                                    <m:mcJc m:val="center"/>
                                  </m:mcPr>
                                </m:mc>
                              </m:mcs>
                              <m:ctrlPr>
                                <a:rPr lang="en-US" sz="4000" i="1" smtClean="0">
                                  <a:latin typeface="Cambria Math" panose="02040503050406030204" pitchFamily="18" charset="0"/>
                                </a:rPr>
                              </m:ctrlPr>
                            </m:mPr>
                            <m:mr>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mr>
                            <m:mr>
                              <m:e>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𝑎</m:t>
                                    </m:r>
                                  </m:sub>
                                </m:sSub>
                              </m:e>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ɸ</m:t>
                                    </m:r>
                                  </m:e>
                                  <m:sub>
                                    <m:r>
                                      <a:rPr lang="en-US" sz="4000" b="0" i="1" smtClean="0">
                                        <a:latin typeface="Cambria Math" panose="02040503050406030204" pitchFamily="18" charset="0"/>
                                      </a:rPr>
                                      <m:t>𝑎</m:t>
                                    </m:r>
                                  </m:sub>
                                </m:sSub>
                              </m:e>
                            </m:mr>
                          </m:m>
                        </m:e>
                      </m:d>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e>
                            </m:mr>
                          </m:m>
                        </m:e>
                      </m:d>
                    </m:oMath>
                  </m:oMathPara>
                </a14:m>
                <a:endParaRPr lang="en-US" sz="4000" dirty="0"/>
              </a:p>
            </p:txBody>
          </p:sp>
        </mc:Choice>
        <mc:Fallback xmlns="">
          <p:sp>
            <p:nvSpPr>
              <p:cNvPr id="8" name="TextBox 7"/>
              <p:cNvSpPr txBox="1">
                <a:spLocks noRot="1" noChangeAspect="1" noMove="1" noResize="1" noEditPoints="1" noAdjustHandles="1" noChangeArrowheads="1" noChangeShapeType="1" noTextEdit="1"/>
              </p:cNvSpPr>
              <p:nvPr/>
            </p:nvSpPr>
            <p:spPr>
              <a:xfrm>
                <a:off x="322218" y="2597049"/>
                <a:ext cx="9417841" cy="1956433"/>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02022488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p:txBody>
          <a:bodyPr/>
          <a:lstStyle/>
          <a:p>
            <a:r>
              <a:rPr lang="en-US" dirty="0" smtClean="0"/>
              <a:t>Population model</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482" t="23447" r="41079" b="32074"/>
          <a:stretch/>
        </p:blipFill>
        <p:spPr>
          <a:xfrm>
            <a:off x="7707085" y="674801"/>
            <a:ext cx="3762104" cy="1733006"/>
          </a:xfrm>
          <a:prstGeom prst="rect">
            <a:avLst/>
          </a:prstGeom>
        </p:spPr>
      </p:pic>
      <p:sp>
        <p:nvSpPr>
          <p:cNvPr id="6" name="Rectangle 5"/>
          <p:cNvSpPr/>
          <p:nvPr/>
        </p:nvSpPr>
        <p:spPr>
          <a:xfrm rot="2519642">
            <a:off x="9192615" y="336379"/>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22218" y="2597049"/>
                <a:ext cx="9417841" cy="19564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
                        </m:e>
                      </m:d>
                      <m:r>
                        <a:rPr lang="en-US" sz="4000" b="0" i="1" smtClean="0">
                          <a:latin typeface="Cambria Math" panose="02040503050406030204" pitchFamily="18" charset="0"/>
                        </a:rPr>
                        <m:t>=</m:t>
                      </m:r>
                      <m:d>
                        <m:dPr>
                          <m:begChr m:val="["/>
                          <m:endChr m:val="]"/>
                          <m:ctrlPr>
                            <a:rPr lang="en-US" sz="4000" i="1" smtClean="0">
                              <a:latin typeface="Cambria Math" panose="02040503050406030204" pitchFamily="18" charset="0"/>
                            </a:rPr>
                          </m:ctrlPr>
                        </m:dPr>
                        <m:e>
                          <m:m>
                            <m:mPr>
                              <m:mcs>
                                <m:mc>
                                  <m:mcPr>
                                    <m:count m:val="2"/>
                                    <m:mcJc m:val="center"/>
                                  </m:mcPr>
                                </m:mc>
                              </m:mcs>
                              <m:ctrlPr>
                                <a:rPr lang="en-US" sz="4000" i="1" smtClean="0">
                                  <a:latin typeface="Cambria Math" panose="02040503050406030204" pitchFamily="18" charset="0"/>
                                </a:rPr>
                              </m:ctrlPr>
                            </m:mPr>
                            <m:mr>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mr>
                            <m:mr>
                              <m:e>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𝑎</m:t>
                                    </m:r>
                                  </m:sub>
                                </m:sSub>
                              </m:e>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ɸ</m:t>
                                    </m:r>
                                  </m:e>
                                  <m:sub>
                                    <m:r>
                                      <a:rPr lang="en-US" sz="4000" b="0" i="1" smtClean="0">
                                        <a:latin typeface="Cambria Math" panose="02040503050406030204" pitchFamily="18" charset="0"/>
                                      </a:rPr>
                                      <m:t>𝑎</m:t>
                                    </m:r>
                                  </m:sub>
                                </m:sSub>
                              </m:e>
                            </m:mr>
                          </m:m>
                        </m:e>
                      </m:d>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e>
                            </m:mr>
                          </m:m>
                        </m:e>
                      </m:d>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2218" y="2597049"/>
                <a:ext cx="9417841" cy="19564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89017" y="4900248"/>
                <a:ext cx="4751750" cy="632096"/>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r>
                          <a:rPr lang="en-US" sz="2800" i="1">
                            <a:latin typeface="Cambria Math" panose="02040503050406030204" pitchFamily="18" charset="0"/>
                          </a:rPr>
                          <m:t>+1</m:t>
                        </m:r>
                      </m:sub>
                    </m:sSub>
                  </m:oMath>
                </a14:m>
                <a:r>
                  <a:rPr lang="en-US" sz="2800" dirty="0" smtClean="0"/>
                  <a:t>=</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sub>
                    </m:sSub>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i="1">
                                <a:latin typeface="Cambria Math" panose="02040503050406030204" pitchFamily="18" charset="0"/>
                              </a:rPr>
                              <m:t>𝑡</m:t>
                            </m:r>
                          </m:sub>
                        </m:sSub>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𝑗</m:t>
                        </m:r>
                      </m:sub>
                    </m:sSub>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sub>
                    </m:sSub>
                  </m:oMath>
                </a14:m>
                <a:r>
                  <a:rPr lang="en-US" sz="2800" dirty="0" smtClean="0"/>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𝑎</m:t>
                            </m:r>
                            <m:r>
                              <a:rPr lang="en-US" sz="2800" i="1">
                                <a:latin typeface="Cambria Math" panose="02040503050406030204" pitchFamily="18" charset="0"/>
                              </a:rPr>
                              <m:t>,</m:t>
                            </m:r>
                            <m:r>
                              <a:rPr lang="en-US" sz="2800" i="1">
                                <a:latin typeface="Cambria Math" panose="02040503050406030204" pitchFamily="18" charset="0"/>
                              </a:rPr>
                              <m:t>𝑡</m:t>
                            </m:r>
                          </m:sub>
                        </m:sSub>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𝑗</m:t>
                        </m:r>
                      </m:sub>
                    </m:sSub>
                  </m:oMath>
                </a14:m>
                <a:r>
                  <a:rPr lang="en-US" sz="2800" dirty="0" smtClean="0"/>
                  <a:t> </a:t>
                </a:r>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389017" y="4900248"/>
                <a:ext cx="4751750" cy="632096"/>
              </a:xfrm>
              <a:prstGeom prst="rect">
                <a:avLst/>
              </a:prstGeom>
              <a:blipFill>
                <a:blip r:embed="rId5"/>
                <a:stretch>
                  <a:fillRect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389017" y="5848879"/>
                <a:ext cx="4160883"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𝑎</m:t>
                          </m:r>
                        </m:sub>
                      </m:sSub>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89017" y="5848879"/>
                <a:ext cx="4160883" cy="44980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905600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p:txBody>
          <a:bodyPr/>
          <a:lstStyle/>
          <a:p>
            <a:r>
              <a:rPr lang="en-US" dirty="0" smtClean="0"/>
              <a:t>Population model</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482" t="23447" r="41079" b="32074"/>
          <a:stretch/>
        </p:blipFill>
        <p:spPr>
          <a:xfrm>
            <a:off x="7707085" y="674801"/>
            <a:ext cx="3762104" cy="1733006"/>
          </a:xfrm>
          <a:prstGeom prst="rect">
            <a:avLst/>
          </a:prstGeom>
        </p:spPr>
      </p:pic>
      <p:sp>
        <p:nvSpPr>
          <p:cNvPr id="6" name="Rectangle 5"/>
          <p:cNvSpPr/>
          <p:nvPr/>
        </p:nvSpPr>
        <p:spPr>
          <a:xfrm rot="2519642">
            <a:off x="9192615" y="336379"/>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22218" y="2597049"/>
                <a:ext cx="9417841" cy="19564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
                        </m:e>
                      </m:d>
                      <m:r>
                        <a:rPr lang="en-US" sz="4000" b="0" i="1" smtClean="0">
                          <a:latin typeface="Cambria Math" panose="02040503050406030204" pitchFamily="18" charset="0"/>
                        </a:rPr>
                        <m:t>=</m:t>
                      </m:r>
                      <m:d>
                        <m:dPr>
                          <m:begChr m:val="["/>
                          <m:endChr m:val="]"/>
                          <m:ctrlPr>
                            <a:rPr lang="en-US" sz="4000" i="1" smtClean="0">
                              <a:latin typeface="Cambria Math" panose="02040503050406030204" pitchFamily="18" charset="0"/>
                            </a:rPr>
                          </m:ctrlPr>
                        </m:dPr>
                        <m:e>
                          <m:m>
                            <m:mPr>
                              <m:mcs>
                                <m:mc>
                                  <m:mcPr>
                                    <m:count m:val="2"/>
                                    <m:mcJc m:val="center"/>
                                  </m:mcPr>
                                </m:mc>
                              </m:mcs>
                              <m:ctrlPr>
                                <a:rPr lang="en-US" sz="4000" i="1" smtClean="0">
                                  <a:latin typeface="Cambria Math" panose="02040503050406030204" pitchFamily="18" charset="0"/>
                                </a:rPr>
                              </m:ctrlPr>
                            </m:mPr>
                            <m:mr>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mr>
                            <m:mr>
                              <m:e>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𝑎</m:t>
                                    </m:r>
                                  </m:sub>
                                </m:sSub>
                              </m:e>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ɸ</m:t>
                                    </m:r>
                                  </m:e>
                                  <m:sub>
                                    <m:r>
                                      <a:rPr lang="en-US" sz="4000" b="0" i="1" smtClean="0">
                                        <a:latin typeface="Cambria Math" panose="02040503050406030204" pitchFamily="18" charset="0"/>
                                      </a:rPr>
                                      <m:t>𝑎</m:t>
                                    </m:r>
                                  </m:sub>
                                </m:sSub>
                              </m:e>
                            </m:mr>
                          </m:m>
                        </m:e>
                      </m:d>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e>
                            </m:mr>
                          </m:m>
                        </m:e>
                      </m:d>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2218" y="2597049"/>
                <a:ext cx="9417841" cy="195643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389017" y="4900248"/>
                <a:ext cx="6479787" cy="632096"/>
              </a:xfrm>
              <a:prstGeom prst="rect">
                <a:avLst/>
              </a:prstGeom>
              <a:noFill/>
            </p:spPr>
            <p:txBody>
              <a:bodyPr wrap="none" lIns="0" tIns="0" rIns="0" bIns="0" rtlCol="0">
                <a:spAutoFit/>
              </a:bodyPr>
              <a:lstStyle/>
              <a:p>
                <a14:m>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r>
                          <a:rPr lang="en-US" sz="2800" i="1">
                            <a:latin typeface="Cambria Math" panose="02040503050406030204" pitchFamily="18" charset="0"/>
                          </a:rPr>
                          <m:t>+1</m:t>
                        </m:r>
                      </m:sub>
                    </m:sSub>
                  </m:oMath>
                </a14:m>
                <a:r>
                  <a:rPr lang="en-US" sz="2800" dirty="0"/>
                  <a:t> </a:t>
                </a:r>
                <a14:m>
                  <m:oMath xmlns:m="http://schemas.openxmlformats.org/officeDocument/2006/math">
                    <m:r>
                      <a:rPr lang="en-US" sz="2800" i="1">
                        <a:latin typeface="Cambria Math" panose="02040503050406030204" pitchFamily="18" charset="0"/>
                      </a:rPr>
                      <m:t>~</m:t>
                    </m:r>
                    <m:r>
                      <a:rPr lang="en-US" sz="2800" b="0" i="0" smtClean="0">
                        <a:latin typeface="Cambria Math" panose="02040503050406030204" pitchFamily="18" charset="0"/>
                      </a:rPr>
                      <m:t> </m:t>
                    </m:r>
                    <m:r>
                      <m:rPr>
                        <m:sty m:val="p"/>
                      </m:rPr>
                      <a:rPr lang="en-US" sz="2800" b="0" i="0" smtClean="0">
                        <a:latin typeface="Cambria Math" panose="02040503050406030204" pitchFamily="18" charset="0"/>
                      </a:rPr>
                      <m:t>Poisson</m:t>
                    </m:r>
                    <m:r>
                      <a:rPr lang="en-US" sz="2800" b="0" i="0" smtClean="0">
                        <a:latin typeface="Cambria Math" panose="02040503050406030204" pitchFamily="18" charset="0"/>
                      </a:rPr>
                      <m:t>(</m:t>
                    </m:r>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sub>
                    </m:sSub>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1,</m:t>
                            </m:r>
                            <m:r>
                              <a:rPr lang="en-US" sz="2800" i="1">
                                <a:latin typeface="Cambria Math" panose="02040503050406030204" pitchFamily="18" charset="0"/>
                              </a:rPr>
                              <m:t>𝑡</m:t>
                            </m:r>
                          </m:sub>
                        </m:sSub>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𝑗</m:t>
                        </m:r>
                      </m:sub>
                    </m:sSub>
                  </m:oMath>
                </a14:m>
                <a:r>
                  <a:rPr lang="en-US" sz="2800" dirty="0" smtClean="0"/>
                  <a:t> +</a:t>
                </a:r>
                <a14:m>
                  <m:oMath xmlns:m="http://schemas.openxmlformats.org/officeDocument/2006/math">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sub>
                    </m:sSub>
                  </m:oMath>
                </a14:m>
                <a:r>
                  <a:rPr lang="en-US" sz="2800" dirty="0" smtClean="0"/>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𝑓</m:t>
                            </m:r>
                          </m:e>
                          <m:sub>
                            <m:r>
                              <a:rPr lang="en-US" sz="2800" i="1">
                                <a:latin typeface="Cambria Math" panose="02040503050406030204" pitchFamily="18" charset="0"/>
                              </a:rPr>
                              <m:t>𝑎</m:t>
                            </m:r>
                            <m:r>
                              <a:rPr lang="en-US" sz="2800" i="1">
                                <a:latin typeface="Cambria Math" panose="02040503050406030204" pitchFamily="18" charset="0"/>
                              </a:rPr>
                              <m:t>,</m:t>
                            </m:r>
                            <m:r>
                              <a:rPr lang="en-US" sz="2800" i="1">
                                <a:latin typeface="Cambria Math" panose="02040503050406030204" pitchFamily="18" charset="0"/>
                              </a:rPr>
                              <m:t>𝑡</m:t>
                            </m:r>
                          </m:sub>
                        </m:sSub>
                      </m:num>
                      <m:den>
                        <m:r>
                          <a:rPr lang="en-US" sz="2800" i="1">
                            <a:latin typeface="Cambria Math" panose="02040503050406030204" pitchFamily="18" charset="0"/>
                          </a:rPr>
                          <m:t>2</m:t>
                        </m:r>
                      </m:den>
                    </m:f>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𝑗</m:t>
                        </m:r>
                      </m:sub>
                    </m:sSub>
                    <m:r>
                      <a:rPr lang="en-US" sz="2800" b="0" i="1" smtClean="0">
                        <a:latin typeface="Cambria Math" panose="02040503050406030204" pitchFamily="18" charset="0"/>
                      </a:rPr>
                      <m:t>)</m:t>
                    </m:r>
                  </m:oMath>
                </a14:m>
                <a:r>
                  <a:rPr lang="en-US" sz="2800" dirty="0" smtClean="0"/>
                  <a:t> </a:t>
                </a:r>
                <a:endParaRPr lang="en-US" sz="2800" dirty="0"/>
              </a:p>
            </p:txBody>
          </p:sp>
        </mc:Choice>
        <mc:Fallback xmlns="">
          <p:sp>
            <p:nvSpPr>
              <p:cNvPr id="10" name="TextBox 9"/>
              <p:cNvSpPr txBox="1">
                <a:spLocks noRot="1" noChangeAspect="1" noMove="1" noResize="1" noEditPoints="1" noAdjustHandles="1" noChangeArrowheads="1" noChangeShapeType="1" noTextEdit="1"/>
              </p:cNvSpPr>
              <p:nvPr/>
            </p:nvSpPr>
            <p:spPr>
              <a:xfrm>
                <a:off x="1389017" y="4900248"/>
                <a:ext cx="6479787" cy="632096"/>
              </a:xfrm>
              <a:prstGeom prst="rect">
                <a:avLst/>
              </a:prstGeom>
              <a:blipFill>
                <a:blip r:embed="rId5"/>
                <a:stretch>
                  <a:fillRect b="-1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1389017" y="5848879"/>
                <a:ext cx="5386411" cy="4498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r>
                            <a:rPr lang="en-US" sz="2800" i="1">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binomial</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ɸ</m:t>
                          </m:r>
                        </m:e>
                        <m:sub>
                          <m:r>
                            <a:rPr lang="en-US" sz="2800" i="1">
                              <a:latin typeface="Cambria Math" panose="02040503050406030204" pitchFamily="18" charset="0"/>
                            </a:rPr>
                            <m:t>𝑎</m:t>
                          </m:r>
                        </m:sub>
                      </m:sSub>
                      <m:sSub>
                        <m:sSubPr>
                          <m:ctrlPr>
                            <a:rPr lang="en-US" sz="2800" i="1">
                              <a:latin typeface="Cambria Math" panose="02040503050406030204" pitchFamily="18" charset="0"/>
                            </a:rPr>
                          </m:ctrlPr>
                        </m:sSubPr>
                        <m:e>
                          <m:r>
                            <a:rPr lang="en-US" sz="2800" b="0" i="1" smtClean="0">
                              <a:latin typeface="Cambria Math" panose="02040503050406030204" pitchFamily="18" charset="0"/>
                            </a:rPr>
                            <m:t>, </m:t>
                          </m:r>
                          <m:r>
                            <a:rPr lang="en-US" sz="2800" i="1">
                              <a:latin typeface="Cambria Math" panose="02040503050406030204" pitchFamily="18" charset="0"/>
                            </a:rPr>
                            <m:t>𝑁</m:t>
                          </m:r>
                        </m:e>
                        <m:sub>
                          <m:r>
                            <a:rPr lang="en-US" sz="2800" i="1">
                              <a:latin typeface="Cambria Math" panose="02040503050406030204" pitchFamily="18" charset="0"/>
                            </a:rPr>
                            <m:t>1,</m:t>
                          </m:r>
                          <m:r>
                            <a:rPr lang="en-US" sz="2800" i="1">
                              <a:latin typeface="Cambria Math" panose="02040503050406030204" pitchFamily="18" charset="0"/>
                            </a:rPr>
                            <m:t>𝑡</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𝑁</m:t>
                          </m:r>
                        </m:e>
                        <m:sub>
                          <m:r>
                            <a:rPr lang="en-US" sz="2800" i="1">
                              <a:latin typeface="Cambria Math" panose="02040503050406030204" pitchFamily="18" charset="0"/>
                            </a:rPr>
                            <m:t>𝑎𝑑</m:t>
                          </m:r>
                          <m:r>
                            <a:rPr lang="en-US" sz="2800" i="1">
                              <a:latin typeface="Cambria Math" panose="02040503050406030204" pitchFamily="18" charset="0"/>
                            </a:rPr>
                            <m:t>,</m:t>
                          </m:r>
                          <m:r>
                            <a:rPr lang="en-US" sz="2800" i="1">
                              <a:latin typeface="Cambria Math" panose="02040503050406030204" pitchFamily="18" charset="0"/>
                            </a:rPr>
                            <m:t>𝑡</m:t>
                          </m:r>
                        </m:sub>
                      </m:sSub>
                      <m:r>
                        <a:rPr lang="en-US" sz="2800" b="0" i="1" smtClean="0">
                          <a:latin typeface="Cambria Math" panose="02040503050406030204" pitchFamily="18" charset="0"/>
                        </a:rPr>
                        <m:t>)</m:t>
                      </m:r>
                    </m:oMath>
                  </m:oMathPara>
                </a14:m>
                <a:endParaRPr lang="en-US"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89017" y="5848879"/>
                <a:ext cx="5386411" cy="44980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4785301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Structure Example</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5151756"/>
              </p:ext>
            </p:extLst>
          </p:nvPr>
        </p:nvGraphicFramePr>
        <p:xfrm>
          <a:off x="1709057" y="2513600"/>
          <a:ext cx="8349341" cy="2476410"/>
        </p:xfrm>
        <a:graphic>
          <a:graphicData uri="http://schemas.openxmlformats.org/drawingml/2006/table">
            <a:tbl>
              <a:tblPr firstRow="1" bandRow="1">
                <a:tableStyleId>{46F890A9-2807-4EBB-B81D-B2AA78EC7F39}</a:tableStyleId>
              </a:tblPr>
              <a:tblGrid>
                <a:gridCol w="1192763">
                  <a:extLst>
                    <a:ext uri="{9D8B030D-6E8A-4147-A177-3AD203B41FA5}">
                      <a16:colId xmlns:a16="http://schemas.microsoft.com/office/drawing/2014/main" val="666662233"/>
                    </a:ext>
                  </a:extLst>
                </a:gridCol>
                <a:gridCol w="1192763">
                  <a:extLst>
                    <a:ext uri="{9D8B030D-6E8A-4147-A177-3AD203B41FA5}">
                      <a16:colId xmlns:a16="http://schemas.microsoft.com/office/drawing/2014/main" val="3304240542"/>
                    </a:ext>
                  </a:extLst>
                </a:gridCol>
                <a:gridCol w="1192763">
                  <a:extLst>
                    <a:ext uri="{9D8B030D-6E8A-4147-A177-3AD203B41FA5}">
                      <a16:colId xmlns:a16="http://schemas.microsoft.com/office/drawing/2014/main" val="2865018603"/>
                    </a:ext>
                  </a:extLst>
                </a:gridCol>
                <a:gridCol w="1192763">
                  <a:extLst>
                    <a:ext uri="{9D8B030D-6E8A-4147-A177-3AD203B41FA5}">
                      <a16:colId xmlns:a16="http://schemas.microsoft.com/office/drawing/2014/main" val="2425424685"/>
                    </a:ext>
                  </a:extLst>
                </a:gridCol>
                <a:gridCol w="1192763">
                  <a:extLst>
                    <a:ext uri="{9D8B030D-6E8A-4147-A177-3AD203B41FA5}">
                      <a16:colId xmlns:a16="http://schemas.microsoft.com/office/drawing/2014/main" val="3498485450"/>
                    </a:ext>
                  </a:extLst>
                </a:gridCol>
                <a:gridCol w="1192763">
                  <a:extLst>
                    <a:ext uri="{9D8B030D-6E8A-4147-A177-3AD203B41FA5}">
                      <a16:colId xmlns:a16="http://schemas.microsoft.com/office/drawing/2014/main" val="3843620546"/>
                    </a:ext>
                  </a:extLst>
                </a:gridCol>
                <a:gridCol w="1192763">
                  <a:extLst>
                    <a:ext uri="{9D8B030D-6E8A-4147-A177-3AD203B41FA5}">
                      <a16:colId xmlns:a16="http://schemas.microsoft.com/office/drawing/2014/main" val="391036397"/>
                    </a:ext>
                  </a:extLst>
                </a:gridCol>
              </a:tblGrid>
              <a:tr h="495282">
                <a:tc>
                  <a:txBody>
                    <a:bodyPr/>
                    <a:lstStyle/>
                    <a:p>
                      <a:r>
                        <a:rPr lang="en-US" dirty="0" smtClean="0"/>
                        <a:t>Site</a:t>
                      </a:r>
                      <a:endParaRPr lang="en-US" dirty="0"/>
                    </a:p>
                  </a:txBody>
                  <a:tcPr/>
                </a:tc>
                <a:tc>
                  <a:txBody>
                    <a:bodyPr/>
                    <a:lstStyle/>
                    <a:p>
                      <a:r>
                        <a:rPr lang="en-US" dirty="0" smtClean="0"/>
                        <a:t>N</a:t>
                      </a:r>
                      <a:endParaRPr lang="en-US" dirty="0"/>
                    </a:p>
                  </a:txBody>
                  <a:tcPr/>
                </a:tc>
                <a:tc>
                  <a:txBody>
                    <a:bodyPr/>
                    <a:lstStyle/>
                    <a:p>
                      <a:r>
                        <a:rPr lang="en-US" dirty="0" smtClean="0"/>
                        <a:t>Visit 1</a:t>
                      </a:r>
                      <a:endParaRPr lang="en-US" dirty="0"/>
                    </a:p>
                  </a:txBody>
                  <a:tcPr/>
                </a:tc>
                <a:tc>
                  <a:txBody>
                    <a:bodyPr/>
                    <a:lstStyle/>
                    <a:p>
                      <a:r>
                        <a:rPr lang="en-US" dirty="0" smtClean="0"/>
                        <a:t>Visit 2</a:t>
                      </a:r>
                      <a:endParaRPr lang="en-US" dirty="0"/>
                    </a:p>
                  </a:txBody>
                  <a:tcPr/>
                </a:tc>
                <a:tc>
                  <a:txBody>
                    <a:bodyPr/>
                    <a:lstStyle/>
                    <a:p>
                      <a:r>
                        <a:rPr lang="en-US" dirty="0" smtClean="0"/>
                        <a:t>Visit 3</a:t>
                      </a:r>
                      <a:endParaRPr lang="en-US" dirty="0"/>
                    </a:p>
                  </a:txBody>
                  <a:tcPr/>
                </a:tc>
                <a:tc>
                  <a:txBody>
                    <a:bodyPr/>
                    <a:lstStyle/>
                    <a:p>
                      <a:r>
                        <a:rPr lang="en-US" dirty="0" smtClean="0"/>
                        <a:t>Visit 4</a:t>
                      </a:r>
                      <a:endParaRPr lang="en-US" dirty="0"/>
                    </a:p>
                  </a:txBody>
                  <a:tcPr/>
                </a:tc>
                <a:tc>
                  <a:txBody>
                    <a:bodyPr/>
                    <a:lstStyle/>
                    <a:p>
                      <a:r>
                        <a:rPr lang="en-US" dirty="0" smtClean="0"/>
                        <a:t>Visit 5</a:t>
                      </a:r>
                      <a:endParaRPr lang="en-US" dirty="0"/>
                    </a:p>
                  </a:txBody>
                  <a:tcPr/>
                </a:tc>
                <a:extLst>
                  <a:ext uri="{0D108BD9-81ED-4DB2-BD59-A6C34878D82A}">
                    <a16:rowId xmlns:a16="http://schemas.microsoft.com/office/drawing/2014/main" val="572890846"/>
                  </a:ext>
                </a:extLst>
              </a:tr>
              <a:tr h="495282">
                <a:tc>
                  <a:txBody>
                    <a:bodyPr/>
                    <a:lstStyle/>
                    <a:p>
                      <a:r>
                        <a:rPr lang="en-US" dirty="0" smtClean="0"/>
                        <a:t>1</a:t>
                      </a:r>
                      <a:endParaRPr lang="en-US" dirty="0"/>
                    </a:p>
                  </a:txBody>
                  <a:tcPr/>
                </a:tc>
                <a:tc>
                  <a:txBody>
                    <a:bodyPr/>
                    <a:lstStyle/>
                    <a:p>
                      <a:r>
                        <a:rPr lang="en-US" dirty="0" smtClean="0"/>
                        <a:t>6</a:t>
                      </a:r>
                      <a:endParaRPr lang="en-US" dirty="0"/>
                    </a:p>
                  </a:txBody>
                  <a:tcPr/>
                </a:tc>
                <a:tc>
                  <a:txBody>
                    <a:bodyPr/>
                    <a:lstStyle/>
                    <a:p>
                      <a:r>
                        <a:rPr lang="en-US" dirty="0" smtClean="0"/>
                        <a:t>2</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5</a:t>
                      </a:r>
                      <a:endParaRPr lang="en-US" dirty="0"/>
                    </a:p>
                  </a:txBody>
                  <a:tcPr/>
                </a:tc>
                <a:tc>
                  <a:txBody>
                    <a:bodyPr/>
                    <a:lstStyle/>
                    <a:p>
                      <a:r>
                        <a:rPr lang="en-US" dirty="0" smtClean="0"/>
                        <a:t>3</a:t>
                      </a:r>
                      <a:endParaRPr lang="en-US" dirty="0"/>
                    </a:p>
                  </a:txBody>
                  <a:tcPr/>
                </a:tc>
                <a:extLst>
                  <a:ext uri="{0D108BD9-81ED-4DB2-BD59-A6C34878D82A}">
                    <a16:rowId xmlns:a16="http://schemas.microsoft.com/office/drawing/2014/main" val="2056907932"/>
                  </a:ext>
                </a:extLst>
              </a:tr>
              <a:tr h="495282">
                <a:tc>
                  <a:txBody>
                    <a:bodyPr/>
                    <a:lstStyle/>
                    <a:p>
                      <a:r>
                        <a:rPr lang="en-US" dirty="0" smtClean="0"/>
                        <a:t>2</a:t>
                      </a:r>
                      <a:endParaRPr lang="en-US" dirty="0"/>
                    </a:p>
                  </a:txBody>
                  <a:tcPr/>
                </a:tc>
                <a:tc>
                  <a:txBody>
                    <a:bodyPr/>
                    <a:lstStyle/>
                    <a:p>
                      <a:r>
                        <a:rPr lang="en-US" dirty="0" smtClean="0"/>
                        <a:t>2</a:t>
                      </a:r>
                      <a:endParaRPr lang="en-US" dirty="0"/>
                    </a:p>
                  </a:txBody>
                  <a:tcPr/>
                </a:tc>
                <a:tc>
                  <a:txBody>
                    <a:bodyPr/>
                    <a:lstStyle/>
                    <a:p>
                      <a:r>
                        <a:rPr lang="en-US" dirty="0" smtClean="0"/>
                        <a:t>0</a:t>
                      </a:r>
                      <a:endParaRPr lang="en-US" dirty="0"/>
                    </a:p>
                  </a:txBody>
                  <a:tcPr/>
                </a:tc>
                <a:tc>
                  <a:txBody>
                    <a:bodyPr/>
                    <a:lstStyle/>
                    <a:p>
                      <a:r>
                        <a:rPr lang="en-US" dirty="0" smtClean="0"/>
                        <a:t>2</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3407656238"/>
                  </a:ext>
                </a:extLst>
              </a:tr>
              <a:tr h="495282">
                <a:tc>
                  <a:txBody>
                    <a:bodyPr/>
                    <a:lstStyle/>
                    <a:p>
                      <a:r>
                        <a:rPr lang="en-US" dirty="0" smtClean="0"/>
                        <a:t>3</a:t>
                      </a:r>
                      <a:endParaRPr lang="en-US" dirty="0"/>
                    </a:p>
                  </a:txBody>
                  <a:tcPr/>
                </a:tc>
                <a:tc>
                  <a:txBody>
                    <a:bodyPr/>
                    <a:lstStyle/>
                    <a:p>
                      <a:r>
                        <a:rPr lang="en-US" dirty="0" smtClean="0"/>
                        <a:t>4</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3</a:t>
                      </a:r>
                      <a:endParaRPr lang="en-US" dirty="0"/>
                    </a:p>
                  </a:txBody>
                  <a:tcPr/>
                </a:tc>
                <a:tc>
                  <a:txBody>
                    <a:bodyPr/>
                    <a:lstStyle/>
                    <a:p>
                      <a:r>
                        <a:rPr lang="en-US" dirty="0" smtClean="0"/>
                        <a:t>3</a:t>
                      </a:r>
                      <a:endParaRPr lang="en-US" dirty="0"/>
                    </a:p>
                  </a:txBody>
                  <a:tcPr/>
                </a:tc>
                <a:tc>
                  <a:txBody>
                    <a:bodyPr/>
                    <a:lstStyle/>
                    <a:p>
                      <a:r>
                        <a:rPr lang="en-US" dirty="0" smtClean="0"/>
                        <a:t>2</a:t>
                      </a:r>
                      <a:endParaRPr lang="en-US" dirty="0"/>
                    </a:p>
                  </a:txBody>
                  <a:tcPr/>
                </a:tc>
                <a:extLst>
                  <a:ext uri="{0D108BD9-81ED-4DB2-BD59-A6C34878D82A}">
                    <a16:rowId xmlns:a16="http://schemas.microsoft.com/office/drawing/2014/main" val="3478182183"/>
                  </a:ext>
                </a:extLst>
              </a:tr>
              <a:tr h="495282">
                <a:tc>
                  <a:txBody>
                    <a:bodyPr/>
                    <a:lstStyle/>
                    <a:p>
                      <a:r>
                        <a:rPr lang="en-US" dirty="0" smtClean="0"/>
                        <a:t>4</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tc>
                  <a:txBody>
                    <a:bodyPr/>
                    <a:lstStyle/>
                    <a:p>
                      <a:r>
                        <a:rPr lang="en-US" dirty="0" smtClean="0"/>
                        <a:t>0</a:t>
                      </a:r>
                      <a:endParaRPr lang="en-US" dirty="0"/>
                    </a:p>
                  </a:txBody>
                  <a:tcPr/>
                </a:tc>
                <a:tc>
                  <a:txBody>
                    <a:bodyPr/>
                    <a:lstStyle/>
                    <a:p>
                      <a:r>
                        <a:rPr lang="en-US" dirty="0" smtClean="0"/>
                        <a:t>0</a:t>
                      </a:r>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2338967820"/>
                  </a:ext>
                </a:extLst>
              </a:tr>
            </a:tbl>
          </a:graphicData>
        </a:graphic>
      </p:graphicFrame>
    </p:spTree>
    <p:extLst>
      <p:ext uri="{BB962C8B-B14F-4D97-AF65-F5344CB8AC3E}">
        <p14:creationId xmlns:p14="http://schemas.microsoft.com/office/powerpoint/2010/main" val="266307482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3" name="Content Placeholder 2"/>
          <p:cNvSpPr>
            <a:spLocks noGrp="1"/>
          </p:cNvSpPr>
          <p:nvPr>
            <p:ph idx="1"/>
          </p:nvPr>
        </p:nvSpPr>
        <p:spPr/>
        <p:txBody>
          <a:bodyPr/>
          <a:lstStyle/>
          <a:p>
            <a:r>
              <a:rPr lang="en-US" dirty="0" smtClean="0"/>
              <a:t>Population model</a:t>
            </a:r>
            <a:endParaRPr lang="en-US" dirty="0"/>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7482" t="23447" r="41079" b="32074"/>
          <a:stretch/>
        </p:blipFill>
        <p:spPr>
          <a:xfrm>
            <a:off x="7707085" y="674801"/>
            <a:ext cx="3762104" cy="1733006"/>
          </a:xfrm>
          <a:prstGeom prst="rect">
            <a:avLst/>
          </a:prstGeom>
        </p:spPr>
      </p:pic>
      <p:sp>
        <p:nvSpPr>
          <p:cNvPr id="6" name="Rectangle 5"/>
          <p:cNvSpPr/>
          <p:nvPr/>
        </p:nvSpPr>
        <p:spPr>
          <a:xfrm rot="2519642">
            <a:off x="9192615" y="336379"/>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TextBox 6"/>
              <p:cNvSpPr txBox="1"/>
              <p:nvPr/>
            </p:nvSpPr>
            <p:spPr>
              <a:xfrm>
                <a:off x="322218" y="2597049"/>
                <a:ext cx="9417841" cy="195643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r>
                                      <a:rPr lang="en-US" sz="4000" b="0" i="1" smtClean="0">
                                        <a:latin typeface="Cambria Math" panose="02040503050406030204" pitchFamily="18" charset="0"/>
                                      </a:rPr>
                                      <m:t>+1</m:t>
                                    </m:r>
                                  </m:sub>
                                </m:sSub>
                              </m:e>
                            </m:mr>
                          </m:m>
                        </m:e>
                      </m:d>
                      <m:r>
                        <a:rPr lang="en-US" sz="4000" b="0" i="1" smtClean="0">
                          <a:latin typeface="Cambria Math" panose="02040503050406030204" pitchFamily="18" charset="0"/>
                        </a:rPr>
                        <m:t>=</m:t>
                      </m:r>
                      <m:d>
                        <m:dPr>
                          <m:begChr m:val="["/>
                          <m:endChr m:val="]"/>
                          <m:ctrlPr>
                            <a:rPr lang="en-US" sz="4000" i="1" smtClean="0">
                              <a:latin typeface="Cambria Math" panose="02040503050406030204" pitchFamily="18" charset="0"/>
                            </a:rPr>
                          </m:ctrlPr>
                        </m:dPr>
                        <m:e>
                          <m:m>
                            <m:mPr>
                              <m:mcs>
                                <m:mc>
                                  <m:mcPr>
                                    <m:count m:val="2"/>
                                    <m:mcJc m:val="center"/>
                                  </m:mcPr>
                                </m:mc>
                              </m:mcs>
                              <m:ctrlPr>
                                <a:rPr lang="en-US" sz="4000" i="1" smtClean="0">
                                  <a:latin typeface="Cambria Math" panose="02040503050406030204" pitchFamily="18" charset="0"/>
                                </a:rPr>
                              </m:ctrlPr>
                            </m:mPr>
                            <m:mr>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e>
                                <m:f>
                                  <m:fPr>
                                    <m:ctrlPr>
                                      <a:rPr lang="en-US" sz="4000" i="1" smtClean="0">
                                        <a:latin typeface="Cambria Math" panose="02040503050406030204" pitchFamily="18" charset="0"/>
                                      </a:rPr>
                                    </m:ctrlPr>
                                  </m:fPr>
                                  <m:num>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𝑓</m:t>
                                        </m:r>
                                      </m:e>
                                      <m:sub>
                                        <m:r>
                                          <a:rPr lang="en-US" sz="4000" b="0" i="1" smtClean="0">
                                            <a:latin typeface="Cambria Math" panose="02040503050406030204" pitchFamily="18" charset="0"/>
                                          </a:rPr>
                                          <m:t>𝑎</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num>
                                  <m:den>
                                    <m:r>
                                      <a:rPr lang="en-US" sz="4000" b="0" i="1" smtClean="0">
                                        <a:latin typeface="Cambria Math" panose="02040503050406030204" pitchFamily="18" charset="0"/>
                                      </a:rPr>
                                      <m:t>2</m:t>
                                    </m:r>
                                  </m:den>
                                </m:f>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𝑗</m:t>
                                    </m:r>
                                  </m:sub>
                                </m:sSub>
                              </m:e>
                            </m:mr>
                            <m:mr>
                              <m:e>
                                <m:sSub>
                                  <m:sSubPr>
                                    <m:ctrlPr>
                                      <a:rPr lang="en-US" sz="4000" i="1">
                                        <a:latin typeface="Cambria Math" panose="02040503050406030204" pitchFamily="18" charset="0"/>
                                      </a:rPr>
                                    </m:ctrlPr>
                                  </m:sSubPr>
                                  <m:e>
                                    <m:r>
                                      <a:rPr lang="en-US" sz="4000" i="1">
                                        <a:latin typeface="Cambria Math" panose="02040503050406030204" pitchFamily="18" charset="0"/>
                                      </a:rPr>
                                      <m:t>ɸ</m:t>
                                    </m:r>
                                  </m:e>
                                  <m:sub>
                                    <m:r>
                                      <a:rPr lang="en-US" sz="4000" i="1">
                                        <a:latin typeface="Cambria Math" panose="02040503050406030204" pitchFamily="18" charset="0"/>
                                      </a:rPr>
                                      <m:t>𝑎</m:t>
                                    </m:r>
                                  </m:sub>
                                </m:sSub>
                              </m:e>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ɸ</m:t>
                                    </m:r>
                                  </m:e>
                                  <m:sub>
                                    <m:r>
                                      <a:rPr lang="en-US" sz="4000" b="0" i="1" smtClean="0">
                                        <a:latin typeface="Cambria Math" panose="02040503050406030204" pitchFamily="18" charset="0"/>
                                      </a:rPr>
                                      <m:t>𝑎</m:t>
                                    </m:r>
                                  </m:sub>
                                </m:sSub>
                              </m:e>
                            </m:mr>
                          </m:m>
                        </m:e>
                      </m:d>
                      <m:d>
                        <m:dPr>
                          <m:begChr m:val="["/>
                          <m:endChr m:val="]"/>
                          <m:ctrlPr>
                            <a:rPr lang="en-US" sz="4000" i="1" smtClean="0">
                              <a:latin typeface="Cambria Math" panose="02040503050406030204" pitchFamily="18" charset="0"/>
                            </a:rPr>
                          </m:ctrlPr>
                        </m:dPr>
                        <m:e>
                          <m:m>
                            <m:mPr>
                              <m:mcs>
                                <m:mc>
                                  <m:mcPr>
                                    <m:count m:val="1"/>
                                    <m:mcJc m:val="center"/>
                                  </m:mcPr>
                                </m:mc>
                              </m:mcs>
                              <m:ctrlPr>
                                <a:rPr lang="en-US" sz="4000" i="1" smtClean="0">
                                  <a:latin typeface="Cambria Math" panose="02040503050406030204" pitchFamily="18" charset="0"/>
                                </a:rPr>
                              </m:ctrlPr>
                            </m:mP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1,</m:t>
                                    </m:r>
                                    <m:r>
                                      <a:rPr lang="en-US" sz="4000" b="0" i="1" smtClean="0">
                                        <a:latin typeface="Cambria Math" panose="02040503050406030204" pitchFamily="18" charset="0"/>
                                      </a:rPr>
                                      <m:t>𝑡</m:t>
                                    </m:r>
                                  </m:sub>
                                </m:sSub>
                              </m:e>
                            </m:mr>
                            <m:mr>
                              <m:e>
                                <m:sSub>
                                  <m:sSubPr>
                                    <m:ctrlPr>
                                      <a:rPr lang="en-US" sz="4000" i="1" smtClean="0">
                                        <a:latin typeface="Cambria Math" panose="02040503050406030204" pitchFamily="18" charset="0"/>
                                      </a:rPr>
                                    </m:ctrlPr>
                                  </m:sSubPr>
                                  <m:e>
                                    <m:r>
                                      <a:rPr lang="en-US" sz="4000" b="0" i="1" smtClean="0">
                                        <a:latin typeface="Cambria Math" panose="02040503050406030204" pitchFamily="18" charset="0"/>
                                      </a:rPr>
                                      <m:t>𝑁</m:t>
                                    </m:r>
                                  </m:e>
                                  <m:sub>
                                    <m:r>
                                      <a:rPr lang="en-US" sz="4000" b="0" i="1" smtClean="0">
                                        <a:latin typeface="Cambria Math" panose="02040503050406030204" pitchFamily="18" charset="0"/>
                                      </a:rPr>
                                      <m:t>𝑎𝑑</m:t>
                                    </m:r>
                                    <m:r>
                                      <a:rPr lang="en-US" sz="4000" b="0" i="1" smtClean="0">
                                        <a:latin typeface="Cambria Math" panose="02040503050406030204" pitchFamily="18" charset="0"/>
                                      </a:rPr>
                                      <m:t>,</m:t>
                                    </m:r>
                                    <m:r>
                                      <a:rPr lang="en-US" sz="4000" b="0" i="1" smtClean="0">
                                        <a:latin typeface="Cambria Math" panose="02040503050406030204" pitchFamily="18" charset="0"/>
                                      </a:rPr>
                                      <m:t>𝑡</m:t>
                                    </m:r>
                                  </m:sub>
                                </m:sSub>
                              </m:e>
                            </m:mr>
                          </m:m>
                        </m:e>
                      </m:d>
                    </m:oMath>
                  </m:oMathPara>
                </a14:m>
                <a:endParaRPr lang="en-US" sz="4000" dirty="0"/>
              </a:p>
            </p:txBody>
          </p:sp>
        </mc:Choice>
        <mc:Fallback xmlns="">
          <p:sp>
            <p:nvSpPr>
              <p:cNvPr id="7" name="TextBox 6"/>
              <p:cNvSpPr txBox="1">
                <a:spLocks noRot="1" noChangeAspect="1" noMove="1" noResize="1" noEditPoints="1" noAdjustHandles="1" noChangeArrowheads="1" noChangeShapeType="1" noTextEdit="1"/>
              </p:cNvSpPr>
              <p:nvPr/>
            </p:nvSpPr>
            <p:spPr>
              <a:xfrm>
                <a:off x="322218" y="2597049"/>
                <a:ext cx="9417841" cy="1956433"/>
              </a:xfrm>
              <a:prstGeom prst="rect">
                <a:avLst/>
              </a:prstGeom>
              <a:blipFill>
                <a:blip r:embed="rId4"/>
                <a:stretch>
                  <a:fillRect/>
                </a:stretch>
              </a:blipFill>
            </p:spPr>
            <p:txBody>
              <a:bodyPr/>
              <a:lstStyle/>
              <a:p>
                <a:r>
                  <a:rPr lang="en-US">
                    <a:noFill/>
                  </a:rPr>
                  <a:t> </a:t>
                </a:r>
              </a:p>
            </p:txBody>
          </p:sp>
        </mc:Fallback>
      </mc:AlternateContent>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8084" y="4997816"/>
            <a:ext cx="9568458" cy="1463944"/>
          </a:xfrm>
          <a:prstGeom prst="rect">
            <a:avLst/>
          </a:prstGeom>
        </p:spPr>
      </p:pic>
    </p:spTree>
    <p:extLst>
      <p:ext uri="{BB962C8B-B14F-4D97-AF65-F5344CB8AC3E}">
        <p14:creationId xmlns:p14="http://schemas.microsoft.com/office/powerpoint/2010/main" val="40306864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Observation model</a:t>
            </a:r>
          </a:p>
          <a:p>
            <a:r>
              <a:rPr lang="en-US" dirty="0" smtClean="0"/>
              <a:t>C = counts (data)</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838200" y="4071256"/>
                <a:ext cx="5563860" cy="589520"/>
              </a:xfrm>
              <a:prstGeom prst="rect">
                <a:avLst/>
              </a:prstGeom>
              <a:noFill/>
            </p:spPr>
            <p:txBody>
              <a:bodyPr wrap="square" lIns="0" tIns="0" rIns="0" bIns="0" rtlCol="0">
                <a:spAutoFit/>
              </a:bodyPr>
              <a:lstStyle/>
              <a:p>
                <a14:m>
                  <m:oMath xmlns:m="http://schemas.openxmlformats.org/officeDocument/2006/math">
                    <m:sSub>
                      <m:sSubPr>
                        <m:ctrlPr>
                          <a:rPr lang="en-US" sz="3600" i="1" smtClean="0">
                            <a:latin typeface="Cambria Math" panose="02040503050406030204" pitchFamily="18" charset="0"/>
                          </a:rPr>
                        </m:ctrlPr>
                      </m:sSubPr>
                      <m:e>
                        <m:r>
                          <a:rPr lang="en-US" sz="3600" b="0" i="1" smtClean="0">
                            <a:latin typeface="Cambria Math" panose="02040503050406030204" pitchFamily="18" charset="0"/>
                          </a:rPr>
                          <m:t>𝐶</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m:t>
                    </m:r>
                    <m:r>
                      <m:rPr>
                        <m:sty m:val="p"/>
                      </m:rPr>
                      <a:rPr lang="en-US" sz="3600" b="0" i="0" smtClean="0">
                        <a:latin typeface="Cambria Math" panose="02040503050406030204" pitchFamily="18" charset="0"/>
                      </a:rPr>
                      <m:t>normal</m:t>
                    </m:r>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1,</m:t>
                        </m:r>
                        <m:r>
                          <a:rPr lang="en-US" sz="3600" i="1">
                            <a:latin typeface="Cambria Math" panose="02040503050406030204" pitchFamily="18" charset="0"/>
                          </a:rPr>
                          <m:t>𝑡</m:t>
                        </m:r>
                      </m:sub>
                    </m:sSub>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r>
                          <a:rPr lang="en-US" sz="3600" i="1">
                            <a:latin typeface="Cambria Math" panose="02040503050406030204" pitchFamily="18" charset="0"/>
                          </a:rPr>
                          <m:t>𝑁</m:t>
                        </m:r>
                      </m:e>
                      <m:sub>
                        <m:r>
                          <a:rPr lang="en-US" sz="3600" i="1">
                            <a:latin typeface="Cambria Math" panose="02040503050406030204" pitchFamily="18" charset="0"/>
                          </a:rPr>
                          <m:t>𝑎𝑑</m:t>
                        </m:r>
                        <m:r>
                          <a:rPr lang="en-US" sz="3600" i="1">
                            <a:latin typeface="Cambria Math" panose="02040503050406030204" pitchFamily="18" charset="0"/>
                          </a:rPr>
                          <m:t>,</m:t>
                        </m:r>
                        <m:r>
                          <a:rPr lang="en-US" sz="3600" i="1">
                            <a:latin typeface="Cambria Math" panose="02040503050406030204" pitchFamily="18" charset="0"/>
                          </a:rPr>
                          <m:t>𝑡</m:t>
                        </m:r>
                      </m:sub>
                    </m:sSub>
                    <m:r>
                      <a:rPr lang="en-US" sz="3600" b="0" i="1" smtClean="0">
                        <a:latin typeface="Cambria Math" panose="02040503050406030204" pitchFamily="18" charset="0"/>
                      </a:rPr>
                      <m:t>, </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ea typeface="Cambria Math" panose="02040503050406030204" pitchFamily="18" charset="0"/>
                          </a:rPr>
                          <m:t>𝜎</m:t>
                        </m:r>
                      </m:e>
                      <m:sup>
                        <m:r>
                          <a:rPr lang="en-US" sz="3600" b="0" i="1" smtClean="0">
                            <a:latin typeface="Cambria Math" panose="02040503050406030204" pitchFamily="18" charset="0"/>
                          </a:rPr>
                          <m:t>2</m:t>
                        </m:r>
                      </m:sup>
                    </m:sSup>
                  </m:oMath>
                </a14:m>
                <a:r>
                  <a:rPr lang="en-US" sz="3600" dirty="0" smtClean="0"/>
                  <a:t>)</a:t>
                </a:r>
                <a:endParaRPr lang="en-US" sz="3600"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4071256"/>
                <a:ext cx="5563860" cy="589520"/>
              </a:xfrm>
              <a:prstGeom prst="rect">
                <a:avLst/>
              </a:prstGeom>
              <a:blipFill>
                <a:blip r:embed="rId3"/>
                <a:stretch>
                  <a:fillRect t="-20619" r="-2303" b="-42268"/>
                </a:stretch>
              </a:blipFill>
            </p:spPr>
            <p:txBody>
              <a:bodyPr/>
              <a:lstStyle/>
              <a:p>
                <a:r>
                  <a:rPr lang="en-US">
                    <a:noFill/>
                  </a:rPr>
                  <a:t> </a:t>
                </a:r>
              </a:p>
            </p:txBody>
          </p:sp>
        </mc:Fallback>
      </mc:AlternateContent>
    </p:spTree>
    <p:extLst>
      <p:ext uri="{BB962C8B-B14F-4D97-AF65-F5344CB8AC3E}">
        <p14:creationId xmlns:p14="http://schemas.microsoft.com/office/powerpoint/2010/main" val="199464533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Poisson model</a:t>
            </a:r>
          </a:p>
          <a:p>
            <a:r>
              <a:rPr lang="en-US" dirty="0" smtClean="0"/>
              <a:t>J = number of fledglings</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60120" y="3883523"/>
                <a:ext cx="2951193" cy="51405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b="0" i="1" smtClean="0">
                              <a:latin typeface="Cambria Math" panose="02040503050406030204" pitchFamily="18" charset="0"/>
                            </a:rPr>
                            <m:t>𝐽</m:t>
                          </m:r>
                        </m:e>
                        <m:sub>
                          <m:r>
                            <a:rPr lang="en-US" sz="3200" b="0" i="1" smtClean="0">
                              <a:latin typeface="Cambria Math" panose="02040503050406030204" pitchFamily="18" charset="0"/>
                            </a:rPr>
                            <m:t>𝑡</m:t>
                          </m:r>
                        </m:sub>
                      </m:sSub>
                      <m:r>
                        <a:rPr lang="en-US" sz="3200" b="0" i="1" smtClean="0">
                          <a:latin typeface="Cambria Math" panose="02040503050406030204" pitchFamily="18" charset="0"/>
                        </a:rPr>
                        <m:t>~</m:t>
                      </m:r>
                      <m:r>
                        <m:rPr>
                          <m:sty m:val="p"/>
                        </m:rPr>
                        <a:rPr lang="en-US" sz="3200" b="0" i="0" smtClean="0">
                          <a:latin typeface="Cambria Math" panose="02040503050406030204" pitchFamily="18" charset="0"/>
                        </a:rPr>
                        <m:t>Poisson</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𝑓</m:t>
                          </m:r>
                        </m:e>
                        <m:sub>
                          <m:r>
                            <a:rPr lang="en-US" sz="3200" b="0" i="1" smtClean="0">
                              <a:latin typeface="Cambria Math" panose="02040503050406030204" pitchFamily="18" charset="0"/>
                            </a:rPr>
                            <m:t>𝑖</m:t>
                          </m:r>
                          <m:r>
                            <a:rPr lang="en-US" sz="3200" b="0" i="1" smtClean="0">
                              <a:latin typeface="Cambria Math" panose="02040503050406030204" pitchFamily="18" charset="0"/>
                            </a:rPr>
                            <m:t>,</m:t>
                          </m:r>
                          <m:r>
                            <a:rPr lang="en-US" sz="3200" b="0" i="1" smtClean="0">
                              <a:latin typeface="Cambria Math" panose="02040503050406030204" pitchFamily="18" charset="0"/>
                            </a:rPr>
                            <m:t>𝑡</m:t>
                          </m:r>
                        </m:sub>
                      </m:sSub>
                      <m:r>
                        <a:rPr lang="en-US" sz="3200" b="0" i="1" smtClean="0">
                          <a:latin typeface="Cambria Math" panose="02040503050406030204" pitchFamily="18" charset="0"/>
                        </a:rPr>
                        <m:t>)</m:t>
                      </m:r>
                    </m:oMath>
                  </m:oMathPara>
                </a14:m>
                <a:endParaRPr lang="en-US" sz="3200" dirty="0"/>
              </a:p>
            </p:txBody>
          </p:sp>
        </mc:Choice>
        <mc:Fallback xmlns="">
          <p:sp>
            <p:nvSpPr>
              <p:cNvPr id="4" name="TextBox 3"/>
              <p:cNvSpPr txBox="1">
                <a:spLocks noRot="1" noChangeAspect="1" noMove="1" noResize="1" noEditPoints="1" noAdjustHandles="1" noChangeArrowheads="1" noChangeShapeType="1" noTextEdit="1"/>
              </p:cNvSpPr>
              <p:nvPr/>
            </p:nvSpPr>
            <p:spPr>
              <a:xfrm>
                <a:off x="960120" y="3883523"/>
                <a:ext cx="2951193" cy="514051"/>
              </a:xfrm>
              <a:prstGeom prst="rect">
                <a:avLst/>
              </a:prstGeom>
              <a:blipFill>
                <a:blip r:embed="rId3"/>
                <a:stretch>
                  <a:fillRect/>
                </a:stretch>
              </a:blipFill>
            </p:spPr>
            <p:txBody>
              <a:bodyPr/>
              <a:lstStyle/>
              <a:p>
                <a:r>
                  <a:rPr lang="en-US">
                    <a:noFill/>
                  </a:rPr>
                  <a:t> </a:t>
                </a:r>
              </a:p>
            </p:txBody>
          </p:sp>
        </mc:Fallback>
      </mc:AlternateContent>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4115" y="4808118"/>
            <a:ext cx="8977802" cy="1503782"/>
          </a:xfrm>
          <a:prstGeom prst="rect">
            <a:avLst/>
          </a:prstGeom>
        </p:spPr>
      </p:pic>
    </p:spTree>
    <p:extLst>
      <p:ext uri="{BB962C8B-B14F-4D97-AF65-F5344CB8AC3E}">
        <p14:creationId xmlns:p14="http://schemas.microsoft.com/office/powerpoint/2010/main" val="23401026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CJS model</a:t>
            </a:r>
          </a:p>
          <a:p>
            <a:r>
              <a:rPr lang="en-US" dirty="0" smtClean="0"/>
              <a:t>Data in m-array format</a:t>
            </a:r>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0137" y="261236"/>
            <a:ext cx="5782612" cy="6409530"/>
          </a:xfrm>
          <a:prstGeom prst="rect">
            <a:avLst/>
          </a:prstGeom>
        </p:spPr>
      </p:pic>
    </p:spTree>
    <p:extLst>
      <p:ext uri="{BB962C8B-B14F-4D97-AF65-F5344CB8AC3E}">
        <p14:creationId xmlns:p14="http://schemas.microsoft.com/office/powerpoint/2010/main" val="101813014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CJS model</a:t>
            </a:r>
            <a:endParaRPr lang="en-US" dirty="0"/>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050" y="2854202"/>
            <a:ext cx="10513008" cy="3067626"/>
          </a:xfrm>
          <a:prstGeom prst="rect">
            <a:avLst/>
          </a:prstGeom>
        </p:spPr>
      </p:pic>
    </p:spTree>
    <p:extLst>
      <p:ext uri="{BB962C8B-B14F-4D97-AF65-F5344CB8AC3E}">
        <p14:creationId xmlns:p14="http://schemas.microsoft.com/office/powerpoint/2010/main" val="84947410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CJS model</a:t>
            </a:r>
          </a:p>
          <a:p>
            <a:endParaRPr lang="en-US" dirty="0"/>
          </a:p>
          <a:p>
            <a:pPr marL="0" indent="0">
              <a:buNone/>
            </a:pPr>
            <a:r>
              <a:rPr lang="en-US" dirty="0" smtClean="0"/>
              <a:t>(							     ) ~</a:t>
            </a:r>
          </a:p>
          <a:p>
            <a:pPr marL="0" indent="0">
              <a:buNone/>
            </a:pPr>
            <a:endParaRPr lang="en-US" dirty="0"/>
          </a:p>
          <a:p>
            <a:pPr marL="0" indent="0">
              <a:buNone/>
            </a:pPr>
            <a:r>
              <a:rPr lang="en-US" dirty="0" smtClean="0"/>
              <a:t>multinomial(							     , 51)</a:t>
            </a:r>
            <a:endParaRPr lang="en-US"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013" t="6033" r="3140" b="82043"/>
          <a:stretch/>
        </p:blipFill>
        <p:spPr>
          <a:xfrm>
            <a:off x="2853497" y="4001294"/>
            <a:ext cx="6647552" cy="24384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10202" t="8186" r="3267" b="89266"/>
          <a:stretch/>
        </p:blipFill>
        <p:spPr>
          <a:xfrm>
            <a:off x="1059051" y="2989511"/>
            <a:ext cx="6671729" cy="217715"/>
          </a:xfrm>
          <a:prstGeom prst="rect">
            <a:avLst/>
          </a:prstGeom>
        </p:spPr>
      </p:pic>
    </p:spTree>
    <p:extLst>
      <p:ext uri="{BB962C8B-B14F-4D97-AF65-F5344CB8AC3E}">
        <p14:creationId xmlns:p14="http://schemas.microsoft.com/office/powerpoint/2010/main" val="194268266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CJS model</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r="3137"/>
          <a:stretch/>
        </p:blipFill>
        <p:spPr>
          <a:xfrm>
            <a:off x="4023080" y="948599"/>
            <a:ext cx="8064417" cy="5652498"/>
          </a:xfrm>
          <a:prstGeom prst="rect">
            <a:avLst/>
          </a:prstGeom>
        </p:spPr>
      </p:pic>
    </p:spTree>
    <p:extLst>
      <p:ext uri="{BB962C8B-B14F-4D97-AF65-F5344CB8AC3E}">
        <p14:creationId xmlns:p14="http://schemas.microsoft.com/office/powerpoint/2010/main" val="12961391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a:t>
            </a:r>
          </a:p>
        </p:txBody>
      </p:sp>
      <p:sp>
        <p:nvSpPr>
          <p:cNvPr id="3" name="Content Placeholder 2"/>
          <p:cNvSpPr>
            <a:spLocks noGrp="1"/>
          </p:cNvSpPr>
          <p:nvPr>
            <p:ph idx="1"/>
          </p:nvPr>
        </p:nvSpPr>
        <p:spPr/>
        <p:txBody>
          <a:bodyPr/>
          <a:lstStyle/>
          <a:p>
            <a:r>
              <a:rPr lang="en-US" dirty="0" smtClean="0"/>
              <a:t>Priors</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34714" y="271240"/>
            <a:ext cx="6898928" cy="6382109"/>
          </a:xfrm>
          <a:prstGeom prst="rect">
            <a:avLst/>
          </a:prstGeom>
        </p:spPr>
      </p:pic>
    </p:spTree>
    <p:extLst>
      <p:ext uri="{BB962C8B-B14F-4D97-AF65-F5344CB8AC3E}">
        <p14:creationId xmlns:p14="http://schemas.microsoft.com/office/powerpoint/2010/main" val="238519173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a:t>
            </a:r>
            <a:r>
              <a:rPr lang="en-US" dirty="0" smtClean="0"/>
              <a:t>Example – Practical notes</a:t>
            </a:r>
            <a:endParaRPr lang="en-US" dirty="0"/>
          </a:p>
        </p:txBody>
      </p:sp>
      <p:sp>
        <p:nvSpPr>
          <p:cNvPr id="3" name="Content Placeholder 2"/>
          <p:cNvSpPr>
            <a:spLocks noGrp="1"/>
          </p:cNvSpPr>
          <p:nvPr>
            <p:ph idx="1"/>
          </p:nvPr>
        </p:nvSpPr>
        <p:spPr/>
        <p:txBody>
          <a:bodyPr/>
          <a:lstStyle/>
          <a:p>
            <a:r>
              <a:rPr lang="en-US" dirty="0" smtClean="0"/>
              <a:t>Where is the joint likelihood in the JAGS code?</a:t>
            </a:r>
          </a:p>
          <a:p>
            <a:pPr lvl="1"/>
            <a:r>
              <a:rPr lang="en-US" dirty="0" smtClean="0"/>
              <a:t>It’s defined implicitly by a series of simpler, local relationships</a:t>
            </a:r>
          </a:p>
          <a:p>
            <a:pPr lvl="1"/>
            <a:r>
              <a:rPr lang="en-US" dirty="0" smtClean="0"/>
              <a:t>Practically, the same name of parameters in the different likelihoods insures the integration</a:t>
            </a:r>
          </a:p>
          <a:p>
            <a:pPr lvl="1"/>
            <a:endParaRPr lang="en-US" dirty="0"/>
          </a:p>
          <a:p>
            <a:r>
              <a:rPr lang="en-US" dirty="0" smtClean="0">
                <a:solidFill>
                  <a:schemeClr val="bg2">
                    <a:lumMod val="75000"/>
                  </a:schemeClr>
                </a:solidFill>
              </a:rPr>
              <a:t>Assumptions</a:t>
            </a:r>
          </a:p>
          <a:p>
            <a:pPr lvl="1"/>
            <a:r>
              <a:rPr lang="en-US" dirty="0" smtClean="0">
                <a:solidFill>
                  <a:schemeClr val="bg2">
                    <a:lumMod val="75000"/>
                  </a:schemeClr>
                </a:solidFill>
              </a:rPr>
              <a:t>The assumptions that each </a:t>
            </a:r>
            <a:r>
              <a:rPr lang="en-US" dirty="0" err="1" smtClean="0">
                <a:solidFill>
                  <a:schemeClr val="bg2">
                    <a:lumMod val="75000"/>
                  </a:schemeClr>
                </a:solidFill>
              </a:rPr>
              <a:t>submodel</a:t>
            </a:r>
            <a:r>
              <a:rPr lang="en-US" dirty="0" smtClean="0">
                <a:solidFill>
                  <a:schemeClr val="bg2">
                    <a:lumMod val="75000"/>
                  </a:schemeClr>
                </a:solidFill>
              </a:rPr>
              <a:t> requires also apply to the IPM</a:t>
            </a:r>
          </a:p>
          <a:p>
            <a:pPr lvl="1"/>
            <a:r>
              <a:rPr lang="en-US" dirty="0" smtClean="0">
                <a:solidFill>
                  <a:schemeClr val="bg2">
                    <a:lumMod val="75000"/>
                  </a:schemeClr>
                </a:solidFill>
              </a:rPr>
              <a:t>Additional assumptions due to integration</a:t>
            </a:r>
          </a:p>
          <a:p>
            <a:pPr lvl="2"/>
            <a:r>
              <a:rPr lang="en-US" dirty="0" smtClean="0">
                <a:solidFill>
                  <a:schemeClr val="bg2">
                    <a:lumMod val="75000"/>
                  </a:schemeClr>
                </a:solidFill>
              </a:rPr>
              <a:t>Independence of datasets</a:t>
            </a:r>
          </a:p>
          <a:p>
            <a:pPr lvl="2"/>
            <a:r>
              <a:rPr lang="en-US" dirty="0" smtClean="0">
                <a:solidFill>
                  <a:schemeClr val="bg2">
                    <a:lumMod val="75000"/>
                  </a:schemeClr>
                </a:solidFill>
              </a:rPr>
              <a:t>Common demography – datasets stem from the same population</a:t>
            </a:r>
            <a:endParaRPr lang="en-US" dirty="0">
              <a:solidFill>
                <a:schemeClr val="bg2">
                  <a:lumMod val="75000"/>
                </a:schemeClr>
              </a:solidFill>
            </a:endParaRPr>
          </a:p>
        </p:txBody>
      </p:sp>
    </p:spTree>
    <p:extLst>
      <p:ext uri="{BB962C8B-B14F-4D97-AF65-F5344CB8AC3E}">
        <p14:creationId xmlns:p14="http://schemas.microsoft.com/office/powerpoint/2010/main" val="15724818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IPM Example</a:t>
            </a:r>
            <a:endParaRPr lang="en-US" dirty="0"/>
          </a:p>
        </p:txBody>
      </p:sp>
      <p:sp>
        <p:nvSpPr>
          <p:cNvPr id="6" name="Rectangle 5"/>
          <p:cNvSpPr/>
          <p:nvPr/>
        </p:nvSpPr>
        <p:spPr>
          <a:xfrm rot="2519642">
            <a:off x="9192615" y="336379"/>
            <a:ext cx="621318" cy="8767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776" y="1271389"/>
            <a:ext cx="9200362" cy="1407626"/>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64776" y="2596952"/>
            <a:ext cx="4604498" cy="111527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8317" t="21554" r="3137" b="39273"/>
          <a:stretch/>
        </p:blipFill>
        <p:spPr>
          <a:xfrm>
            <a:off x="330653" y="4473388"/>
            <a:ext cx="7372062" cy="2214284"/>
          </a:xfrm>
          <a:prstGeom prst="rect">
            <a:avLst/>
          </a:prstGeom>
        </p:spPr>
      </p:pic>
      <p:sp>
        <p:nvSpPr>
          <p:cNvPr id="3" name="Rectangle 2"/>
          <p:cNvSpPr/>
          <p:nvPr/>
        </p:nvSpPr>
        <p:spPr>
          <a:xfrm>
            <a:off x="5450541" y="1775012"/>
            <a:ext cx="295835" cy="33169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882588" y="5216743"/>
            <a:ext cx="295835" cy="331694"/>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5166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oMath>
                </a14:m>
                <a:r>
                  <a:rPr lang="en-US" dirty="0" smtClean="0"/>
                  <a:t>= number of individuals observed at sites </a:t>
                </a:r>
                <a:r>
                  <a:rPr lang="en-US" i="1" dirty="0" err="1" smtClean="0"/>
                  <a:t>i</a:t>
                </a:r>
                <a:r>
                  <a:rPr lang="en-US" dirty="0" smtClean="0"/>
                  <a:t>=1…</a:t>
                </a:r>
                <a:r>
                  <a:rPr lang="en-US" i="1" dirty="0" smtClean="0"/>
                  <a:t>R</a:t>
                </a:r>
                <a:r>
                  <a:rPr lang="en-US" dirty="0" smtClean="0"/>
                  <a:t> during </a:t>
                </a:r>
                <a:r>
                  <a:rPr lang="en-US" i="1" dirty="0" smtClean="0"/>
                  <a:t>t</a:t>
                </a:r>
                <a:r>
                  <a:rPr lang="en-US" dirty="0" smtClean="0"/>
                  <a:t>=1…</a:t>
                </a:r>
                <a:r>
                  <a:rPr lang="en-US" i="1" dirty="0" smtClean="0"/>
                  <a:t>T</a:t>
                </a:r>
                <a:r>
                  <a:rPr lang="en-US" dirty="0" smtClean="0"/>
                  <a:t> sampling occasions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𝑡</m:t>
                          </m:r>
                        </m:sub>
                      </m:sSub>
                      <m:r>
                        <a:rPr lang="en-US" b="0" i="1" smtClean="0">
                          <a:latin typeface="Cambria Math" panose="02040503050406030204" pitchFamily="18" charset="0"/>
                        </a:rPr>
                        <m:t> ~ </m:t>
                      </m:r>
                      <m:r>
                        <m:rPr>
                          <m:sty m:val="p"/>
                        </m:rPr>
                        <a:rPr lang="en-US" b="0" i="0" smtClean="0">
                          <a:latin typeface="Cambria Math" panose="02040503050406030204" pitchFamily="18" charset="0"/>
                        </a:rPr>
                        <m:t>binomial</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smtClean="0"/>
              </a:p>
              <a:p>
                <a:pPr marL="0" indent="0">
                  <a:buNone/>
                </a:pPr>
                <a:endParaRPr lang="en-US" dirty="0"/>
              </a:p>
              <a:p>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oMath>
                </a14:m>
                <a:r>
                  <a:rPr lang="en-US" dirty="0" smtClean="0"/>
                  <a:t> = the size of the population at site </a:t>
                </a:r>
                <a:r>
                  <a:rPr lang="en-US" i="1" dirty="0" err="1" smtClean="0"/>
                  <a:t>i</a:t>
                </a:r>
                <a:endParaRPr lang="en-US" i="1" dirty="0" smtClean="0"/>
              </a:p>
              <a:p>
                <a14:m>
                  <m:oMath xmlns:m="http://schemas.openxmlformats.org/officeDocument/2006/math">
                    <m:nary>
                      <m:naryPr>
                        <m:chr m:val="∑"/>
                        <m:limLoc m:val="subSup"/>
                        <m:ctrlPr>
                          <a:rPr lang="en-US" i="1" smtClean="0">
                            <a:latin typeface="Cambria Math" panose="02040503050406030204" pitchFamily="18" charset="0"/>
                          </a:rPr>
                        </m:ctrlPr>
                      </m:naryPr>
                      <m:sub>
                        <m:r>
                          <m:rPr>
                            <m:brk m:alnAt="25"/>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𝑅</m:t>
                        </m:r>
                      </m:sup>
                      <m:e>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e>
                    </m:nary>
                  </m:oMath>
                </a14:m>
                <a:r>
                  <a:rPr lang="en-US" dirty="0" smtClean="0"/>
                  <a:t>= total population size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2101"/>
                </a:stretch>
              </a:blipFill>
            </p:spPr>
            <p:txBody>
              <a:bodyPr/>
              <a:lstStyle/>
              <a:p>
                <a:r>
                  <a:rPr lang="en-US">
                    <a:noFill/>
                  </a:rPr>
                  <a:t> </a:t>
                </a:r>
              </a:p>
            </p:txBody>
          </p:sp>
        </mc:Fallback>
      </mc:AlternateContent>
    </p:spTree>
    <p:extLst>
      <p:ext uri="{BB962C8B-B14F-4D97-AF65-F5344CB8AC3E}">
        <p14:creationId xmlns:p14="http://schemas.microsoft.com/office/powerpoint/2010/main" val="5826985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a:t>
            </a:r>
            <a:r>
              <a:rPr lang="en-US" dirty="0" smtClean="0"/>
              <a:t>Example – Practical notes</a:t>
            </a:r>
            <a:endParaRPr lang="en-US" dirty="0"/>
          </a:p>
        </p:txBody>
      </p:sp>
      <p:sp>
        <p:nvSpPr>
          <p:cNvPr id="3" name="Content Placeholder 2"/>
          <p:cNvSpPr>
            <a:spLocks noGrp="1"/>
          </p:cNvSpPr>
          <p:nvPr>
            <p:ph idx="1"/>
          </p:nvPr>
        </p:nvSpPr>
        <p:spPr/>
        <p:txBody>
          <a:bodyPr/>
          <a:lstStyle/>
          <a:p>
            <a:r>
              <a:rPr lang="en-US" dirty="0" smtClean="0"/>
              <a:t>Where is the joint likelihood in the JAGS code?</a:t>
            </a:r>
          </a:p>
          <a:p>
            <a:pPr lvl="1"/>
            <a:r>
              <a:rPr lang="en-US" dirty="0" smtClean="0"/>
              <a:t>It’s defined implicitly by a series of simpler, local relationships</a:t>
            </a:r>
          </a:p>
          <a:p>
            <a:pPr lvl="1"/>
            <a:r>
              <a:rPr lang="en-US" dirty="0" smtClean="0"/>
              <a:t>Practically, the same name of parameters in the different likelihoods insures the integration</a:t>
            </a:r>
          </a:p>
          <a:p>
            <a:pPr lvl="1"/>
            <a:endParaRPr lang="en-US" dirty="0"/>
          </a:p>
          <a:p>
            <a:r>
              <a:rPr lang="en-US" dirty="0" smtClean="0"/>
              <a:t>Assumptions</a:t>
            </a:r>
          </a:p>
          <a:p>
            <a:pPr lvl="1"/>
            <a:r>
              <a:rPr lang="en-US" dirty="0" smtClean="0"/>
              <a:t>The assumptions that each </a:t>
            </a:r>
            <a:r>
              <a:rPr lang="en-US" dirty="0" err="1" smtClean="0"/>
              <a:t>submodel</a:t>
            </a:r>
            <a:r>
              <a:rPr lang="en-US" dirty="0" smtClean="0"/>
              <a:t> requires also apply to the IPM</a:t>
            </a:r>
          </a:p>
          <a:p>
            <a:pPr lvl="1"/>
            <a:r>
              <a:rPr lang="en-US" dirty="0" smtClean="0"/>
              <a:t>Additional assumptions due to integration</a:t>
            </a:r>
          </a:p>
          <a:p>
            <a:pPr lvl="2"/>
            <a:r>
              <a:rPr lang="en-US" dirty="0" smtClean="0"/>
              <a:t>Independence of datasets</a:t>
            </a:r>
          </a:p>
          <a:p>
            <a:pPr lvl="2"/>
            <a:r>
              <a:rPr lang="en-US" dirty="0" smtClean="0"/>
              <a:t>Common demography – datasets stem from the same population</a:t>
            </a:r>
            <a:endParaRPr lang="en-US" dirty="0"/>
          </a:p>
        </p:txBody>
      </p:sp>
    </p:spTree>
    <p:extLst>
      <p:ext uri="{BB962C8B-B14F-4D97-AF65-F5344CB8AC3E}">
        <p14:creationId xmlns:p14="http://schemas.microsoft.com/office/powerpoint/2010/main" val="110425769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a:t>
            </a:r>
            <a:r>
              <a:rPr lang="en-US" dirty="0" smtClean="0"/>
              <a:t>Example – Practical notes</a:t>
            </a:r>
            <a:endParaRPr lang="en-US" dirty="0"/>
          </a:p>
        </p:txBody>
      </p:sp>
      <p:sp>
        <p:nvSpPr>
          <p:cNvPr id="3" name="Content Placeholder 2"/>
          <p:cNvSpPr>
            <a:spLocks noGrp="1"/>
          </p:cNvSpPr>
          <p:nvPr>
            <p:ph idx="1"/>
          </p:nvPr>
        </p:nvSpPr>
        <p:spPr/>
        <p:txBody>
          <a:bodyPr/>
          <a:lstStyle/>
          <a:p>
            <a:r>
              <a:rPr lang="en-US" dirty="0" smtClean="0"/>
              <a:t>How accurate is the pop size estimated with an IPM?</a:t>
            </a:r>
          </a:p>
          <a:p>
            <a:pPr lvl="1"/>
            <a:r>
              <a:rPr lang="en-US" dirty="0" smtClean="0"/>
              <a:t>Depends on the type of error that we have while counting individuals</a:t>
            </a:r>
          </a:p>
          <a:p>
            <a:pPr lvl="1"/>
            <a:r>
              <a:rPr lang="en-US" dirty="0" smtClean="0"/>
              <a:t>Are counts correct on average (both types of error – double counting and under counting – occur)?</a:t>
            </a:r>
          </a:p>
          <a:p>
            <a:pPr lvl="1"/>
            <a:r>
              <a:rPr lang="en-US" dirty="0" smtClean="0"/>
              <a:t>Only imperfect detection?</a:t>
            </a:r>
            <a:endParaRPr lang="en-US" dirty="0"/>
          </a:p>
        </p:txBody>
      </p:sp>
    </p:spTree>
    <p:extLst>
      <p:ext uri="{BB962C8B-B14F-4D97-AF65-F5344CB8AC3E}">
        <p14:creationId xmlns:p14="http://schemas.microsoft.com/office/powerpoint/2010/main" val="3736268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 – Practical notes</a:t>
            </a:r>
          </a:p>
        </p:txBody>
      </p:sp>
      <p:sp>
        <p:nvSpPr>
          <p:cNvPr id="3" name="Content Placeholder 2"/>
          <p:cNvSpPr>
            <a:spLocks noGrp="1"/>
          </p:cNvSpPr>
          <p:nvPr>
            <p:ph idx="1"/>
          </p:nvPr>
        </p:nvSpPr>
        <p:spPr/>
        <p:txBody>
          <a:bodyPr/>
          <a:lstStyle/>
          <a:p>
            <a:r>
              <a:rPr lang="en-US" dirty="0" smtClean="0"/>
              <a:t>Goodness-of-fit:</a:t>
            </a:r>
          </a:p>
          <a:p>
            <a:pPr lvl="1"/>
            <a:r>
              <a:rPr lang="en-US" dirty="0" smtClean="0"/>
              <a:t>Can be extremely challenging (but important) – area of current research</a:t>
            </a:r>
          </a:p>
          <a:p>
            <a:pPr lvl="1"/>
            <a:r>
              <a:rPr lang="en-US" dirty="0" smtClean="0"/>
              <a:t>Assess the fit of each </a:t>
            </a:r>
            <a:r>
              <a:rPr lang="en-US" dirty="0" err="1" smtClean="0"/>
              <a:t>submodel</a:t>
            </a:r>
            <a:r>
              <a:rPr lang="en-US" dirty="0" smtClean="0"/>
              <a:t> (e.g., posterior predictive checks)</a:t>
            </a:r>
          </a:p>
          <a:p>
            <a:pPr lvl="1"/>
            <a:r>
              <a:rPr lang="en-US" dirty="0" smtClean="0"/>
              <a:t>Derived/latent quantities expected to be the most biased if the </a:t>
            </a:r>
            <a:r>
              <a:rPr lang="en-US" dirty="0" err="1" smtClean="0"/>
              <a:t>submodels</a:t>
            </a:r>
            <a:r>
              <a:rPr lang="en-US" dirty="0" smtClean="0"/>
              <a:t> do not fit well</a:t>
            </a:r>
            <a:endParaRPr lang="en-US" dirty="0"/>
          </a:p>
        </p:txBody>
      </p:sp>
    </p:spTree>
    <p:extLst>
      <p:ext uri="{BB962C8B-B14F-4D97-AF65-F5344CB8AC3E}">
        <p14:creationId xmlns:p14="http://schemas.microsoft.com/office/powerpoint/2010/main" val="3514992608"/>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IPM Example – Practical notes</a:t>
            </a:r>
          </a:p>
        </p:txBody>
      </p:sp>
      <p:sp>
        <p:nvSpPr>
          <p:cNvPr id="3" name="Content Placeholder 2"/>
          <p:cNvSpPr>
            <a:spLocks noGrp="1"/>
          </p:cNvSpPr>
          <p:nvPr>
            <p:ph idx="1"/>
          </p:nvPr>
        </p:nvSpPr>
        <p:spPr/>
        <p:txBody>
          <a:bodyPr>
            <a:normAutofit lnSpcReduction="10000"/>
          </a:bodyPr>
          <a:lstStyle/>
          <a:p>
            <a:r>
              <a:rPr lang="en-US" dirty="0" smtClean="0"/>
              <a:t>Modes of analysis</a:t>
            </a:r>
          </a:p>
          <a:p>
            <a:endParaRPr lang="en-US" dirty="0"/>
          </a:p>
          <a:p>
            <a:r>
              <a:rPr lang="en-US" dirty="0" smtClean="0"/>
              <a:t>Bayesian</a:t>
            </a:r>
          </a:p>
          <a:p>
            <a:pPr lvl="1"/>
            <a:r>
              <a:rPr lang="en-US" dirty="0" smtClean="0"/>
              <a:t>Most flexible and often easiest for ecologists</a:t>
            </a:r>
          </a:p>
          <a:p>
            <a:pPr lvl="1"/>
            <a:endParaRPr lang="en-US" dirty="0"/>
          </a:p>
          <a:p>
            <a:r>
              <a:rPr lang="en-US" dirty="0" smtClean="0"/>
              <a:t>Frequentist</a:t>
            </a:r>
          </a:p>
          <a:p>
            <a:pPr lvl="1"/>
            <a:r>
              <a:rPr lang="en-US" dirty="0" smtClean="0"/>
              <a:t>Faster computation</a:t>
            </a:r>
          </a:p>
          <a:p>
            <a:pPr lvl="1"/>
            <a:r>
              <a:rPr lang="en-US" dirty="0" smtClean="0"/>
              <a:t>Easier model selection (AIC)</a:t>
            </a:r>
          </a:p>
          <a:p>
            <a:pPr lvl="1"/>
            <a:r>
              <a:rPr lang="en-US" dirty="0" smtClean="0"/>
              <a:t>State process requires normal distribution – not always representative of data generating process</a:t>
            </a:r>
          </a:p>
          <a:p>
            <a:pPr lvl="1"/>
            <a:r>
              <a:rPr lang="en-US" dirty="0" err="1" smtClean="0"/>
              <a:t>Kalman</a:t>
            </a:r>
            <a:r>
              <a:rPr lang="en-US" dirty="0" smtClean="0"/>
              <a:t> Filters needed – can be more complicated</a:t>
            </a:r>
            <a:endParaRPr lang="en-US" dirty="0"/>
          </a:p>
        </p:txBody>
      </p:sp>
    </p:spTree>
    <p:extLst>
      <p:ext uri="{BB962C8B-B14F-4D97-AF65-F5344CB8AC3E}">
        <p14:creationId xmlns:p14="http://schemas.microsoft.com/office/powerpoint/2010/main" val="27258630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Integrated </a:t>
            </a:r>
            <a:r>
              <a:rPr lang="en-US" dirty="0" smtClean="0"/>
              <a:t>Species Distribution </a:t>
            </a:r>
            <a:r>
              <a:rPr lang="en-US" dirty="0"/>
              <a:t>Model</a:t>
            </a:r>
          </a:p>
        </p:txBody>
      </p:sp>
      <p:sp>
        <p:nvSpPr>
          <p:cNvPr id="3" name="Content Placeholder 2"/>
          <p:cNvSpPr>
            <a:spLocks noGrp="1"/>
          </p:cNvSpPr>
          <p:nvPr>
            <p:ph idx="1"/>
          </p:nvPr>
        </p:nvSpPr>
        <p:spPr/>
        <p:txBody>
          <a:bodyPr/>
          <a:lstStyle/>
          <a:p>
            <a:r>
              <a:rPr lang="en-US" dirty="0"/>
              <a:t>“…</a:t>
            </a:r>
            <a:r>
              <a:rPr lang="en-US" dirty="0" err="1"/>
              <a:t>datastream</a:t>
            </a:r>
            <a:r>
              <a:rPr lang="en-US" dirty="0"/>
              <a:t>-specific observation </a:t>
            </a:r>
            <a:r>
              <a:rPr lang="en-US" dirty="0" err="1"/>
              <a:t>submodels</a:t>
            </a:r>
            <a:r>
              <a:rPr lang="en-US" dirty="0"/>
              <a:t> that inform a common ecological </a:t>
            </a:r>
            <a:r>
              <a:rPr lang="en-US" dirty="0" smtClean="0"/>
              <a:t>model” – Gilbert et al. 2021</a:t>
            </a:r>
          </a:p>
          <a:p>
            <a:endParaRPr lang="en-US" dirty="0" smtClean="0"/>
          </a:p>
          <a:p>
            <a:r>
              <a:rPr lang="en-US" dirty="0" smtClean="0"/>
              <a:t>Spatial point process – expected abundance determines whether a species occurs in an area and true abundance within that area</a:t>
            </a:r>
            <a:endParaRPr lang="en-US" dirty="0"/>
          </a:p>
          <a:p>
            <a:pPr lvl="1"/>
            <a:r>
              <a:rPr lang="en-US" dirty="0" smtClean="0"/>
              <a:t>Hunter harvest data and camera trap data</a:t>
            </a:r>
            <a:endParaRPr lang="en-US" dirty="0"/>
          </a:p>
        </p:txBody>
      </p:sp>
    </p:spTree>
    <p:extLst>
      <p:ext uri="{BB962C8B-B14F-4D97-AF65-F5344CB8AC3E}">
        <p14:creationId xmlns:p14="http://schemas.microsoft.com/office/powerpoint/2010/main" val="186576300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 Advantages</a:t>
            </a:r>
            <a:endParaRPr lang="en-US" dirty="0"/>
          </a:p>
        </p:txBody>
      </p:sp>
      <p:sp>
        <p:nvSpPr>
          <p:cNvPr id="3" name="Content Placeholder 2"/>
          <p:cNvSpPr>
            <a:spLocks noGrp="1"/>
          </p:cNvSpPr>
          <p:nvPr>
            <p:ph idx="1"/>
          </p:nvPr>
        </p:nvSpPr>
        <p:spPr/>
        <p:txBody>
          <a:bodyPr/>
          <a:lstStyle/>
          <a:p>
            <a:r>
              <a:rPr lang="en-US" dirty="0" smtClean="0"/>
              <a:t>Often results in improved accuracy and precision</a:t>
            </a:r>
          </a:p>
          <a:p>
            <a:r>
              <a:rPr lang="en-US" dirty="0" smtClean="0"/>
              <a:t>Makes use of multiple datasets</a:t>
            </a:r>
          </a:p>
          <a:p>
            <a:r>
              <a:rPr lang="en-US" dirty="0" smtClean="0"/>
              <a:t>Can reconcile bias among datasets</a:t>
            </a:r>
          </a:p>
          <a:p>
            <a:r>
              <a:rPr lang="en-US" dirty="0" smtClean="0"/>
              <a:t>Can make additional parameters estimable</a:t>
            </a:r>
          </a:p>
          <a:p>
            <a:pPr lvl="1"/>
            <a:r>
              <a:rPr lang="en-US" dirty="0" smtClean="0"/>
              <a:t>Time series of counts + capture-recapture = productivity</a:t>
            </a:r>
          </a:p>
          <a:p>
            <a:r>
              <a:rPr lang="en-US" dirty="0" smtClean="0"/>
              <a:t>Propagation of uncertainty from vital rate estimates to other outcomes (abundance, population growth rates)</a:t>
            </a:r>
            <a:endParaRPr lang="en-US" dirty="0"/>
          </a:p>
        </p:txBody>
      </p:sp>
    </p:spTree>
    <p:extLst>
      <p:ext uri="{BB962C8B-B14F-4D97-AF65-F5344CB8AC3E}">
        <p14:creationId xmlns:p14="http://schemas.microsoft.com/office/powerpoint/2010/main" val="269845025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 Words of Warning</a:t>
            </a:r>
            <a:endParaRPr lang="en-US" dirty="0"/>
          </a:p>
        </p:txBody>
      </p:sp>
      <p:sp>
        <p:nvSpPr>
          <p:cNvPr id="3" name="Content Placeholder 2"/>
          <p:cNvSpPr>
            <a:spLocks noGrp="1"/>
          </p:cNvSpPr>
          <p:nvPr>
            <p:ph idx="1"/>
          </p:nvPr>
        </p:nvSpPr>
        <p:spPr/>
        <p:txBody>
          <a:bodyPr/>
          <a:lstStyle/>
          <a:p>
            <a:r>
              <a:rPr lang="en-US" dirty="0" smtClean="0"/>
              <a:t>“Moreover</a:t>
            </a:r>
            <a:r>
              <a:rPr lang="en-US" dirty="0"/>
              <a:t>, the advent of data integration makes rigorous data even more valuable as a reference for identifying and adjusting for deficiencies in opportunistic data in the context of data </a:t>
            </a:r>
            <a:r>
              <a:rPr lang="en-US" dirty="0" smtClean="0"/>
              <a:t>mining.” – Latif et al. 2024</a:t>
            </a:r>
            <a:endParaRPr lang="en-US" dirty="0"/>
          </a:p>
        </p:txBody>
      </p:sp>
    </p:spTree>
    <p:extLst>
      <p:ext uri="{BB962C8B-B14F-4D97-AF65-F5344CB8AC3E}">
        <p14:creationId xmlns:p14="http://schemas.microsoft.com/office/powerpoint/2010/main" val="4270464120"/>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Integration – More Resources</a:t>
            </a:r>
            <a:endParaRPr lang="en-US" dirty="0"/>
          </a:p>
        </p:txBody>
      </p:sp>
      <p:sp>
        <p:nvSpPr>
          <p:cNvPr id="3" name="Content Placeholder 2"/>
          <p:cNvSpPr>
            <a:spLocks noGrp="1"/>
          </p:cNvSpPr>
          <p:nvPr>
            <p:ph idx="1"/>
          </p:nvPr>
        </p:nvSpPr>
        <p:spPr/>
        <p:txBody>
          <a:bodyPr/>
          <a:lstStyle/>
          <a:p>
            <a:r>
              <a:rPr lang="en-US" dirty="0" err="1" smtClean="0"/>
              <a:t>Kery</a:t>
            </a:r>
            <a:r>
              <a:rPr lang="en-US" dirty="0" smtClean="0"/>
              <a:t> and Schaub Bayesian IPM Workshop – 2025 in Fort Collins</a:t>
            </a:r>
          </a:p>
          <a:p>
            <a:pPr lvl="1"/>
            <a:r>
              <a:rPr lang="en-US" dirty="0" smtClean="0"/>
              <a:t>All info can be found in their IPM textbook from 2022</a:t>
            </a:r>
          </a:p>
          <a:p>
            <a:r>
              <a:rPr lang="en-US" dirty="0" smtClean="0"/>
              <a:t>Neil Gilbert </a:t>
            </a:r>
            <a:r>
              <a:rPr lang="en-US" dirty="0" err="1" smtClean="0"/>
              <a:t>iSDM</a:t>
            </a:r>
            <a:r>
              <a:rPr lang="en-US" dirty="0"/>
              <a:t> Lecture </a:t>
            </a:r>
            <a:r>
              <a:rPr lang="en-US" dirty="0" smtClean="0"/>
              <a:t>and GitHub - </a:t>
            </a:r>
            <a:r>
              <a:rPr lang="en-US" dirty="0">
                <a:hlinkClick r:id="rId2"/>
              </a:rPr>
              <a:t>https://</a:t>
            </a:r>
            <a:r>
              <a:rPr lang="en-US" dirty="0" smtClean="0">
                <a:hlinkClick r:id="rId2"/>
              </a:rPr>
              <a:t>www.youtube.com/watch?v=8pOyTjBFeOI</a:t>
            </a:r>
            <a:r>
              <a:rPr lang="en-US" dirty="0" smtClean="0"/>
              <a:t> </a:t>
            </a:r>
          </a:p>
          <a:p>
            <a:r>
              <a:rPr lang="en-US" dirty="0" smtClean="0"/>
              <a:t>Other good examples in lectures on </a:t>
            </a:r>
            <a:r>
              <a:rPr lang="en-US" dirty="0" err="1" smtClean="0"/>
              <a:t>Youtube</a:t>
            </a:r>
            <a:endParaRPr lang="en-US" dirty="0" smtClean="0"/>
          </a:p>
          <a:p>
            <a:r>
              <a:rPr lang="en-US" dirty="0" smtClean="0"/>
              <a:t>Check IPM papers for code examples – good place to start</a:t>
            </a:r>
            <a:endParaRPr lang="en-US" dirty="0"/>
          </a:p>
        </p:txBody>
      </p:sp>
    </p:spTree>
    <p:extLst>
      <p:ext uri="{BB962C8B-B14F-4D97-AF65-F5344CB8AC3E}">
        <p14:creationId xmlns:p14="http://schemas.microsoft.com/office/powerpoint/2010/main" val="307595262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8823" y="7121"/>
            <a:ext cx="9161930" cy="6850879"/>
          </a:xfrm>
          <a:prstGeom prst="rect">
            <a:avLst/>
          </a:prstGeom>
        </p:spPr>
      </p:pic>
    </p:spTree>
    <p:extLst>
      <p:ext uri="{BB962C8B-B14F-4D97-AF65-F5344CB8AC3E}">
        <p14:creationId xmlns:p14="http://schemas.microsoft.com/office/powerpoint/2010/main" val="2166511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1"/>
              <a:lstStyle/>
              <a:p>
                <a:pPr marL="0" indent="0">
                  <a:buNone/>
                </a:pPr>
                <a:r>
                  <a:rPr lang="en-US" dirty="0" smtClean="0"/>
                  <a:t>Observation Process: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 </m:t>
                    </m:r>
                    <m:r>
                      <m:rPr>
                        <m:sty m:val="p"/>
                      </m:rPr>
                      <a:rPr lang="en-US">
                        <a:latin typeface="Cambria Math" panose="02040503050406030204" pitchFamily="18" charset="0"/>
                      </a:rPr>
                      <m:t>binomial</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a14:m>
                <a:endParaRPr lang="en-US" dirty="0" smtClean="0"/>
              </a:p>
              <a:p>
                <a:pPr marL="0" indent="0" algn="ctr">
                  <a:buNone/>
                </a:pPr>
                <a:endParaRPr lang="en-US" dirty="0"/>
              </a:p>
              <a:p>
                <a:pPr marL="0" indent="0">
                  <a:buNone/>
                </a:pPr>
                <a:r>
                  <a:rPr lang="en-US" dirty="0" smtClean="0"/>
                  <a:t>State Process: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oMath>
                </a14:m>
                <a:r>
                  <a:rPr lang="en-US" dirty="0"/>
                  <a:t> </a:t>
                </a:r>
                <a14:m>
                  <m:oMath xmlns:m="http://schemas.openxmlformats.org/officeDocument/2006/math">
                    <m:r>
                      <a:rPr lang="en-US" i="1">
                        <a:latin typeface="Cambria Math" panose="02040503050406030204" pitchFamily="18" charset="0"/>
                      </a:rPr>
                      <m:t>~</m:t>
                    </m:r>
                  </m:oMath>
                </a14:m>
                <a:r>
                  <a:rPr lang="en-US" dirty="0"/>
                  <a:t> Poisson(</a:t>
                </a:r>
                <a:r>
                  <a:rPr lang="el-GR" dirty="0"/>
                  <a:t>λ</a:t>
                </a:r>
                <a:r>
                  <a:rPr lang="en-US" dirty="0" smtClean="0"/>
                  <a:t>)</a:t>
                </a:r>
              </a:p>
              <a:p>
                <a:pPr marL="0" indent="0" algn="ctr">
                  <a:buNone/>
                </a:pPr>
                <a:endParaRPr lang="en-US" dirty="0" smtClean="0"/>
              </a:p>
              <a:p>
                <a:pPr marL="0" indent="0">
                  <a:buNone/>
                </a:pPr>
                <a:r>
                  <a:rPr lang="en-US" dirty="0" smtClean="0"/>
                  <a:t>Each site has expected abundance </a:t>
                </a:r>
                <a:r>
                  <a:rPr lang="el-GR" dirty="0"/>
                  <a:t>λ</a:t>
                </a:r>
                <a:endParaRPr lang="en-US" dirty="0"/>
              </a:p>
              <a:p>
                <a:pPr marL="0" indent="0" algn="ctr">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31223783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Model Structure</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1"/>
              <a:lstStyle/>
              <a:p>
                <a:pPr marL="0" indent="0">
                  <a:buNone/>
                </a:pPr>
                <a:r>
                  <a:rPr lang="en-US" dirty="0" smtClean="0"/>
                  <a:t>Observation Process: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 </m:t>
                    </m:r>
                    <m:r>
                      <m:rPr>
                        <m:sty m:val="p"/>
                      </m:rPr>
                      <a:rPr lang="en-US">
                        <a:latin typeface="Cambria Math" panose="02040503050406030204" pitchFamily="18" charset="0"/>
                      </a:rPr>
                      <m:t>binomial</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oMath>
                </a14:m>
                <a:endParaRPr lang="en-US" dirty="0" smtClean="0"/>
              </a:p>
              <a:p>
                <a:pPr marL="0" indent="0" algn="ctr">
                  <a:buNone/>
                </a:pPr>
                <a:endParaRPr lang="en-US" dirty="0"/>
              </a:p>
              <a:p>
                <a:pPr marL="0" indent="0">
                  <a:buNone/>
                </a:pPr>
                <a:r>
                  <a:rPr lang="en-US" dirty="0" smtClean="0"/>
                  <a:t>State Process: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oMath>
                </a14:m>
                <a:r>
                  <a:rPr lang="en-US" dirty="0"/>
                  <a:t> </a:t>
                </a:r>
                <a14:m>
                  <m:oMath xmlns:m="http://schemas.openxmlformats.org/officeDocument/2006/math">
                    <m:r>
                      <a:rPr lang="en-US" i="1">
                        <a:latin typeface="Cambria Math" panose="02040503050406030204" pitchFamily="18" charset="0"/>
                      </a:rPr>
                      <m:t>~</m:t>
                    </m:r>
                  </m:oMath>
                </a14:m>
                <a:r>
                  <a:rPr lang="en-US" dirty="0"/>
                  <a:t> Poisson(</a:t>
                </a:r>
                <a:r>
                  <a:rPr lang="el-GR" dirty="0"/>
                  <a:t>λ</a:t>
                </a:r>
                <a:r>
                  <a:rPr lang="en-US" dirty="0" smtClean="0"/>
                  <a:t>)</a:t>
                </a:r>
              </a:p>
              <a:p>
                <a:pPr marL="0" indent="0" algn="ctr">
                  <a:buNone/>
                </a:pPr>
                <a:endParaRPr lang="en-US" dirty="0" smtClean="0"/>
              </a:p>
              <a:p>
                <a:pPr marL="0" indent="0">
                  <a:buNone/>
                </a:pPr>
                <a:r>
                  <a:rPr lang="en-US" dirty="0" smtClean="0"/>
                  <a:t>Priors:                                   log(</a:t>
                </a:r>
                <a:r>
                  <a:rPr lang="el-GR" dirty="0"/>
                  <a:t>λ</a:t>
                </a:r>
                <a:r>
                  <a:rPr lang="en-US" dirty="0"/>
                  <a:t>) </a:t>
                </a:r>
                <a14:m>
                  <m:oMath xmlns:m="http://schemas.openxmlformats.org/officeDocument/2006/math">
                    <m:r>
                      <a:rPr lang="en-US" i="1">
                        <a:latin typeface="Cambria Math" panose="02040503050406030204" pitchFamily="18" charset="0"/>
                      </a:rPr>
                      <m:t>~</m:t>
                    </m:r>
                  </m:oMath>
                </a14:m>
                <a:r>
                  <a:rPr lang="en-US" dirty="0"/>
                  <a:t> normal(0, 1000)</a:t>
                </a:r>
              </a:p>
              <a:p>
                <a:pPr marL="0" indent="0" algn="ctr">
                  <a:buNone/>
                </a:pPr>
                <a:endParaRPr lang="en-US" dirty="0"/>
              </a:p>
              <a:p>
                <a:pPr marL="0" indent="0" algn="ctr">
                  <a:buNone/>
                </a:pPr>
                <a:r>
                  <a:rPr lang="en-US" dirty="0" smtClean="0"/>
                  <a:t>         logit(p</a:t>
                </a:r>
                <a:r>
                  <a:rPr lang="en-US" dirty="0"/>
                  <a:t>) </a:t>
                </a:r>
                <a14:m>
                  <m:oMath xmlns:m="http://schemas.openxmlformats.org/officeDocument/2006/math">
                    <m:r>
                      <a:rPr lang="en-US" i="1">
                        <a:latin typeface="Cambria Math" panose="02040503050406030204" pitchFamily="18" charset="0"/>
                      </a:rPr>
                      <m:t>~</m:t>
                    </m:r>
                  </m:oMath>
                </a14:m>
                <a:r>
                  <a:rPr lang="en-US" dirty="0"/>
                  <a:t> normal(0, 0.5)</a:t>
                </a:r>
              </a:p>
              <a:p>
                <a:pPr marL="0" indent="0" algn="ctr">
                  <a:buNone/>
                </a:pPr>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577828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JAGS Code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02182" y="517868"/>
            <a:ext cx="5273720" cy="5830681"/>
          </a:xfrm>
          <a:prstGeom prst="rect">
            <a:avLst/>
          </a:prstGeom>
        </p:spPr>
      </p:pic>
    </p:spTree>
    <p:extLst>
      <p:ext uri="{BB962C8B-B14F-4D97-AF65-F5344CB8AC3E}">
        <p14:creationId xmlns:p14="http://schemas.microsoft.com/office/powerpoint/2010/main" val="30577425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Structure Extensions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numCol="1"/>
              <a:lstStyle/>
              <a:p>
                <a:pPr marL="0" indent="0">
                  <a:buNone/>
                </a:pPr>
                <a:r>
                  <a:rPr lang="en-US" dirty="0" smtClean="0"/>
                  <a:t>Observation Process:         </a:t>
                </a:r>
                <a14:m>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𝑦</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sub>
                    </m:sSub>
                    <m:r>
                      <a:rPr lang="en-US" i="1">
                        <a:latin typeface="Cambria Math" panose="02040503050406030204" pitchFamily="18" charset="0"/>
                      </a:rPr>
                      <m:t> ~ </m:t>
                    </m:r>
                    <m:r>
                      <m:rPr>
                        <m:sty m:val="p"/>
                      </m:rPr>
                      <a:rPr lang="en-US">
                        <a:latin typeface="Cambria Math" panose="02040503050406030204" pitchFamily="18" charset="0"/>
                      </a:rPr>
                      <m:t>binomial</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a:latin typeface="Cambria Math" panose="02040503050406030204" pitchFamily="18" charset="0"/>
                      </a:rPr>
                      <m:t>)</m:t>
                    </m:r>
                  </m:oMath>
                </a14:m>
                <a:endParaRPr lang="en-US" dirty="0" smtClean="0"/>
              </a:p>
              <a:p>
                <a:pPr marL="0" indent="0" algn="ctr">
                  <a:buNone/>
                </a:pPr>
                <a:endParaRPr lang="en-US" dirty="0"/>
              </a:p>
              <a:p>
                <a:pPr marL="0" indent="0">
                  <a:buNone/>
                </a:pPr>
                <a:r>
                  <a:rPr lang="en-US" dirty="0" smtClean="0"/>
                  <a:t>State Process: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𝑖</m:t>
                        </m:r>
                      </m:sub>
                    </m:sSub>
                  </m:oMath>
                </a14:m>
                <a:r>
                  <a:rPr lang="en-US" dirty="0"/>
                  <a:t> </a:t>
                </a:r>
                <a14:m>
                  <m:oMath xmlns:m="http://schemas.openxmlformats.org/officeDocument/2006/math">
                    <m:r>
                      <a:rPr lang="en-US" i="1">
                        <a:latin typeface="Cambria Math" panose="02040503050406030204" pitchFamily="18" charset="0"/>
                      </a:rPr>
                      <m:t>~</m:t>
                    </m:r>
                  </m:oMath>
                </a14:m>
                <a:r>
                  <a:rPr lang="en-US" dirty="0"/>
                  <a:t> </a:t>
                </a:r>
                <a:r>
                  <a:rPr lang="en-US" dirty="0" smtClean="0"/>
                  <a:t>Poisson(</a:t>
                </a:r>
                <a14:m>
                  <m:oMath xmlns:m="http://schemas.openxmlformats.org/officeDocument/2006/math">
                    <m:sSub>
                      <m:sSubPr>
                        <m:ctrlPr>
                          <a:rPr lang="en-US" i="1" smtClean="0">
                            <a:latin typeface="Cambria Math" panose="02040503050406030204" pitchFamily="18" charset="0"/>
                          </a:rPr>
                        </m:ctrlPr>
                      </m:sSubPr>
                      <m:e>
                        <m:r>
                          <m:rPr>
                            <m:nor/>
                          </m:rPr>
                          <a:rPr lang="el-GR" dirty="0"/>
                          <m:t>λ</m:t>
                        </m:r>
                      </m:e>
                      <m:sub>
                        <m:r>
                          <a:rPr lang="en-US" b="0" i="1" smtClean="0">
                            <a:latin typeface="Cambria Math" panose="02040503050406030204" pitchFamily="18" charset="0"/>
                          </a:rPr>
                          <m:t>𝑖</m:t>
                        </m:r>
                      </m:sub>
                    </m:sSub>
                  </m:oMath>
                </a14:m>
                <a:r>
                  <a:rPr lang="en-US" dirty="0" smtClean="0"/>
                  <a:t>)</a:t>
                </a:r>
              </a:p>
              <a:p>
                <a:pPr marL="0" indent="0" algn="ctr">
                  <a:buNone/>
                </a:pPr>
                <a:endParaRPr lang="en-US" dirty="0" smtClean="0"/>
              </a:p>
              <a:p>
                <a:pPr marL="0" indent="0">
                  <a:buNone/>
                </a:pPr>
                <a:r>
                  <a:rPr lang="en-US" dirty="0" smtClean="0"/>
                  <a:t>Covariates:                           log(</a:t>
                </a:r>
                <a14:m>
                  <m:oMath xmlns:m="http://schemas.openxmlformats.org/officeDocument/2006/math">
                    <m:sSub>
                      <m:sSubPr>
                        <m:ctrlPr>
                          <a:rPr lang="el-GR" i="1" smtClean="0">
                            <a:latin typeface="Cambria Math" panose="02040503050406030204" pitchFamily="18" charset="0"/>
                          </a:rPr>
                        </m:ctrlPr>
                      </m:sSubPr>
                      <m:e>
                        <m:r>
                          <m:rPr>
                            <m:nor/>
                          </m:rPr>
                          <a:rPr lang="el-GR" dirty="0"/>
                          <m:t>λ</m:t>
                        </m:r>
                      </m:e>
                      <m:sub>
                        <m:r>
                          <a:rPr lang="en-US" b="0" i="1" smtClean="0">
                            <a:latin typeface="Cambria Math" panose="02040503050406030204" pitchFamily="18" charset="0"/>
                          </a:rPr>
                          <m:t>𝑖</m:t>
                        </m:r>
                      </m:sub>
                    </m:sSub>
                  </m:oMath>
                </a14:m>
                <a:r>
                  <a:rPr lang="en-US" dirty="0" smtClean="0"/>
                  <a:t>) </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α</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rPr>
                          <m:t>α</m:t>
                        </m:r>
                      </m:e>
                      <m:sub>
                        <m:r>
                          <a:rPr lang="en-US" b="0" i="1" dirty="0" smtClean="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l-GR" b="0" i="1" dirty="0" smtClean="0">
                            <a:latin typeface="Cambria Math" panose="02040503050406030204" pitchFamily="18" charset="0"/>
                          </a:rPr>
                        </m:ctrlPr>
                      </m:sSubPr>
                      <m:e>
                        <m:r>
                          <m:rPr>
                            <m:sty m:val="p"/>
                          </m:rPr>
                          <a:rPr lang="el-GR" i="1" dirty="0">
                            <a:latin typeface="Cambria Math" panose="02040503050406030204" pitchFamily="18" charset="0"/>
                          </a:rPr>
                          <m:t>ϵ</m:t>
                        </m:r>
                      </m:e>
                      <m:sub>
                        <m:r>
                          <a:rPr lang="en-US" b="0" i="1" dirty="0" smtClean="0">
                            <a:latin typeface="Cambria Math" panose="02040503050406030204" pitchFamily="18" charset="0"/>
                          </a:rPr>
                          <m:t>𝑖</m:t>
                        </m:r>
                      </m:sub>
                    </m:sSub>
                  </m:oMath>
                </a14:m>
                <a:endParaRPr lang="en-US" dirty="0"/>
              </a:p>
              <a:p>
                <a:pPr marL="0" indent="0">
                  <a:buNone/>
                </a:pPr>
                <a:r>
                  <a:rPr lang="en-US" dirty="0" smtClean="0"/>
                  <a:t>Random effect:	   	</a:t>
                </a:r>
                <a14:m>
                  <m:oMath xmlns:m="http://schemas.openxmlformats.org/officeDocument/2006/math">
                    <m:r>
                      <a:rPr lang="en-US" b="0" i="0" dirty="0" smtClean="0">
                        <a:latin typeface="Cambria Math" panose="02040503050406030204" pitchFamily="18" charset="0"/>
                      </a:rPr>
                      <m:t>  </m:t>
                    </m:r>
                    <m:sSub>
                      <m:sSubPr>
                        <m:ctrlPr>
                          <a:rPr lang="el-GR" i="1" dirty="0">
                            <a:latin typeface="Cambria Math" panose="02040503050406030204" pitchFamily="18" charset="0"/>
                          </a:rPr>
                        </m:ctrlPr>
                      </m:sSubPr>
                      <m:e>
                        <m:r>
                          <m:rPr>
                            <m:sty m:val="p"/>
                          </m:rPr>
                          <a:rPr lang="el-GR" i="1" dirty="0">
                            <a:latin typeface="Cambria Math" panose="02040503050406030204" pitchFamily="18" charset="0"/>
                          </a:rPr>
                          <m:t>ϵ</m:t>
                        </m:r>
                      </m:e>
                      <m:sub>
                        <m:r>
                          <a:rPr lang="en-US" i="1" dirty="0">
                            <a:latin typeface="Cambria Math" panose="02040503050406030204" pitchFamily="18" charset="0"/>
                          </a:rPr>
                          <m:t>𝑖</m:t>
                        </m:r>
                      </m:sub>
                    </m:sSub>
                    <m:r>
                      <a:rPr lang="en-US" b="0" i="1" dirty="0" smtClean="0">
                        <a:latin typeface="Cambria Math" panose="02040503050406030204" pitchFamily="18" charset="0"/>
                      </a:rPr>
                      <m:t> ~ </m:t>
                    </m:r>
                    <m:r>
                      <m:rPr>
                        <m:sty m:val="p"/>
                      </m:rPr>
                      <a:rPr lang="en-US" b="0" i="0" dirty="0" smtClean="0">
                        <a:latin typeface="Cambria Math" panose="02040503050406030204" pitchFamily="18" charset="0"/>
                      </a:rPr>
                      <m:t>normal</m:t>
                    </m:r>
                    <m:r>
                      <a:rPr lang="en-US" b="0" i="1" dirty="0" smtClean="0">
                        <a:latin typeface="Cambria Math" panose="02040503050406030204" pitchFamily="18" charset="0"/>
                      </a:rPr>
                      <m:t>(0,</m:t>
                    </m:r>
                    <m:r>
                      <m:rPr>
                        <m:sty m:val="p"/>
                      </m:rPr>
                      <a:rPr lang="el-GR" b="0" i="1" dirty="0" smtClean="0">
                        <a:latin typeface="Cambria Math" panose="02040503050406030204" pitchFamily="18" charset="0"/>
                      </a:rPr>
                      <m:t>τ</m:t>
                    </m:r>
                    <m:r>
                      <a:rPr lang="en-US" b="0" i="0" dirty="0" smtClean="0">
                        <a:latin typeface="Cambria Math" panose="02040503050406030204" pitchFamily="18" charset="0"/>
                      </a:rPr>
                      <m:t>)</m:t>
                    </m:r>
                  </m:oMath>
                </a14:m>
                <a:endParaRPr lang="en-US" dirty="0"/>
              </a:p>
              <a:p>
                <a:pPr marL="0" indent="0" algn="ctr">
                  <a:buNone/>
                </a:pPr>
                <a:r>
                  <a:rPr lang="en-US" dirty="0" smtClean="0"/>
                  <a:t>          logit(</a:t>
                </a:r>
                <a14:m>
                  <m:oMath xmlns:m="http://schemas.openxmlformats.org/officeDocument/2006/math">
                    <m:sSub>
                      <m:sSubPr>
                        <m:ctrlPr>
                          <a:rPr lang="en-US" i="1" dirty="0" smtClean="0">
                            <a:latin typeface="Cambria Math" panose="02040503050406030204" pitchFamily="18" charset="0"/>
                          </a:rPr>
                        </m:ctrlPr>
                      </m:sSubPr>
                      <m:e>
                        <m:r>
                          <a:rPr lang="en-US" b="0" i="1" dirty="0" smtClean="0">
                            <a:latin typeface="Cambria Math" panose="02040503050406030204" pitchFamily="18" charset="0"/>
                          </a:rPr>
                          <m:t>𝑝</m:t>
                        </m:r>
                      </m:e>
                      <m:sub>
                        <m:r>
                          <a:rPr lang="en-US" b="0" i="1" dirty="0" smtClean="0">
                            <a:latin typeface="Cambria Math" panose="02040503050406030204" pitchFamily="18" charset="0"/>
                          </a:rPr>
                          <m:t>𝑖</m:t>
                        </m:r>
                        <m:r>
                          <a:rPr lang="en-US" b="0" i="1" dirty="0" smtClean="0">
                            <a:latin typeface="Cambria Math" panose="02040503050406030204" pitchFamily="18" charset="0"/>
                          </a:rPr>
                          <m:t>,</m:t>
                        </m:r>
                        <m:r>
                          <a:rPr lang="en-US" b="0" i="1" dirty="0" smtClean="0">
                            <a:latin typeface="Cambria Math" panose="02040503050406030204" pitchFamily="18" charset="0"/>
                          </a:rPr>
                          <m:t>𝑡</m:t>
                        </m:r>
                      </m:sub>
                    </m:sSub>
                  </m:oMath>
                </a14:m>
                <a:r>
                  <a:rPr lang="en-US" dirty="0" smtClean="0"/>
                  <a:t>)</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m:rPr>
                            <m:sty m:val="p"/>
                          </m:rPr>
                          <a:rPr lang="el-GR" b="0" i="1" dirty="0" smtClean="0">
                            <a:latin typeface="Cambria Math" panose="02040503050406030204" pitchFamily="18" charset="0"/>
                          </a:rPr>
                          <m:t>β</m:t>
                        </m:r>
                      </m:e>
                      <m:sub>
                        <m:r>
                          <a:rPr lang="en-US" b="0" i="1" dirty="0" smtClean="0">
                            <a:latin typeface="Cambria Math" panose="02040503050406030204" pitchFamily="18" charset="0"/>
                          </a:rPr>
                          <m:t>0</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m:rPr>
                            <m:sty m:val="p"/>
                          </m:rPr>
                          <a:rPr lang="el-GR" i="1" dirty="0">
                            <a:latin typeface="Cambria Math" panose="02040503050406030204" pitchFamily="18" charset="0"/>
                          </a:rPr>
                          <m:t>β</m:t>
                        </m:r>
                      </m:e>
                      <m:sub>
                        <m:r>
                          <a:rPr lang="en-US" b="0" i="1" dirty="0" smtClean="0">
                            <a:latin typeface="Cambria Math" panose="02040503050406030204" pitchFamily="18" charset="0"/>
                          </a:rPr>
                          <m:t>1</m:t>
                        </m:r>
                      </m:sub>
                    </m:sSub>
                    <m:sSub>
                      <m:sSubPr>
                        <m:ctrlPr>
                          <a:rPr lang="en-US" i="1" dirty="0">
                            <a:latin typeface="Cambria Math" panose="02040503050406030204" pitchFamily="18" charset="0"/>
                          </a:rPr>
                        </m:ctrlPr>
                      </m:sSubPr>
                      <m:e>
                        <m:r>
                          <a:rPr lang="en-US" b="0" i="1" dirty="0" smtClean="0">
                            <a:latin typeface="Cambria Math" panose="02040503050406030204" pitchFamily="18" charset="0"/>
                          </a:rPr>
                          <m:t>𝑔</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oMath>
                </a14:m>
                <a:endParaRPr lang="en-US" dirty="0"/>
              </a:p>
              <a:p>
                <a:pPr marL="0" indent="0">
                  <a:buNone/>
                </a:pPr>
                <a:endParaRPr lang="en-US" dirty="0" smtClean="0"/>
              </a:p>
              <a:p>
                <a:pPr marL="0" indent="0">
                  <a:buNone/>
                </a:pPr>
                <a:endParaRPr lang="en-US" dirty="0"/>
              </a:p>
              <a:p>
                <a:pPr marL="0" indent="0">
                  <a:buNone/>
                </a:pPr>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3"/>
                <a:stretch>
                  <a:fillRect l="-1217" t="-2101"/>
                </a:stretch>
              </a:blipFill>
            </p:spPr>
            <p:txBody>
              <a:bodyPr/>
              <a:lstStyle/>
              <a:p>
                <a:r>
                  <a:rPr lang="en-US">
                    <a:noFill/>
                  </a:rPr>
                  <a:t> </a:t>
                </a:r>
              </a:p>
            </p:txBody>
          </p:sp>
        </mc:Fallback>
      </mc:AlternateContent>
    </p:spTree>
    <p:extLst>
      <p:ext uri="{BB962C8B-B14F-4D97-AF65-F5344CB8AC3E}">
        <p14:creationId xmlns:p14="http://schemas.microsoft.com/office/powerpoint/2010/main" val="39354262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23236</TotalTime>
  <Words>5500</Words>
  <Application>Microsoft Office PowerPoint</Application>
  <PresentationFormat>Widescreen</PresentationFormat>
  <Paragraphs>562</Paragraphs>
  <Slides>58</Slides>
  <Notes>38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58</vt:i4>
      </vt:variant>
    </vt:vector>
  </HeadingPairs>
  <TitlesOfParts>
    <vt:vector size="63" baseType="lpstr">
      <vt:lpstr>Arial</vt:lpstr>
      <vt:lpstr>Calibri</vt:lpstr>
      <vt:lpstr>Calibri Light</vt:lpstr>
      <vt:lpstr>Cambria Math</vt:lpstr>
      <vt:lpstr>Office Theme</vt:lpstr>
      <vt:lpstr>N-Mixture Models  Data Integration</vt:lpstr>
      <vt:lpstr>Motivation: N-Mixture Models</vt:lpstr>
      <vt:lpstr>Basic Model Description</vt:lpstr>
      <vt:lpstr>Data Structure Example</vt:lpstr>
      <vt:lpstr>Basic Model Structure</vt:lpstr>
      <vt:lpstr>Basic Model Structure</vt:lpstr>
      <vt:lpstr>Basic Model Structure</vt:lpstr>
      <vt:lpstr>JAGS Code</vt:lpstr>
      <vt:lpstr>Model Structure Extensions</vt:lpstr>
      <vt:lpstr>JAGS Code - Covariates</vt:lpstr>
      <vt:lpstr>Model Structure Extensions – Dail-Madsen</vt:lpstr>
      <vt:lpstr>Model Structure Extensions</vt:lpstr>
      <vt:lpstr>Coding Options</vt:lpstr>
      <vt:lpstr>Simple Example</vt:lpstr>
      <vt:lpstr>Simple Example</vt:lpstr>
      <vt:lpstr>N-Mixture Models</vt:lpstr>
      <vt:lpstr>Identifiability</vt:lpstr>
      <vt:lpstr>Controversy</vt:lpstr>
      <vt:lpstr>Controversy</vt:lpstr>
      <vt:lpstr>Controversy</vt:lpstr>
      <vt:lpstr>N-Mixture Models – Final Thoughts</vt:lpstr>
      <vt:lpstr>SWITCHING GEARS</vt:lpstr>
      <vt:lpstr>Data Integration</vt:lpstr>
      <vt:lpstr>What is it?</vt:lpstr>
      <vt:lpstr>Integrated Population Model</vt:lpstr>
      <vt:lpstr>Integrated Population Model</vt:lpstr>
      <vt:lpstr>Integrated Population Model</vt:lpstr>
      <vt:lpstr>State-Space Models</vt:lpstr>
      <vt:lpstr>State-Space Likelihood in IPM</vt:lpstr>
      <vt:lpstr>Integrated Population Model</vt:lpstr>
      <vt:lpstr>Integrated Population Model</vt:lpstr>
      <vt:lpstr>Integrated Population Model</vt:lpstr>
      <vt:lpstr>Integrated Population Model</vt:lpstr>
      <vt:lpstr>IPM Example</vt:lpstr>
      <vt:lpstr>IPM Example</vt:lpstr>
      <vt:lpstr>IPM Example</vt:lpstr>
      <vt:lpstr>IPM Example</vt:lpstr>
      <vt:lpstr>IPM Example</vt:lpstr>
      <vt:lpstr>IPM Example</vt:lpstr>
      <vt:lpstr>IPM Example</vt:lpstr>
      <vt:lpstr>IPM Example</vt:lpstr>
      <vt:lpstr>IPM Example</vt:lpstr>
      <vt:lpstr>IPM Example</vt:lpstr>
      <vt:lpstr>IPM Example</vt:lpstr>
      <vt:lpstr>IPM Example</vt:lpstr>
      <vt:lpstr>IPM Example</vt:lpstr>
      <vt:lpstr>IPM Example</vt:lpstr>
      <vt:lpstr>IPM Example – Practical notes</vt:lpstr>
      <vt:lpstr>IPM Example</vt:lpstr>
      <vt:lpstr>IPM Example – Practical notes</vt:lpstr>
      <vt:lpstr>IPM Example – Practical notes</vt:lpstr>
      <vt:lpstr>IPM Example – Practical notes</vt:lpstr>
      <vt:lpstr>IPM Example – Practical notes</vt:lpstr>
      <vt:lpstr>Integrated Species Distribution Model</vt:lpstr>
      <vt:lpstr>Data Integration - Advantages</vt:lpstr>
      <vt:lpstr>Data Integration - Words of Warning</vt:lpstr>
      <vt:lpstr>Data Integration – More Resources</vt:lpstr>
      <vt:lpstr>PowerPoint Presentation</vt:lpstr>
    </vt:vector>
  </TitlesOfParts>
  <Company>State of Colorado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Setash, Casey</dc:creator>
  <cp:lastModifiedBy>Setash, Casey</cp:lastModifiedBy>
  <cp:revision>165</cp:revision>
  <dcterms:created xsi:type="dcterms:W3CDTF">2024-09-12T16:07:13Z</dcterms:created>
  <dcterms:modified xsi:type="dcterms:W3CDTF">2024-10-24T19:25:18Z</dcterms:modified>
</cp:coreProperties>
</file>